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91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AD583062-DDCF-5B3F-0C47-0C78D8853607}" name="Peter C Raynor" initials="PR" userId="S::praynor@umn.edu::d05682f3-d912-4385-8c95-3ec97469682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ost, Lynne G" initials="TLG" lastIdx="1" clrIdx="0">
    <p:extLst>
      <p:ext uri="{19B8F6BF-5375-455C-9EA6-DF929625EA0E}">
        <p15:presenceInfo xmlns:p15="http://schemas.microsoft.com/office/powerpoint/2012/main" userId="S::lytrost@deloitte.com::c0e2b2d5-bba4-4d9a-8fab-a8bce958d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4" autoAdjust="0"/>
    <p:restoredTop sz="95278" autoAdjust="0"/>
  </p:normalViewPr>
  <p:slideViewPr>
    <p:cSldViewPr snapToGrid="0">
      <p:cViewPr varScale="1">
        <p:scale>
          <a:sx n="105" d="100"/>
          <a:sy n="105" d="100"/>
        </p:scale>
        <p:origin x="186" y="-42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3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720159"/>
            <a:ext cx="12192001" cy="5421858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shville.gov/departments/water/waste-and-recycling" TargetMode="External"/><Relationship Id="rId13" Type="http://schemas.openxmlformats.org/officeDocument/2006/relationships/hyperlink" Target="https://www.turnipgreencreativereuse.org/" TargetMode="External"/><Relationship Id="rId3" Type="http://schemas.openxmlformats.org/officeDocument/2006/relationships/hyperlink" Target="https://www.nature.org/en-us/get-involved/how-to-help/carbon-footprint-calculator/" TargetMode="External"/><Relationship Id="rId7" Type="http://schemas.openxmlformats.org/officeDocument/2006/relationships/hyperlink" Target="https://www.nashville.gov/departments/general-services/sustainability/socket/tips" TargetMode="External"/><Relationship Id="rId12" Type="http://schemas.openxmlformats.org/officeDocument/2006/relationships/hyperlink" Target="https://www.energystar.gov/campaign/home-energy-yardstic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nashvilletn.recycle.game/" TargetMode="External"/><Relationship Id="rId11" Type="http://schemas.openxmlformats.org/officeDocument/2006/relationships/hyperlink" Target="https://www.tn.gov/environment/program-areas/opsp-policy-and-sustainable-practices/community-programs-and-services/sustainable-resilience-at-home.html" TargetMode="External"/><Relationship Id="rId5" Type="http://schemas.openxmlformats.org/officeDocument/2006/relationships/hyperlink" Target="https://19january2017snapshot.epa.gov/climatechange/what-you-can-do-home_.html" TargetMode="External"/><Relationship Id="rId15" Type="http://schemas.openxmlformats.org/officeDocument/2006/relationships/image" Target="../media/image3.jpg"/><Relationship Id="rId10" Type="http://schemas.openxmlformats.org/officeDocument/2006/relationships/hyperlink" Target="https://www.energystar.gov/campaign/home?s=mega" TargetMode="External"/><Relationship Id="rId4" Type="http://schemas.openxmlformats.org/officeDocument/2006/relationships/hyperlink" Target="https://www3.epa.gov/carbon-footprint-calculator" TargetMode="External"/><Relationship Id="rId9" Type="http://schemas.openxmlformats.org/officeDocument/2006/relationships/hyperlink" Target="https://www.nespower.com/ways-to-save/energy-saving-tips/" TargetMode="External"/><Relationship Id="rId14" Type="http://schemas.openxmlformats.org/officeDocument/2006/relationships/hyperlink" Target="https://www.sagerefillmarke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>
            <a:extLst>
              <a:ext uri="{FF2B5EF4-FFF2-40B4-BE49-F238E27FC236}">
                <a16:creationId xmlns:a16="http://schemas.microsoft.com/office/drawing/2014/main" id="{75F1FCDA-B020-4B89-81B7-9FDDDA7A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39" y="206398"/>
            <a:ext cx="6319319" cy="747929"/>
          </a:xfrm>
        </p:spPr>
        <p:txBody>
          <a:bodyPr/>
          <a:lstStyle/>
          <a:p>
            <a:pPr algn="l"/>
            <a:r>
              <a:rPr lang="en-US" sz="2000" dirty="0"/>
              <a:t>Family Sustainability Action Plan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EF5BD-0EB0-42A2-8523-F389FB1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2233" y="6423862"/>
            <a:ext cx="1005344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1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t>Copyright © 2023 - Midwest Consortium for Hazardous Waste Worker Training - Updated 11/8/2023 - Funding Source NIEHS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3203CC-6733-47B8-AFB0-2A697D5BFF62}"/>
              </a:ext>
            </a:extLst>
          </p:cNvPr>
          <p:cNvSpPr txBox="1"/>
          <p:nvPr/>
        </p:nvSpPr>
        <p:spPr>
          <a:xfrm>
            <a:off x="488888" y="954327"/>
            <a:ext cx="7667560" cy="8891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Steps to create your sustainability action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Find your current level of sustainability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using a Carbon Footprint Calculator (Activity 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Identify opportunities in sustainable areas important to you and your family (Activity 2)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Develop a plan to increase your sustainability  (Activity 3)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1EA30B-60DE-4FE6-B112-A9E0A0FAF1A9}"/>
              </a:ext>
            </a:extLst>
          </p:cNvPr>
          <p:cNvSpPr txBox="1"/>
          <p:nvPr/>
        </p:nvSpPr>
        <p:spPr>
          <a:xfrm>
            <a:off x="589961" y="2109482"/>
            <a:ext cx="5506039" cy="410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Activity One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Find Your Carbon Footprint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Nature Conservancy </a:t>
            </a:r>
            <a:r>
              <a:rPr lang="en-US" sz="1100" u="sng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Carbon Footprint Calculator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and/or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4"/>
              </a:rPr>
              <a:t>EPA Carbon Footprint Calculator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 might need to make a “best guess” on some questions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Review any suggested actions steps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Activity Two: Choose Your Priorities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Decide which areas that you and your family would like to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become more sustainable</a:t>
            </a:r>
          </a:p>
          <a:p>
            <a:pPr marL="169863" lvl="0" indent="-169863">
              <a:lnSpc>
                <a:spcPct val="110000"/>
              </a:lnSpc>
              <a:buFont typeface="Symbol" panose="05050102010706020507" pitchFamily="18" charset="2"/>
              <a:buChar char="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Review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 on the Worksheet on the other side of this page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also consider ideas from Activity One.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 Consider your routines related to food, shopping, home, and transportation – make it a family conversation!.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hoose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your priorities and add them to the Worksheet!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Activity Three: Develop Your Plan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Fill in the Action Steps Worksheet on other side of this page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What are the steps you need to work toward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goal(s)? 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What barriers do you expect? How can these be overcome?</a:t>
            </a:r>
          </a:p>
          <a:p>
            <a:pPr marL="169863" marR="0" lvl="0" indent="-1698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Measure the success of your actions!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BC7116-542D-44DA-95C9-E0DB9746566D}"/>
              </a:ext>
            </a:extLst>
          </p:cNvPr>
          <p:cNvSpPr/>
          <p:nvPr/>
        </p:nvSpPr>
        <p:spPr>
          <a:xfrm>
            <a:off x="9026302" y="2358511"/>
            <a:ext cx="2848823" cy="405216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t>Suggested Resources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Tenorite 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USEPA: What you can do at home to reduce GHG emissions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Tenorite 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Nashville Recycling Game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Nashville SOCKET tips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Nashville Trash &amp; Recycling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NES: Energy Saving Tips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highlight>
                <a:srgbClr val="FFFF00"/>
              </a:highlight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  <a:hlinkClick r:id="rId1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TDEC: Sustainability and Resilience at Home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Energy Star: Energy Savings at Home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Energy Star: Home Energy Yardstick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Turnip Green Creative Reuse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</a:rPr>
              <a:t> - East Nashville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Sage Refill Market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Calibri" panose="020F0502020204030204" pitchFamily="34" charset="0"/>
                <a:cs typeface="Times New Roman" panose="02020603050405020304" pitchFamily="18" charset="0"/>
              </a:rPr>
              <a:t> – 12 South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8991B3-36E1-47EC-8840-10C1D61FC9F6}"/>
              </a:ext>
            </a:extLst>
          </p:cNvPr>
          <p:cNvSpPr/>
          <p:nvPr/>
        </p:nvSpPr>
        <p:spPr>
          <a:xfrm>
            <a:off x="6055634" y="2358511"/>
            <a:ext cx="2848823" cy="405216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6B8043"/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t>Quick Facts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6B8043"/>
                </a:solidFill>
                <a:latin typeface="Tenorite "/>
              </a:rPr>
              <a:t>Carbon Footprint Savings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+mn-ea"/>
              <a:cs typeface="+mn-cs"/>
            </a:endParaRPr>
          </a:p>
          <a:p>
            <a:pPr marL="117475" marR="0" lvl="0" indent="-1174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enorite "/>
              </a:rPr>
              <a:t>Water heater blankets lower energy bills by reducing standby heat loss anywhere from 25% to 45%</a:t>
            </a:r>
          </a:p>
          <a:p>
            <a:pPr marL="117475" marR="0" lvl="0" indent="-1174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enorite "/>
              </a:rPr>
              <a:t>Wash 4 out of 5 loads of your laundry in cold water and you could cut out 864 pounds of CO</a:t>
            </a:r>
            <a:r>
              <a:rPr lang="en-US" sz="1200" baseline="-25000" dirty="0">
                <a:solidFill>
                  <a:schemeClr val="tx1"/>
                </a:solidFill>
                <a:latin typeface="Tenorite 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Tenorite "/>
              </a:rPr>
              <a:t> emissions in a year.</a:t>
            </a:r>
          </a:p>
          <a:p>
            <a:pPr marL="117475" indent="-11747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Tenorite "/>
              </a:rPr>
              <a:t>Using a dishwasher instead of  hand washing dishes saves ~5000 gallons of water per year</a:t>
            </a:r>
          </a:p>
          <a:p>
            <a:pPr marL="117475" marR="0" lvl="0" indent="-1174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enorite "/>
              </a:rPr>
              <a:t>Changing 5 incandescent bulbs to compact fluorescent lightbulbs (CFL) saved 0.3 tons of CO</a:t>
            </a:r>
            <a:r>
              <a:rPr lang="en-US" sz="1200" baseline="-25000" dirty="0">
                <a:solidFill>
                  <a:schemeClr val="tx1"/>
                </a:solidFill>
                <a:latin typeface="Tenorite "/>
              </a:rPr>
              <a:t>2</a:t>
            </a:r>
          </a:p>
          <a:p>
            <a:pPr marL="117475" marR="0" lvl="0" indent="-1174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enorite "/>
              </a:rPr>
              <a:t>Bike 20 miles/week instead of driving saves 0.5 tons of CO</a:t>
            </a:r>
            <a:r>
              <a:rPr lang="en-US" sz="1200" baseline="-25000" dirty="0">
                <a:solidFill>
                  <a:schemeClr val="tx1"/>
                </a:solidFill>
                <a:latin typeface="Tenorite "/>
              </a:rPr>
              <a:t>2</a:t>
            </a:r>
            <a:endParaRPr kumimoji="0" lang="en-US" sz="1800" b="1" i="0" u="none" strike="noStrike" kern="1200" cap="none" spc="0" normalizeH="0" baseline="-25000" noProof="0" dirty="0">
              <a:ln>
                <a:noFill/>
              </a:ln>
              <a:solidFill>
                <a:srgbClr val="6B8043"/>
              </a:solidFill>
              <a:effectLst/>
              <a:uLnTx/>
              <a:uFillTx/>
              <a:latin typeface="Tenorite "/>
              <a:ea typeface="+mn-ea"/>
              <a:cs typeface="+mn-cs"/>
            </a:endParaRPr>
          </a:p>
        </p:txBody>
      </p:sp>
      <p:pic>
        <p:nvPicPr>
          <p:cNvPr id="8" name="Picture 7" descr="Midwest Consortium for Hazardous Waste Worker Training logo (mwc.umn.edu)">
            <a:extLst>
              <a:ext uri="{FF2B5EF4-FFF2-40B4-BE49-F238E27FC236}">
                <a16:creationId xmlns:a16="http://schemas.microsoft.com/office/drawing/2014/main" id="{B4A81019-0F9C-A786-6A5F-ACD77A1DC0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76678" y="447327"/>
            <a:ext cx="2409938" cy="13961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EBDB14-566F-8726-3851-4AB943E74E85}"/>
              </a:ext>
            </a:extLst>
          </p:cNvPr>
          <p:cNvSpPr txBox="1"/>
          <p:nvPr/>
        </p:nvSpPr>
        <p:spPr>
          <a:xfrm>
            <a:off x="9259252" y="2221219"/>
            <a:ext cx="28488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UPDATE THE SUGGESTED RESOURCES FOR YOUR LOCAL AREA</a:t>
            </a:r>
          </a:p>
        </p:txBody>
      </p:sp>
    </p:spTree>
    <p:extLst>
      <p:ext uri="{BB962C8B-B14F-4D97-AF65-F5344CB8AC3E}">
        <p14:creationId xmlns:p14="http://schemas.microsoft.com/office/powerpoint/2010/main" val="316834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ABDB16C-88DA-400A-B19A-D8C49937B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87348"/>
              </p:ext>
            </p:extLst>
          </p:nvPr>
        </p:nvGraphicFramePr>
        <p:xfrm>
          <a:off x="513323" y="3796799"/>
          <a:ext cx="11165352" cy="2849880"/>
        </p:xfrm>
        <a:graphic>
          <a:graphicData uri="http://schemas.openxmlformats.org/drawingml/2006/table">
            <a:tbl>
              <a:tblPr firstRow="1" firstCol="1" bandRow="1"/>
              <a:tblGrid>
                <a:gridCol w="987180">
                  <a:extLst>
                    <a:ext uri="{9D8B030D-6E8A-4147-A177-3AD203B41FA5}">
                      <a16:colId xmlns:a16="http://schemas.microsoft.com/office/drawing/2014/main" val="2873520291"/>
                    </a:ext>
                  </a:extLst>
                </a:gridCol>
                <a:gridCol w="602617">
                  <a:extLst>
                    <a:ext uri="{9D8B030D-6E8A-4147-A177-3AD203B41FA5}">
                      <a16:colId xmlns:a16="http://schemas.microsoft.com/office/drawing/2014/main" val="3460611811"/>
                    </a:ext>
                  </a:extLst>
                </a:gridCol>
                <a:gridCol w="3392424">
                  <a:extLst>
                    <a:ext uri="{9D8B030D-6E8A-4147-A177-3AD203B41FA5}">
                      <a16:colId xmlns:a16="http://schemas.microsoft.com/office/drawing/2014/main" val="3266745539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64126269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177204858"/>
                    </a:ext>
                  </a:extLst>
                </a:gridCol>
                <a:gridCol w="2602246">
                  <a:extLst>
                    <a:ext uri="{9D8B030D-6E8A-4147-A177-3AD203B41FA5}">
                      <a16:colId xmlns:a16="http://schemas.microsoft.com/office/drawing/2014/main" val="4202264842"/>
                    </a:ext>
                  </a:extLst>
                </a:gridCol>
                <a:gridCol w="910837">
                  <a:extLst>
                    <a:ext uri="{9D8B030D-6E8A-4147-A177-3AD203B41FA5}">
                      <a16:colId xmlns:a16="http://schemas.microsoft.com/office/drawing/2014/main" val="228455697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Step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‘owner’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 and anticipated barriers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Anticipated benefits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 Notes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 Date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76352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 energy audit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Mom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Schedule phone appointment by calling 1-855-237-2673 or sign up online at https://energyright.com/residential/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54769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to school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 route on the weekend. Look for low traffic, flat roads.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324774"/>
                  </a:ext>
                </a:extLst>
              </a:tr>
              <a:tr h="3637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trips in car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weekly menu and grocery list. Having necessary groceries limits need to make another trip to store or eat out.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46231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63423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6646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6418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47868"/>
                  </a:ext>
                </a:extLst>
              </a:tr>
            </a:tbl>
          </a:graphicData>
        </a:graphic>
      </p:graphicFrame>
      <p:sp>
        <p:nvSpPr>
          <p:cNvPr id="77" name="Title 76">
            <a:extLst>
              <a:ext uri="{FF2B5EF4-FFF2-40B4-BE49-F238E27FC236}">
                <a16:creationId xmlns:a16="http://schemas.microsoft.com/office/drawing/2014/main" id="{75F1FCDA-B020-4B89-81B7-9FDDDA7A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47" y="275953"/>
            <a:ext cx="6319319" cy="369333"/>
          </a:xfrm>
        </p:spPr>
        <p:txBody>
          <a:bodyPr/>
          <a:lstStyle/>
          <a:p>
            <a:pPr algn="l"/>
            <a:r>
              <a:rPr lang="en-US" sz="2000" dirty="0"/>
              <a:t>Family Sustainability Action Plan</a:t>
            </a:r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B2928FC-A578-4D26-ADC7-A78C56ED7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00689"/>
              </p:ext>
            </p:extLst>
          </p:nvPr>
        </p:nvGraphicFramePr>
        <p:xfrm>
          <a:off x="513323" y="1048704"/>
          <a:ext cx="11165352" cy="21971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24620">
                  <a:extLst>
                    <a:ext uri="{9D8B030D-6E8A-4147-A177-3AD203B41FA5}">
                      <a16:colId xmlns:a16="http://schemas.microsoft.com/office/drawing/2014/main" val="2733409690"/>
                    </a:ext>
                  </a:extLst>
                </a:gridCol>
                <a:gridCol w="7059168">
                  <a:extLst>
                    <a:ext uri="{9D8B030D-6E8A-4147-A177-3AD203B41FA5}">
                      <a16:colId xmlns:a16="http://schemas.microsoft.com/office/drawing/2014/main" val="92682754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338526542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168279157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2638680752"/>
                    </a:ext>
                  </a:extLst>
                </a:gridCol>
                <a:gridCol w="696732">
                  <a:extLst>
                    <a:ext uri="{9D8B030D-6E8A-4147-A177-3AD203B41FA5}">
                      <a16:colId xmlns:a16="http://schemas.microsoft.com/office/drawing/2014/main" val="36199465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2359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On-going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to 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Work/ School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Home/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Leisure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0925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driving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or bike to school and work! Carpool! Plan ahead, reduce trips, avoid drive-throughs and idling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2986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energy use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to LED lightbulbs, turn off lights when not in room, put a blanket on your water heater, limit hot water use for bathing and washing dishes and clothes, adjust thermostat (no lower than 78 in summer, no higher than 68 in winter)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486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Conserve water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showers to 10 minutes, avoid using bottled water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0965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waste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food waste, recycle plastic, cardboard, paper and metal cans, avoid eating out, use reusable water bottles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5943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360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205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949538-A048-4358-B4BC-8B36493D8FCD}"/>
              </a:ext>
            </a:extLst>
          </p:cNvPr>
          <p:cNvSpPr txBox="1"/>
          <p:nvPr/>
        </p:nvSpPr>
        <p:spPr>
          <a:xfrm>
            <a:off x="513322" y="662329"/>
            <a:ext cx="568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t>Choose Your Priorities Worksheet – edit as desired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7B2E52-EAE7-483F-B537-790B73534FCF}"/>
              </a:ext>
            </a:extLst>
          </p:cNvPr>
          <p:cNvSpPr txBox="1"/>
          <p:nvPr/>
        </p:nvSpPr>
        <p:spPr>
          <a:xfrm>
            <a:off x="513322" y="3427467"/>
            <a:ext cx="486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t>Action Steps Worksheet – edit as desired</a:t>
            </a:r>
          </a:p>
        </p:txBody>
      </p:sp>
    </p:spTree>
    <p:extLst>
      <p:ext uri="{BB962C8B-B14F-4D97-AF65-F5344CB8AC3E}">
        <p14:creationId xmlns:p14="http://schemas.microsoft.com/office/powerpoint/2010/main" val="95818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cb517ac6-0cf8-476c-ace5-57b12399f792" xsi:nil="true"/>
    <MigrationWizId xmlns="cb517ac6-0cf8-476c-ace5-57b12399f792" xsi:nil="true"/>
    <MigrationWizIdPermissions xmlns="cb517ac6-0cf8-476c-ace5-57b12399f792" xsi:nil="true"/>
    <MigrationWizIdPermissionLevels xmlns="cb517ac6-0cf8-476c-ace5-57b12399f792" xsi:nil="true"/>
    <MigrationWizIdDocumentLibraryPermissions xmlns="cb517ac6-0cf8-476c-ace5-57b12399f792" xsi:nil="true"/>
    <MigrationWizIdSecurityGroups xmlns="cb517ac6-0cf8-476c-ace5-57b12399f792" xsi:nil="true"/>
    <_activity xmlns="cb517ac6-0cf8-476c-ace5-57b12399f7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625EF7150994BAEE6F47CC5DFA79D" ma:contentTypeVersion="24" ma:contentTypeDescription="Create a new document." ma:contentTypeScope="" ma:versionID="d8c183f97eddc9ac7c5169a45eff55c5">
  <xsd:schema xmlns:xsd="http://www.w3.org/2001/XMLSchema" xmlns:xs="http://www.w3.org/2001/XMLSchema" xmlns:p="http://schemas.microsoft.com/office/2006/metadata/properties" xmlns:ns1="http://schemas.microsoft.com/sharepoint/v3" xmlns:ns3="cb517ac6-0cf8-476c-ace5-57b12399f792" xmlns:ns4="204e6ed7-acca-4ba0-b817-eccb36e9cfea" targetNamespace="http://schemas.microsoft.com/office/2006/metadata/properties" ma:root="true" ma:fieldsID="4bc3efc99aefa20bc43c2d029b9ce4fa" ns1:_="" ns3:_="" ns4:_="">
    <xsd:import namespace="http://schemas.microsoft.com/sharepoint/v3"/>
    <xsd:import namespace="cb517ac6-0cf8-476c-ace5-57b12399f792"/>
    <xsd:import namespace="204e6ed7-acca-4ba0-b817-eccb36e9cfea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17ac6-0cf8-476c-ace5-57b12399f792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9" nillable="true" ma:displayName="_activity" ma:hidden="true" ma:internalName="_activity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3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e6ed7-acca-4ba0-b817-eccb36e9cfe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39292-23DE-4FBC-B000-AFED89AC64F3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b517ac6-0cf8-476c-ace5-57b12399f792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204e6ed7-acca-4ba0-b817-eccb36e9cfea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748FC-7AA2-4DB0-A527-3F85DE24D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517ac6-0cf8-476c-ace5-57b12399f792"/>
    <ds:schemaRef ds:uri="204e6ed7-acca-4ba0-b817-eccb36e9cf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{0AFC31A2-7E3F-4F7D-A441-51670A73D200}tf16411175_win32</Template>
  <TotalTime>43713</TotalTime>
  <Words>631</Words>
  <Application>Microsoft Office PowerPoint</Application>
  <PresentationFormat>Widescreen</PresentationFormat>
  <Paragraphs>82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Tenorite </vt:lpstr>
      <vt:lpstr>Tenorite Bold</vt:lpstr>
      <vt:lpstr>Office Theme</vt:lpstr>
      <vt:lpstr>Family Sustainability Action Plan</vt:lpstr>
      <vt:lpstr>Family Sustainability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Mayor Cooper’s Sustainability Advisory Committee</dc:title>
  <dc:creator>Trost, Lynne G</dc:creator>
  <cp:lastModifiedBy>Hilbert, Timothy (hilbertj)</cp:lastModifiedBy>
  <cp:revision>98</cp:revision>
  <dcterms:created xsi:type="dcterms:W3CDTF">2022-05-15T20:01:50Z</dcterms:created>
  <dcterms:modified xsi:type="dcterms:W3CDTF">2023-11-08T11:58:13Z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0x010100D9D625EF7150994BAEE6F47CC5DFA79D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2022-05-15T20:01:51Z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30036864-98cb-453b-b979-a2ecbeaf8cb1</vt:lpwstr>
  </property>
  <property fmtid="{D5CDD505-2E9C-101B-9397-08002B2CF9AE}" pid="9" name="MSIP_Label_ea60d57e-af5b-4752-ac57-3e4f28ca11dc_ContentBits">
    <vt:lpwstr>0</vt:lpwstr>
  </property>
</Properties>
</file>