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8" r:id="rId5"/>
    <p:sldMasterId id="2147483716" r:id="rId6"/>
    <p:sldMasterId id="2147483712" r:id="rId7"/>
    <p:sldMasterId id="2147483719" r:id="rId8"/>
  </p:sldMasterIdLst>
  <p:notesMasterIdLst>
    <p:notesMasterId r:id="rId45"/>
  </p:notesMasterIdLst>
  <p:sldIdLst>
    <p:sldId id="256" r:id="rId9"/>
    <p:sldId id="257" r:id="rId10"/>
    <p:sldId id="307" r:id="rId11"/>
    <p:sldId id="303" r:id="rId12"/>
    <p:sldId id="304" r:id="rId13"/>
    <p:sldId id="288" r:id="rId14"/>
    <p:sldId id="264" r:id="rId15"/>
    <p:sldId id="259" r:id="rId16"/>
    <p:sldId id="277" r:id="rId17"/>
    <p:sldId id="260" r:id="rId18"/>
    <p:sldId id="280" r:id="rId19"/>
    <p:sldId id="282" r:id="rId20"/>
    <p:sldId id="263" r:id="rId21"/>
    <p:sldId id="273" r:id="rId22"/>
    <p:sldId id="274" r:id="rId23"/>
    <p:sldId id="286" r:id="rId24"/>
    <p:sldId id="302" r:id="rId25"/>
    <p:sldId id="298" r:id="rId26"/>
    <p:sldId id="299" r:id="rId27"/>
    <p:sldId id="300" r:id="rId28"/>
    <p:sldId id="301" r:id="rId29"/>
    <p:sldId id="276" r:id="rId30"/>
    <p:sldId id="305" r:id="rId31"/>
    <p:sldId id="306" r:id="rId32"/>
    <p:sldId id="265" r:id="rId33"/>
    <p:sldId id="290" r:id="rId34"/>
    <p:sldId id="291" r:id="rId35"/>
    <p:sldId id="268" r:id="rId36"/>
    <p:sldId id="270" r:id="rId37"/>
    <p:sldId id="292" r:id="rId38"/>
    <p:sldId id="293" r:id="rId39"/>
    <p:sldId id="294" r:id="rId40"/>
    <p:sldId id="295" r:id="rId41"/>
    <p:sldId id="283" r:id="rId42"/>
    <p:sldId id="284" r:id="rId43"/>
    <p:sldId id="271" r:id="rId44"/>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583062-DDCF-5B3F-0C47-0C78D8853607}" name="Peter C Raynor" initials="PR" userId="S::praynor@umn.edu::d05682f3-d912-4385-8c95-3ec97469682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197" autoAdjust="0"/>
    <p:restoredTop sz="86441" autoAdjust="0"/>
  </p:normalViewPr>
  <p:slideViewPr>
    <p:cSldViewPr snapToGrid="0">
      <p:cViewPr varScale="1">
        <p:scale>
          <a:sx n="95" d="100"/>
          <a:sy n="95" d="100"/>
        </p:scale>
        <p:origin x="720" y="96"/>
      </p:cViewPr>
      <p:guideLst/>
    </p:cSldViewPr>
  </p:slideViewPr>
  <p:outlineViewPr>
    <p:cViewPr>
      <p:scale>
        <a:sx n="33" d="100"/>
        <a:sy n="33" d="100"/>
      </p:scale>
      <p:origin x="0" y="-1446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584CFF8D-2606-4B7A-9B47-6D3D529B0AB5}" type="datetimeFigureOut">
              <a:rPr lang="en-US" smtClean="0"/>
              <a:t>11/8/2023</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ECC9D5F2-42E5-4D59-8AA9-D0F5C7886C01}" type="slidenum">
              <a:rPr lang="en-US" smtClean="0"/>
              <a:t>‹#›</a:t>
            </a:fld>
            <a:endParaRPr lang="en-US" dirty="0"/>
          </a:p>
        </p:txBody>
      </p:sp>
    </p:spTree>
    <p:extLst>
      <p:ext uri="{BB962C8B-B14F-4D97-AF65-F5344CB8AC3E}">
        <p14:creationId xmlns:p14="http://schemas.microsoft.com/office/powerpoint/2010/main" val="1736804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eattle.gov/environment/climate-change/climate-plannin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ata.giss.nasa.gov/gistemp/"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Developed November 8, 2023</a:t>
            </a:r>
          </a:p>
        </p:txBody>
      </p:sp>
      <p:sp>
        <p:nvSpPr>
          <p:cNvPr id="4" name="Slide Number Placeholder 3"/>
          <p:cNvSpPr>
            <a:spLocks noGrp="1"/>
          </p:cNvSpPr>
          <p:nvPr>
            <p:ph type="sldNum" sz="quarter" idx="5"/>
          </p:nvPr>
        </p:nvSpPr>
        <p:spPr/>
        <p:txBody>
          <a:bodyPr/>
          <a:lstStyle/>
          <a:p>
            <a:fld id="{ECC9D5F2-42E5-4D59-8AA9-D0F5C7886C01}" type="slidenum">
              <a:rPr lang="en-US" smtClean="0"/>
              <a:t>1</a:t>
            </a:fld>
            <a:endParaRPr lang="en-US" dirty="0"/>
          </a:p>
        </p:txBody>
      </p:sp>
    </p:spTree>
    <p:extLst>
      <p:ext uri="{BB962C8B-B14F-4D97-AF65-F5344CB8AC3E}">
        <p14:creationId xmlns:p14="http://schemas.microsoft.com/office/powerpoint/2010/main" val="16167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Seattle Climate Action Plan: </a:t>
            </a:r>
          </a:p>
          <a:p>
            <a:pPr marL="114300" marR="0" indent="0">
              <a:lnSpc>
                <a:spcPct val="107000"/>
              </a:lnSpc>
              <a:spcBef>
                <a:spcPts val="0"/>
              </a:spcBef>
              <a:spcAft>
                <a:spcPts val="800"/>
              </a:spcAft>
              <a:buNone/>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https://www.seattle.gov/environment/climate-change/climate-planning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CC9D5F2-42E5-4D59-8AA9-D0F5C7886C01}" type="slidenum">
              <a:rPr lang="en-US" smtClean="0"/>
              <a:t>29</a:t>
            </a:fld>
            <a:endParaRPr lang="en-US" dirty="0"/>
          </a:p>
        </p:txBody>
      </p:sp>
    </p:spTree>
    <p:extLst>
      <p:ext uri="{BB962C8B-B14F-4D97-AF65-F5344CB8AC3E}">
        <p14:creationId xmlns:p14="http://schemas.microsoft.com/office/powerpoint/2010/main" val="2187972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NASA: https://climate.nasa.gov/causes/</a:t>
            </a:r>
          </a:p>
          <a:p>
            <a:endParaRPr lang="en-US" dirty="0"/>
          </a:p>
        </p:txBody>
      </p:sp>
      <p:sp>
        <p:nvSpPr>
          <p:cNvPr id="4" name="Slide Number Placeholder 3"/>
          <p:cNvSpPr>
            <a:spLocks noGrp="1"/>
          </p:cNvSpPr>
          <p:nvPr>
            <p:ph type="sldNum" sz="quarter" idx="5"/>
          </p:nvPr>
        </p:nvSpPr>
        <p:spPr/>
        <p:txBody>
          <a:bodyPr/>
          <a:lstStyle/>
          <a:p>
            <a:fld id="{ECC9D5F2-42E5-4D59-8AA9-D0F5C7886C01}" type="slidenum">
              <a:rPr lang="en-US" smtClean="0"/>
              <a:t>5</a:t>
            </a:fld>
            <a:endParaRPr lang="en-US" dirty="0"/>
          </a:p>
        </p:txBody>
      </p:sp>
    </p:spTree>
    <p:extLst>
      <p:ext uri="{BB962C8B-B14F-4D97-AF65-F5344CB8AC3E}">
        <p14:creationId xmlns:p14="http://schemas.microsoft.com/office/powerpoint/2010/main" val="599558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National Oceanic and Atmospheric Administration (NOAA)</a:t>
            </a:r>
          </a:p>
          <a:p>
            <a:r>
              <a:rPr lang="en-US" dirty="0"/>
              <a:t>https://www.noaa.gov/education/resource-collections/climate/climate-change-impacts</a:t>
            </a:r>
          </a:p>
          <a:p>
            <a:endParaRPr lang="en-US" dirty="0"/>
          </a:p>
        </p:txBody>
      </p:sp>
      <p:sp>
        <p:nvSpPr>
          <p:cNvPr id="4" name="Slide Number Placeholder 3"/>
          <p:cNvSpPr>
            <a:spLocks noGrp="1"/>
          </p:cNvSpPr>
          <p:nvPr>
            <p:ph type="sldNum" sz="quarter" idx="5"/>
          </p:nvPr>
        </p:nvSpPr>
        <p:spPr/>
        <p:txBody>
          <a:bodyPr/>
          <a:lstStyle/>
          <a:p>
            <a:fld id="{ECC9D5F2-42E5-4D59-8AA9-D0F5C7886C01}" type="slidenum">
              <a:rPr lang="en-US" smtClean="0"/>
              <a:t>9</a:t>
            </a:fld>
            <a:endParaRPr lang="en-US" dirty="0"/>
          </a:p>
        </p:txBody>
      </p:sp>
    </p:spTree>
    <p:extLst>
      <p:ext uri="{BB962C8B-B14F-4D97-AF65-F5344CB8AC3E}">
        <p14:creationId xmlns:p14="http://schemas.microsoft.com/office/powerpoint/2010/main" val="2820266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3" charset="2"/>
              <a:buNone/>
            </a:pPr>
            <a:r>
              <a:rPr lang="en-US" b="0" i="0" dirty="0">
                <a:solidFill>
                  <a:srgbClr val="5A6470"/>
                </a:solidFill>
                <a:effectLst/>
                <a:latin typeface="Helvetica" panose="020B0604020202020204" pitchFamily="34" charset="0"/>
              </a:rPr>
              <a:t>Source: </a:t>
            </a:r>
            <a:r>
              <a:rPr lang="en-US" b="0" i="0" u="sng" dirty="0">
                <a:solidFill>
                  <a:srgbClr val="0E7EE0"/>
                </a:solidFill>
                <a:effectLst/>
                <a:latin typeface="Helvetica" panose="020B0604020202020204" pitchFamily="34" charset="0"/>
                <a:hlinkClick r:id="rId3"/>
              </a:rPr>
              <a:t>NASA's Goddard Institute for Space Studies</a:t>
            </a:r>
            <a:r>
              <a:rPr lang="en-US" b="0" i="0" dirty="0">
                <a:solidFill>
                  <a:srgbClr val="5A6470"/>
                </a:solidFill>
                <a:effectLst/>
                <a:latin typeface="Helvetica" panose="020B0604020202020204" pitchFamily="34" charset="0"/>
              </a:rPr>
              <a:t>)</a:t>
            </a:r>
          </a:p>
          <a:p>
            <a:pPr>
              <a:buFont typeface="Wingdings 3" charset="2"/>
              <a:buChar char=""/>
            </a:pPr>
            <a:endParaRPr lang="en-US" b="0" i="0" dirty="0">
              <a:solidFill>
                <a:srgbClr val="5A6470"/>
              </a:solidFill>
              <a:effectLst/>
              <a:latin typeface="Helvetica" panose="020B0604020202020204" pitchFamily="34" charset="0"/>
            </a:endParaRPr>
          </a:p>
          <a:p>
            <a:r>
              <a:rPr lang="en-US" b="0" i="0" dirty="0">
                <a:solidFill>
                  <a:srgbClr val="5A6470"/>
                </a:solidFill>
                <a:effectLst/>
                <a:latin typeface="Helvetica" panose="020B0604020202020204" pitchFamily="34" charset="0"/>
              </a:rPr>
              <a:t>https://climate.nasa.gov/global-warming-vs-climate-change/</a:t>
            </a:r>
            <a:endParaRPr lang="en-US" dirty="0"/>
          </a:p>
        </p:txBody>
      </p:sp>
      <p:sp>
        <p:nvSpPr>
          <p:cNvPr id="4" name="Slide Number Placeholder 3"/>
          <p:cNvSpPr>
            <a:spLocks noGrp="1"/>
          </p:cNvSpPr>
          <p:nvPr>
            <p:ph type="sldNum" sz="quarter" idx="5"/>
          </p:nvPr>
        </p:nvSpPr>
        <p:spPr/>
        <p:txBody>
          <a:bodyPr/>
          <a:lstStyle/>
          <a:p>
            <a:fld id="{ECC9D5F2-42E5-4D59-8AA9-D0F5C7886C01}" type="slidenum">
              <a:rPr lang="en-US" smtClean="0"/>
              <a:t>12</a:t>
            </a:fld>
            <a:endParaRPr lang="en-US" dirty="0"/>
          </a:p>
        </p:txBody>
      </p:sp>
    </p:spTree>
    <p:extLst>
      <p:ext uri="{BB962C8B-B14F-4D97-AF65-F5344CB8AC3E}">
        <p14:creationId xmlns:p14="http://schemas.microsoft.com/office/powerpoint/2010/main" val="3232146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EPA; https://archive.epa.gov/climatechange/kids/basics/concepts.html</a:t>
            </a:r>
          </a:p>
          <a:p>
            <a:endParaRPr lang="en-US" dirty="0"/>
          </a:p>
        </p:txBody>
      </p:sp>
      <p:sp>
        <p:nvSpPr>
          <p:cNvPr id="4" name="Slide Number Placeholder 3"/>
          <p:cNvSpPr>
            <a:spLocks noGrp="1"/>
          </p:cNvSpPr>
          <p:nvPr>
            <p:ph type="sldNum" sz="quarter" idx="5"/>
          </p:nvPr>
        </p:nvSpPr>
        <p:spPr/>
        <p:txBody>
          <a:bodyPr/>
          <a:lstStyle/>
          <a:p>
            <a:fld id="{ECC9D5F2-42E5-4D59-8AA9-D0F5C7886C01}" type="slidenum">
              <a:rPr lang="en-US" smtClean="0"/>
              <a:t>14</a:t>
            </a:fld>
            <a:endParaRPr lang="en-US" dirty="0"/>
          </a:p>
        </p:txBody>
      </p:sp>
    </p:spTree>
    <p:extLst>
      <p:ext uri="{BB962C8B-B14F-4D97-AF65-F5344CB8AC3E}">
        <p14:creationId xmlns:p14="http://schemas.microsoft.com/office/powerpoint/2010/main" val="2896790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https://www.apha.org/-/media/Files/PDF/topics/climate/Childrens_Health.ashx</a:t>
            </a:r>
          </a:p>
          <a:p>
            <a:endParaRPr lang="en-US" dirty="0"/>
          </a:p>
        </p:txBody>
      </p:sp>
      <p:sp>
        <p:nvSpPr>
          <p:cNvPr id="4" name="Slide Number Placeholder 3"/>
          <p:cNvSpPr>
            <a:spLocks noGrp="1"/>
          </p:cNvSpPr>
          <p:nvPr>
            <p:ph type="sldNum" sz="quarter" idx="5"/>
          </p:nvPr>
        </p:nvSpPr>
        <p:spPr/>
        <p:txBody>
          <a:bodyPr/>
          <a:lstStyle/>
          <a:p>
            <a:fld id="{ECC9D5F2-42E5-4D59-8AA9-D0F5C7886C01}" type="slidenum">
              <a:rPr lang="en-US" smtClean="0"/>
              <a:t>16</a:t>
            </a:fld>
            <a:endParaRPr lang="en-US" dirty="0"/>
          </a:p>
        </p:txBody>
      </p:sp>
    </p:spTree>
    <p:extLst>
      <p:ext uri="{BB962C8B-B14F-4D97-AF65-F5344CB8AC3E}">
        <p14:creationId xmlns:p14="http://schemas.microsoft.com/office/powerpoint/2010/main" val="2175264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a:lnSpc>
                <a:spcPct val="107000"/>
              </a:lnSpc>
              <a:spcBef>
                <a:spcPts val="0"/>
              </a:spcBef>
              <a:spcAft>
                <a:spcPts val="0"/>
              </a:spcAft>
              <a:buNone/>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NOAA: National Integrated Heat Health Information System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https://nihhis.cpo.noaa.gov/</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CC9D5F2-42E5-4D59-8AA9-D0F5C7886C01}" type="slidenum">
              <a:rPr lang="en-US" smtClean="0"/>
              <a:t>17</a:t>
            </a:fld>
            <a:endParaRPr lang="en-US" dirty="0"/>
          </a:p>
        </p:txBody>
      </p:sp>
    </p:spTree>
    <p:extLst>
      <p:ext uri="{BB962C8B-B14F-4D97-AF65-F5344CB8AC3E}">
        <p14:creationId xmlns:p14="http://schemas.microsoft.com/office/powerpoint/2010/main" val="1085578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Lato" panose="020F0502020204030203" pitchFamily="34" charset="0"/>
              </a:rPr>
              <a:t>https://www.apha.org/topics-and-issues/climate-change/vulnerable-populations</a:t>
            </a:r>
          </a:p>
          <a:p>
            <a:endParaRPr lang="en-US" dirty="0"/>
          </a:p>
        </p:txBody>
      </p:sp>
      <p:sp>
        <p:nvSpPr>
          <p:cNvPr id="4" name="Slide Number Placeholder 3"/>
          <p:cNvSpPr>
            <a:spLocks noGrp="1"/>
          </p:cNvSpPr>
          <p:nvPr>
            <p:ph type="sldNum" sz="quarter" idx="5"/>
          </p:nvPr>
        </p:nvSpPr>
        <p:spPr/>
        <p:txBody>
          <a:bodyPr/>
          <a:lstStyle/>
          <a:p>
            <a:fld id="{ECC9D5F2-42E5-4D59-8AA9-D0F5C7886C01}" type="slidenum">
              <a:rPr lang="en-US" smtClean="0"/>
              <a:t>18</a:t>
            </a:fld>
            <a:endParaRPr lang="en-US" dirty="0"/>
          </a:p>
        </p:txBody>
      </p:sp>
    </p:spTree>
    <p:extLst>
      <p:ext uri="{BB962C8B-B14F-4D97-AF65-F5344CB8AC3E}">
        <p14:creationId xmlns:p14="http://schemas.microsoft.com/office/powerpoint/2010/main" val="2407660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9:notes"/>
          <p:cNvSpPr>
            <a:spLocks noGrp="1" noRot="1" noChangeAspect="1"/>
          </p:cNvSpPr>
          <p:nvPr>
            <p:ph type="sldImg" idx="2"/>
          </p:nvPr>
        </p:nvSpPr>
        <p:spPr>
          <a:xfrm>
            <a:off x="787400" y="1204913"/>
            <a:ext cx="5781675" cy="32527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29:notes"/>
          <p:cNvSpPr txBox="1">
            <a:spLocks noGrp="1"/>
          </p:cNvSpPr>
          <p:nvPr>
            <p:ph type="body" idx="1"/>
          </p:nvPr>
        </p:nvSpPr>
        <p:spPr>
          <a:xfrm>
            <a:off x="735567" y="4639003"/>
            <a:ext cx="5884532" cy="3795548"/>
          </a:xfrm>
          <a:prstGeom prst="rect">
            <a:avLst/>
          </a:prstGeom>
          <a:noFill/>
          <a:ln>
            <a:noFill/>
          </a:ln>
        </p:spPr>
        <p:txBody>
          <a:bodyPr spcFirstLastPara="1" wrap="square" lIns="97086" tIns="48530" rIns="97086" bIns="48530" anchor="t" anchorCtr="0">
            <a:noAutofit/>
          </a:bodyPr>
          <a:lstStyle/>
          <a:p>
            <a:endParaRPr dirty="0"/>
          </a:p>
        </p:txBody>
      </p:sp>
      <p:sp>
        <p:nvSpPr>
          <p:cNvPr id="309" name="Google Shape;309;p29:notes"/>
          <p:cNvSpPr txBox="1">
            <a:spLocks noGrp="1"/>
          </p:cNvSpPr>
          <p:nvPr>
            <p:ph type="sldNum" idx="12"/>
          </p:nvPr>
        </p:nvSpPr>
        <p:spPr>
          <a:xfrm>
            <a:off x="4166508" y="9155840"/>
            <a:ext cx="3187455" cy="483647"/>
          </a:xfrm>
          <a:prstGeom prst="rect">
            <a:avLst/>
          </a:prstGeom>
          <a:noFill/>
          <a:ln>
            <a:noFill/>
          </a:ln>
        </p:spPr>
        <p:txBody>
          <a:bodyPr spcFirstLastPara="1" wrap="square" lIns="97086" tIns="48530" rIns="97086" bIns="48530" anchor="b" anchorCtr="0">
            <a:noAutofit/>
          </a:bodyPr>
          <a:lstStyle/>
          <a:p>
            <a:pPr algn="r"/>
            <a:fld id="{00000000-1234-1234-1234-123412341234}" type="slidenum">
              <a:rPr lang="en-US"/>
              <a:pPr algn="r"/>
              <a:t>26</a:t>
            </a:fld>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5B85C90-8A81-4CE8-AEEB-BF25879E2BE0}" type="datetime1">
              <a:rPr lang="en-US" smtClean="0"/>
              <a:t>11/8/2023</a:t>
            </a:fld>
            <a:endParaRPr lang="en-US" dirty="0"/>
          </a:p>
        </p:txBody>
      </p:sp>
      <p:sp>
        <p:nvSpPr>
          <p:cNvPr id="5" name="Footer Placeholder 4"/>
          <p:cNvSpPr>
            <a:spLocks noGrp="1"/>
          </p:cNvSpPr>
          <p:nvPr>
            <p:ph type="ftr" sz="quarter" idx="11"/>
          </p:nvPr>
        </p:nvSpPr>
        <p:spPr/>
        <p:txBody>
          <a:bodyPr/>
          <a:lstStyle/>
          <a:p>
            <a:r>
              <a:rPr lang="en-US" dirty="0"/>
              <a:t>Fisk Community Environmental Sustainability Program 2022</a:t>
            </a:r>
          </a:p>
        </p:txBody>
      </p:sp>
      <p:sp>
        <p:nvSpPr>
          <p:cNvPr id="6" name="Slide Number Placeholder 5"/>
          <p:cNvSpPr>
            <a:spLocks noGrp="1"/>
          </p:cNvSpPr>
          <p:nvPr>
            <p:ph type="sldNum" sz="quarter" idx="12"/>
          </p:nvPr>
        </p:nvSpPr>
        <p:spPr/>
        <p:txBody>
          <a:bodyPr/>
          <a:lstStyle/>
          <a:p>
            <a:fld id="{2445530E-BBC4-4306-AD38-7B848E56D6A4}" type="slidenum">
              <a:rPr lang="en-US" smtClean="0"/>
              <a:t>‹#›</a:t>
            </a:fld>
            <a:endParaRPr lang="en-US" dirty="0"/>
          </a:p>
        </p:txBody>
      </p:sp>
    </p:spTree>
    <p:extLst>
      <p:ext uri="{BB962C8B-B14F-4D97-AF65-F5344CB8AC3E}">
        <p14:creationId xmlns:p14="http://schemas.microsoft.com/office/powerpoint/2010/main" val="2783841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F85F53-BA9B-4DCE-B824-A0C826BF1F2A}" type="datetime1">
              <a:rPr lang="en-US" smtClean="0"/>
              <a:t>11/8/2023</a:t>
            </a:fld>
            <a:endParaRPr lang="en-US" dirty="0"/>
          </a:p>
        </p:txBody>
      </p:sp>
      <p:sp>
        <p:nvSpPr>
          <p:cNvPr id="5" name="Footer Placeholder 4"/>
          <p:cNvSpPr>
            <a:spLocks noGrp="1"/>
          </p:cNvSpPr>
          <p:nvPr>
            <p:ph type="ftr" sz="quarter" idx="11"/>
          </p:nvPr>
        </p:nvSpPr>
        <p:spPr/>
        <p:txBody>
          <a:bodyPr/>
          <a:lstStyle/>
          <a:p>
            <a:r>
              <a:rPr lang="en-US" dirty="0"/>
              <a:t>Fisk Community Environmental Sustainability Program 2022</a:t>
            </a:r>
          </a:p>
        </p:txBody>
      </p:sp>
      <p:sp>
        <p:nvSpPr>
          <p:cNvPr id="6" name="Slide Number Placeholder 5"/>
          <p:cNvSpPr>
            <a:spLocks noGrp="1"/>
          </p:cNvSpPr>
          <p:nvPr>
            <p:ph type="sldNum" sz="quarter" idx="12"/>
          </p:nvPr>
        </p:nvSpPr>
        <p:spPr/>
        <p:txBody>
          <a:bodyPr/>
          <a:lstStyle/>
          <a:p>
            <a:fld id="{2445530E-BBC4-4306-AD38-7B848E56D6A4}" type="slidenum">
              <a:rPr lang="en-US" smtClean="0"/>
              <a:t>‹#›</a:t>
            </a:fld>
            <a:endParaRPr lang="en-US" dirty="0"/>
          </a:p>
        </p:txBody>
      </p:sp>
    </p:spTree>
    <p:extLst>
      <p:ext uri="{BB962C8B-B14F-4D97-AF65-F5344CB8AC3E}">
        <p14:creationId xmlns:p14="http://schemas.microsoft.com/office/powerpoint/2010/main" val="2168522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940A17-4518-4238-9A1C-80EF08DB2CDE}" type="datetime1">
              <a:rPr lang="en-US" smtClean="0"/>
              <a:t>11/8/2023</a:t>
            </a:fld>
            <a:endParaRPr lang="en-US" dirty="0"/>
          </a:p>
        </p:txBody>
      </p:sp>
      <p:sp>
        <p:nvSpPr>
          <p:cNvPr id="5" name="Footer Placeholder 4"/>
          <p:cNvSpPr>
            <a:spLocks noGrp="1"/>
          </p:cNvSpPr>
          <p:nvPr>
            <p:ph type="ftr" sz="quarter" idx="11"/>
          </p:nvPr>
        </p:nvSpPr>
        <p:spPr/>
        <p:txBody>
          <a:bodyPr/>
          <a:lstStyle/>
          <a:p>
            <a:r>
              <a:rPr lang="en-US" dirty="0"/>
              <a:t>Fisk Community Environmental Sustainability Program 2022</a:t>
            </a:r>
          </a:p>
        </p:txBody>
      </p:sp>
      <p:sp>
        <p:nvSpPr>
          <p:cNvPr id="6" name="Slide Number Placeholder 5"/>
          <p:cNvSpPr>
            <a:spLocks noGrp="1"/>
          </p:cNvSpPr>
          <p:nvPr>
            <p:ph type="sldNum" sz="quarter" idx="12"/>
          </p:nvPr>
        </p:nvSpPr>
        <p:spPr/>
        <p:txBody>
          <a:bodyPr/>
          <a:lstStyle/>
          <a:p>
            <a:fld id="{2445530E-BBC4-4306-AD38-7B848E56D6A4}"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Calibri" panose="020F0502020204030204" pitchFamily="34" charset="0"/>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Calibri" panose="020F0502020204030204" pitchFamily="34" charset="0"/>
              </a:rPr>
              <a:t>”</a:t>
            </a:r>
            <a:endParaRPr lang="en-US" dirty="0">
              <a:solidFill>
                <a:schemeClr val="accent1">
                  <a:lumMod val="60000"/>
                  <a:lumOff val="40000"/>
                </a:schemeClr>
              </a:solidFill>
              <a:latin typeface="Calibri" panose="020F0502020204030204" pitchFamily="34" charset="0"/>
            </a:endParaRPr>
          </a:p>
        </p:txBody>
      </p:sp>
    </p:spTree>
    <p:extLst>
      <p:ext uri="{BB962C8B-B14F-4D97-AF65-F5344CB8AC3E}">
        <p14:creationId xmlns:p14="http://schemas.microsoft.com/office/powerpoint/2010/main" val="2887756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418C1A-C16E-4D79-9718-DDB263F621FB}" type="datetime1">
              <a:rPr lang="en-US" smtClean="0"/>
              <a:t>11/8/2023</a:t>
            </a:fld>
            <a:endParaRPr lang="en-US" dirty="0"/>
          </a:p>
        </p:txBody>
      </p:sp>
      <p:sp>
        <p:nvSpPr>
          <p:cNvPr id="5" name="Footer Placeholder 4"/>
          <p:cNvSpPr>
            <a:spLocks noGrp="1"/>
          </p:cNvSpPr>
          <p:nvPr>
            <p:ph type="ftr" sz="quarter" idx="11"/>
          </p:nvPr>
        </p:nvSpPr>
        <p:spPr/>
        <p:txBody>
          <a:bodyPr/>
          <a:lstStyle/>
          <a:p>
            <a:r>
              <a:rPr lang="en-US" dirty="0"/>
              <a:t>Fisk Community Environmental Sustainability Program 2022</a:t>
            </a:r>
          </a:p>
        </p:txBody>
      </p:sp>
      <p:sp>
        <p:nvSpPr>
          <p:cNvPr id="6" name="Slide Number Placeholder 5"/>
          <p:cNvSpPr>
            <a:spLocks noGrp="1"/>
          </p:cNvSpPr>
          <p:nvPr>
            <p:ph type="sldNum" sz="quarter" idx="12"/>
          </p:nvPr>
        </p:nvSpPr>
        <p:spPr/>
        <p:txBody>
          <a:bodyPr/>
          <a:lstStyle/>
          <a:p>
            <a:fld id="{2445530E-BBC4-4306-AD38-7B848E56D6A4}" type="slidenum">
              <a:rPr lang="en-US" smtClean="0"/>
              <a:t>‹#›</a:t>
            </a:fld>
            <a:endParaRPr lang="en-US" dirty="0"/>
          </a:p>
        </p:txBody>
      </p:sp>
    </p:spTree>
    <p:extLst>
      <p:ext uri="{BB962C8B-B14F-4D97-AF65-F5344CB8AC3E}">
        <p14:creationId xmlns:p14="http://schemas.microsoft.com/office/powerpoint/2010/main" val="20831837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7DCBA4-4490-47CB-BB4E-57B850415640}" type="datetime1">
              <a:rPr lang="en-US" smtClean="0"/>
              <a:t>11/8/2023</a:t>
            </a:fld>
            <a:endParaRPr lang="en-US" dirty="0"/>
          </a:p>
        </p:txBody>
      </p:sp>
      <p:sp>
        <p:nvSpPr>
          <p:cNvPr id="5" name="Footer Placeholder 4"/>
          <p:cNvSpPr>
            <a:spLocks noGrp="1"/>
          </p:cNvSpPr>
          <p:nvPr>
            <p:ph type="ftr" sz="quarter" idx="11"/>
          </p:nvPr>
        </p:nvSpPr>
        <p:spPr/>
        <p:txBody>
          <a:bodyPr/>
          <a:lstStyle/>
          <a:p>
            <a:r>
              <a:rPr lang="en-US" dirty="0"/>
              <a:t>Fisk Community Environmental Sustainability Program 2022</a:t>
            </a:r>
          </a:p>
        </p:txBody>
      </p:sp>
      <p:sp>
        <p:nvSpPr>
          <p:cNvPr id="6" name="Slide Number Placeholder 5"/>
          <p:cNvSpPr>
            <a:spLocks noGrp="1"/>
          </p:cNvSpPr>
          <p:nvPr>
            <p:ph type="sldNum" sz="quarter" idx="12"/>
          </p:nvPr>
        </p:nvSpPr>
        <p:spPr/>
        <p:txBody>
          <a:bodyPr/>
          <a:lstStyle/>
          <a:p>
            <a:fld id="{2445530E-BBC4-4306-AD38-7B848E56D6A4}"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Calibri" panose="020F0502020204030204" pitchFamily="34" charset="0"/>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Calibri" panose="020F0502020204030204" pitchFamily="34" charset="0"/>
              </a:rPr>
              <a:t>”</a:t>
            </a:r>
          </a:p>
        </p:txBody>
      </p:sp>
    </p:spTree>
    <p:extLst>
      <p:ext uri="{BB962C8B-B14F-4D97-AF65-F5344CB8AC3E}">
        <p14:creationId xmlns:p14="http://schemas.microsoft.com/office/powerpoint/2010/main" val="912225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32A04C-83B4-4EA3-B538-AD67FAD6208E}" type="datetime1">
              <a:rPr lang="en-US" smtClean="0"/>
              <a:t>11/8/2023</a:t>
            </a:fld>
            <a:endParaRPr lang="en-US" dirty="0"/>
          </a:p>
        </p:txBody>
      </p:sp>
      <p:sp>
        <p:nvSpPr>
          <p:cNvPr id="5" name="Footer Placeholder 4"/>
          <p:cNvSpPr>
            <a:spLocks noGrp="1"/>
          </p:cNvSpPr>
          <p:nvPr>
            <p:ph type="ftr" sz="quarter" idx="11"/>
          </p:nvPr>
        </p:nvSpPr>
        <p:spPr/>
        <p:txBody>
          <a:bodyPr/>
          <a:lstStyle/>
          <a:p>
            <a:r>
              <a:rPr lang="en-US" dirty="0"/>
              <a:t>Fisk Community Environmental Sustainability Program 2022</a:t>
            </a:r>
          </a:p>
        </p:txBody>
      </p:sp>
      <p:sp>
        <p:nvSpPr>
          <p:cNvPr id="6" name="Slide Number Placeholder 5"/>
          <p:cNvSpPr>
            <a:spLocks noGrp="1"/>
          </p:cNvSpPr>
          <p:nvPr>
            <p:ph type="sldNum" sz="quarter" idx="12"/>
          </p:nvPr>
        </p:nvSpPr>
        <p:spPr/>
        <p:txBody>
          <a:bodyPr/>
          <a:lstStyle/>
          <a:p>
            <a:fld id="{2445530E-BBC4-4306-AD38-7B848E56D6A4}" type="slidenum">
              <a:rPr lang="en-US" smtClean="0"/>
              <a:t>‹#›</a:t>
            </a:fld>
            <a:endParaRPr lang="en-US" dirty="0"/>
          </a:p>
        </p:txBody>
      </p:sp>
    </p:spTree>
    <p:extLst>
      <p:ext uri="{BB962C8B-B14F-4D97-AF65-F5344CB8AC3E}">
        <p14:creationId xmlns:p14="http://schemas.microsoft.com/office/powerpoint/2010/main" val="7848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FB5965-7B5C-434E-A112-59C90F676EDC}" type="datetime1">
              <a:rPr lang="en-US" smtClean="0"/>
              <a:t>11/8/2023</a:t>
            </a:fld>
            <a:endParaRPr lang="en-US" dirty="0"/>
          </a:p>
        </p:txBody>
      </p:sp>
      <p:sp>
        <p:nvSpPr>
          <p:cNvPr id="5" name="Footer Placeholder 4"/>
          <p:cNvSpPr>
            <a:spLocks noGrp="1"/>
          </p:cNvSpPr>
          <p:nvPr>
            <p:ph type="ftr" sz="quarter" idx="11"/>
          </p:nvPr>
        </p:nvSpPr>
        <p:spPr/>
        <p:txBody>
          <a:bodyPr/>
          <a:lstStyle/>
          <a:p>
            <a:r>
              <a:rPr lang="en-US" dirty="0"/>
              <a:t>Fisk Community Environmental Sustainability Program 2022</a:t>
            </a:r>
          </a:p>
        </p:txBody>
      </p:sp>
      <p:sp>
        <p:nvSpPr>
          <p:cNvPr id="6" name="Slide Number Placeholder 5"/>
          <p:cNvSpPr>
            <a:spLocks noGrp="1"/>
          </p:cNvSpPr>
          <p:nvPr>
            <p:ph type="sldNum" sz="quarter" idx="12"/>
          </p:nvPr>
        </p:nvSpPr>
        <p:spPr/>
        <p:txBody>
          <a:bodyPr/>
          <a:lstStyle/>
          <a:p>
            <a:fld id="{2445530E-BBC4-4306-AD38-7B848E56D6A4}" type="slidenum">
              <a:rPr lang="en-US" smtClean="0"/>
              <a:t>‹#›</a:t>
            </a:fld>
            <a:endParaRPr lang="en-US" dirty="0"/>
          </a:p>
        </p:txBody>
      </p:sp>
    </p:spTree>
    <p:extLst>
      <p:ext uri="{BB962C8B-B14F-4D97-AF65-F5344CB8AC3E}">
        <p14:creationId xmlns:p14="http://schemas.microsoft.com/office/powerpoint/2010/main" val="107330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F2D88A-CC47-455F-B814-DEE4CB8AA368}" type="datetime1">
              <a:rPr lang="en-US" smtClean="0"/>
              <a:t>11/8/2023</a:t>
            </a:fld>
            <a:endParaRPr lang="en-US" dirty="0"/>
          </a:p>
        </p:txBody>
      </p:sp>
      <p:sp>
        <p:nvSpPr>
          <p:cNvPr id="5" name="Footer Placeholder 4"/>
          <p:cNvSpPr>
            <a:spLocks noGrp="1"/>
          </p:cNvSpPr>
          <p:nvPr>
            <p:ph type="ftr" sz="quarter" idx="11"/>
          </p:nvPr>
        </p:nvSpPr>
        <p:spPr/>
        <p:txBody>
          <a:bodyPr/>
          <a:lstStyle/>
          <a:p>
            <a:r>
              <a:rPr lang="en-US" dirty="0"/>
              <a:t>Fisk Community Environmental Sustainability Program 2022</a:t>
            </a:r>
          </a:p>
        </p:txBody>
      </p:sp>
      <p:sp>
        <p:nvSpPr>
          <p:cNvPr id="6" name="Slide Number Placeholder 5"/>
          <p:cNvSpPr>
            <a:spLocks noGrp="1"/>
          </p:cNvSpPr>
          <p:nvPr>
            <p:ph type="sldNum" sz="quarter" idx="12"/>
          </p:nvPr>
        </p:nvSpPr>
        <p:spPr/>
        <p:txBody>
          <a:bodyPr/>
          <a:lstStyle/>
          <a:p>
            <a:fld id="{2445530E-BBC4-4306-AD38-7B848E56D6A4}" type="slidenum">
              <a:rPr lang="en-US" smtClean="0"/>
              <a:t>‹#›</a:t>
            </a:fld>
            <a:endParaRPr lang="en-US" dirty="0"/>
          </a:p>
        </p:txBody>
      </p:sp>
    </p:spTree>
    <p:extLst>
      <p:ext uri="{BB962C8B-B14F-4D97-AF65-F5344CB8AC3E}">
        <p14:creationId xmlns:p14="http://schemas.microsoft.com/office/powerpoint/2010/main" val="4191774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5959E1-A092-4ACB-BB02-9F728C371754}" type="datetime1">
              <a:rPr lang="en-US" smtClean="0"/>
              <a:t>11/8/2023</a:t>
            </a:fld>
            <a:endParaRPr lang="en-US" dirty="0"/>
          </a:p>
        </p:txBody>
      </p:sp>
      <p:sp>
        <p:nvSpPr>
          <p:cNvPr id="5" name="Footer Placeholder 4"/>
          <p:cNvSpPr>
            <a:spLocks noGrp="1"/>
          </p:cNvSpPr>
          <p:nvPr>
            <p:ph type="ftr" sz="quarter" idx="11"/>
          </p:nvPr>
        </p:nvSpPr>
        <p:spPr/>
        <p:txBody>
          <a:bodyPr/>
          <a:lstStyle/>
          <a:p>
            <a:r>
              <a:rPr lang="en-US" dirty="0"/>
              <a:t>Fisk Community Environmental Sustainability Program 2022</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AB0FFC-540E-4CFF-9D62-B060F28A0034}" type="datetime1">
              <a:rPr lang="en-US" smtClean="0"/>
              <a:t>11/8/2023</a:t>
            </a:fld>
            <a:endParaRPr lang="en-US" dirty="0"/>
          </a:p>
        </p:txBody>
      </p:sp>
      <p:sp>
        <p:nvSpPr>
          <p:cNvPr id="3" name="Footer Placeholder 2"/>
          <p:cNvSpPr>
            <a:spLocks noGrp="1"/>
          </p:cNvSpPr>
          <p:nvPr>
            <p:ph type="ftr" sz="quarter" idx="11"/>
          </p:nvPr>
        </p:nvSpPr>
        <p:spPr/>
        <p:txBody>
          <a:bodyPr/>
          <a:lstStyle/>
          <a:p>
            <a:r>
              <a:rPr lang="en-US" dirty="0"/>
              <a:t>Fisk Community Environmental Sustainability Program 2022</a:t>
            </a:r>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CC107A-E3C6-42EC-BB2A-9360AAA53A21}" type="datetime1">
              <a:rPr lang="en-US" smtClean="0"/>
              <a:t>11/8/2023</a:t>
            </a:fld>
            <a:endParaRPr lang="en-US" dirty="0"/>
          </a:p>
        </p:txBody>
      </p:sp>
      <p:sp>
        <p:nvSpPr>
          <p:cNvPr id="4" name="Footer Placeholder 3"/>
          <p:cNvSpPr>
            <a:spLocks noGrp="1"/>
          </p:cNvSpPr>
          <p:nvPr>
            <p:ph type="ftr" sz="quarter" idx="11"/>
          </p:nvPr>
        </p:nvSpPr>
        <p:spPr/>
        <p:txBody>
          <a:bodyPr/>
          <a:lstStyle/>
          <a:p>
            <a:r>
              <a:rPr lang="en-US"/>
              <a:t>Fisk Community Environmental Sustainability Program 2022</a:t>
            </a:r>
            <a:endParaRPr lang="en-US" dirty="0"/>
          </a:p>
        </p:txBody>
      </p:sp>
      <p:sp>
        <p:nvSpPr>
          <p:cNvPr id="5" name="Slide Number Placeholder 4"/>
          <p:cNvSpPr>
            <a:spLocks noGrp="1"/>
          </p:cNvSpPr>
          <p:nvPr>
            <p:ph type="sldNum" sz="quarter" idx="12"/>
          </p:nvPr>
        </p:nvSpPr>
        <p:spPr/>
        <p:txBody>
          <a:bodyPr/>
          <a:lstStyle/>
          <a:p>
            <a:fld id="{2445530E-BBC4-4306-AD38-7B848E56D6A4}" type="slidenum">
              <a:rPr lang="en-US" smtClean="0"/>
              <a:t>‹#›</a:t>
            </a:fld>
            <a:endParaRPr lang="en-US" dirty="0"/>
          </a:p>
        </p:txBody>
      </p:sp>
    </p:spTree>
    <p:extLst>
      <p:ext uri="{BB962C8B-B14F-4D97-AF65-F5344CB8AC3E}">
        <p14:creationId xmlns:p14="http://schemas.microsoft.com/office/powerpoint/2010/main" val="1270915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9F4A5D-0D9E-4904-B549-01B04395D8B5}" type="datetime1">
              <a:rPr lang="en-US" smtClean="0"/>
              <a:t>11/8/2023</a:t>
            </a:fld>
            <a:endParaRPr lang="en-US" dirty="0"/>
          </a:p>
        </p:txBody>
      </p:sp>
      <p:sp>
        <p:nvSpPr>
          <p:cNvPr id="5" name="Footer Placeholder 4"/>
          <p:cNvSpPr>
            <a:spLocks noGrp="1"/>
          </p:cNvSpPr>
          <p:nvPr>
            <p:ph type="ftr" sz="quarter" idx="11"/>
          </p:nvPr>
        </p:nvSpPr>
        <p:spPr/>
        <p:txBody>
          <a:bodyPr/>
          <a:lstStyle/>
          <a:p>
            <a:r>
              <a:rPr lang="en-US" dirty="0"/>
              <a:t>Fisk Community Environmental Sustainability Program 2022</a:t>
            </a:r>
          </a:p>
        </p:txBody>
      </p:sp>
      <p:sp>
        <p:nvSpPr>
          <p:cNvPr id="6" name="Slide Number Placeholder 5"/>
          <p:cNvSpPr>
            <a:spLocks noGrp="1"/>
          </p:cNvSpPr>
          <p:nvPr>
            <p:ph type="sldNum" sz="quarter" idx="12"/>
          </p:nvPr>
        </p:nvSpPr>
        <p:spPr/>
        <p:txBody>
          <a:bodyPr/>
          <a:lstStyle/>
          <a:p>
            <a:fld id="{2445530E-BBC4-4306-AD38-7B848E56D6A4}" type="slidenum">
              <a:rPr lang="en-US" smtClean="0"/>
              <a:t>‹#›</a:t>
            </a:fld>
            <a:endParaRPr lang="en-US" dirty="0"/>
          </a:p>
        </p:txBody>
      </p:sp>
    </p:spTree>
    <p:extLst>
      <p:ext uri="{BB962C8B-B14F-4D97-AF65-F5344CB8AC3E}">
        <p14:creationId xmlns:p14="http://schemas.microsoft.com/office/powerpoint/2010/main" val="2282578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E87D63-1517-4D69-BDFE-5BF0F82735D9}" type="datetime1">
              <a:rPr lang="en-US" smtClean="0"/>
              <a:t>11/8/2023</a:t>
            </a:fld>
            <a:endParaRPr lang="en-US" dirty="0"/>
          </a:p>
        </p:txBody>
      </p:sp>
      <p:sp>
        <p:nvSpPr>
          <p:cNvPr id="5" name="Footer Placeholder 4"/>
          <p:cNvSpPr>
            <a:spLocks noGrp="1"/>
          </p:cNvSpPr>
          <p:nvPr>
            <p:ph type="ftr" sz="quarter" idx="11"/>
          </p:nvPr>
        </p:nvSpPr>
        <p:spPr/>
        <p:txBody>
          <a:bodyPr/>
          <a:lstStyle/>
          <a:p>
            <a:r>
              <a:rPr lang="en-US"/>
              <a:t>Fisk Community Environmental Sustainability Program 2022</a:t>
            </a:r>
            <a:endParaRPr lang="en-US" dirty="0"/>
          </a:p>
        </p:txBody>
      </p:sp>
      <p:sp>
        <p:nvSpPr>
          <p:cNvPr id="6" name="Slide Number Placeholder 5"/>
          <p:cNvSpPr>
            <a:spLocks noGrp="1"/>
          </p:cNvSpPr>
          <p:nvPr>
            <p:ph type="sldNum" sz="quarter" idx="12"/>
          </p:nvPr>
        </p:nvSpPr>
        <p:spPr/>
        <p:txBody>
          <a:bodyPr/>
          <a:lstStyle/>
          <a:p>
            <a:fld id="{2445530E-BBC4-4306-AD38-7B848E56D6A4}" type="slidenum">
              <a:rPr lang="en-US" smtClean="0"/>
              <a:t>‹#›</a:t>
            </a:fld>
            <a:endParaRPr lang="en-US" dirty="0"/>
          </a:p>
        </p:txBody>
      </p:sp>
    </p:spTree>
    <p:extLst>
      <p:ext uri="{BB962C8B-B14F-4D97-AF65-F5344CB8AC3E}">
        <p14:creationId xmlns:p14="http://schemas.microsoft.com/office/powerpoint/2010/main" val="22825785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B3BF4B-C07A-4E8A-960D-4D5FBD221D3E}" type="datetime1">
              <a:rPr lang="en-US" smtClean="0"/>
              <a:t>11/8/2023</a:t>
            </a:fld>
            <a:endParaRPr lang="en-US" dirty="0"/>
          </a:p>
        </p:txBody>
      </p:sp>
      <p:sp>
        <p:nvSpPr>
          <p:cNvPr id="3" name="Footer Placeholder 2"/>
          <p:cNvSpPr>
            <a:spLocks noGrp="1"/>
          </p:cNvSpPr>
          <p:nvPr>
            <p:ph type="ftr" sz="quarter" idx="11"/>
          </p:nvPr>
        </p:nvSpPr>
        <p:spPr/>
        <p:txBody>
          <a:bodyPr/>
          <a:lstStyle/>
          <a:p>
            <a:r>
              <a:rPr lang="en-US"/>
              <a:t>Fisk Community Environmental Sustainability Program 2022</a:t>
            </a:r>
            <a:endParaRPr lang="en-US" dirty="0"/>
          </a:p>
        </p:txBody>
      </p:sp>
      <p:sp>
        <p:nvSpPr>
          <p:cNvPr id="4" name="Slide Number Placeholder 3"/>
          <p:cNvSpPr>
            <a:spLocks noGrp="1"/>
          </p:cNvSpPr>
          <p:nvPr>
            <p:ph type="sldNum" sz="quarter" idx="12"/>
          </p:nvPr>
        </p:nvSpPr>
        <p:spPr/>
        <p:txBody>
          <a:bodyPr/>
          <a:lstStyle/>
          <a:p>
            <a:fld id="{2445530E-BBC4-4306-AD38-7B848E56D6A4}" type="slidenum">
              <a:rPr lang="en-US" smtClean="0"/>
              <a:t>‹#›</a:t>
            </a:fld>
            <a:endParaRPr lang="en-US" dirty="0"/>
          </a:p>
        </p:txBody>
      </p:sp>
    </p:spTree>
    <p:extLst>
      <p:ext uri="{BB962C8B-B14F-4D97-AF65-F5344CB8AC3E}">
        <p14:creationId xmlns:p14="http://schemas.microsoft.com/office/powerpoint/2010/main" val="1173350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A66C45-E2F1-42D1-827E-5D624408CBFF}" type="datetime1">
              <a:rPr lang="en-US" smtClean="0"/>
              <a:t>11/8/2023</a:t>
            </a:fld>
            <a:endParaRPr lang="en-US" dirty="0"/>
          </a:p>
        </p:txBody>
      </p:sp>
      <p:sp>
        <p:nvSpPr>
          <p:cNvPr id="5" name="Footer Placeholder 4"/>
          <p:cNvSpPr>
            <a:spLocks noGrp="1"/>
          </p:cNvSpPr>
          <p:nvPr>
            <p:ph type="ftr" sz="quarter" idx="11"/>
          </p:nvPr>
        </p:nvSpPr>
        <p:spPr/>
        <p:txBody>
          <a:bodyPr/>
          <a:lstStyle/>
          <a:p>
            <a:r>
              <a:rPr lang="en-US"/>
              <a:t>Fisk Community Environmental Sustainability Program 2022</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BEA759-7E61-420B-9079-F0F89DDAFE40}" type="datetime1">
              <a:rPr lang="en-US" smtClean="0"/>
              <a:t>11/8/2023</a:t>
            </a:fld>
            <a:endParaRPr lang="en-US" dirty="0"/>
          </a:p>
        </p:txBody>
      </p:sp>
      <p:sp>
        <p:nvSpPr>
          <p:cNvPr id="5" name="Footer Placeholder 4"/>
          <p:cNvSpPr>
            <a:spLocks noGrp="1"/>
          </p:cNvSpPr>
          <p:nvPr>
            <p:ph type="ftr" sz="quarter" idx="11"/>
          </p:nvPr>
        </p:nvSpPr>
        <p:spPr/>
        <p:txBody>
          <a:bodyPr/>
          <a:lstStyle/>
          <a:p>
            <a:r>
              <a:rPr lang="en-US"/>
              <a:t>Fisk Community Environmental Sustainability Program 2022</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4C1F8C-E4D2-4C1B-B10A-25787E288584}" type="datetime1">
              <a:rPr lang="en-US" smtClean="0"/>
              <a:t>11/8/2023</a:t>
            </a:fld>
            <a:endParaRPr lang="en-US" dirty="0"/>
          </a:p>
        </p:txBody>
      </p:sp>
      <p:sp>
        <p:nvSpPr>
          <p:cNvPr id="5" name="Footer Placeholder 4"/>
          <p:cNvSpPr>
            <a:spLocks noGrp="1"/>
          </p:cNvSpPr>
          <p:nvPr>
            <p:ph type="ftr" sz="quarter" idx="11"/>
          </p:nvPr>
        </p:nvSpPr>
        <p:spPr/>
        <p:txBody>
          <a:bodyPr/>
          <a:lstStyle/>
          <a:p>
            <a:r>
              <a:rPr lang="en-US" dirty="0"/>
              <a:t>Fisk Community Environmental Sustainability Program 2022</a:t>
            </a:r>
          </a:p>
        </p:txBody>
      </p:sp>
      <p:sp>
        <p:nvSpPr>
          <p:cNvPr id="6" name="Slide Number Placeholder 5"/>
          <p:cNvSpPr>
            <a:spLocks noGrp="1"/>
          </p:cNvSpPr>
          <p:nvPr>
            <p:ph type="sldNum" sz="quarter" idx="12"/>
          </p:nvPr>
        </p:nvSpPr>
        <p:spPr/>
        <p:txBody>
          <a:bodyPr/>
          <a:lstStyle/>
          <a:p>
            <a:fld id="{2445530E-BBC4-4306-AD38-7B848E56D6A4}" type="slidenum">
              <a:rPr lang="en-US" smtClean="0"/>
              <a:t>‹#›</a:t>
            </a:fld>
            <a:endParaRPr lang="en-US" dirty="0"/>
          </a:p>
        </p:txBody>
      </p:sp>
    </p:spTree>
    <p:extLst>
      <p:ext uri="{BB962C8B-B14F-4D97-AF65-F5344CB8AC3E}">
        <p14:creationId xmlns:p14="http://schemas.microsoft.com/office/powerpoint/2010/main" val="153280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A727634-6831-4538-83F9-8500C4E89177}" type="datetime1">
              <a:rPr lang="en-US" smtClean="0"/>
              <a:t>11/8/2023</a:t>
            </a:fld>
            <a:endParaRPr lang="en-US" dirty="0"/>
          </a:p>
        </p:txBody>
      </p:sp>
      <p:sp>
        <p:nvSpPr>
          <p:cNvPr id="6" name="Footer Placeholder 5"/>
          <p:cNvSpPr>
            <a:spLocks noGrp="1"/>
          </p:cNvSpPr>
          <p:nvPr>
            <p:ph type="ftr" sz="quarter" idx="11"/>
          </p:nvPr>
        </p:nvSpPr>
        <p:spPr/>
        <p:txBody>
          <a:bodyPr/>
          <a:lstStyle/>
          <a:p>
            <a:r>
              <a:rPr lang="en-US" dirty="0"/>
              <a:t>Fisk Community Environmental Sustainability Program 2022</a:t>
            </a:r>
          </a:p>
        </p:txBody>
      </p:sp>
      <p:sp>
        <p:nvSpPr>
          <p:cNvPr id="7" name="Slide Number Placeholder 6"/>
          <p:cNvSpPr>
            <a:spLocks noGrp="1"/>
          </p:cNvSpPr>
          <p:nvPr>
            <p:ph type="sldNum" sz="quarter" idx="12"/>
          </p:nvPr>
        </p:nvSpPr>
        <p:spPr/>
        <p:txBody>
          <a:bodyPr/>
          <a:lstStyle/>
          <a:p>
            <a:fld id="{2445530E-BBC4-4306-AD38-7B848E56D6A4}" type="slidenum">
              <a:rPr lang="en-US" smtClean="0"/>
              <a:t>‹#›</a:t>
            </a:fld>
            <a:endParaRPr lang="en-US" dirty="0"/>
          </a:p>
        </p:txBody>
      </p:sp>
    </p:spTree>
    <p:extLst>
      <p:ext uri="{BB962C8B-B14F-4D97-AF65-F5344CB8AC3E}">
        <p14:creationId xmlns:p14="http://schemas.microsoft.com/office/powerpoint/2010/main" val="2652465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791ED08-D42B-40DF-9D75-2B4191B90E90}" type="datetime1">
              <a:rPr lang="en-US" smtClean="0"/>
              <a:t>11/8/2023</a:t>
            </a:fld>
            <a:endParaRPr lang="en-US" dirty="0"/>
          </a:p>
        </p:txBody>
      </p:sp>
      <p:sp>
        <p:nvSpPr>
          <p:cNvPr id="8" name="Footer Placeholder 7"/>
          <p:cNvSpPr>
            <a:spLocks noGrp="1"/>
          </p:cNvSpPr>
          <p:nvPr>
            <p:ph type="ftr" sz="quarter" idx="11"/>
          </p:nvPr>
        </p:nvSpPr>
        <p:spPr/>
        <p:txBody>
          <a:bodyPr/>
          <a:lstStyle/>
          <a:p>
            <a:r>
              <a:rPr lang="en-US" dirty="0"/>
              <a:t>Fisk Community Environmental Sustainability Program 2022</a:t>
            </a:r>
          </a:p>
        </p:txBody>
      </p:sp>
      <p:sp>
        <p:nvSpPr>
          <p:cNvPr id="9" name="Slide Number Placeholder 8"/>
          <p:cNvSpPr>
            <a:spLocks noGrp="1"/>
          </p:cNvSpPr>
          <p:nvPr>
            <p:ph type="sldNum" sz="quarter" idx="12"/>
          </p:nvPr>
        </p:nvSpPr>
        <p:spPr/>
        <p:txBody>
          <a:bodyPr/>
          <a:lstStyle/>
          <a:p>
            <a:fld id="{2445530E-BBC4-4306-AD38-7B848E56D6A4}" type="slidenum">
              <a:rPr lang="en-US" smtClean="0"/>
              <a:t>‹#›</a:t>
            </a:fld>
            <a:endParaRPr lang="en-US" dirty="0"/>
          </a:p>
        </p:txBody>
      </p:sp>
    </p:spTree>
    <p:extLst>
      <p:ext uri="{BB962C8B-B14F-4D97-AF65-F5344CB8AC3E}">
        <p14:creationId xmlns:p14="http://schemas.microsoft.com/office/powerpoint/2010/main" val="4202309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0B0132B-1B80-488E-84F4-2C48FF1B4080}" type="datetime1">
              <a:rPr lang="en-US" smtClean="0"/>
              <a:t>11/8/2023</a:t>
            </a:fld>
            <a:endParaRPr lang="en-US" dirty="0"/>
          </a:p>
        </p:txBody>
      </p:sp>
      <p:sp>
        <p:nvSpPr>
          <p:cNvPr id="4" name="Footer Placeholder 3"/>
          <p:cNvSpPr>
            <a:spLocks noGrp="1"/>
          </p:cNvSpPr>
          <p:nvPr>
            <p:ph type="ftr" sz="quarter" idx="11"/>
          </p:nvPr>
        </p:nvSpPr>
        <p:spPr/>
        <p:txBody>
          <a:bodyPr/>
          <a:lstStyle/>
          <a:p>
            <a:r>
              <a:rPr lang="en-US" dirty="0"/>
              <a:t>Fisk Community Environmental Sustainability Program 2022</a:t>
            </a:r>
          </a:p>
        </p:txBody>
      </p:sp>
      <p:sp>
        <p:nvSpPr>
          <p:cNvPr id="5" name="Slide Number Placeholder 4"/>
          <p:cNvSpPr>
            <a:spLocks noGrp="1"/>
          </p:cNvSpPr>
          <p:nvPr>
            <p:ph type="sldNum" sz="quarter" idx="12"/>
          </p:nvPr>
        </p:nvSpPr>
        <p:spPr/>
        <p:txBody>
          <a:bodyPr/>
          <a:lstStyle/>
          <a:p>
            <a:fld id="{2445530E-BBC4-4306-AD38-7B848E56D6A4}" type="slidenum">
              <a:rPr lang="en-US" smtClean="0"/>
              <a:t>‹#›</a:t>
            </a:fld>
            <a:endParaRPr lang="en-US" dirty="0"/>
          </a:p>
        </p:txBody>
      </p:sp>
    </p:spTree>
    <p:extLst>
      <p:ext uri="{BB962C8B-B14F-4D97-AF65-F5344CB8AC3E}">
        <p14:creationId xmlns:p14="http://schemas.microsoft.com/office/powerpoint/2010/main" val="1270915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82615C-D774-4F9A-8F3E-0D48E2D3A62B}" type="datetime1">
              <a:rPr lang="en-US" smtClean="0"/>
              <a:t>11/8/2023</a:t>
            </a:fld>
            <a:endParaRPr lang="en-US" dirty="0"/>
          </a:p>
        </p:txBody>
      </p:sp>
      <p:sp>
        <p:nvSpPr>
          <p:cNvPr id="3" name="Footer Placeholder 2"/>
          <p:cNvSpPr>
            <a:spLocks noGrp="1"/>
          </p:cNvSpPr>
          <p:nvPr>
            <p:ph type="ftr" sz="quarter" idx="11"/>
          </p:nvPr>
        </p:nvSpPr>
        <p:spPr/>
        <p:txBody>
          <a:bodyPr/>
          <a:lstStyle/>
          <a:p>
            <a:r>
              <a:rPr lang="en-US" dirty="0"/>
              <a:t>Fisk Community Environmental Sustainability Program 2022</a:t>
            </a:r>
          </a:p>
        </p:txBody>
      </p:sp>
      <p:sp>
        <p:nvSpPr>
          <p:cNvPr id="4" name="Slide Number Placeholder 3"/>
          <p:cNvSpPr>
            <a:spLocks noGrp="1"/>
          </p:cNvSpPr>
          <p:nvPr>
            <p:ph type="sldNum" sz="quarter" idx="12"/>
          </p:nvPr>
        </p:nvSpPr>
        <p:spPr/>
        <p:txBody>
          <a:bodyPr/>
          <a:lstStyle/>
          <a:p>
            <a:fld id="{2445530E-BBC4-4306-AD38-7B848E56D6A4}" type="slidenum">
              <a:rPr lang="en-US" smtClean="0"/>
              <a:t>‹#›</a:t>
            </a:fld>
            <a:endParaRPr lang="en-US" dirty="0"/>
          </a:p>
        </p:txBody>
      </p:sp>
    </p:spTree>
    <p:extLst>
      <p:ext uri="{BB962C8B-B14F-4D97-AF65-F5344CB8AC3E}">
        <p14:creationId xmlns:p14="http://schemas.microsoft.com/office/powerpoint/2010/main" val="1173350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80612F-F565-4251-A01F-6452A99CC94E}" type="datetime1">
              <a:rPr lang="en-US" smtClean="0"/>
              <a:t>11/8/2023</a:t>
            </a:fld>
            <a:endParaRPr lang="en-US" dirty="0"/>
          </a:p>
        </p:txBody>
      </p:sp>
      <p:sp>
        <p:nvSpPr>
          <p:cNvPr id="6" name="Footer Placeholder 5"/>
          <p:cNvSpPr>
            <a:spLocks noGrp="1"/>
          </p:cNvSpPr>
          <p:nvPr>
            <p:ph type="ftr" sz="quarter" idx="11"/>
          </p:nvPr>
        </p:nvSpPr>
        <p:spPr/>
        <p:txBody>
          <a:bodyPr/>
          <a:lstStyle/>
          <a:p>
            <a:r>
              <a:rPr lang="en-US" dirty="0"/>
              <a:t>Fisk Community Environmental Sustainability Program 2022</a:t>
            </a:r>
          </a:p>
        </p:txBody>
      </p:sp>
      <p:sp>
        <p:nvSpPr>
          <p:cNvPr id="7" name="Slide Number Placeholder 6"/>
          <p:cNvSpPr>
            <a:spLocks noGrp="1"/>
          </p:cNvSpPr>
          <p:nvPr>
            <p:ph type="sldNum" sz="quarter" idx="12"/>
          </p:nvPr>
        </p:nvSpPr>
        <p:spPr/>
        <p:txBody>
          <a:bodyPr/>
          <a:lstStyle/>
          <a:p>
            <a:fld id="{2445530E-BBC4-4306-AD38-7B848E56D6A4}" type="slidenum">
              <a:rPr lang="en-US" smtClean="0"/>
              <a:t>‹#›</a:t>
            </a:fld>
            <a:endParaRPr lang="en-US" dirty="0"/>
          </a:p>
        </p:txBody>
      </p:sp>
    </p:spTree>
    <p:extLst>
      <p:ext uri="{BB962C8B-B14F-4D97-AF65-F5344CB8AC3E}">
        <p14:creationId xmlns:p14="http://schemas.microsoft.com/office/powerpoint/2010/main" val="4036877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28733F-DD80-42C4-921E-F4F7D3F97283}" type="datetime1">
              <a:rPr lang="en-US" smtClean="0"/>
              <a:t>11/8/2023</a:t>
            </a:fld>
            <a:endParaRPr lang="en-US" dirty="0"/>
          </a:p>
        </p:txBody>
      </p:sp>
      <p:sp>
        <p:nvSpPr>
          <p:cNvPr id="6" name="Footer Placeholder 5"/>
          <p:cNvSpPr>
            <a:spLocks noGrp="1"/>
          </p:cNvSpPr>
          <p:nvPr>
            <p:ph type="ftr" sz="quarter" idx="11"/>
          </p:nvPr>
        </p:nvSpPr>
        <p:spPr/>
        <p:txBody>
          <a:bodyPr/>
          <a:lstStyle/>
          <a:p>
            <a:r>
              <a:rPr lang="en-US" dirty="0"/>
              <a:t>Fisk Community Environmental Sustainability Program 2022</a:t>
            </a:r>
          </a:p>
        </p:txBody>
      </p:sp>
      <p:sp>
        <p:nvSpPr>
          <p:cNvPr id="7" name="Slide Number Placeholder 6"/>
          <p:cNvSpPr>
            <a:spLocks noGrp="1"/>
          </p:cNvSpPr>
          <p:nvPr>
            <p:ph type="sldNum" sz="quarter" idx="12"/>
          </p:nvPr>
        </p:nvSpPr>
        <p:spPr/>
        <p:txBody>
          <a:bodyPr/>
          <a:lstStyle/>
          <a:p>
            <a:fld id="{2445530E-BBC4-4306-AD38-7B848E56D6A4}" type="slidenum">
              <a:rPr lang="en-US" smtClean="0"/>
              <a:t>‹#›</a:t>
            </a:fld>
            <a:endParaRPr lang="en-US" dirty="0"/>
          </a:p>
        </p:txBody>
      </p:sp>
    </p:spTree>
    <p:extLst>
      <p:ext uri="{BB962C8B-B14F-4D97-AF65-F5344CB8AC3E}">
        <p14:creationId xmlns:p14="http://schemas.microsoft.com/office/powerpoint/2010/main" val="1617706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latin typeface="Calibri" panose="020F0502020204030204" pitchFamily="34" charset="0"/>
              </a:defRPr>
            </a:lvl1pPr>
          </a:lstStyle>
          <a:p>
            <a:fld id="{FE2E5C38-7EC1-460C-B81F-70662A223A19}" type="datetime1">
              <a:rPr lang="en-US" smtClean="0"/>
              <a:pPr/>
              <a:t>11/8/2023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latin typeface="Calibri" panose="020F0502020204030204" pitchFamily="34" charset="0"/>
              </a:defRPr>
            </a:lvl1pPr>
          </a:lstStyle>
          <a:p>
            <a:r>
              <a:rPr lang="en-US" dirty="0"/>
              <a:t>Fisk Community Environmental Sustainability Program 2022</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latin typeface="Calibri" panose="020F0502020204030204" pitchFamily="34" charset="0"/>
              </a:defRPr>
            </a:lvl1pPr>
          </a:lstStyle>
          <a:p>
            <a:fld id="{2445530E-BBC4-4306-AD38-7B848E56D6A4}" type="slidenum">
              <a:rPr lang="en-US" smtClean="0"/>
              <a:pPr/>
              <a:t>‹#›</a:t>
            </a:fld>
            <a:endParaRPr lang="en-US" dirty="0"/>
          </a:p>
        </p:txBody>
      </p:sp>
    </p:spTree>
    <p:extLst>
      <p:ext uri="{BB962C8B-B14F-4D97-AF65-F5344CB8AC3E}">
        <p14:creationId xmlns:p14="http://schemas.microsoft.com/office/powerpoint/2010/main" val="3697832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714" r:id="rId8"/>
    <p:sldLayoutId id="2147483715"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l" defTabSz="457200" rtl="0" eaLnBrk="1" latinLnBrk="0" hangingPunct="1">
        <a:spcBef>
          <a:spcPct val="0"/>
        </a:spcBef>
        <a:buNone/>
        <a:defRPr sz="3600" kern="1200">
          <a:solidFill>
            <a:schemeClr val="accent1"/>
          </a:solidFill>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Calibri" panose="020F0502020204030204" pitchFamily="34" charset="0"/>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Calibri" panose="020F0502020204030204" pitchFamily="34" charset="0"/>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Calibri" panose="020F0502020204030204" pitchFamily="34" charset="0"/>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Calibri" panose="020F0502020204030204" pitchFamily="34" charset="0"/>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Calibri" panose="020F05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latin typeface="Calibri" panose="020F0502020204030204" pitchFamily="34" charset="0"/>
              </a:defRPr>
            </a:lvl1pPr>
          </a:lstStyle>
          <a:p>
            <a:fld id="{5A1329CD-D109-4DEF-B332-10F868A82AE7}" type="datetime1">
              <a:rPr lang="en-US" smtClean="0"/>
              <a:pPr/>
              <a:t>11/8/2023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latin typeface="Calibri" panose="020F0502020204030204" pitchFamily="34" charset="0"/>
              </a:defRPr>
            </a:lvl1pPr>
          </a:lstStyle>
          <a:p>
            <a:r>
              <a:rPr lang="en-US" dirty="0"/>
              <a:t>Fisk Community Environmental Sustainability Program 2022</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latin typeface="Calibri" panose="020F0502020204030204" pitchFamily="34" charset="0"/>
              </a:defRPr>
            </a:lvl1pPr>
          </a:lstStyle>
          <a:p>
            <a:fld id="{D57F1E4F-1CFF-5643-939E-217C01CDF56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9" r:id="rId1"/>
    <p:sldLayoutId id="2147483711" r:id="rId2"/>
  </p:sldLayoutIdLst>
  <p:hf hdr="0" ftr="0" dt="0"/>
  <p:txStyles>
    <p:titleStyle>
      <a:lvl1pPr algn="l" defTabSz="457200" rtl="0" eaLnBrk="1" latinLnBrk="0" hangingPunct="1">
        <a:spcBef>
          <a:spcPct val="0"/>
        </a:spcBef>
        <a:buNone/>
        <a:defRPr sz="3600" kern="1200">
          <a:solidFill>
            <a:schemeClr val="accent1"/>
          </a:solidFill>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Calibri" panose="020F0502020204030204" pitchFamily="34" charset="0"/>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Calibri" panose="020F0502020204030204" pitchFamily="34" charset="0"/>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Calibri" panose="020F0502020204030204" pitchFamily="34" charset="0"/>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Calibri" panose="020F0502020204030204" pitchFamily="34" charset="0"/>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Calibri" panose="020F05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latin typeface="Calibri" panose="020F0502020204030204" pitchFamily="34" charset="0"/>
              </a:defRPr>
            </a:lvl1pPr>
          </a:lstStyle>
          <a:p>
            <a:fld id="{7FC1B740-3363-4932-B298-1CBE56CD2A3C}" type="datetime1">
              <a:rPr lang="en-US" smtClean="0"/>
              <a:pPr/>
              <a:t>11/8/2023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latin typeface="Calibri" panose="020F0502020204030204" pitchFamily="34" charset="0"/>
              </a:defRPr>
            </a:lvl1pPr>
          </a:lstStyle>
          <a:p>
            <a:r>
              <a:rPr lang="en-US" dirty="0"/>
              <a:t>Fisk Community Environmental Sustainability Program 2022</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latin typeface="Calibri" panose="020F0502020204030204" pitchFamily="34" charset="0"/>
              </a:defRPr>
            </a:lvl1pPr>
          </a:lstStyle>
          <a:p>
            <a:fld id="{2445530E-BBC4-4306-AD38-7B848E56D6A4}" type="slidenum">
              <a:rPr lang="en-US" smtClean="0"/>
              <a:pPr/>
              <a:t>‹#›</a:t>
            </a:fld>
            <a:endParaRPr lang="en-US" dirty="0"/>
          </a:p>
        </p:txBody>
      </p:sp>
    </p:spTree>
    <p:extLst>
      <p:ext uri="{BB962C8B-B14F-4D97-AF65-F5344CB8AC3E}">
        <p14:creationId xmlns:p14="http://schemas.microsoft.com/office/powerpoint/2010/main" val="3697832379"/>
      </p:ext>
    </p:extLst>
  </p:cSld>
  <p:clrMap bg1="lt1" tx1="dk1" bg2="lt2" tx2="dk2" accent1="accent1" accent2="accent2" accent3="accent3" accent4="accent4" accent5="accent5" accent6="accent6" hlink="hlink" folHlink="folHlink"/>
  <p:sldLayoutIdLst>
    <p:sldLayoutId id="2147483721" r:id="rId1"/>
    <p:sldLayoutId id="2147483718" r:id="rId2"/>
    <p:sldLayoutId id="2147483717" r:id="rId3"/>
  </p:sldLayoutIdLst>
  <p:hf hdr="0" ftr="0" dt="0"/>
  <p:txStyles>
    <p:titleStyle>
      <a:lvl1pPr algn="l" defTabSz="457200" rtl="0" eaLnBrk="1" latinLnBrk="0" hangingPunct="1">
        <a:spcBef>
          <a:spcPct val="0"/>
        </a:spcBef>
        <a:buNone/>
        <a:defRPr sz="3600" kern="1200">
          <a:solidFill>
            <a:schemeClr val="accent1"/>
          </a:solidFill>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Calibri" panose="020F0502020204030204" pitchFamily="34" charset="0"/>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Calibri" panose="020F0502020204030204" pitchFamily="34" charset="0"/>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Calibri" panose="020F0502020204030204" pitchFamily="34" charset="0"/>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Calibri" panose="020F0502020204030204" pitchFamily="34" charset="0"/>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Calibri" panose="020F05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latin typeface="Calibri" panose="020F0502020204030204" pitchFamily="34" charset="0"/>
              </a:defRPr>
            </a:lvl1pPr>
          </a:lstStyle>
          <a:p>
            <a:fld id="{D6874109-AD52-4E0C-8D52-6D429E1004EF}" type="datetime1">
              <a:rPr lang="en-US" smtClean="0"/>
              <a:pPr/>
              <a:t>11/8/2023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latin typeface="Calibri" panose="020F0502020204030204" pitchFamily="34" charset="0"/>
              </a:defRPr>
            </a:lvl1pPr>
          </a:lstStyle>
          <a:p>
            <a:r>
              <a:rPr lang="en-US" dirty="0"/>
              <a:t>Fisk Community Environmental Sustainability Program 2022</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latin typeface="Calibri" panose="020F0502020204030204" pitchFamily="34" charset="0"/>
              </a:defRPr>
            </a:lvl1pPr>
          </a:lstStyle>
          <a:p>
            <a:fld id="{D57F1E4F-1CFF-5643-939E-217C01CDF56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13" r:id="rId1"/>
  </p:sldLayoutIdLst>
  <p:hf hdr="0" ftr="0" dt="0"/>
  <p:txStyles>
    <p:titleStyle>
      <a:lvl1pPr algn="l" defTabSz="457200" rtl="0" eaLnBrk="1" latinLnBrk="0" hangingPunct="1">
        <a:spcBef>
          <a:spcPct val="0"/>
        </a:spcBef>
        <a:buNone/>
        <a:defRPr sz="3600" kern="1200">
          <a:solidFill>
            <a:schemeClr val="accent1"/>
          </a:solidFill>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Calibri" panose="020F0502020204030204" pitchFamily="34" charset="0"/>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Calibri" panose="020F0502020204030204" pitchFamily="34" charset="0"/>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Calibri" panose="020F0502020204030204" pitchFamily="34" charset="0"/>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Calibri" panose="020F0502020204030204" pitchFamily="34" charset="0"/>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Calibri" panose="020F05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latin typeface="Calibri" panose="020F0502020204030204" pitchFamily="34" charset="0"/>
              </a:defRPr>
            </a:lvl1pPr>
          </a:lstStyle>
          <a:p>
            <a:fld id="{CC8FCE9A-BF20-478E-AAAF-3AB7B01B849A}" type="datetime1">
              <a:rPr lang="en-US" smtClean="0"/>
              <a:pPr/>
              <a:t>11/8/2023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latin typeface="Calibri" panose="020F0502020204030204" pitchFamily="34" charset="0"/>
              </a:defRPr>
            </a:lvl1pPr>
          </a:lstStyle>
          <a:p>
            <a:r>
              <a:rPr lang="en-US" dirty="0"/>
              <a:t>Fisk Community Environmental Sustainability Program 2022</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latin typeface="Calibri" panose="020F0502020204030204" pitchFamily="34" charset="0"/>
              </a:defRPr>
            </a:lvl1pPr>
          </a:lstStyle>
          <a:p>
            <a:fld id="{D57F1E4F-1CFF-5643-939E-217C01CDF56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20" r:id="rId1"/>
  </p:sldLayoutIdLst>
  <p:hf hdr="0" ftr="0" dt="0"/>
  <p:txStyles>
    <p:titleStyle>
      <a:lvl1pPr algn="l" defTabSz="457200" rtl="0" eaLnBrk="1" latinLnBrk="0" hangingPunct="1">
        <a:spcBef>
          <a:spcPct val="0"/>
        </a:spcBef>
        <a:buNone/>
        <a:defRPr sz="3600" kern="1200">
          <a:solidFill>
            <a:schemeClr val="accent1"/>
          </a:solidFill>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Calibri" panose="020F0502020204030204" pitchFamily="34" charset="0"/>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Calibri" panose="020F0502020204030204" pitchFamily="34" charset="0"/>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Calibri" panose="020F0502020204030204" pitchFamily="34" charset="0"/>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Calibri" panose="020F0502020204030204" pitchFamily="34" charset="0"/>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Calibri" panose="020F05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hyperlink" Target="https://www.youtube.com/watch?v=EtW2rrLHs08"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hyperlink" Target="https://www.youtube.com/watch?v=WPMtt5MZnJU"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hyperlink" Target="https://www3.epa.gov/carbon-footprint-calculator" TargetMode="External"/><Relationship Id="rId2" Type="http://schemas.openxmlformats.org/officeDocument/2006/relationships/hyperlink" Target="https://www.nature.org/en-us/get-involved/how-to-help/carbon-footprint-calculator/" TargetMode="External"/><Relationship Id="rId1" Type="http://schemas.openxmlformats.org/officeDocument/2006/relationships/slideLayout" Target="../slideLayouts/slideLayout21.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8" Type="http://schemas.openxmlformats.org/officeDocument/2006/relationships/hyperlink" Target="https://www.turnipgreencreativereuse.org/" TargetMode="External"/><Relationship Id="rId3" Type="http://schemas.openxmlformats.org/officeDocument/2006/relationships/hyperlink" Target="https://www.nashville.gov/departments/general-services/sustainability/socket/tips" TargetMode="External"/><Relationship Id="rId7" Type="http://schemas.openxmlformats.org/officeDocument/2006/relationships/hyperlink" Target="https://www.energystar.gov/campaign/home-energy-yardstick" TargetMode="External"/><Relationship Id="rId2" Type="http://schemas.openxmlformats.org/officeDocument/2006/relationships/hyperlink" Target="https://nashvilletn.recycle.game/" TargetMode="External"/><Relationship Id="rId1" Type="http://schemas.openxmlformats.org/officeDocument/2006/relationships/slideLayout" Target="../slideLayouts/slideLayout2.xml"/><Relationship Id="rId6" Type="http://schemas.openxmlformats.org/officeDocument/2006/relationships/hyperlink" Target="https://www.energystar.gov/campaign/home?s=mega" TargetMode="External"/><Relationship Id="rId5" Type="http://schemas.openxmlformats.org/officeDocument/2006/relationships/hyperlink" Target="https://www.tn.gov/environment/program-areas/opsp-policy-and-sustainable-practices/community-programs-and-services/sustainable-resilience-at-home.html" TargetMode="External"/><Relationship Id="rId4" Type="http://schemas.openxmlformats.org/officeDocument/2006/relationships/hyperlink" Target="https://www.nashville.gov/departments/water/waste-and-recycling" TargetMode="External"/><Relationship Id="rId9" Type="http://schemas.openxmlformats.org/officeDocument/2006/relationships/hyperlink" Target="https://www.sagerefillmarket.com/"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nam12.safelinks.protection.outlook.com/?url=https%3A%2F%2Fwww.nespower.com%2Fways-to-save%2Fanalyze-my-bill%2F&amp;data=05%7C01%7Crwingfld%40fisk.edu%7Cb487d261593847b3962f08da809b10e9%7Cb8cbb5aff90543e4890470cc76765668%7C0%7C0%7C637963700750022463%7CUnknown%7CTWFpbGZsb3d8eyJWIjoiMC4wLjAwMDAiLCJQIjoiV2luMzIiLCJBTiI6Ik1haWwiLCJXVCI6Mn0%3D%7C3000%7C%7C%7C&amp;sdata=2ONvCv7C7NoKHj%2FUZAVMAZmG%2Bw87NK7XwVwv5q4H6YE%3D&amp;reserved=0" TargetMode="External"/><Relationship Id="rId2" Type="http://schemas.openxmlformats.org/officeDocument/2006/relationships/hyperlink" Target="https://nam12.safelinks.protection.outlook.com/?url=https%3A%2F%2Fwww.nespower.com%2Fprograms-and-services%2Fenergy-assistance%2F&amp;data=05%7C01%7Crwingfld%40fisk.edu%7Cb487d261593847b3962f08da809b10e9%7Cb8cbb5aff90543e4890470cc76765668%7C0%7C0%7C637963700750022463%7CUnknown%7CTWFpbGZsb3d8eyJWIjoiMC4wLjAwMDAiLCJQIjoiV2luMzIiLCJBTiI6Ik1haWwiLCJXVCI6Mn0%3D%7C3000%7C%7C%7C&amp;sdata=v370mha6NAfRpXHWzo4e%2F%2BbbNamQG4BKeUlxyy43e1U%3D&amp;reserved=0" TargetMode="External"/><Relationship Id="rId1" Type="http://schemas.openxmlformats.org/officeDocument/2006/relationships/slideLayout" Target="../slideLayouts/slideLayout2.xml"/><Relationship Id="rId6" Type="http://schemas.openxmlformats.org/officeDocument/2006/relationships/hyperlink" Target="https://nam12.safelinks.protection.outlook.com/?url=https%3A%2F%2Fenergyright.efficientchoice.com%2F&amp;data=05%7C01%7Crwingfld%40fisk.edu%7Cb487d261593847b3962f08da809b10e9%7Cb8cbb5aff90543e4890470cc76765668%7C0%7C0%7C637963700750022463%7CUnknown%7CTWFpbGZsb3d8eyJWIjoiMC4wLjAwMDAiLCJQIjoiV2luMzIiLCJBTiI6Ik1haWwiLCJXVCI6Mn0%3D%7C3000%7C%7C%7C&amp;sdata=BkH6Udfl5J75pwgpznQ00bkyHDyMod%2BlGy2MsTh0XY8%3D&amp;reserved=0" TargetMode="External"/><Relationship Id="rId5" Type="http://schemas.openxmlformats.org/officeDocument/2006/relationships/hyperlink" Target="https://nam12.safelinks.protection.outlook.com/?url=https%3A%2F%2Fenergyright.com%2Fresidential%2F&amp;data=05%7C01%7Crwingfld%40fisk.edu%7Cb487d261593847b3962f08da809b10e9%7Cb8cbb5aff90543e4890470cc76765668%7C0%7C0%7C637963700750022463%7CUnknown%7CTWFpbGZsb3d8eyJWIjoiMC4wLjAwMDAiLCJQIjoiV2luMzIiLCJBTiI6Ik1haWwiLCJXVCI6Mn0%3D%7C3000%7C%7C%7C&amp;sdata=yGXuegW6OdwdAcI3D8aUrpHOHZdjTkoRV9VxUe96ays%3D&amp;reserved=0" TargetMode="External"/><Relationship Id="rId4" Type="http://schemas.openxmlformats.org/officeDocument/2006/relationships/hyperlink" Target="https://nam12.safelinks.protection.outlook.com/?url=https%3A%2F%2Fwww.nespower.com%2Fways-to-save%2Fmanage-my-energy%2F&amp;data=05%7C01%7Crwingfld%40fisk.edu%7Cb487d261593847b3962f08da809b10e9%7Cb8cbb5aff90543e4890470cc76765668%7C0%7C0%7C637963700750022463%7CUnknown%7CTWFpbGZsb3d8eyJWIjoiMC4wLjAwMDAiLCJQIjoiV2luMzIiLCJBTiI6Ik1haWwiLCJXVCI6Mn0%3D%7C3000%7C%7C%7C&amp;sdata=gaPLXbXa9BO%2FV%2FxWpa2gyEK64UXH%2BDwTaBZsU5JS91c%3D&amp;reserved=0"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s://www.youtube.com/watch?v=VYMjSule0Bw"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0507F-FB33-B20B-9F1A-3D4EC7BDCE58}"/>
              </a:ext>
            </a:extLst>
          </p:cNvPr>
          <p:cNvSpPr>
            <a:spLocks noGrp="1"/>
          </p:cNvSpPr>
          <p:nvPr>
            <p:ph type="ctrTitle"/>
          </p:nvPr>
        </p:nvSpPr>
        <p:spPr>
          <a:xfrm>
            <a:off x="1306287" y="1962406"/>
            <a:ext cx="7486021" cy="1646302"/>
          </a:xfrm>
        </p:spPr>
        <p:txBody>
          <a:bodyPr/>
          <a:lstStyle/>
          <a:p>
            <a:pPr algn="ctr"/>
            <a:r>
              <a:rPr lang="en-US" dirty="0"/>
              <a:t>Family and Community Sustainability Action Plan for Climate Change</a:t>
            </a:r>
          </a:p>
        </p:txBody>
      </p:sp>
      <p:sp>
        <p:nvSpPr>
          <p:cNvPr id="3" name="Slide Number Placeholder 2">
            <a:extLst>
              <a:ext uri="{FF2B5EF4-FFF2-40B4-BE49-F238E27FC236}">
                <a16:creationId xmlns:a16="http://schemas.microsoft.com/office/drawing/2014/main" id="{CDFB1122-E0FA-1678-E640-F1F4EE5622EE}"/>
              </a:ext>
            </a:extLst>
          </p:cNvPr>
          <p:cNvSpPr>
            <a:spLocks noGrp="1"/>
          </p:cNvSpPr>
          <p:nvPr>
            <p:ph type="sldNum" sz="quarter" idx="12"/>
          </p:nvPr>
        </p:nvSpPr>
        <p:spPr/>
        <p:txBody>
          <a:bodyPr/>
          <a:lstStyle/>
          <a:p>
            <a:fld id="{2445530E-BBC4-4306-AD38-7B848E56D6A4}" type="slidenum">
              <a:rPr lang="en-US" smtClean="0"/>
              <a:t>1</a:t>
            </a:fld>
            <a:endParaRPr lang="en-US" dirty="0"/>
          </a:p>
        </p:txBody>
      </p:sp>
    </p:spTree>
    <p:extLst>
      <p:ext uri="{BB962C8B-B14F-4D97-AF65-F5344CB8AC3E}">
        <p14:creationId xmlns:p14="http://schemas.microsoft.com/office/powerpoint/2010/main" val="3077232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E4F75-632C-4A0A-A454-66E9DDB32DDC}"/>
              </a:ext>
            </a:extLst>
          </p:cNvPr>
          <p:cNvSpPr>
            <a:spLocks noGrp="1"/>
          </p:cNvSpPr>
          <p:nvPr>
            <p:ph type="title"/>
          </p:nvPr>
        </p:nvSpPr>
        <p:spPr>
          <a:xfrm>
            <a:off x="516560" y="451513"/>
            <a:ext cx="8596668" cy="982980"/>
          </a:xfrm>
        </p:spPr>
        <p:txBody>
          <a:bodyPr>
            <a:normAutofit/>
          </a:bodyPr>
          <a:lstStyle/>
          <a:p>
            <a:r>
              <a:rPr lang="en-US" sz="4000" dirty="0"/>
              <a:t>Climate vs Weather</a:t>
            </a:r>
          </a:p>
        </p:txBody>
      </p:sp>
      <p:sp>
        <p:nvSpPr>
          <p:cNvPr id="3" name="Content Placeholder 2">
            <a:extLst>
              <a:ext uri="{FF2B5EF4-FFF2-40B4-BE49-F238E27FC236}">
                <a16:creationId xmlns:a16="http://schemas.microsoft.com/office/drawing/2014/main" id="{F7C67F09-EE5F-EE1A-A3BF-9AB770EB2272}"/>
              </a:ext>
            </a:extLst>
          </p:cNvPr>
          <p:cNvSpPr>
            <a:spLocks noGrp="1"/>
          </p:cNvSpPr>
          <p:nvPr>
            <p:ph idx="1"/>
          </p:nvPr>
        </p:nvSpPr>
        <p:spPr/>
        <p:txBody>
          <a:bodyPr/>
          <a:lstStyle/>
          <a:p>
            <a:pPr marL="0" indent="0">
              <a:buNone/>
            </a:pPr>
            <a:endParaRPr lang="en-US" sz="3200" dirty="0"/>
          </a:p>
          <a:p>
            <a:r>
              <a:rPr lang="en-US" sz="3200" dirty="0"/>
              <a:t>Climate describes conditions over the long term and over an entire region</a:t>
            </a:r>
          </a:p>
          <a:p>
            <a:r>
              <a:rPr lang="en-US" sz="3200" dirty="0"/>
              <a:t>Weather is local and temporary</a:t>
            </a:r>
          </a:p>
          <a:p>
            <a:endParaRPr lang="en-US" sz="1800" dirty="0"/>
          </a:p>
          <a:p>
            <a:endParaRPr lang="en-US" dirty="0"/>
          </a:p>
        </p:txBody>
      </p:sp>
      <p:sp>
        <p:nvSpPr>
          <p:cNvPr id="4" name="Slide Number Placeholder 3">
            <a:extLst>
              <a:ext uri="{FF2B5EF4-FFF2-40B4-BE49-F238E27FC236}">
                <a16:creationId xmlns:a16="http://schemas.microsoft.com/office/drawing/2014/main" id="{3F43B1B4-16D2-1B9D-BDE2-95D075D3CDFB}"/>
              </a:ext>
            </a:extLst>
          </p:cNvPr>
          <p:cNvSpPr>
            <a:spLocks noGrp="1"/>
          </p:cNvSpPr>
          <p:nvPr>
            <p:ph type="sldNum" sz="quarter" idx="12"/>
          </p:nvPr>
        </p:nvSpPr>
        <p:spPr/>
        <p:txBody>
          <a:bodyPr/>
          <a:lstStyle/>
          <a:p>
            <a:fld id="{2445530E-BBC4-4306-AD38-7B848E56D6A4}" type="slidenum">
              <a:rPr lang="en-US" smtClean="0"/>
              <a:t>10</a:t>
            </a:fld>
            <a:endParaRPr lang="en-US" dirty="0"/>
          </a:p>
        </p:txBody>
      </p:sp>
    </p:spTree>
    <p:extLst>
      <p:ext uri="{BB962C8B-B14F-4D97-AF65-F5344CB8AC3E}">
        <p14:creationId xmlns:p14="http://schemas.microsoft.com/office/powerpoint/2010/main" val="402362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5DF82-9E94-05B8-AA13-1F3EF648AECA}"/>
              </a:ext>
            </a:extLst>
          </p:cNvPr>
          <p:cNvSpPr>
            <a:spLocks noGrp="1"/>
          </p:cNvSpPr>
          <p:nvPr>
            <p:ph type="title"/>
          </p:nvPr>
        </p:nvSpPr>
        <p:spPr/>
        <p:txBody>
          <a:bodyPr/>
          <a:lstStyle/>
          <a:p>
            <a:r>
              <a:rPr lang="en-US" dirty="0"/>
              <a:t>Global Climate Change</a:t>
            </a:r>
          </a:p>
        </p:txBody>
      </p:sp>
      <p:sp>
        <p:nvSpPr>
          <p:cNvPr id="3" name="Content Placeholder 2">
            <a:extLst>
              <a:ext uri="{FF2B5EF4-FFF2-40B4-BE49-F238E27FC236}">
                <a16:creationId xmlns:a16="http://schemas.microsoft.com/office/drawing/2014/main" id="{54C027A4-4CD7-C7BE-85BD-5250E4CA2EFF}"/>
              </a:ext>
            </a:extLst>
          </p:cNvPr>
          <p:cNvSpPr>
            <a:spLocks noGrp="1"/>
          </p:cNvSpPr>
          <p:nvPr>
            <p:ph idx="1"/>
          </p:nvPr>
        </p:nvSpPr>
        <p:spPr>
          <a:xfrm>
            <a:off x="677334" y="1551102"/>
            <a:ext cx="8596668" cy="1484084"/>
          </a:xfrm>
        </p:spPr>
        <p:txBody>
          <a:bodyPr>
            <a:normAutofit/>
          </a:bodyPr>
          <a:lstStyle/>
          <a:p>
            <a:pPr marL="0" indent="0" algn="l">
              <a:buNone/>
            </a:pPr>
            <a:r>
              <a:rPr lang="en-US" sz="2800" b="0" i="0" dirty="0">
                <a:solidFill>
                  <a:srgbClr val="2B2B2B"/>
                </a:solidFill>
                <a:effectLst/>
                <a:latin typeface="Helvetica" panose="020B0604020202020204" pitchFamily="34" charset="0"/>
              </a:rPr>
              <a:t>Climate change is a long-term change in the Earth’s average weather patterns.</a:t>
            </a:r>
          </a:p>
          <a:p>
            <a:pPr algn="l"/>
            <a:endParaRPr lang="en-US" sz="2400" dirty="0">
              <a:solidFill>
                <a:srgbClr val="2B2B2B"/>
              </a:solidFill>
              <a:latin typeface="Helvetica" panose="020B0604020202020204" pitchFamily="34" charset="0"/>
            </a:endParaRPr>
          </a:p>
          <a:p>
            <a:pPr algn="l"/>
            <a:endParaRPr lang="en-US" sz="2400" dirty="0">
              <a:solidFill>
                <a:srgbClr val="2B2B2B"/>
              </a:solidFill>
              <a:latin typeface="Helvetica" panose="020B0604020202020204" pitchFamily="34" charset="0"/>
            </a:endParaRPr>
          </a:p>
          <a:p>
            <a:endParaRPr lang="en-US" sz="2400" b="0" i="0" dirty="0">
              <a:solidFill>
                <a:srgbClr val="2B2B2B"/>
              </a:solidFill>
              <a:effectLst/>
              <a:latin typeface="Helvetica" panose="020B0604020202020204" pitchFamily="34" charset="0"/>
            </a:endParaRPr>
          </a:p>
          <a:p>
            <a:endParaRPr lang="en-US" sz="2400" dirty="0">
              <a:solidFill>
                <a:srgbClr val="2B2B2B"/>
              </a:solidFill>
              <a:latin typeface="Helvetica" panose="020B0604020202020204" pitchFamily="34" charset="0"/>
            </a:endParaRPr>
          </a:p>
          <a:p>
            <a:endParaRPr lang="en-US" sz="2400" dirty="0"/>
          </a:p>
        </p:txBody>
      </p:sp>
      <p:sp>
        <p:nvSpPr>
          <p:cNvPr id="4" name="Slide Number Placeholder 3">
            <a:extLst>
              <a:ext uri="{FF2B5EF4-FFF2-40B4-BE49-F238E27FC236}">
                <a16:creationId xmlns:a16="http://schemas.microsoft.com/office/drawing/2014/main" id="{20DE7E30-EB63-EF5D-0677-6D5143A9337A}"/>
              </a:ext>
            </a:extLst>
          </p:cNvPr>
          <p:cNvSpPr>
            <a:spLocks noGrp="1"/>
          </p:cNvSpPr>
          <p:nvPr>
            <p:ph type="sldNum" sz="quarter" idx="12"/>
          </p:nvPr>
        </p:nvSpPr>
        <p:spPr/>
        <p:txBody>
          <a:bodyPr/>
          <a:lstStyle/>
          <a:p>
            <a:fld id="{2445530E-BBC4-4306-AD38-7B848E56D6A4}" type="slidenum">
              <a:rPr lang="en-US" smtClean="0"/>
              <a:t>11</a:t>
            </a:fld>
            <a:endParaRPr lang="en-US" dirty="0"/>
          </a:p>
        </p:txBody>
      </p:sp>
      <p:pic>
        <p:nvPicPr>
          <p:cNvPr id="6" name="Picture 5" descr="Hurricane as seen by satellite">
            <a:extLst>
              <a:ext uri="{FF2B5EF4-FFF2-40B4-BE49-F238E27FC236}">
                <a16:creationId xmlns:a16="http://schemas.microsoft.com/office/drawing/2014/main" id="{ABD1D43A-88C5-2CD3-52F2-1FB555591708}"/>
              </a:ext>
            </a:extLst>
          </p:cNvPr>
          <p:cNvPicPr>
            <a:picLocks noChangeAspect="1"/>
          </p:cNvPicPr>
          <p:nvPr/>
        </p:nvPicPr>
        <p:blipFill>
          <a:blip r:embed="rId2"/>
          <a:stretch>
            <a:fillRect/>
          </a:stretch>
        </p:blipFill>
        <p:spPr>
          <a:xfrm>
            <a:off x="578152" y="3035186"/>
            <a:ext cx="6046372" cy="3400195"/>
          </a:xfrm>
          <a:prstGeom prst="rect">
            <a:avLst/>
          </a:prstGeom>
        </p:spPr>
      </p:pic>
    </p:spTree>
    <p:extLst>
      <p:ext uri="{BB962C8B-B14F-4D97-AF65-F5344CB8AC3E}">
        <p14:creationId xmlns:p14="http://schemas.microsoft.com/office/powerpoint/2010/main" val="3191802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9" name="Group 3078">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080" name="Straight Connector 3079">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81" name="Straight Connector 3080">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082"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83"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84" name="Isosceles Triangle 3083">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85"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86"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87"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88" name="Isosceles Triangle 3087">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89" name="Isosceles Triangle 3088">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2D9F1E8D-ED19-42F8-6D7E-10C331E863E4}"/>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sz="3600" dirty="0"/>
              <a:t>Global Warming</a:t>
            </a:r>
          </a:p>
        </p:txBody>
      </p:sp>
      <p:sp>
        <p:nvSpPr>
          <p:cNvPr id="3" name="Text Placeholder 2">
            <a:extLst>
              <a:ext uri="{FF2B5EF4-FFF2-40B4-BE49-F238E27FC236}">
                <a16:creationId xmlns:a16="http://schemas.microsoft.com/office/drawing/2014/main" id="{E3D5207E-3C70-167C-A353-423E825F92FD}"/>
              </a:ext>
            </a:extLst>
          </p:cNvPr>
          <p:cNvSpPr>
            <a:spLocks noGrp="1"/>
          </p:cNvSpPr>
          <p:nvPr>
            <p:ph type="body" idx="1"/>
          </p:nvPr>
        </p:nvSpPr>
        <p:spPr>
          <a:xfrm>
            <a:off x="6336286" y="2160589"/>
            <a:ext cx="2995039" cy="3880773"/>
          </a:xfrm>
        </p:spPr>
        <p:txBody>
          <a:bodyPr vert="horz" lIns="91440" tIns="45720" rIns="91440" bIns="45720" rtlCol="0">
            <a:normAutofit/>
          </a:bodyPr>
          <a:lstStyle/>
          <a:p>
            <a:r>
              <a:rPr lang="en-US" sz="2400" b="0" i="0" dirty="0">
                <a:solidFill>
                  <a:srgbClr val="5A6470"/>
                </a:solidFill>
                <a:effectLst/>
                <a:latin typeface="Calibri" panose="020F0502020204030204" pitchFamily="34" charset="0"/>
                <a:ea typeface="Calibri" panose="020F0502020204030204" pitchFamily="34" charset="0"/>
                <a:cs typeface="Calibri" panose="020F0502020204030204" pitchFamily="34" charset="0"/>
              </a:rPr>
              <a:t>This graph illustrates the change in global surface temperature relative to 1951-1980 average temperatures, with the year 2020 tying with 2016 for hottest on record </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pic>
        <p:nvPicPr>
          <p:cNvPr id="3074" name="Picture 2" descr="This graph illustrates the change in global surface temperature relative to 1951-1980 average temperatures.">
            <a:extLst>
              <a:ext uri="{FF2B5EF4-FFF2-40B4-BE49-F238E27FC236}">
                <a16:creationId xmlns:a16="http://schemas.microsoft.com/office/drawing/2014/main" id="{4D24F28C-C56F-19B1-01AE-5BF1CD028F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27" r="13944"/>
          <a:stretch/>
        </p:blipFill>
        <p:spPr bwMode="auto">
          <a:xfrm>
            <a:off x="677334" y="1447800"/>
            <a:ext cx="5423429" cy="459389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49ACE58-AAC9-C817-4AA5-F3656B993E36}"/>
              </a:ext>
            </a:extLst>
          </p:cNvPr>
          <p:cNvSpPr>
            <a:spLocks noGrp="1"/>
          </p:cNvSpPr>
          <p:nvPr>
            <p:ph type="sldNum" sz="quarter" idx="12"/>
          </p:nvPr>
        </p:nvSpPr>
        <p:spPr/>
        <p:txBody>
          <a:bodyPr/>
          <a:lstStyle/>
          <a:p>
            <a:fld id="{2445530E-BBC4-4306-AD38-7B848E56D6A4}" type="slidenum">
              <a:rPr lang="en-US" smtClean="0"/>
              <a:t>12</a:t>
            </a:fld>
            <a:endParaRPr lang="en-US" dirty="0"/>
          </a:p>
        </p:txBody>
      </p:sp>
    </p:spTree>
    <p:extLst>
      <p:ext uri="{BB962C8B-B14F-4D97-AF65-F5344CB8AC3E}">
        <p14:creationId xmlns:p14="http://schemas.microsoft.com/office/powerpoint/2010/main" val="2312635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7666A-54C2-C685-1FDC-3223E298E8A8}"/>
              </a:ext>
            </a:extLst>
          </p:cNvPr>
          <p:cNvSpPr>
            <a:spLocks noGrp="1"/>
          </p:cNvSpPr>
          <p:nvPr>
            <p:ph type="ctrTitle"/>
          </p:nvPr>
        </p:nvSpPr>
        <p:spPr>
          <a:xfrm>
            <a:off x="1037465" y="640080"/>
            <a:ext cx="8236537" cy="2788920"/>
          </a:xfrm>
        </p:spPr>
        <p:txBody>
          <a:bodyPr/>
          <a:lstStyle/>
          <a:p>
            <a:pPr marR="0" lvl="0" algn="l">
              <a:lnSpc>
                <a:spcPct val="107000"/>
              </a:lnSpc>
              <a:spcBef>
                <a:spcPts val="0"/>
              </a:spcBef>
              <a:spcAft>
                <a:spcPts val="0"/>
              </a:spcAft>
            </a:pPr>
            <a:r>
              <a:rPr lang="en-US" sz="4000" dirty="0">
                <a:latin typeface="Calibri" panose="020F0502020204030204" pitchFamily="34" charset="0"/>
                <a:ea typeface="Calibri" panose="020F0502020204030204" pitchFamily="34" charset="0"/>
                <a:cs typeface="Times New Roman" panose="02020603050405020304" pitchFamily="18" charset="0"/>
              </a:rPr>
              <a:t>Climate Change 101 with Bill Nye: National Geographic</a:t>
            </a:r>
            <a:br>
              <a:rPr lang="en-US" sz="5400" dirty="0">
                <a:latin typeface="Calibri" panose="020F0502020204030204" pitchFamily="34" charset="0"/>
                <a:ea typeface="Calibri" panose="020F0502020204030204" pitchFamily="34" charset="0"/>
                <a:cs typeface="Times New Roman" panose="02020603050405020304" pitchFamily="18" charset="0"/>
              </a:rPr>
            </a:br>
            <a:br>
              <a:rPr lang="en-US" sz="5400"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CD3BDC88-2C6C-9F6A-9BD5-A21C12637A88}"/>
              </a:ext>
            </a:extLst>
          </p:cNvPr>
          <p:cNvSpPr>
            <a:spLocks noGrp="1"/>
          </p:cNvSpPr>
          <p:nvPr>
            <p:ph type="subTitle" idx="1"/>
          </p:nvPr>
        </p:nvSpPr>
        <p:spPr>
          <a:xfrm>
            <a:off x="823726" y="3638281"/>
            <a:ext cx="8671965" cy="1096899"/>
          </a:xfrm>
        </p:spPr>
        <p:txBody>
          <a:bodyPr>
            <a:normAutofit/>
          </a:bodyPr>
          <a:lstStyle/>
          <a:p>
            <a:r>
              <a:rPr lang="en-US" sz="3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https://www.youtube.com/watch?v=EtW2rrLHs08</a:t>
            </a:r>
            <a:endParaRPr lang="en-US" sz="3200" dirty="0"/>
          </a:p>
        </p:txBody>
      </p:sp>
      <p:sp>
        <p:nvSpPr>
          <p:cNvPr id="5" name="Slide Number Placeholder 4">
            <a:extLst>
              <a:ext uri="{FF2B5EF4-FFF2-40B4-BE49-F238E27FC236}">
                <a16:creationId xmlns:a16="http://schemas.microsoft.com/office/drawing/2014/main" id="{FD2D64FE-C544-FEE4-61AD-11343B26AED7}"/>
              </a:ext>
            </a:extLst>
          </p:cNvPr>
          <p:cNvSpPr>
            <a:spLocks noGrp="1"/>
          </p:cNvSpPr>
          <p:nvPr>
            <p:ph type="sldNum" sz="quarter" idx="12"/>
          </p:nvPr>
        </p:nvSpPr>
        <p:spPr/>
        <p:txBody>
          <a:bodyPr/>
          <a:lstStyle/>
          <a:p>
            <a:fld id="{2445530E-BBC4-4306-AD38-7B848E56D6A4}" type="slidenum">
              <a:rPr lang="en-US" smtClean="0"/>
              <a:t>13</a:t>
            </a:fld>
            <a:endParaRPr lang="en-US" dirty="0"/>
          </a:p>
        </p:txBody>
      </p:sp>
    </p:spTree>
    <p:extLst>
      <p:ext uri="{BB962C8B-B14F-4D97-AF65-F5344CB8AC3E}">
        <p14:creationId xmlns:p14="http://schemas.microsoft.com/office/powerpoint/2010/main" val="565217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6CDA9-9E12-3B0E-0077-F5DB6A22BB59}"/>
              </a:ext>
            </a:extLst>
          </p:cNvPr>
          <p:cNvSpPr>
            <a:spLocks noGrp="1"/>
          </p:cNvSpPr>
          <p:nvPr>
            <p:ph type="title"/>
          </p:nvPr>
        </p:nvSpPr>
        <p:spPr>
          <a:xfrm>
            <a:off x="442175" y="141242"/>
            <a:ext cx="8596668" cy="859810"/>
          </a:xfrm>
        </p:spPr>
        <p:txBody>
          <a:bodyPr/>
          <a:lstStyle/>
          <a:p>
            <a:r>
              <a:rPr lang="en-US" dirty="0"/>
              <a:t>Impacts of Climate Change</a:t>
            </a:r>
          </a:p>
        </p:txBody>
      </p:sp>
      <p:sp>
        <p:nvSpPr>
          <p:cNvPr id="3" name="Slide Number Placeholder 2">
            <a:extLst>
              <a:ext uri="{FF2B5EF4-FFF2-40B4-BE49-F238E27FC236}">
                <a16:creationId xmlns:a16="http://schemas.microsoft.com/office/drawing/2014/main" id="{2902F881-54F8-72EA-BEBC-4CBE9DEDB08F}"/>
              </a:ext>
            </a:extLst>
          </p:cNvPr>
          <p:cNvSpPr>
            <a:spLocks noGrp="1"/>
          </p:cNvSpPr>
          <p:nvPr>
            <p:ph type="sldNum" sz="quarter" idx="12"/>
          </p:nvPr>
        </p:nvSpPr>
        <p:spPr/>
        <p:txBody>
          <a:bodyPr/>
          <a:lstStyle/>
          <a:p>
            <a:fld id="{2445530E-BBC4-4306-AD38-7B848E56D6A4}" type="slidenum">
              <a:rPr lang="en-US" smtClean="0"/>
              <a:t>14</a:t>
            </a:fld>
            <a:endParaRPr lang="en-US" dirty="0"/>
          </a:p>
        </p:txBody>
      </p:sp>
      <p:pic>
        <p:nvPicPr>
          <p:cNvPr id="4" name="Picture 3" descr="Diagram showing how the Earth's atmosphere, climate, oceans, snow and ice, and ecosystems are all connected.">
            <a:extLst>
              <a:ext uri="{FF2B5EF4-FFF2-40B4-BE49-F238E27FC236}">
                <a16:creationId xmlns:a16="http://schemas.microsoft.com/office/drawing/2014/main" id="{23764064-8D8E-3528-81BB-0D7D661DCBB5}"/>
              </a:ext>
            </a:extLst>
          </p:cNvPr>
          <p:cNvPicPr>
            <a:picLocks noChangeAspect="1"/>
          </p:cNvPicPr>
          <p:nvPr/>
        </p:nvPicPr>
        <p:blipFill>
          <a:blip r:embed="rId3"/>
          <a:stretch>
            <a:fillRect/>
          </a:stretch>
        </p:blipFill>
        <p:spPr>
          <a:xfrm>
            <a:off x="1395662" y="1279314"/>
            <a:ext cx="7643181" cy="5447907"/>
          </a:xfrm>
          <a:prstGeom prst="rect">
            <a:avLst/>
          </a:prstGeom>
        </p:spPr>
      </p:pic>
    </p:spTree>
    <p:extLst>
      <p:ext uri="{BB962C8B-B14F-4D97-AF65-F5344CB8AC3E}">
        <p14:creationId xmlns:p14="http://schemas.microsoft.com/office/powerpoint/2010/main" val="545319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D6240-E535-C1B0-24F2-6C9CB383B2D2}"/>
              </a:ext>
            </a:extLst>
          </p:cNvPr>
          <p:cNvSpPr>
            <a:spLocks noGrp="1"/>
          </p:cNvSpPr>
          <p:nvPr>
            <p:ph type="ctrTitle"/>
          </p:nvPr>
        </p:nvSpPr>
        <p:spPr>
          <a:xfrm>
            <a:off x="1708034" y="210353"/>
            <a:ext cx="6240212" cy="1646302"/>
          </a:xfrm>
        </p:spPr>
        <p:txBody>
          <a:bodyPr/>
          <a:lstStyle/>
          <a:p>
            <a:pPr algn="l"/>
            <a:r>
              <a:rPr lang="en-US" sz="3600" dirty="0"/>
              <a:t>Why is Climate Change a Public Health Issue?</a:t>
            </a:r>
          </a:p>
        </p:txBody>
      </p:sp>
      <p:sp>
        <p:nvSpPr>
          <p:cNvPr id="7" name="Subtitle 6">
            <a:extLst>
              <a:ext uri="{FF2B5EF4-FFF2-40B4-BE49-F238E27FC236}">
                <a16:creationId xmlns:a16="http://schemas.microsoft.com/office/drawing/2014/main" id="{BB197356-C26A-24CB-666E-2B0B2432A784}"/>
              </a:ext>
            </a:extLst>
          </p:cNvPr>
          <p:cNvSpPr>
            <a:spLocks noGrp="1"/>
          </p:cNvSpPr>
          <p:nvPr>
            <p:ph type="subTitle" idx="1"/>
          </p:nvPr>
        </p:nvSpPr>
        <p:spPr>
          <a:xfrm>
            <a:off x="1165396" y="3429000"/>
            <a:ext cx="7766936" cy="1096899"/>
          </a:xfrm>
        </p:spPr>
        <p:txBody>
          <a:bodyPr>
            <a:normAutofit/>
          </a:bodyPr>
          <a:lstStyle/>
          <a:p>
            <a:r>
              <a:rPr lang="en-US" sz="2400" dirty="0">
                <a:solidFill>
                  <a:schemeClr val="accent1"/>
                </a:solidFill>
                <a:latin typeface="Calibri" panose="020F0502020204030204" pitchFamily="34" charset="0"/>
                <a:ea typeface="Calibri" panose="020F0502020204030204" pitchFamily="34" charset="0"/>
                <a:cs typeface="Calibri" panose="020F0502020204030204" pitchFamily="34" charset="0"/>
              </a:rPr>
              <a:t>Video: </a:t>
            </a:r>
            <a:r>
              <a:rPr lang="en-US" sz="2400" dirty="0">
                <a:solidFill>
                  <a:schemeClr val="accent1"/>
                </a:solidFill>
                <a:latin typeface="Calibri" panose="020F0502020204030204" pitchFamily="34" charset="0"/>
                <a:ea typeface="Calibri" panose="020F0502020204030204" pitchFamily="34" charset="0"/>
                <a:cs typeface="Calibri" panose="020F0502020204030204" pitchFamily="34" charset="0"/>
                <a:hlinkClick r:id="rId2"/>
              </a:rPr>
              <a:t>https://www.youtube.com/watch?v=WPMtt5MZnJU</a:t>
            </a:r>
            <a:endParaRPr lang="en-US" sz="2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endParaRPr lang="en-US" sz="2400"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5C1D7A1C-CCC4-566A-69EC-056FBA7947CD}"/>
              </a:ext>
            </a:extLst>
          </p:cNvPr>
          <p:cNvSpPr>
            <a:spLocks noGrp="1"/>
          </p:cNvSpPr>
          <p:nvPr>
            <p:ph type="sldNum" sz="quarter" idx="12"/>
          </p:nvPr>
        </p:nvSpPr>
        <p:spPr/>
        <p:txBody>
          <a:bodyPr/>
          <a:lstStyle/>
          <a:p>
            <a:fld id="{2445530E-BBC4-4306-AD38-7B848E56D6A4}" type="slidenum">
              <a:rPr lang="en-US" smtClean="0"/>
              <a:t>15</a:t>
            </a:fld>
            <a:endParaRPr lang="en-US" dirty="0"/>
          </a:p>
        </p:txBody>
      </p:sp>
    </p:spTree>
    <p:extLst>
      <p:ext uri="{BB962C8B-B14F-4D97-AF65-F5344CB8AC3E}">
        <p14:creationId xmlns:p14="http://schemas.microsoft.com/office/powerpoint/2010/main" val="3348770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6FD07-C022-AB9F-6A96-3B66A7C7410F}"/>
              </a:ext>
            </a:extLst>
          </p:cNvPr>
          <p:cNvSpPr>
            <a:spLocks noGrp="1"/>
          </p:cNvSpPr>
          <p:nvPr>
            <p:ph type="title"/>
          </p:nvPr>
        </p:nvSpPr>
        <p:spPr>
          <a:xfrm>
            <a:off x="486416" y="267956"/>
            <a:ext cx="8596668" cy="1320800"/>
          </a:xfrm>
        </p:spPr>
        <p:txBody>
          <a:bodyPr/>
          <a:lstStyle/>
          <a:p>
            <a:pPr algn="ctr"/>
            <a:r>
              <a:rPr lang="en-US" dirty="0"/>
              <a:t>Climate Change Impacts on Health</a:t>
            </a:r>
            <a:br>
              <a:rPr lang="en-US" dirty="0"/>
            </a:br>
            <a:endParaRPr lang="en-US" dirty="0"/>
          </a:p>
        </p:txBody>
      </p:sp>
      <p:sp>
        <p:nvSpPr>
          <p:cNvPr id="3" name="Content Placeholder 2">
            <a:extLst>
              <a:ext uri="{FF2B5EF4-FFF2-40B4-BE49-F238E27FC236}">
                <a16:creationId xmlns:a16="http://schemas.microsoft.com/office/drawing/2014/main" id="{ABDFF90E-702D-C9C5-22B4-582E172597D9}"/>
              </a:ext>
            </a:extLst>
          </p:cNvPr>
          <p:cNvSpPr>
            <a:spLocks noGrp="1"/>
          </p:cNvSpPr>
          <p:nvPr>
            <p:ph idx="1"/>
          </p:nvPr>
        </p:nvSpPr>
        <p:spPr/>
        <p:txBody>
          <a:bodyPr>
            <a:normAutofit/>
          </a:bodyPr>
          <a:lstStyle/>
          <a:p>
            <a:r>
              <a:rPr lang="en-US" sz="2800" dirty="0"/>
              <a:t>Extreme weather</a:t>
            </a:r>
          </a:p>
          <a:p>
            <a:r>
              <a:rPr lang="en-US" sz="2800" dirty="0"/>
              <a:t>Extreme heat</a:t>
            </a:r>
          </a:p>
          <a:p>
            <a:r>
              <a:rPr lang="en-US" sz="2800" dirty="0"/>
              <a:t>Vector-borne diseases</a:t>
            </a:r>
          </a:p>
          <a:p>
            <a:r>
              <a:rPr lang="en-US" sz="2800" dirty="0"/>
              <a:t>Poor air quality</a:t>
            </a:r>
          </a:p>
          <a:p>
            <a:r>
              <a:rPr lang="en-US" sz="2800" dirty="0"/>
              <a:t>Food insecurity</a:t>
            </a:r>
          </a:p>
          <a:p>
            <a:endParaRPr lang="en-US" sz="2800" dirty="0"/>
          </a:p>
        </p:txBody>
      </p:sp>
      <p:sp>
        <p:nvSpPr>
          <p:cNvPr id="4" name="Slide Number Placeholder 3">
            <a:extLst>
              <a:ext uri="{FF2B5EF4-FFF2-40B4-BE49-F238E27FC236}">
                <a16:creationId xmlns:a16="http://schemas.microsoft.com/office/drawing/2014/main" id="{8EA9A96E-61FA-3BB6-1FD0-CEB9E3AB222D}"/>
              </a:ext>
            </a:extLst>
          </p:cNvPr>
          <p:cNvSpPr>
            <a:spLocks noGrp="1"/>
          </p:cNvSpPr>
          <p:nvPr>
            <p:ph type="sldNum" sz="quarter" idx="12"/>
          </p:nvPr>
        </p:nvSpPr>
        <p:spPr/>
        <p:txBody>
          <a:bodyPr/>
          <a:lstStyle/>
          <a:p>
            <a:fld id="{D57F1E4F-1CFF-5643-939E-217C01CDF565}" type="slidenum">
              <a:rPr lang="en-US" smtClean="0"/>
              <a:pPr/>
              <a:t>16</a:t>
            </a:fld>
            <a:endParaRPr lang="en-US" dirty="0"/>
          </a:p>
        </p:txBody>
      </p:sp>
      <p:pic>
        <p:nvPicPr>
          <p:cNvPr id="5" name="Picture 4" descr="Flooding">
            <a:extLst>
              <a:ext uri="{FF2B5EF4-FFF2-40B4-BE49-F238E27FC236}">
                <a16:creationId xmlns:a16="http://schemas.microsoft.com/office/drawing/2014/main" id="{C1001193-624B-722C-E0CB-1CBD90EEBB4D}"/>
              </a:ext>
            </a:extLst>
          </p:cNvPr>
          <p:cNvPicPr>
            <a:picLocks noChangeAspect="1"/>
          </p:cNvPicPr>
          <p:nvPr/>
        </p:nvPicPr>
        <p:blipFill>
          <a:blip r:embed="rId3"/>
          <a:stretch>
            <a:fillRect/>
          </a:stretch>
        </p:blipFill>
        <p:spPr>
          <a:xfrm>
            <a:off x="5332062" y="1790503"/>
            <a:ext cx="6182604" cy="3880773"/>
          </a:xfrm>
          <a:prstGeom prst="rect">
            <a:avLst/>
          </a:prstGeom>
        </p:spPr>
      </p:pic>
    </p:spTree>
    <p:extLst>
      <p:ext uri="{BB962C8B-B14F-4D97-AF65-F5344CB8AC3E}">
        <p14:creationId xmlns:p14="http://schemas.microsoft.com/office/powerpoint/2010/main" val="2912759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22D0D-4865-4DDD-92D8-5966709EC9C2}"/>
              </a:ext>
            </a:extLst>
          </p:cNvPr>
          <p:cNvSpPr>
            <a:spLocks noGrp="1"/>
          </p:cNvSpPr>
          <p:nvPr>
            <p:ph type="title"/>
          </p:nvPr>
        </p:nvSpPr>
        <p:spPr>
          <a:xfrm>
            <a:off x="295497" y="328246"/>
            <a:ext cx="8596668" cy="817266"/>
          </a:xfrm>
        </p:spPr>
        <p:txBody>
          <a:bodyPr/>
          <a:lstStyle/>
          <a:p>
            <a:r>
              <a:rPr lang="en-US" b="0" i="0" dirty="0">
                <a:effectLst/>
                <a:latin typeface="Exo"/>
              </a:rPr>
              <a:t>The Health Risk Of Extreme Heat</a:t>
            </a:r>
            <a:endParaRPr lang="en-US" dirty="0"/>
          </a:p>
        </p:txBody>
      </p:sp>
      <p:sp>
        <p:nvSpPr>
          <p:cNvPr id="3" name="Content Placeholder 2">
            <a:extLst>
              <a:ext uri="{FF2B5EF4-FFF2-40B4-BE49-F238E27FC236}">
                <a16:creationId xmlns:a16="http://schemas.microsoft.com/office/drawing/2014/main" id="{B3E7050D-77A8-46D4-9BE0-BA5D891C2731}"/>
              </a:ext>
            </a:extLst>
          </p:cNvPr>
          <p:cNvSpPr>
            <a:spLocks noGrp="1"/>
          </p:cNvSpPr>
          <p:nvPr>
            <p:ph idx="1"/>
          </p:nvPr>
        </p:nvSpPr>
        <p:spPr>
          <a:xfrm>
            <a:off x="503714" y="2635170"/>
            <a:ext cx="8596668" cy="4110962"/>
          </a:xfrm>
        </p:spPr>
        <p:txBody>
          <a:bodyPr>
            <a:normAutofit/>
          </a:bodyPr>
          <a:lstStyle/>
          <a:p>
            <a:r>
              <a:rPr lang="en-US" sz="2400" dirty="0"/>
              <a:t>Direct impacts on human health</a:t>
            </a:r>
          </a:p>
          <a:p>
            <a:pPr lvl="1">
              <a:buFont typeface="Arial" panose="020B0604020202020204" pitchFamily="34" charset="0"/>
              <a:buChar char="•"/>
            </a:pPr>
            <a:r>
              <a:rPr lang="en-US" sz="2200" dirty="0"/>
              <a:t>Heat stroke and other heat illness</a:t>
            </a:r>
          </a:p>
          <a:p>
            <a:pPr lvl="1">
              <a:buFont typeface="Arial" panose="020B0604020202020204" pitchFamily="34" charset="0"/>
              <a:buChar char="•"/>
            </a:pPr>
            <a:r>
              <a:rPr lang="en-US" sz="2200" dirty="0"/>
              <a:t>Reduced labor productivity</a:t>
            </a:r>
          </a:p>
          <a:p>
            <a:endParaRPr lang="en-US" sz="2400" dirty="0"/>
          </a:p>
          <a:p>
            <a:r>
              <a:rPr lang="en-US" sz="2400" dirty="0"/>
              <a:t>Indirect impacts</a:t>
            </a:r>
          </a:p>
          <a:p>
            <a:pPr lvl="1">
              <a:buFont typeface="Arial" panose="020B0604020202020204" pitchFamily="34" charset="0"/>
              <a:buChar char="•"/>
            </a:pPr>
            <a:r>
              <a:rPr lang="en-US" sz="2200" dirty="0"/>
              <a:t>Promoting air pollution</a:t>
            </a:r>
          </a:p>
          <a:p>
            <a:pPr lvl="1">
              <a:buFont typeface="Arial" panose="020B0604020202020204" pitchFamily="34" charset="0"/>
              <a:buChar char="•"/>
            </a:pPr>
            <a:r>
              <a:rPr lang="en-US" sz="2200" dirty="0"/>
              <a:t>Increasing asthma attacks</a:t>
            </a:r>
          </a:p>
          <a:p>
            <a:pPr lvl="1">
              <a:buFont typeface="Arial" panose="020B0604020202020204" pitchFamily="34" charset="0"/>
              <a:buChar char="•"/>
            </a:pPr>
            <a:r>
              <a:rPr lang="en-US" sz="2200" dirty="0"/>
              <a:t>Overloading power grids requiring rolling blackouts</a:t>
            </a:r>
          </a:p>
          <a:p>
            <a:endParaRPr lang="en-US" sz="2400" dirty="0"/>
          </a:p>
          <a:p>
            <a:pPr marL="0" indent="0">
              <a:buNone/>
            </a:pPr>
            <a:endParaRPr lang="en-US" sz="2400" dirty="0"/>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AB0380F4-6CBA-CC86-0D4A-D5F3F9D3DF91}"/>
              </a:ext>
            </a:extLst>
          </p:cNvPr>
          <p:cNvSpPr>
            <a:spLocks noGrp="1"/>
          </p:cNvSpPr>
          <p:nvPr>
            <p:ph type="sldNum" sz="quarter" idx="12"/>
          </p:nvPr>
        </p:nvSpPr>
        <p:spPr/>
        <p:txBody>
          <a:bodyPr/>
          <a:lstStyle/>
          <a:p>
            <a:fld id="{D57F1E4F-1CFF-5643-939E-217C01CDF565}" type="slidenum">
              <a:rPr lang="en-US" smtClean="0"/>
              <a:pPr/>
              <a:t>17</a:t>
            </a:fld>
            <a:endParaRPr lang="en-US" dirty="0"/>
          </a:p>
        </p:txBody>
      </p:sp>
      <p:pic>
        <p:nvPicPr>
          <p:cNvPr id="5" name="Picture 4" descr="The Sun">
            <a:extLst>
              <a:ext uri="{FF2B5EF4-FFF2-40B4-BE49-F238E27FC236}">
                <a16:creationId xmlns:a16="http://schemas.microsoft.com/office/drawing/2014/main" id="{55AAE05C-F164-471A-022A-AB071789E770}"/>
              </a:ext>
            </a:extLst>
          </p:cNvPr>
          <p:cNvPicPr>
            <a:picLocks noChangeAspect="1"/>
          </p:cNvPicPr>
          <p:nvPr/>
        </p:nvPicPr>
        <p:blipFill>
          <a:blip r:embed="rId3"/>
          <a:stretch>
            <a:fillRect/>
          </a:stretch>
        </p:blipFill>
        <p:spPr>
          <a:xfrm>
            <a:off x="503714" y="958770"/>
            <a:ext cx="9525000" cy="1676400"/>
          </a:xfrm>
          <a:prstGeom prst="rect">
            <a:avLst/>
          </a:prstGeom>
        </p:spPr>
      </p:pic>
    </p:spTree>
    <p:extLst>
      <p:ext uri="{BB962C8B-B14F-4D97-AF65-F5344CB8AC3E}">
        <p14:creationId xmlns:p14="http://schemas.microsoft.com/office/powerpoint/2010/main" val="3219551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C2D06-FA48-1776-23EE-BF11C788E305}"/>
              </a:ext>
            </a:extLst>
          </p:cNvPr>
          <p:cNvSpPr>
            <a:spLocks noGrp="1"/>
          </p:cNvSpPr>
          <p:nvPr>
            <p:ph type="title"/>
          </p:nvPr>
        </p:nvSpPr>
        <p:spPr>
          <a:xfrm>
            <a:off x="154820" y="241301"/>
            <a:ext cx="8596668" cy="1320800"/>
          </a:xfrm>
        </p:spPr>
        <p:txBody>
          <a:bodyPr/>
          <a:lstStyle/>
          <a:p>
            <a:r>
              <a:rPr lang="en-US" dirty="0"/>
              <a:t>Vulnerable Populations - Children</a:t>
            </a:r>
          </a:p>
        </p:txBody>
      </p:sp>
      <p:sp>
        <p:nvSpPr>
          <p:cNvPr id="3" name="Content Placeholder 2">
            <a:extLst>
              <a:ext uri="{FF2B5EF4-FFF2-40B4-BE49-F238E27FC236}">
                <a16:creationId xmlns:a16="http://schemas.microsoft.com/office/drawing/2014/main" id="{4F27FCC4-0169-CB40-0D33-B7F69529E2A3}"/>
              </a:ext>
            </a:extLst>
          </p:cNvPr>
          <p:cNvSpPr>
            <a:spLocks noGrp="1"/>
          </p:cNvSpPr>
          <p:nvPr>
            <p:ph idx="1"/>
          </p:nvPr>
        </p:nvSpPr>
        <p:spPr>
          <a:xfrm>
            <a:off x="457415" y="924369"/>
            <a:ext cx="8596668" cy="4479262"/>
          </a:xfrm>
        </p:spPr>
        <p:txBody>
          <a:bodyPr>
            <a:normAutofit/>
          </a:bodyPr>
          <a:lstStyle/>
          <a:p>
            <a:r>
              <a:rPr lang="en-US" sz="2400" dirty="0"/>
              <a:t>Children:</a:t>
            </a:r>
          </a:p>
          <a:p>
            <a:pPr lvl="1">
              <a:buFont typeface="Arial" panose="020B0604020202020204" pitchFamily="34" charset="0"/>
              <a:buChar char="•"/>
            </a:pPr>
            <a:r>
              <a:rPr lang="en-US" sz="2200" b="0" i="0" dirty="0">
                <a:solidFill>
                  <a:srgbClr val="222222"/>
                </a:solidFill>
                <a:effectLst/>
                <a:latin typeface="Lato" panose="020F0502020204030203" pitchFamily="34" charset="0"/>
              </a:rPr>
              <a:t>Breathe more air and drink more water per body weight than adults</a:t>
            </a:r>
          </a:p>
          <a:p>
            <a:pPr lvl="1">
              <a:buFont typeface="Arial" panose="020B0604020202020204" pitchFamily="34" charset="0"/>
              <a:buChar char="•"/>
            </a:pPr>
            <a:r>
              <a:rPr lang="en-US" sz="2200" b="0" i="0" dirty="0">
                <a:solidFill>
                  <a:srgbClr val="222222"/>
                </a:solidFill>
                <a:effectLst/>
                <a:latin typeface="Lato" panose="020F0502020204030203" pitchFamily="34" charset="0"/>
              </a:rPr>
              <a:t>Developing organs and low immunity</a:t>
            </a:r>
          </a:p>
          <a:p>
            <a:pPr lvl="1">
              <a:buFont typeface="Arial" panose="020B0604020202020204" pitchFamily="34" charset="0"/>
              <a:buChar char="•"/>
            </a:pPr>
            <a:r>
              <a:rPr lang="en-US" sz="2200" b="0" i="0" dirty="0">
                <a:solidFill>
                  <a:srgbClr val="222222"/>
                </a:solidFill>
                <a:effectLst/>
                <a:latin typeface="Lato" panose="020F0502020204030203" pitchFamily="34" charset="0"/>
              </a:rPr>
              <a:t>Dependent on adults</a:t>
            </a:r>
          </a:p>
          <a:p>
            <a:pPr lvl="1">
              <a:buFont typeface="Arial" panose="020B0604020202020204" pitchFamily="34" charset="0"/>
              <a:buChar char="•"/>
            </a:pPr>
            <a:r>
              <a:rPr lang="en-US" sz="2200" b="0" i="0" dirty="0">
                <a:solidFill>
                  <a:srgbClr val="222222"/>
                </a:solidFill>
                <a:effectLst/>
                <a:latin typeface="Lato" panose="020F0502020204030203" pitchFamily="34" charset="0"/>
              </a:rPr>
              <a:t>More time spent outdoors</a:t>
            </a:r>
          </a:p>
          <a:p>
            <a:pPr algn="l">
              <a:buFont typeface="Arial" panose="020B0604020202020204" pitchFamily="34" charset="0"/>
              <a:buChar char="•"/>
            </a:pPr>
            <a:endParaRPr lang="en-US" dirty="0">
              <a:solidFill>
                <a:srgbClr val="222222"/>
              </a:solidFill>
              <a:latin typeface="Lato" panose="020F0502020204030203" pitchFamily="34" charset="0"/>
            </a:endParaRPr>
          </a:p>
          <a:p>
            <a:pPr algn="l">
              <a:buFont typeface="Arial" panose="020B0604020202020204" pitchFamily="34" charset="0"/>
              <a:buChar char="•"/>
            </a:pPr>
            <a:endParaRPr lang="en-US" b="0" i="0" dirty="0">
              <a:solidFill>
                <a:srgbClr val="222222"/>
              </a:solidFill>
              <a:effectLst/>
              <a:latin typeface="Lato" panose="020F0502020204030203" pitchFamily="34" charset="0"/>
            </a:endParaRPr>
          </a:p>
          <a:p>
            <a:pPr algn="l">
              <a:buFont typeface="Arial" panose="020B0604020202020204" pitchFamily="34" charset="0"/>
              <a:buChar char="•"/>
            </a:pPr>
            <a:endParaRPr lang="en-US" dirty="0">
              <a:solidFill>
                <a:srgbClr val="222222"/>
              </a:solidFill>
              <a:latin typeface="Lato" panose="020F0502020204030203" pitchFamily="34" charset="0"/>
            </a:endParaRPr>
          </a:p>
          <a:p>
            <a:endParaRPr lang="en-US" dirty="0"/>
          </a:p>
        </p:txBody>
      </p:sp>
      <p:sp>
        <p:nvSpPr>
          <p:cNvPr id="4" name="Slide Number Placeholder 3">
            <a:extLst>
              <a:ext uri="{FF2B5EF4-FFF2-40B4-BE49-F238E27FC236}">
                <a16:creationId xmlns:a16="http://schemas.microsoft.com/office/drawing/2014/main" id="{B713EC0B-B883-4A1C-B8F5-3CA7A6666C8C}"/>
              </a:ext>
            </a:extLst>
          </p:cNvPr>
          <p:cNvSpPr>
            <a:spLocks noGrp="1"/>
          </p:cNvSpPr>
          <p:nvPr>
            <p:ph type="sldNum" sz="quarter" idx="12"/>
          </p:nvPr>
        </p:nvSpPr>
        <p:spPr/>
        <p:txBody>
          <a:bodyPr/>
          <a:lstStyle/>
          <a:p>
            <a:fld id="{D57F1E4F-1CFF-5643-939E-217C01CDF565}" type="slidenum">
              <a:rPr lang="en-US" smtClean="0"/>
              <a:pPr/>
              <a:t>18</a:t>
            </a:fld>
            <a:endParaRPr lang="en-US" dirty="0"/>
          </a:p>
        </p:txBody>
      </p:sp>
      <p:pic>
        <p:nvPicPr>
          <p:cNvPr id="5" name="Picture 4" descr="Children running">
            <a:extLst>
              <a:ext uri="{FF2B5EF4-FFF2-40B4-BE49-F238E27FC236}">
                <a16:creationId xmlns:a16="http://schemas.microsoft.com/office/drawing/2014/main" id="{6A424826-B895-DCF2-328A-3477AEBFE55F}"/>
              </a:ext>
            </a:extLst>
          </p:cNvPr>
          <p:cNvPicPr>
            <a:picLocks noChangeAspect="1"/>
          </p:cNvPicPr>
          <p:nvPr/>
        </p:nvPicPr>
        <p:blipFill>
          <a:blip r:embed="rId3"/>
          <a:stretch>
            <a:fillRect/>
          </a:stretch>
        </p:blipFill>
        <p:spPr>
          <a:xfrm>
            <a:off x="3129141" y="3706081"/>
            <a:ext cx="5461522" cy="2822261"/>
          </a:xfrm>
          <a:prstGeom prst="rect">
            <a:avLst/>
          </a:prstGeom>
        </p:spPr>
      </p:pic>
    </p:spTree>
    <p:extLst>
      <p:ext uri="{BB962C8B-B14F-4D97-AF65-F5344CB8AC3E}">
        <p14:creationId xmlns:p14="http://schemas.microsoft.com/office/powerpoint/2010/main" val="1159595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DBD4F-EDDA-4323-FE1B-B414C8D68640}"/>
              </a:ext>
            </a:extLst>
          </p:cNvPr>
          <p:cNvSpPr>
            <a:spLocks noGrp="1"/>
          </p:cNvSpPr>
          <p:nvPr>
            <p:ph type="title"/>
          </p:nvPr>
        </p:nvSpPr>
        <p:spPr>
          <a:xfrm>
            <a:off x="558800" y="451513"/>
            <a:ext cx="8596668" cy="1320800"/>
          </a:xfrm>
        </p:spPr>
        <p:txBody>
          <a:bodyPr/>
          <a:lstStyle/>
          <a:p>
            <a:r>
              <a:rPr lang="en-US" dirty="0"/>
              <a:t>Vulnerable Populations – Older Adults</a:t>
            </a:r>
          </a:p>
        </p:txBody>
      </p:sp>
      <p:sp>
        <p:nvSpPr>
          <p:cNvPr id="3" name="Content Placeholder 2">
            <a:extLst>
              <a:ext uri="{FF2B5EF4-FFF2-40B4-BE49-F238E27FC236}">
                <a16:creationId xmlns:a16="http://schemas.microsoft.com/office/drawing/2014/main" id="{59D6528E-3B86-493C-588E-DB7FFC6F4882}"/>
              </a:ext>
            </a:extLst>
          </p:cNvPr>
          <p:cNvSpPr>
            <a:spLocks noGrp="1"/>
          </p:cNvSpPr>
          <p:nvPr>
            <p:ph idx="1"/>
          </p:nvPr>
        </p:nvSpPr>
        <p:spPr/>
        <p:txBody>
          <a:bodyPr/>
          <a:lstStyle/>
          <a:p>
            <a:r>
              <a:rPr lang="en-US" sz="2400" dirty="0"/>
              <a:t>Older adults:</a:t>
            </a:r>
          </a:p>
          <a:p>
            <a:pPr lvl="1">
              <a:buFont typeface="Arial" panose="020B0604020202020204" pitchFamily="34" charset="0"/>
              <a:buChar char="•"/>
            </a:pPr>
            <a:r>
              <a:rPr lang="en-US" sz="2200" b="0" i="0" dirty="0">
                <a:solidFill>
                  <a:srgbClr val="222222"/>
                </a:solidFill>
                <a:effectLst/>
                <a:latin typeface="Lato" panose="020F0502020204030203" pitchFamily="34" charset="0"/>
              </a:rPr>
              <a:t>Low immunity</a:t>
            </a:r>
          </a:p>
          <a:p>
            <a:pPr lvl="1">
              <a:buFont typeface="Arial" panose="020B0604020202020204" pitchFamily="34" charset="0"/>
              <a:buChar char="•"/>
            </a:pPr>
            <a:r>
              <a:rPr lang="en-US" sz="2200" b="0" i="0" dirty="0">
                <a:solidFill>
                  <a:srgbClr val="222222"/>
                </a:solidFill>
                <a:effectLst/>
                <a:latin typeface="Lato" panose="020F0502020204030203" pitchFamily="34" charset="0"/>
              </a:rPr>
              <a:t>Pre-existing conditions</a:t>
            </a:r>
          </a:p>
          <a:p>
            <a:pPr lvl="1">
              <a:buFont typeface="Arial" panose="020B0604020202020204" pitchFamily="34" charset="0"/>
              <a:buChar char="•"/>
            </a:pPr>
            <a:r>
              <a:rPr lang="en-US" sz="2200" b="0" i="0" dirty="0">
                <a:solidFill>
                  <a:srgbClr val="222222"/>
                </a:solidFill>
                <a:effectLst/>
                <a:latin typeface="Lato" panose="020F0502020204030203" pitchFamily="34" charset="0"/>
              </a:rPr>
              <a:t>Limited mobility</a:t>
            </a:r>
          </a:p>
          <a:p>
            <a:pPr marL="0" indent="0">
              <a:buNone/>
            </a:pPr>
            <a:endParaRPr lang="en-US" dirty="0"/>
          </a:p>
        </p:txBody>
      </p:sp>
      <p:sp>
        <p:nvSpPr>
          <p:cNvPr id="4" name="Slide Number Placeholder 3">
            <a:extLst>
              <a:ext uri="{FF2B5EF4-FFF2-40B4-BE49-F238E27FC236}">
                <a16:creationId xmlns:a16="http://schemas.microsoft.com/office/drawing/2014/main" id="{EAFA3FC3-16B4-B47B-081D-87D559083C95}"/>
              </a:ext>
            </a:extLst>
          </p:cNvPr>
          <p:cNvSpPr>
            <a:spLocks noGrp="1"/>
          </p:cNvSpPr>
          <p:nvPr>
            <p:ph type="sldNum" sz="quarter" idx="12"/>
          </p:nvPr>
        </p:nvSpPr>
        <p:spPr/>
        <p:txBody>
          <a:bodyPr/>
          <a:lstStyle/>
          <a:p>
            <a:fld id="{D57F1E4F-1CFF-5643-939E-217C01CDF565}" type="slidenum">
              <a:rPr lang="en-US" smtClean="0"/>
              <a:pPr/>
              <a:t>19</a:t>
            </a:fld>
            <a:endParaRPr lang="en-US" dirty="0"/>
          </a:p>
        </p:txBody>
      </p:sp>
      <p:pic>
        <p:nvPicPr>
          <p:cNvPr id="5" name="Picture 4" descr="An older man with his family">
            <a:extLst>
              <a:ext uri="{FF2B5EF4-FFF2-40B4-BE49-F238E27FC236}">
                <a16:creationId xmlns:a16="http://schemas.microsoft.com/office/drawing/2014/main" id="{75122C19-B31E-F5FB-DABD-E5FE875D2CD3}"/>
              </a:ext>
            </a:extLst>
          </p:cNvPr>
          <p:cNvPicPr>
            <a:picLocks noChangeAspect="1"/>
          </p:cNvPicPr>
          <p:nvPr/>
        </p:nvPicPr>
        <p:blipFill>
          <a:blip r:embed="rId2"/>
          <a:stretch>
            <a:fillRect/>
          </a:stretch>
        </p:blipFill>
        <p:spPr>
          <a:xfrm>
            <a:off x="5787764" y="2859330"/>
            <a:ext cx="4848225" cy="3219450"/>
          </a:xfrm>
          <a:prstGeom prst="rect">
            <a:avLst/>
          </a:prstGeom>
        </p:spPr>
      </p:pic>
    </p:spTree>
    <p:extLst>
      <p:ext uri="{BB962C8B-B14F-4D97-AF65-F5344CB8AC3E}">
        <p14:creationId xmlns:p14="http://schemas.microsoft.com/office/powerpoint/2010/main" val="1670570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2CF17-93A9-914A-B5BC-B3AD8D066105}"/>
              </a:ext>
            </a:extLst>
          </p:cNvPr>
          <p:cNvSpPr>
            <a:spLocks noGrp="1"/>
          </p:cNvSpPr>
          <p:nvPr>
            <p:ph type="ctrTitle"/>
          </p:nvPr>
        </p:nvSpPr>
        <p:spPr>
          <a:xfrm>
            <a:off x="1296052" y="582805"/>
            <a:ext cx="2391693" cy="729249"/>
          </a:xfrm>
        </p:spPr>
        <p:txBody>
          <a:bodyPr/>
          <a:lstStyle/>
          <a:p>
            <a:pPr algn="l"/>
            <a:r>
              <a:rPr lang="en-US" sz="4000" dirty="0"/>
              <a:t>Goal</a:t>
            </a:r>
          </a:p>
        </p:txBody>
      </p:sp>
      <p:sp>
        <p:nvSpPr>
          <p:cNvPr id="3" name="Subtitle 2">
            <a:extLst>
              <a:ext uri="{FF2B5EF4-FFF2-40B4-BE49-F238E27FC236}">
                <a16:creationId xmlns:a16="http://schemas.microsoft.com/office/drawing/2014/main" id="{E36A4C21-E2C5-79D8-7107-17F12D78556F}"/>
              </a:ext>
            </a:extLst>
          </p:cNvPr>
          <p:cNvSpPr>
            <a:spLocks noGrp="1"/>
          </p:cNvSpPr>
          <p:nvPr>
            <p:ph type="subTitle" idx="1"/>
          </p:nvPr>
        </p:nvSpPr>
        <p:spPr>
          <a:xfrm>
            <a:off x="903725" y="2986872"/>
            <a:ext cx="8370277" cy="1718733"/>
          </a:xfrm>
        </p:spPr>
        <p:txBody>
          <a:bodyPr>
            <a:noAutofit/>
          </a:bodyPr>
          <a:lstStyle/>
          <a:p>
            <a:pPr algn="l"/>
            <a:r>
              <a:rPr lang="en-US" sz="3200" dirty="0">
                <a:solidFill>
                  <a:schemeClr val="tx1"/>
                </a:solidFill>
                <a:latin typeface="Calibri" panose="020F0502020204030204" pitchFamily="34" charset="0"/>
                <a:ea typeface="Calibri" panose="020F0502020204030204" pitchFamily="34" charset="0"/>
                <a:cs typeface="Calibri" panose="020F0502020204030204" pitchFamily="34" charset="0"/>
              </a:rPr>
              <a:t>To make  Nashville-Davidson County  a more healthy , sustainable and resilient city by reducing family/household greenhouse gas emissions </a:t>
            </a:r>
          </a:p>
        </p:txBody>
      </p:sp>
      <p:sp>
        <p:nvSpPr>
          <p:cNvPr id="4" name="Slide Number Placeholder 3">
            <a:extLst>
              <a:ext uri="{FF2B5EF4-FFF2-40B4-BE49-F238E27FC236}">
                <a16:creationId xmlns:a16="http://schemas.microsoft.com/office/drawing/2014/main" id="{0D590A8B-2871-C9A2-CEB6-034C3F0868CE}"/>
              </a:ext>
            </a:extLst>
          </p:cNvPr>
          <p:cNvSpPr>
            <a:spLocks noGrp="1"/>
          </p:cNvSpPr>
          <p:nvPr>
            <p:ph type="sldNum" sz="quarter" idx="12"/>
          </p:nvPr>
        </p:nvSpPr>
        <p:spPr/>
        <p:txBody>
          <a:bodyPr/>
          <a:lstStyle/>
          <a:p>
            <a:fld id="{2445530E-BBC4-4306-AD38-7B848E56D6A4}" type="slidenum">
              <a:rPr lang="en-US" smtClean="0"/>
              <a:t>2</a:t>
            </a:fld>
            <a:endParaRPr lang="en-US" dirty="0"/>
          </a:p>
        </p:txBody>
      </p:sp>
      <p:sp>
        <p:nvSpPr>
          <p:cNvPr id="6" name="TextBox 5">
            <a:extLst>
              <a:ext uri="{FF2B5EF4-FFF2-40B4-BE49-F238E27FC236}">
                <a16:creationId xmlns:a16="http://schemas.microsoft.com/office/drawing/2014/main" id="{51314026-107F-60C9-1019-48F396AEC20A}"/>
              </a:ext>
            </a:extLst>
          </p:cNvPr>
          <p:cNvSpPr txBox="1"/>
          <p:nvPr/>
        </p:nvSpPr>
        <p:spPr>
          <a:xfrm>
            <a:off x="1517301" y="1764996"/>
            <a:ext cx="7415031" cy="461665"/>
          </a:xfrm>
          <a:prstGeom prst="rect">
            <a:avLst/>
          </a:prstGeom>
          <a:noFill/>
        </p:spPr>
        <p:txBody>
          <a:bodyPr wrap="square">
            <a:spAutoFit/>
          </a:bodyPr>
          <a:lstStyle/>
          <a:p>
            <a:r>
              <a:rPr lang="en-US" sz="2400" dirty="0">
                <a:solidFill>
                  <a:srgbClr val="FF0000"/>
                </a:solidFill>
                <a:latin typeface="Calibri" panose="020F0502020204030204" pitchFamily="34" charset="0"/>
              </a:rPr>
              <a:t>Update the content of this slide for your local area</a:t>
            </a:r>
          </a:p>
        </p:txBody>
      </p:sp>
    </p:spTree>
    <p:extLst>
      <p:ext uri="{BB962C8B-B14F-4D97-AF65-F5344CB8AC3E}">
        <p14:creationId xmlns:p14="http://schemas.microsoft.com/office/powerpoint/2010/main" val="2406169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1A4FE-624C-D9E7-6BC1-625FA3F21B0B}"/>
              </a:ext>
            </a:extLst>
          </p:cNvPr>
          <p:cNvSpPr>
            <a:spLocks noGrp="1"/>
          </p:cNvSpPr>
          <p:nvPr>
            <p:ph type="title"/>
          </p:nvPr>
        </p:nvSpPr>
        <p:spPr/>
        <p:txBody>
          <a:bodyPr/>
          <a:lstStyle/>
          <a:p>
            <a:r>
              <a:rPr lang="en-US" dirty="0"/>
              <a:t>Vulnerable Populations – Low Income Communities</a:t>
            </a:r>
          </a:p>
        </p:txBody>
      </p:sp>
      <p:sp>
        <p:nvSpPr>
          <p:cNvPr id="3" name="Content Placeholder 2">
            <a:extLst>
              <a:ext uri="{FF2B5EF4-FFF2-40B4-BE49-F238E27FC236}">
                <a16:creationId xmlns:a16="http://schemas.microsoft.com/office/drawing/2014/main" id="{5B071E99-7113-D2B5-8B86-04DB2AE50E3E}"/>
              </a:ext>
            </a:extLst>
          </p:cNvPr>
          <p:cNvSpPr>
            <a:spLocks noGrp="1"/>
          </p:cNvSpPr>
          <p:nvPr>
            <p:ph idx="1"/>
          </p:nvPr>
        </p:nvSpPr>
        <p:spPr>
          <a:xfrm>
            <a:off x="237496" y="1930400"/>
            <a:ext cx="8596668" cy="3880773"/>
          </a:xfrm>
        </p:spPr>
        <p:txBody>
          <a:bodyPr/>
          <a:lstStyle/>
          <a:p>
            <a:r>
              <a:rPr lang="en-US" sz="2400" dirty="0"/>
              <a:t>Low-income communities:</a:t>
            </a:r>
          </a:p>
          <a:p>
            <a:pPr lvl="1">
              <a:buFont typeface="Arial" panose="020B0604020202020204" pitchFamily="34" charset="0"/>
              <a:buChar char="•"/>
            </a:pPr>
            <a:r>
              <a:rPr lang="en-US" sz="2200" b="0" i="0" dirty="0">
                <a:solidFill>
                  <a:srgbClr val="222222"/>
                </a:solidFill>
                <a:effectLst/>
                <a:latin typeface="Lato" panose="020F0502020204030203" pitchFamily="34" charset="0"/>
              </a:rPr>
              <a:t>Less resources and means to evacuate</a:t>
            </a:r>
          </a:p>
          <a:p>
            <a:pPr lvl="1">
              <a:buFont typeface="Arial" panose="020B0604020202020204" pitchFamily="34" charset="0"/>
              <a:buChar char="•"/>
            </a:pPr>
            <a:r>
              <a:rPr lang="en-US" sz="2200" b="0" i="0" dirty="0">
                <a:solidFill>
                  <a:srgbClr val="222222"/>
                </a:solidFill>
                <a:effectLst/>
                <a:latin typeface="Lato" panose="020F0502020204030203" pitchFamily="34" charset="0"/>
              </a:rPr>
              <a:t>Inadequate infrastructure</a:t>
            </a:r>
          </a:p>
          <a:p>
            <a:pPr marL="0" indent="0">
              <a:buNone/>
            </a:pPr>
            <a:endParaRPr lang="en-US" dirty="0"/>
          </a:p>
        </p:txBody>
      </p:sp>
      <p:sp>
        <p:nvSpPr>
          <p:cNvPr id="4" name="Slide Number Placeholder 3">
            <a:extLst>
              <a:ext uri="{FF2B5EF4-FFF2-40B4-BE49-F238E27FC236}">
                <a16:creationId xmlns:a16="http://schemas.microsoft.com/office/drawing/2014/main" id="{658A45EC-A502-BAF9-633F-7F7617D8F9C0}"/>
              </a:ext>
            </a:extLst>
          </p:cNvPr>
          <p:cNvSpPr>
            <a:spLocks noGrp="1"/>
          </p:cNvSpPr>
          <p:nvPr>
            <p:ph type="sldNum" sz="quarter" idx="12"/>
          </p:nvPr>
        </p:nvSpPr>
        <p:spPr/>
        <p:txBody>
          <a:bodyPr/>
          <a:lstStyle/>
          <a:p>
            <a:fld id="{D57F1E4F-1CFF-5643-939E-217C01CDF565}" type="slidenum">
              <a:rPr lang="en-US" smtClean="0"/>
              <a:pPr/>
              <a:t>20</a:t>
            </a:fld>
            <a:endParaRPr lang="en-US" dirty="0"/>
          </a:p>
        </p:txBody>
      </p:sp>
      <p:pic>
        <p:nvPicPr>
          <p:cNvPr id="5" name="Picture 4" descr="A young girl ">
            <a:extLst>
              <a:ext uri="{FF2B5EF4-FFF2-40B4-BE49-F238E27FC236}">
                <a16:creationId xmlns:a16="http://schemas.microsoft.com/office/drawing/2014/main" id="{BE5B1081-FB19-671E-86C5-79D35A173804}"/>
              </a:ext>
            </a:extLst>
          </p:cNvPr>
          <p:cNvPicPr>
            <a:picLocks noChangeAspect="1"/>
          </p:cNvPicPr>
          <p:nvPr/>
        </p:nvPicPr>
        <p:blipFill>
          <a:blip r:embed="rId2"/>
          <a:stretch>
            <a:fillRect/>
          </a:stretch>
        </p:blipFill>
        <p:spPr>
          <a:xfrm>
            <a:off x="5183702" y="3358266"/>
            <a:ext cx="4848225" cy="3219450"/>
          </a:xfrm>
          <a:prstGeom prst="rect">
            <a:avLst/>
          </a:prstGeom>
        </p:spPr>
      </p:pic>
    </p:spTree>
    <p:extLst>
      <p:ext uri="{BB962C8B-B14F-4D97-AF65-F5344CB8AC3E}">
        <p14:creationId xmlns:p14="http://schemas.microsoft.com/office/powerpoint/2010/main" val="4130044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14C5D-EBB3-071E-C149-50FB143BF6B7}"/>
              </a:ext>
            </a:extLst>
          </p:cNvPr>
          <p:cNvSpPr>
            <a:spLocks noGrp="1"/>
          </p:cNvSpPr>
          <p:nvPr>
            <p:ph type="title"/>
          </p:nvPr>
        </p:nvSpPr>
        <p:spPr/>
        <p:txBody>
          <a:bodyPr/>
          <a:lstStyle/>
          <a:p>
            <a:r>
              <a:rPr lang="en-US" dirty="0"/>
              <a:t>Urban Heat Islands</a:t>
            </a:r>
          </a:p>
        </p:txBody>
      </p:sp>
      <p:pic>
        <p:nvPicPr>
          <p:cNvPr id="1026" name="Picture 2" descr="Heat Island Defined: How cities act like giant ovens in the summertime ">
            <a:extLst>
              <a:ext uri="{FF2B5EF4-FFF2-40B4-BE49-F238E27FC236}">
                <a16:creationId xmlns:a16="http://schemas.microsoft.com/office/drawing/2014/main" id="{D490E32E-7184-D514-2F95-6E3E1D88CD4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5853" y="2160588"/>
            <a:ext cx="6900332" cy="388143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A01080DF-B1CA-9EE9-FF1D-8F48DDAFAB7B}"/>
              </a:ext>
            </a:extLst>
          </p:cNvPr>
          <p:cNvSpPr>
            <a:spLocks noGrp="1"/>
          </p:cNvSpPr>
          <p:nvPr>
            <p:ph type="sldNum" sz="quarter" idx="12"/>
          </p:nvPr>
        </p:nvSpPr>
        <p:spPr/>
        <p:txBody>
          <a:bodyPr/>
          <a:lstStyle/>
          <a:p>
            <a:fld id="{D57F1E4F-1CFF-5643-939E-217C01CDF565}" type="slidenum">
              <a:rPr lang="en-US" smtClean="0"/>
              <a:pPr/>
              <a:t>21</a:t>
            </a:fld>
            <a:endParaRPr lang="en-US" dirty="0"/>
          </a:p>
        </p:txBody>
      </p:sp>
    </p:spTree>
    <p:extLst>
      <p:ext uri="{BB962C8B-B14F-4D97-AF65-F5344CB8AC3E}">
        <p14:creationId xmlns:p14="http://schemas.microsoft.com/office/powerpoint/2010/main" val="1013246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E936-FCB1-46E0-8020-C1DD1A5CBA23}"/>
              </a:ext>
            </a:extLst>
          </p:cNvPr>
          <p:cNvSpPr>
            <a:spLocks noGrp="1"/>
          </p:cNvSpPr>
          <p:nvPr>
            <p:ph type="title"/>
          </p:nvPr>
        </p:nvSpPr>
        <p:spPr>
          <a:xfrm>
            <a:off x="335664" y="451513"/>
            <a:ext cx="8596668" cy="712381"/>
          </a:xfrm>
        </p:spPr>
        <p:txBody>
          <a:bodyPr>
            <a:normAutofit/>
          </a:bodyPr>
          <a:lstStyle/>
          <a:p>
            <a:r>
              <a:rPr lang="en-US" dirty="0"/>
              <a:t>Climate Change Mitigation: Cut Emissions</a:t>
            </a:r>
          </a:p>
        </p:txBody>
      </p:sp>
      <p:sp>
        <p:nvSpPr>
          <p:cNvPr id="3" name="Content Placeholder 2">
            <a:extLst>
              <a:ext uri="{FF2B5EF4-FFF2-40B4-BE49-F238E27FC236}">
                <a16:creationId xmlns:a16="http://schemas.microsoft.com/office/drawing/2014/main" id="{07409285-2908-416F-9190-0DAB08114F4D}"/>
              </a:ext>
            </a:extLst>
          </p:cNvPr>
          <p:cNvSpPr>
            <a:spLocks noGrp="1"/>
          </p:cNvSpPr>
          <p:nvPr>
            <p:ph idx="1"/>
          </p:nvPr>
        </p:nvSpPr>
        <p:spPr>
          <a:xfrm>
            <a:off x="335664" y="1368056"/>
            <a:ext cx="8596668" cy="4121888"/>
          </a:xfrm>
        </p:spPr>
        <p:txBody>
          <a:bodyPr/>
          <a:lstStyle/>
          <a:p>
            <a:pPr marL="0" marR="0" indent="0">
              <a:lnSpc>
                <a:spcPct val="107000"/>
              </a:lnSpc>
              <a:spcBef>
                <a:spcPts val="0"/>
              </a:spcBef>
              <a:spcAft>
                <a:spcPts val="800"/>
              </a:spcAft>
              <a:buNone/>
            </a:pP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avoid the worst consequences of climate change, we’ll need to reach “net zero” carbon emissions by 2050 or sooner. Net zero means that, on balance, no more carbon is dumped into the atmosphere than is taken out.</a:t>
            </a:r>
          </a:p>
          <a:p>
            <a:pPr marL="0" marR="0">
              <a:lnSpc>
                <a:spcPct val="107000"/>
              </a:lnSpc>
              <a:spcBef>
                <a:spcPts val="0"/>
              </a:spcBef>
              <a:spcAft>
                <a:spcPts val="800"/>
              </a:spcAft>
            </a:pPr>
            <a:endParaRPr lang="en-US" dirty="0">
              <a:solidFill>
                <a:srgbClr val="000000"/>
              </a:solidFill>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Union of Concerned Scientists: Climate Solutions</a:t>
            </a:r>
          </a:p>
          <a:p>
            <a:pPr marL="0" marR="0" indent="0">
              <a:lnSpc>
                <a:spcPct val="107000"/>
              </a:lnSpc>
              <a:spcBef>
                <a:spcPts val="0"/>
              </a:spcBef>
              <a:spcAft>
                <a:spcPts val="800"/>
              </a:spcAft>
              <a:buNone/>
            </a:pPr>
            <a:r>
              <a:rPr lang="en-US" sz="1600" dirty="0">
                <a:effectLst/>
                <a:latin typeface="Calibri" panose="020F0502020204030204" pitchFamily="34" charset="0"/>
                <a:ea typeface="Calibri" panose="020F0502020204030204" pitchFamily="34" charset="0"/>
                <a:cs typeface="Calibri" panose="020F0502020204030204" pitchFamily="34" charset="0"/>
              </a:rPr>
              <a:t>https://www.ucsusa.org/climate/solutions</a:t>
            </a:r>
          </a:p>
          <a:p>
            <a:endParaRPr lang="en-US" dirty="0"/>
          </a:p>
        </p:txBody>
      </p:sp>
      <p:sp>
        <p:nvSpPr>
          <p:cNvPr id="4" name="Slide Number Placeholder 3">
            <a:extLst>
              <a:ext uri="{FF2B5EF4-FFF2-40B4-BE49-F238E27FC236}">
                <a16:creationId xmlns:a16="http://schemas.microsoft.com/office/drawing/2014/main" id="{78013773-06CF-A7CA-E9B8-21FA2E81147A}"/>
              </a:ext>
            </a:extLst>
          </p:cNvPr>
          <p:cNvSpPr>
            <a:spLocks noGrp="1"/>
          </p:cNvSpPr>
          <p:nvPr>
            <p:ph type="sldNum" sz="quarter" idx="12"/>
          </p:nvPr>
        </p:nvSpPr>
        <p:spPr/>
        <p:txBody>
          <a:bodyPr/>
          <a:lstStyle/>
          <a:p>
            <a:fld id="{D57F1E4F-1CFF-5643-939E-217C01CDF565}" type="slidenum">
              <a:rPr lang="en-US" smtClean="0"/>
              <a:pPr/>
              <a:t>22</a:t>
            </a:fld>
            <a:endParaRPr lang="en-US" dirty="0"/>
          </a:p>
        </p:txBody>
      </p:sp>
      <p:pic>
        <p:nvPicPr>
          <p:cNvPr id="5" name="Picture 4">
            <a:extLst>
              <a:ext uri="{FF2B5EF4-FFF2-40B4-BE49-F238E27FC236}">
                <a16:creationId xmlns:a16="http://schemas.microsoft.com/office/drawing/2014/main" id="{EE4FEADA-7D19-FFDE-4273-41E5F8C4AB9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786260" y="3429000"/>
            <a:ext cx="2804403" cy="2798307"/>
          </a:xfrm>
          <a:prstGeom prst="rect">
            <a:avLst/>
          </a:prstGeom>
        </p:spPr>
      </p:pic>
    </p:spTree>
    <p:extLst>
      <p:ext uri="{BB962C8B-B14F-4D97-AF65-F5344CB8AC3E}">
        <p14:creationId xmlns:p14="http://schemas.microsoft.com/office/powerpoint/2010/main" val="1355936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7DD23-5782-C4DB-1C9F-D87C90572BA3}"/>
              </a:ext>
            </a:extLst>
          </p:cNvPr>
          <p:cNvSpPr>
            <a:spLocks noGrp="1"/>
          </p:cNvSpPr>
          <p:nvPr>
            <p:ph type="title"/>
          </p:nvPr>
        </p:nvSpPr>
        <p:spPr>
          <a:xfrm>
            <a:off x="436174" y="451513"/>
            <a:ext cx="8948986" cy="1233093"/>
          </a:xfrm>
        </p:spPr>
        <p:txBody>
          <a:bodyPr>
            <a:normAutofit fontScale="90000"/>
          </a:bodyPr>
          <a:lstStyle/>
          <a:p>
            <a:r>
              <a:rPr lang="en-US" dirty="0"/>
              <a:t>Metro Nashville GHG Emission Reduction Goal:</a:t>
            </a:r>
            <a:br>
              <a:rPr lang="en-US" dirty="0"/>
            </a:br>
            <a:br>
              <a:rPr lang="en-US" dirty="0"/>
            </a:br>
            <a:br>
              <a:rPr lang="en-US" dirty="0"/>
            </a:br>
            <a:endParaRPr lang="en-US" dirty="0"/>
          </a:p>
        </p:txBody>
      </p:sp>
      <p:sp>
        <p:nvSpPr>
          <p:cNvPr id="3" name="Slide Number Placeholder 2">
            <a:extLst>
              <a:ext uri="{FF2B5EF4-FFF2-40B4-BE49-F238E27FC236}">
                <a16:creationId xmlns:a16="http://schemas.microsoft.com/office/drawing/2014/main" id="{F3DDB0EC-F4D6-112C-1090-8324C93E6EF8}"/>
              </a:ext>
            </a:extLst>
          </p:cNvPr>
          <p:cNvSpPr>
            <a:spLocks noGrp="1"/>
          </p:cNvSpPr>
          <p:nvPr>
            <p:ph type="sldNum" sz="quarter" idx="12"/>
          </p:nvPr>
        </p:nvSpPr>
        <p:spPr/>
        <p:txBody>
          <a:bodyPr/>
          <a:lstStyle/>
          <a:p>
            <a:fld id="{2445530E-BBC4-4306-AD38-7B848E56D6A4}" type="slidenum">
              <a:rPr lang="en-US" smtClean="0"/>
              <a:t>23</a:t>
            </a:fld>
            <a:endParaRPr lang="en-US" dirty="0"/>
          </a:p>
        </p:txBody>
      </p:sp>
      <p:sp>
        <p:nvSpPr>
          <p:cNvPr id="5" name="TextBox 4">
            <a:extLst>
              <a:ext uri="{FF2B5EF4-FFF2-40B4-BE49-F238E27FC236}">
                <a16:creationId xmlns:a16="http://schemas.microsoft.com/office/drawing/2014/main" id="{EF862977-0DC5-775E-5E55-1362A6B9F02F}"/>
              </a:ext>
            </a:extLst>
          </p:cNvPr>
          <p:cNvSpPr txBox="1"/>
          <p:nvPr/>
        </p:nvSpPr>
        <p:spPr>
          <a:xfrm>
            <a:off x="1762810" y="3447485"/>
            <a:ext cx="610437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Update the title and content of this slide for your local area</a:t>
            </a:r>
          </a:p>
        </p:txBody>
      </p:sp>
      <p:sp>
        <p:nvSpPr>
          <p:cNvPr id="7" name="TextBox 6">
            <a:extLst>
              <a:ext uri="{FF2B5EF4-FFF2-40B4-BE49-F238E27FC236}">
                <a16:creationId xmlns:a16="http://schemas.microsoft.com/office/drawing/2014/main" id="{77BE7C69-23DA-F67A-0819-00177FFDCFD0}"/>
              </a:ext>
            </a:extLst>
          </p:cNvPr>
          <p:cNvSpPr txBox="1"/>
          <p:nvPr/>
        </p:nvSpPr>
        <p:spPr>
          <a:xfrm>
            <a:off x="612950" y="2330937"/>
            <a:ext cx="8661052" cy="461665"/>
          </a:xfrm>
          <a:prstGeom prst="rect">
            <a:avLst/>
          </a:prstGeom>
          <a:noFill/>
        </p:spPr>
        <p:txBody>
          <a:bodyPr wrap="square">
            <a:spAutoFit/>
          </a:bodyPr>
          <a:lstStyle/>
          <a:p>
            <a:r>
              <a:rPr lang="en-US" sz="2400" dirty="0">
                <a:latin typeface="Calibri" panose="020F0502020204030204" pitchFamily="34" charset="0"/>
                <a:ea typeface="Calibri" panose="020F0502020204030204" pitchFamily="34" charset="0"/>
                <a:cs typeface="Calibri" panose="020F0502020204030204" pitchFamily="34" charset="0"/>
              </a:rPr>
              <a:t>80% reduction in GHG Emissions (based on 2014 inventory) by 2050</a:t>
            </a:r>
          </a:p>
        </p:txBody>
      </p:sp>
    </p:spTree>
    <p:extLst>
      <p:ext uri="{BB962C8B-B14F-4D97-AF65-F5344CB8AC3E}">
        <p14:creationId xmlns:p14="http://schemas.microsoft.com/office/powerpoint/2010/main" val="3991988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B1D80-FE17-037D-056C-BB7B013CBB06}"/>
              </a:ext>
            </a:extLst>
          </p:cNvPr>
          <p:cNvSpPr>
            <a:spLocks noGrp="1"/>
          </p:cNvSpPr>
          <p:nvPr>
            <p:ph type="title"/>
          </p:nvPr>
        </p:nvSpPr>
        <p:spPr>
          <a:xfrm>
            <a:off x="255303" y="288053"/>
            <a:ext cx="8596668" cy="1320800"/>
          </a:xfrm>
        </p:spPr>
        <p:txBody>
          <a:bodyPr/>
          <a:lstStyle/>
          <a:p>
            <a:r>
              <a:rPr lang="en-US" dirty="0"/>
              <a:t>Metro Nashville 2019 Community GHG Emissions</a:t>
            </a:r>
          </a:p>
        </p:txBody>
      </p:sp>
      <p:sp>
        <p:nvSpPr>
          <p:cNvPr id="3" name="Content Placeholder 2">
            <a:extLst>
              <a:ext uri="{FF2B5EF4-FFF2-40B4-BE49-F238E27FC236}">
                <a16:creationId xmlns:a16="http://schemas.microsoft.com/office/drawing/2014/main" id="{0E42ABAC-8D06-D5DD-01E0-CF5340486F47}"/>
              </a:ext>
            </a:extLst>
          </p:cNvPr>
          <p:cNvSpPr>
            <a:spLocks noGrp="1"/>
          </p:cNvSpPr>
          <p:nvPr>
            <p:ph idx="1"/>
          </p:nvPr>
        </p:nvSpPr>
        <p:spPr/>
        <p:txBody>
          <a:bodyPr>
            <a:normAutofit/>
          </a:bodyPr>
          <a:lstStyle/>
          <a:p>
            <a:r>
              <a:rPr lang="en-US" sz="2800" dirty="0"/>
              <a:t>Total = 11,256,544 metric tons of CO</a:t>
            </a:r>
            <a:r>
              <a:rPr lang="en-US" sz="2800" baseline="-25000" dirty="0"/>
              <a:t>2</a:t>
            </a:r>
            <a:r>
              <a:rPr lang="en-US" sz="2800" dirty="0"/>
              <a:t> equivalent</a:t>
            </a:r>
          </a:p>
          <a:p>
            <a:r>
              <a:rPr lang="en-US" sz="2800" dirty="0"/>
              <a:t>Transportation and mobile sources: 51%</a:t>
            </a:r>
          </a:p>
          <a:p>
            <a:r>
              <a:rPr lang="en-US" sz="2800" dirty="0"/>
              <a:t>Commercial energy: 20%</a:t>
            </a:r>
          </a:p>
          <a:p>
            <a:r>
              <a:rPr lang="en-US" sz="2800" dirty="0"/>
              <a:t>Residential: 16%, or 1,830,724 metric tons of CO</a:t>
            </a:r>
            <a:r>
              <a:rPr lang="en-US" sz="2800" baseline="-25000" dirty="0"/>
              <a:t>2</a:t>
            </a:r>
            <a:r>
              <a:rPr lang="en-US" sz="2800" dirty="0"/>
              <a:t> equivalent</a:t>
            </a:r>
          </a:p>
        </p:txBody>
      </p:sp>
      <p:sp>
        <p:nvSpPr>
          <p:cNvPr id="4" name="Slide Number Placeholder 3">
            <a:extLst>
              <a:ext uri="{FF2B5EF4-FFF2-40B4-BE49-F238E27FC236}">
                <a16:creationId xmlns:a16="http://schemas.microsoft.com/office/drawing/2014/main" id="{CCEDF323-4E61-AB51-75D7-053D2CA9B260}"/>
              </a:ext>
            </a:extLst>
          </p:cNvPr>
          <p:cNvSpPr>
            <a:spLocks noGrp="1"/>
          </p:cNvSpPr>
          <p:nvPr>
            <p:ph type="sldNum" sz="quarter" idx="12"/>
          </p:nvPr>
        </p:nvSpPr>
        <p:spPr/>
        <p:txBody>
          <a:bodyPr/>
          <a:lstStyle/>
          <a:p>
            <a:fld id="{2445530E-BBC4-4306-AD38-7B848E56D6A4}" type="slidenum">
              <a:rPr lang="en-US" smtClean="0"/>
              <a:t>24</a:t>
            </a:fld>
            <a:endParaRPr lang="en-US" dirty="0"/>
          </a:p>
        </p:txBody>
      </p:sp>
      <p:sp>
        <p:nvSpPr>
          <p:cNvPr id="6" name="TextBox 5">
            <a:extLst>
              <a:ext uri="{FF2B5EF4-FFF2-40B4-BE49-F238E27FC236}">
                <a16:creationId xmlns:a16="http://schemas.microsoft.com/office/drawing/2014/main" id="{14AEF080-4EE9-E405-F7DF-02A161EA39CE}"/>
              </a:ext>
            </a:extLst>
          </p:cNvPr>
          <p:cNvSpPr txBox="1"/>
          <p:nvPr/>
        </p:nvSpPr>
        <p:spPr>
          <a:xfrm>
            <a:off x="1816240" y="4905104"/>
            <a:ext cx="610437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Update the title and content of this slide for your local area</a:t>
            </a:r>
          </a:p>
        </p:txBody>
      </p:sp>
    </p:spTree>
    <p:extLst>
      <p:ext uri="{BB962C8B-B14F-4D97-AF65-F5344CB8AC3E}">
        <p14:creationId xmlns:p14="http://schemas.microsoft.com/office/powerpoint/2010/main" val="17357808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43EDE-D969-BD70-B1B5-5483FD5AAE4D}"/>
              </a:ext>
            </a:extLst>
          </p:cNvPr>
          <p:cNvSpPr>
            <a:spLocks noGrp="1"/>
          </p:cNvSpPr>
          <p:nvPr>
            <p:ph type="ctrTitle"/>
          </p:nvPr>
        </p:nvSpPr>
        <p:spPr>
          <a:xfrm>
            <a:off x="1232899" y="366789"/>
            <a:ext cx="5432146" cy="1096899"/>
          </a:xfrm>
        </p:spPr>
        <p:txBody>
          <a:bodyPr/>
          <a:lstStyle/>
          <a:p>
            <a:r>
              <a:rPr lang="en-US" dirty="0"/>
              <a:t>Carbon Footprint</a:t>
            </a:r>
          </a:p>
        </p:txBody>
      </p:sp>
      <p:sp>
        <p:nvSpPr>
          <p:cNvPr id="3" name="Subtitle 2">
            <a:extLst>
              <a:ext uri="{FF2B5EF4-FFF2-40B4-BE49-F238E27FC236}">
                <a16:creationId xmlns:a16="http://schemas.microsoft.com/office/drawing/2014/main" id="{4A94B1D0-7581-F436-3326-11FA223174D9}"/>
              </a:ext>
            </a:extLst>
          </p:cNvPr>
          <p:cNvSpPr>
            <a:spLocks noGrp="1"/>
          </p:cNvSpPr>
          <p:nvPr>
            <p:ph type="subTitle" idx="1"/>
          </p:nvPr>
        </p:nvSpPr>
        <p:spPr>
          <a:xfrm>
            <a:off x="694958" y="1793792"/>
            <a:ext cx="9034218" cy="1096899"/>
          </a:xfrm>
        </p:spPr>
        <p:txBody>
          <a:bodyPr>
            <a:noAutofit/>
          </a:bodyPr>
          <a:lstStyle/>
          <a:p>
            <a:pPr algn="l"/>
            <a:r>
              <a:rPr lang="en-US" sz="3200" dirty="0">
                <a:effectLst/>
                <a:latin typeface="Calibri" panose="020F0502020204030204" pitchFamily="34" charset="0"/>
                <a:ea typeface="Calibri" panose="020F0502020204030204" pitchFamily="34" charset="0"/>
                <a:cs typeface="Times New Roman" panose="02020603050405020304" pitchFamily="18" charset="0"/>
              </a:rPr>
              <a:t>Our carbon footprint is the total amount of greenhouse gases generated by our everyday actions. </a:t>
            </a:r>
            <a:endParaRPr lang="en-US" sz="3200" dirty="0"/>
          </a:p>
        </p:txBody>
      </p:sp>
      <p:sp>
        <p:nvSpPr>
          <p:cNvPr id="4" name="Slide Number Placeholder 3">
            <a:extLst>
              <a:ext uri="{FF2B5EF4-FFF2-40B4-BE49-F238E27FC236}">
                <a16:creationId xmlns:a16="http://schemas.microsoft.com/office/drawing/2014/main" id="{85301CDE-6C69-D2D1-5E14-CF17A8B7DAAA}"/>
              </a:ext>
            </a:extLst>
          </p:cNvPr>
          <p:cNvSpPr>
            <a:spLocks noGrp="1"/>
          </p:cNvSpPr>
          <p:nvPr>
            <p:ph type="sldNum" sz="quarter" idx="12"/>
          </p:nvPr>
        </p:nvSpPr>
        <p:spPr/>
        <p:txBody>
          <a:bodyPr/>
          <a:lstStyle/>
          <a:p>
            <a:fld id="{2445530E-BBC4-4306-AD38-7B848E56D6A4}" type="slidenum">
              <a:rPr lang="en-US" smtClean="0"/>
              <a:t>25</a:t>
            </a:fld>
            <a:endParaRPr lang="en-US" dirty="0"/>
          </a:p>
        </p:txBody>
      </p:sp>
      <p:pic>
        <p:nvPicPr>
          <p:cNvPr id="5" name="Picture 4">
            <a:extLst>
              <a:ext uri="{FF2B5EF4-FFF2-40B4-BE49-F238E27FC236}">
                <a16:creationId xmlns:a16="http://schemas.microsoft.com/office/drawing/2014/main" id="{C4D289CF-8B45-C5B0-F2FB-A118C298FE1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53947" y="3429000"/>
            <a:ext cx="3153396" cy="3153396"/>
          </a:xfrm>
          <a:prstGeom prst="rect">
            <a:avLst/>
          </a:prstGeom>
        </p:spPr>
      </p:pic>
    </p:spTree>
    <p:extLst>
      <p:ext uri="{BB962C8B-B14F-4D97-AF65-F5344CB8AC3E}">
        <p14:creationId xmlns:p14="http://schemas.microsoft.com/office/powerpoint/2010/main" val="3849953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10"/>
        <p:cNvGrpSpPr/>
        <p:nvPr/>
      </p:nvGrpSpPr>
      <p:grpSpPr>
        <a:xfrm>
          <a:off x="0" y="0"/>
          <a:ext cx="0" cy="0"/>
          <a:chOff x="0" y="0"/>
          <a:chExt cx="0" cy="0"/>
        </a:xfrm>
      </p:grpSpPr>
      <p:sp>
        <p:nvSpPr>
          <p:cNvPr id="311" name="Google Shape;311;p38"/>
          <p:cNvSpPr txBox="1">
            <a:spLocks noGrp="1"/>
          </p:cNvSpPr>
          <p:nvPr>
            <p:ph type="title"/>
          </p:nvPr>
        </p:nvSpPr>
        <p:spPr>
          <a:xfrm>
            <a:off x="335664" y="338294"/>
            <a:ext cx="8596668" cy="1320800"/>
          </a:xfrm>
          <a:prstGeom prst="rect">
            <a:avLst/>
          </a:prstGeom>
        </p:spPr>
        <p:txBody>
          <a:bodyPr spcFirstLastPara="1" lIns="91425" tIns="45700" rIns="91425" bIns="45700" anchor="t" anchorCtr="0">
            <a:normAutofit/>
          </a:bodyPr>
          <a:lstStyle/>
          <a:p>
            <a:pPr marL="0" lvl="0" indent="0" rtl="0">
              <a:spcBef>
                <a:spcPts val="0"/>
              </a:spcBef>
              <a:spcAft>
                <a:spcPts val="0"/>
              </a:spcAft>
              <a:buClr>
                <a:schemeClr val="dk2"/>
              </a:buClr>
              <a:buSzPts val="3200"/>
              <a:buFont typeface="Calibri"/>
              <a:buNone/>
            </a:pPr>
            <a:r>
              <a:rPr lang="en-US" dirty="0"/>
              <a:t>Educating Children</a:t>
            </a:r>
          </a:p>
        </p:txBody>
      </p:sp>
      <p:sp>
        <p:nvSpPr>
          <p:cNvPr id="312" name="Google Shape;312;p38"/>
          <p:cNvSpPr txBox="1">
            <a:spLocks noGrp="1"/>
          </p:cNvSpPr>
          <p:nvPr>
            <p:ph idx="1"/>
          </p:nvPr>
        </p:nvSpPr>
        <p:spPr>
          <a:xfrm>
            <a:off x="6336287" y="2160589"/>
            <a:ext cx="2934714" cy="3880773"/>
          </a:xfrm>
          <a:prstGeom prst="rect">
            <a:avLst/>
          </a:prstGeom>
        </p:spPr>
        <p:txBody>
          <a:bodyPr spcFirstLastPara="1" lIns="91425" tIns="45700" rIns="91425" bIns="45700" anchorCtr="0">
            <a:normAutofit/>
          </a:bodyPr>
          <a:lstStyle/>
          <a:p>
            <a:pPr marL="0" lvl="0" indent="0" rtl="0">
              <a:spcBef>
                <a:spcPts val="0"/>
              </a:spcBef>
              <a:spcAft>
                <a:spcPts val="0"/>
              </a:spcAft>
              <a:buSzPts val="2550"/>
              <a:buNone/>
            </a:pPr>
            <a:r>
              <a:rPr lang="en-US" sz="2400" dirty="0"/>
              <a:t>Carbon footprint reduction ….</a:t>
            </a:r>
          </a:p>
          <a:p>
            <a:pPr marL="0" lvl="0" indent="0" rtl="0">
              <a:spcBef>
                <a:spcPts val="600"/>
              </a:spcBef>
              <a:spcAft>
                <a:spcPts val="0"/>
              </a:spcAft>
              <a:buSzPts val="2550"/>
              <a:buNone/>
            </a:pPr>
            <a:r>
              <a:rPr lang="en-US" sz="2400" dirty="0"/>
              <a:t>Make it a family activity</a:t>
            </a:r>
          </a:p>
        </p:txBody>
      </p:sp>
      <p:pic>
        <p:nvPicPr>
          <p:cNvPr id="313" name="Google Shape;313;p38" descr="Family working on project together at a table"/>
          <p:cNvPicPr preferRelativeResize="0"/>
          <p:nvPr/>
        </p:nvPicPr>
        <p:blipFill rotWithShape="1">
          <a:blip r:embed="rId3"/>
          <a:srcRect l="-799" r="2218" b="28023"/>
          <a:stretch/>
        </p:blipFill>
        <p:spPr>
          <a:xfrm>
            <a:off x="628283" y="2279911"/>
            <a:ext cx="5467717" cy="2794506"/>
          </a:xfrm>
          <a:prstGeom prst="rect">
            <a:avLst/>
          </a:prstGeom>
          <a:noFill/>
        </p:spPr>
      </p:pic>
      <p:sp>
        <p:nvSpPr>
          <p:cNvPr id="2" name="Slide Number Placeholder 1">
            <a:extLst>
              <a:ext uri="{FF2B5EF4-FFF2-40B4-BE49-F238E27FC236}">
                <a16:creationId xmlns:a16="http://schemas.microsoft.com/office/drawing/2014/main" id="{FFE0FCCD-AA29-3B89-6D6A-94781F1BF667}"/>
              </a:ext>
            </a:extLst>
          </p:cNvPr>
          <p:cNvSpPr>
            <a:spLocks noGrp="1"/>
          </p:cNvSpPr>
          <p:nvPr>
            <p:ph type="sldNum" sz="quarter" idx="12"/>
          </p:nvPr>
        </p:nvSpPr>
        <p:spPr/>
        <p:txBody>
          <a:bodyPr/>
          <a:lstStyle/>
          <a:p>
            <a:fld id="{D57F1E4F-1CFF-5643-939E-217C01CDF565}" type="slidenum">
              <a:rPr lang="en-US" smtClean="0"/>
              <a:pPr/>
              <a:t>26</a:t>
            </a:fld>
            <a:endParaRPr lang="en-US" dirty="0"/>
          </a:p>
        </p:txBody>
      </p:sp>
    </p:spTree>
    <p:extLst>
      <p:ext uri="{BB962C8B-B14F-4D97-AF65-F5344CB8AC3E}">
        <p14:creationId xmlns:p14="http://schemas.microsoft.com/office/powerpoint/2010/main" val="3866807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C0B0AA-ED37-E13A-4276-C691E4F40244}"/>
              </a:ext>
            </a:extLst>
          </p:cNvPr>
          <p:cNvSpPr txBox="1"/>
          <p:nvPr/>
        </p:nvSpPr>
        <p:spPr>
          <a:xfrm>
            <a:off x="286044" y="1397965"/>
            <a:ext cx="8646288" cy="2899448"/>
          </a:xfrm>
          <a:prstGeom prst="rect">
            <a:avLst/>
          </a:prstGeom>
          <a:noFill/>
        </p:spPr>
        <p:txBody>
          <a:bodyPr wrap="square">
            <a:spAutoFit/>
          </a:bodyPr>
          <a:lstStyle/>
          <a:p>
            <a:pPr marL="457200" marR="0" lvl="0" indent="-457200" algn="l" defTabSz="914400" rtl="0" eaLnBrk="1" fontAlgn="auto" latinLnBrk="0" hangingPunct="1">
              <a:lnSpc>
                <a:spcPct val="110000"/>
              </a:lnSpc>
              <a:spcBef>
                <a:spcPts val="0"/>
              </a:spcBef>
              <a:spcAft>
                <a:spcPts val="0"/>
              </a:spcAft>
              <a:buClr>
                <a:schemeClr val="accent1"/>
              </a:buClr>
              <a:buSzTx/>
              <a:buFont typeface="Wingdings" panose="05000000000000000000" pitchFamily="2" charset="2"/>
              <a:buChar char="Ø"/>
              <a:tabLst/>
              <a:defRPr/>
            </a:pPr>
            <a:r>
              <a:rPr lang="en-US" sz="2800" dirty="0">
                <a:solidFill>
                  <a:prstClr val="black"/>
                </a:solidFill>
                <a:latin typeface="Calibri" panose="020F0502020204030204" pitchFamily="34" charset="0"/>
                <a:ea typeface="Times New Roman" panose="02020603050405020304" pitchFamily="18" charset="0"/>
              </a:rPr>
              <a:t>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se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hlinkClick r:id="rId2"/>
              </a:rPr>
              <a:t>Nature Conservancy </a:t>
            </a:r>
            <a:r>
              <a:rPr lang="en-US" sz="2800" u="sng" dirty="0">
                <a:solidFill>
                  <a:srgbClr val="00B0F0"/>
                </a:solidFill>
                <a:latin typeface="Calibri" panose="020F0502020204030204" pitchFamily="34" charset="0"/>
                <a:ea typeface="Times New Roman" panose="02020603050405020304" pitchFamily="18" charset="0"/>
                <a:hlinkClick r:id="rId2"/>
              </a:rPr>
              <a:t>Carbon Footprint Calculator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and/or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hlinkClick r:id="rId3"/>
              </a:rPr>
              <a:t>EPA Carbon Footprint Calculator</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457200" marR="0" lvl="0" indent="-457200" algn="l" defTabSz="914400" rtl="0" eaLnBrk="1" fontAlgn="auto" latinLnBrk="0" hangingPunct="1">
              <a:lnSpc>
                <a:spcPct val="110000"/>
              </a:lnSpc>
              <a:spcBef>
                <a:spcPts val="0"/>
              </a:spcBef>
              <a:spcAft>
                <a:spcPts val="0"/>
              </a:spcAft>
              <a:buClr>
                <a:schemeClr val="accent1"/>
              </a:buClr>
              <a:buSzTx/>
              <a:buFont typeface="Wingdings" panose="05000000000000000000" pitchFamily="2" charset="2"/>
              <a:buChar char="Ø"/>
              <a:tabLst/>
              <a:defRPr/>
            </a:pPr>
            <a:r>
              <a:rPr lang="en-US" sz="2800" dirty="0">
                <a:solidFill>
                  <a:prstClr val="black"/>
                </a:solidFill>
                <a:latin typeface="Calibri" panose="020F0502020204030204" pitchFamily="34" charset="0"/>
                <a:ea typeface="Times New Roman" panose="02020603050405020304" pitchFamily="18" charset="0"/>
              </a:rPr>
              <a:t>You might need to make a “best guess” on some questions</a:t>
            </a:r>
          </a:p>
          <a:p>
            <a:pPr marL="457200" marR="0" lvl="0" indent="-457200" algn="l" defTabSz="914400" rtl="0" eaLnBrk="1" fontAlgn="auto" latinLnBrk="0" hangingPunct="1">
              <a:lnSpc>
                <a:spcPct val="110000"/>
              </a:lnSpc>
              <a:spcBef>
                <a:spcPts val="0"/>
              </a:spcBef>
              <a:spcAft>
                <a:spcPts val="0"/>
              </a:spcAft>
              <a:buClr>
                <a:schemeClr val="accent1"/>
              </a:buClr>
              <a:buSzTx/>
              <a:buFont typeface="Wingdings" panose="05000000000000000000" pitchFamily="2" charset="2"/>
              <a:buChar char="Ø"/>
              <a:tabLst/>
              <a:defRPr/>
            </a:pPr>
            <a:r>
              <a:rPr lang="en-US" sz="2800" dirty="0">
                <a:solidFill>
                  <a:prstClr val="black"/>
                </a:solidFill>
                <a:latin typeface="Calibri" panose="020F0502020204030204" pitchFamily="34" charset="0"/>
                <a:ea typeface="Times New Roman" panose="02020603050405020304" pitchFamily="18" charset="0"/>
              </a:rPr>
              <a:t>Review any suggested actions steps</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169863" marR="0" lvl="0" indent="-169863" algn="l" defTabSz="914400" rtl="0" eaLnBrk="1" fontAlgn="auto" latinLnBrk="0" hangingPunct="1">
              <a:lnSpc>
                <a:spcPct val="110000"/>
              </a:lnSpc>
              <a:spcBef>
                <a:spcPts val="0"/>
              </a:spcBef>
              <a:spcAft>
                <a:spcPts val="0"/>
              </a:spcAft>
              <a:buClrTx/>
              <a:buSzTx/>
              <a:buFont typeface="Symbol" panose="05050102010706020507" pitchFamily="18" charset="2"/>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p:txBody>
      </p:sp>
      <p:sp>
        <p:nvSpPr>
          <p:cNvPr id="2" name="Title 1">
            <a:extLst>
              <a:ext uri="{FF2B5EF4-FFF2-40B4-BE49-F238E27FC236}">
                <a16:creationId xmlns:a16="http://schemas.microsoft.com/office/drawing/2014/main" id="{BADA8F72-7A27-2F99-3523-0CA69F521F35}"/>
              </a:ext>
            </a:extLst>
          </p:cNvPr>
          <p:cNvSpPr>
            <a:spLocks noGrp="1"/>
          </p:cNvSpPr>
          <p:nvPr>
            <p:ph type="title" idx="4294967295"/>
          </p:nvPr>
        </p:nvSpPr>
        <p:spPr/>
        <p:txBody>
          <a:bodyPr/>
          <a:lstStyle/>
          <a:p>
            <a:r>
              <a:rPr lang="en-US" dirty="0">
                <a:ln w="0"/>
                <a:effectLst>
                  <a:outerShdw blurRad="38100" dist="25400" dir="5400000" algn="ctr" rotWithShape="0">
                    <a:srgbClr val="6E747A">
                      <a:alpha val="43000"/>
                    </a:srgbClr>
                  </a:outerShdw>
                </a:effectLst>
                <a:ea typeface="Times New Roman" panose="02020603050405020304" pitchFamily="18" charset="0"/>
                <a:cs typeface="+mn-cs"/>
              </a:rPr>
              <a:t>Activity One: Find Your Carbon Footprint</a:t>
            </a:r>
            <a:br>
              <a:rPr lang="en-US" dirty="0">
                <a:ln w="0"/>
                <a:effectLst>
                  <a:outerShdw blurRad="38100" dist="25400" dir="5400000" algn="ctr" rotWithShape="0">
                    <a:srgbClr val="6E747A">
                      <a:alpha val="43000"/>
                    </a:srgbClr>
                  </a:outerShdw>
                </a:effectLst>
                <a:ea typeface="Times New Roman" panose="02020603050405020304" pitchFamily="18" charset="0"/>
                <a:cs typeface="+mn-cs"/>
              </a:rPr>
            </a:br>
            <a:endParaRPr lang="en-US" dirty="0"/>
          </a:p>
        </p:txBody>
      </p:sp>
      <p:sp>
        <p:nvSpPr>
          <p:cNvPr id="4" name="Slide Number Placeholder 3">
            <a:extLst>
              <a:ext uri="{FF2B5EF4-FFF2-40B4-BE49-F238E27FC236}">
                <a16:creationId xmlns:a16="http://schemas.microsoft.com/office/drawing/2014/main" id="{D95D316D-BCC8-5AE0-7995-11A059E5FA3F}"/>
              </a:ext>
            </a:extLst>
          </p:cNvPr>
          <p:cNvSpPr>
            <a:spLocks noGrp="1"/>
          </p:cNvSpPr>
          <p:nvPr>
            <p:ph type="sldNum" sz="quarter" idx="12"/>
          </p:nvPr>
        </p:nvSpPr>
        <p:spPr/>
        <p:txBody>
          <a:bodyPr/>
          <a:lstStyle/>
          <a:p>
            <a:fld id="{2445530E-BBC4-4306-AD38-7B848E56D6A4}" type="slidenum">
              <a:rPr lang="en-US" smtClean="0"/>
              <a:t>27</a:t>
            </a:fld>
            <a:endParaRPr lang="en-US" dirty="0"/>
          </a:p>
        </p:txBody>
      </p:sp>
      <p:pic>
        <p:nvPicPr>
          <p:cNvPr id="5" name="Picture 4">
            <a:extLst>
              <a:ext uri="{FF2B5EF4-FFF2-40B4-BE49-F238E27FC236}">
                <a16:creationId xmlns:a16="http://schemas.microsoft.com/office/drawing/2014/main" id="{0BC87124-7C67-1E07-6386-ECC47E25C0F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479369" y="3246729"/>
            <a:ext cx="2794633" cy="2794633"/>
          </a:xfrm>
          <a:prstGeom prst="rect">
            <a:avLst/>
          </a:prstGeom>
        </p:spPr>
      </p:pic>
    </p:spTree>
    <p:extLst>
      <p:ext uri="{BB962C8B-B14F-4D97-AF65-F5344CB8AC3E}">
        <p14:creationId xmlns:p14="http://schemas.microsoft.com/office/powerpoint/2010/main" val="23264980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80873-C760-AAA3-A87D-FC193B6F2FBE}"/>
              </a:ext>
            </a:extLst>
          </p:cNvPr>
          <p:cNvSpPr>
            <a:spLocks noGrp="1"/>
          </p:cNvSpPr>
          <p:nvPr>
            <p:ph type="title"/>
          </p:nvPr>
        </p:nvSpPr>
        <p:spPr/>
        <p:txBody>
          <a:bodyPr/>
          <a:lstStyle/>
          <a:p>
            <a:r>
              <a:rPr lang="en-US" dirty="0"/>
              <a:t>Reduction in Household GHG Emission: Actions to Consider</a:t>
            </a:r>
          </a:p>
        </p:txBody>
      </p:sp>
      <p:sp>
        <p:nvSpPr>
          <p:cNvPr id="3" name="Content Placeholder 2">
            <a:extLst>
              <a:ext uri="{FF2B5EF4-FFF2-40B4-BE49-F238E27FC236}">
                <a16:creationId xmlns:a16="http://schemas.microsoft.com/office/drawing/2014/main" id="{AEB8365A-8EA4-C420-1FEA-392A244EE08A}"/>
              </a:ext>
            </a:extLst>
          </p:cNvPr>
          <p:cNvSpPr>
            <a:spLocks noGrp="1"/>
          </p:cNvSpPr>
          <p:nvPr>
            <p:ph idx="1"/>
          </p:nvPr>
        </p:nvSpPr>
        <p:spPr>
          <a:xfrm>
            <a:off x="677334" y="1930401"/>
            <a:ext cx="8575523" cy="4067628"/>
          </a:xfrm>
        </p:spPr>
        <p:txBody>
          <a:bodyPr>
            <a:normAutofit fontScale="92500" lnSpcReduction="10000"/>
          </a:bodyPr>
          <a:lstStyle/>
          <a:p>
            <a:pPr marL="114300" marR="0" indent="0">
              <a:lnSpc>
                <a:spcPct val="107000"/>
              </a:lnSpc>
              <a:spcBef>
                <a:spcPts val="0"/>
              </a:spcBef>
              <a:spcAft>
                <a:spcPts val="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Together we can make a BIG difference by making improvements in the following areas:</a:t>
            </a:r>
          </a:p>
          <a:p>
            <a:pPr marL="114300" marR="0" indent="0">
              <a:lnSpc>
                <a:spcPct val="107000"/>
              </a:lnSpc>
              <a:spcBef>
                <a:spcPts val="0"/>
              </a:spcBef>
              <a:spcAft>
                <a:spcPts val="0"/>
              </a:spcAft>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IN YOUR HOME: Is your home an energy hog costing you money? Simple changes can save money, increase comfort and reduce your home’s GHG impact.</a:t>
            </a:r>
          </a:p>
          <a:p>
            <a:pPr marL="457200" marR="0">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GETTING AROUND: Mix use of bike, walking and transit to save money on gas, reduce your GHG footprint, and live a healthier </a:t>
            </a:r>
            <a:r>
              <a:rPr lang="en-US" sz="2400" dirty="0">
                <a:effectLst/>
                <a:latin typeface="Calibri" panose="020F0502020204030204" pitchFamily="34" charset="0"/>
                <a:ea typeface="Calibri" panose="020F0502020204030204" pitchFamily="34" charset="0"/>
                <a:cs typeface="Times New Roman" panose="02020603050405020304" pitchFamily="18" charset="0"/>
              </a:rPr>
              <a:t>life!</a:t>
            </a:r>
          </a:p>
          <a:p>
            <a:endParaRPr lang="en-US" dirty="0"/>
          </a:p>
        </p:txBody>
      </p:sp>
      <p:sp>
        <p:nvSpPr>
          <p:cNvPr id="4" name="Slide Number Placeholder 3">
            <a:extLst>
              <a:ext uri="{FF2B5EF4-FFF2-40B4-BE49-F238E27FC236}">
                <a16:creationId xmlns:a16="http://schemas.microsoft.com/office/drawing/2014/main" id="{6AF5ADAD-0DB6-F209-2EE8-13C19A248F3D}"/>
              </a:ext>
            </a:extLst>
          </p:cNvPr>
          <p:cNvSpPr>
            <a:spLocks noGrp="1"/>
          </p:cNvSpPr>
          <p:nvPr>
            <p:ph type="sldNum" sz="quarter" idx="12"/>
          </p:nvPr>
        </p:nvSpPr>
        <p:spPr/>
        <p:txBody>
          <a:bodyPr/>
          <a:lstStyle/>
          <a:p>
            <a:fld id="{2445530E-BBC4-4306-AD38-7B848E56D6A4}" type="slidenum">
              <a:rPr lang="en-US" smtClean="0"/>
              <a:t>28</a:t>
            </a:fld>
            <a:endParaRPr lang="en-US" dirty="0"/>
          </a:p>
        </p:txBody>
      </p:sp>
    </p:spTree>
    <p:extLst>
      <p:ext uri="{BB962C8B-B14F-4D97-AF65-F5344CB8AC3E}">
        <p14:creationId xmlns:p14="http://schemas.microsoft.com/office/powerpoint/2010/main" val="15592124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0D233-7FEB-F92B-530C-BB237FA7DF40}"/>
              </a:ext>
            </a:extLst>
          </p:cNvPr>
          <p:cNvSpPr>
            <a:spLocks noGrp="1"/>
          </p:cNvSpPr>
          <p:nvPr>
            <p:ph type="title"/>
          </p:nvPr>
        </p:nvSpPr>
        <p:spPr>
          <a:xfrm>
            <a:off x="335664" y="209491"/>
            <a:ext cx="8596668" cy="1320800"/>
          </a:xfrm>
        </p:spPr>
        <p:txBody>
          <a:bodyPr/>
          <a:lstStyle/>
          <a:p>
            <a:r>
              <a:rPr lang="en-US" dirty="0"/>
              <a:t>Reduction in Household GHG Emission: More Actions to Consider</a:t>
            </a:r>
          </a:p>
        </p:txBody>
      </p:sp>
      <p:sp>
        <p:nvSpPr>
          <p:cNvPr id="3" name="Content Placeholder 2">
            <a:extLst>
              <a:ext uri="{FF2B5EF4-FFF2-40B4-BE49-F238E27FC236}">
                <a16:creationId xmlns:a16="http://schemas.microsoft.com/office/drawing/2014/main" id="{B798FD89-FC55-1C61-9418-5F0FAC5DA5E4}"/>
              </a:ext>
            </a:extLst>
          </p:cNvPr>
          <p:cNvSpPr>
            <a:spLocks noGrp="1"/>
          </p:cNvSpPr>
          <p:nvPr>
            <p:ph idx="1"/>
          </p:nvPr>
        </p:nvSpPr>
        <p:spPr>
          <a:xfrm>
            <a:off x="179869" y="1558506"/>
            <a:ext cx="8596668" cy="3880773"/>
          </a:xfrm>
        </p:spPr>
        <p:txBody>
          <a:bodyPr>
            <a:normAutofit fontScale="32500" lnSpcReduction="20000"/>
          </a:bodyPr>
          <a:lstStyle/>
          <a:p>
            <a:pPr marL="0" indent="0">
              <a:buNone/>
            </a:pPr>
            <a:r>
              <a:rPr lang="en-US" sz="6000" dirty="0">
                <a:effectLst/>
                <a:latin typeface="Calibri" panose="020F0502020204030204" pitchFamily="34" charset="0"/>
                <a:ea typeface="Calibri" panose="020F0502020204030204" pitchFamily="34" charset="0"/>
                <a:cs typeface="Times New Roman" panose="02020603050405020304" pitchFamily="18" charset="0"/>
              </a:rPr>
              <a:t>Together we can make a BIG difference by making improvements in the additional following areas</a:t>
            </a:r>
            <a:r>
              <a:rPr lang="en-US" sz="40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6000" dirty="0">
                <a:effectLst/>
                <a:latin typeface="Calibri" panose="020F0502020204030204" pitchFamily="34" charset="0"/>
                <a:ea typeface="Calibri" panose="020F0502020204030204" pitchFamily="34" charset="0"/>
                <a:cs typeface="Times New Roman" panose="02020603050405020304" pitchFamily="18" charset="0"/>
              </a:rPr>
              <a:t>EATING: Eating a healthy diet rich in fruits and vegetables will improve your family’s health and reduce your impact on the planet. </a:t>
            </a:r>
          </a:p>
          <a:p>
            <a:pPr marL="457200" marR="0">
              <a:lnSpc>
                <a:spcPct val="107000"/>
              </a:lnSpc>
              <a:spcBef>
                <a:spcPts val="0"/>
              </a:spcBef>
              <a:spcAft>
                <a:spcPts val="0"/>
              </a:spcAft>
            </a:pPr>
            <a:endParaRPr lang="en-US" sz="6000" dirty="0">
              <a:effectLst/>
              <a:latin typeface="Calibri" panose="020F0502020204030204" pitchFamily="34" charset="0"/>
              <a:ea typeface="Calibri" panose="020F0502020204030204" pitchFamily="34" charset="0"/>
              <a:cs typeface="Times New Roman" panose="02020603050405020304" pitchFamily="18" charset="0"/>
            </a:endParaRPr>
          </a:p>
          <a:p>
            <a:pPr marL="114300" marR="0" indent="0">
              <a:lnSpc>
                <a:spcPct val="107000"/>
              </a:lnSpc>
              <a:spcBef>
                <a:spcPts val="0"/>
              </a:spcBef>
              <a:spcAft>
                <a:spcPts val="0"/>
              </a:spcAft>
              <a:buNone/>
            </a:pPr>
            <a:endParaRPr lang="en-US" sz="60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6000" dirty="0">
                <a:effectLst/>
                <a:latin typeface="Calibri" panose="020F0502020204030204" pitchFamily="34" charset="0"/>
                <a:ea typeface="Calibri" panose="020F0502020204030204" pitchFamily="34" charset="0"/>
                <a:cs typeface="Times New Roman" panose="02020603050405020304" pitchFamily="18" charset="0"/>
              </a:rPr>
              <a:t>BUYING STUFF: When buying new things, consider how long they will last. The things we buy and throw away carry a big GHG”</a:t>
            </a:r>
          </a:p>
          <a:p>
            <a:pPr marL="457200" marR="0">
              <a:lnSpc>
                <a:spcPct val="107000"/>
              </a:lnSpc>
              <a:spcBef>
                <a:spcPts val="0"/>
              </a:spcBef>
              <a:spcAft>
                <a:spcPts val="800"/>
              </a:spcAft>
            </a:pP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D8BA90FD-899B-A313-3FB8-F0165F286FD5}"/>
              </a:ext>
            </a:extLst>
          </p:cNvPr>
          <p:cNvSpPr>
            <a:spLocks noGrp="1"/>
          </p:cNvSpPr>
          <p:nvPr>
            <p:ph type="sldNum" sz="quarter" idx="12"/>
          </p:nvPr>
        </p:nvSpPr>
        <p:spPr/>
        <p:txBody>
          <a:bodyPr/>
          <a:lstStyle/>
          <a:p>
            <a:fld id="{2445530E-BBC4-4306-AD38-7B848E56D6A4}" type="slidenum">
              <a:rPr lang="en-US" smtClean="0"/>
              <a:t>29</a:t>
            </a:fld>
            <a:endParaRPr lang="en-US" dirty="0"/>
          </a:p>
        </p:txBody>
      </p:sp>
      <p:pic>
        <p:nvPicPr>
          <p:cNvPr id="5" name="Picture 4">
            <a:extLst>
              <a:ext uri="{FF2B5EF4-FFF2-40B4-BE49-F238E27FC236}">
                <a16:creationId xmlns:a16="http://schemas.microsoft.com/office/drawing/2014/main" id="{4A08547E-4B96-C7FA-EC2A-7B65B472F12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640874" y="4439179"/>
            <a:ext cx="2725733" cy="1967308"/>
          </a:xfrm>
          <a:prstGeom prst="rect">
            <a:avLst/>
          </a:prstGeom>
        </p:spPr>
      </p:pic>
    </p:spTree>
    <p:extLst>
      <p:ext uri="{BB962C8B-B14F-4D97-AF65-F5344CB8AC3E}">
        <p14:creationId xmlns:p14="http://schemas.microsoft.com/office/powerpoint/2010/main" val="2169858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9AA06-7185-64E7-C3DD-A23B527F32FD}"/>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DD208B14-4955-612C-8B87-DC10ECA3A8AB}"/>
              </a:ext>
            </a:extLst>
          </p:cNvPr>
          <p:cNvSpPr>
            <a:spLocks noGrp="1"/>
          </p:cNvSpPr>
          <p:nvPr>
            <p:ph idx="1"/>
          </p:nvPr>
        </p:nvSpPr>
        <p:spPr>
          <a:xfrm>
            <a:off x="797915" y="2204916"/>
            <a:ext cx="8596668" cy="3572886"/>
          </a:xfrm>
        </p:spPr>
        <p:txBody>
          <a:bodyPr>
            <a:normAutofit/>
          </a:bodyPr>
          <a:lstStyle/>
          <a:p>
            <a:pPr marL="0" indent="0">
              <a:buNone/>
              <a:defRPr/>
            </a:pPr>
            <a:r>
              <a:rPr lang="en-US" sz="2800" dirty="0"/>
              <a:t>After this course, you will better be able to:</a:t>
            </a:r>
          </a:p>
          <a:p>
            <a:pPr marL="0" indent="0">
              <a:buNone/>
              <a:defRPr/>
            </a:pPr>
            <a:endParaRPr lang="en-US" sz="2800" dirty="0"/>
          </a:p>
          <a:p>
            <a:pPr marL="342900" marR="0" lvl="0" indent="-342900">
              <a:lnSpc>
                <a:spcPct val="115000"/>
              </a:lnSpc>
              <a:spcBef>
                <a:spcPts val="600"/>
              </a:spcBef>
              <a:spcAft>
                <a:spcPts val="0"/>
              </a:spcAft>
              <a:buFont typeface="Wingdings" panose="05000000000000000000" pitchFamily="2" charset="2"/>
              <a:buChar char=""/>
            </a:pPr>
            <a:r>
              <a:rPr lang="en-US" sz="2800" dirty="0">
                <a:effectLst/>
                <a:ea typeface="Times New Roman" panose="02020603050405020304" pitchFamily="18" charset="0"/>
              </a:rPr>
              <a:t>Describe basic facts about climate change</a:t>
            </a:r>
            <a:r>
              <a:rPr lang="en-US" sz="2800" spc="-5" dirty="0">
                <a:effectLst/>
                <a:ea typeface="Times New Roman" panose="02020603050405020304" pitchFamily="18" charset="0"/>
              </a:rPr>
              <a:t> </a:t>
            </a:r>
          </a:p>
          <a:p>
            <a:pPr marL="342900" marR="0" lvl="0" indent="-342900">
              <a:lnSpc>
                <a:spcPct val="115000"/>
              </a:lnSpc>
              <a:spcBef>
                <a:spcPts val="600"/>
              </a:spcBef>
              <a:spcAft>
                <a:spcPts val="0"/>
              </a:spcAft>
              <a:buFont typeface="Wingdings" panose="05000000000000000000" pitchFamily="2" charset="2"/>
              <a:buChar char=""/>
            </a:pPr>
            <a:r>
              <a:rPr lang="en-US" sz="2800" dirty="0">
                <a:effectLst/>
                <a:ea typeface="Times New Roman" panose="02020603050405020304" pitchFamily="18" charset="0"/>
              </a:rPr>
              <a:t>Describe the health effects of climate change</a:t>
            </a:r>
          </a:p>
          <a:p>
            <a:pPr marL="342900" marR="0" lvl="0" indent="-342900">
              <a:lnSpc>
                <a:spcPct val="115000"/>
              </a:lnSpc>
              <a:spcBef>
                <a:spcPts val="600"/>
              </a:spcBef>
              <a:spcAft>
                <a:spcPts val="0"/>
              </a:spcAft>
              <a:buFont typeface="Wingdings" panose="05000000000000000000" pitchFamily="2" charset="2"/>
              <a:buChar char=""/>
            </a:pPr>
            <a:r>
              <a:rPr lang="en-US" sz="2800" spc="-5" dirty="0">
                <a:effectLst/>
                <a:ea typeface="Times New Roman" panose="02020603050405020304" pitchFamily="18" charset="0"/>
              </a:rPr>
              <a:t>Determine your carbon footprint</a:t>
            </a:r>
            <a:endParaRPr lang="en-US" sz="2800" dirty="0">
              <a:effectLst/>
              <a:ea typeface="Times New Roman" panose="02020603050405020304" pitchFamily="18" charset="0"/>
            </a:endParaRPr>
          </a:p>
          <a:p>
            <a:pPr marL="342900" marR="0" lvl="0" indent="-342900">
              <a:lnSpc>
                <a:spcPct val="115000"/>
              </a:lnSpc>
              <a:spcBef>
                <a:spcPts val="600"/>
              </a:spcBef>
              <a:spcAft>
                <a:spcPts val="0"/>
              </a:spcAft>
              <a:buFont typeface="Wingdings" panose="05000000000000000000" pitchFamily="2" charset="2"/>
              <a:buChar char=""/>
            </a:pPr>
            <a:r>
              <a:rPr lang="en-US" sz="2800" spc="-5" dirty="0">
                <a:effectLst/>
                <a:ea typeface="Times New Roman" panose="02020603050405020304" pitchFamily="18" charset="0"/>
              </a:rPr>
              <a:t>Develop a plan to become more sustainable</a:t>
            </a:r>
            <a:endParaRPr lang="en-US" sz="2800" dirty="0">
              <a:effectLst/>
              <a:ea typeface="Times New Roman" panose="02020603050405020304" pitchFamily="18" charset="0"/>
            </a:endParaRPr>
          </a:p>
          <a:p>
            <a:pPr marL="0" indent="0">
              <a:buNone/>
              <a:defRPr/>
            </a:pPr>
            <a:endParaRPr lang="en-US" sz="1800" dirty="0"/>
          </a:p>
          <a:p>
            <a:pPr marL="0" indent="0">
              <a:buNone/>
              <a:defRPr/>
            </a:pPr>
            <a:endParaRPr lang="en-US" sz="1800" dirty="0"/>
          </a:p>
          <a:p>
            <a:endParaRPr lang="en-US" dirty="0"/>
          </a:p>
        </p:txBody>
      </p:sp>
      <p:sp>
        <p:nvSpPr>
          <p:cNvPr id="4" name="Slide Number Placeholder 3">
            <a:extLst>
              <a:ext uri="{FF2B5EF4-FFF2-40B4-BE49-F238E27FC236}">
                <a16:creationId xmlns:a16="http://schemas.microsoft.com/office/drawing/2014/main" id="{1EC6DC8C-0974-507A-6C27-964BEDCB4660}"/>
              </a:ext>
            </a:extLst>
          </p:cNvPr>
          <p:cNvSpPr>
            <a:spLocks noGrp="1"/>
          </p:cNvSpPr>
          <p:nvPr>
            <p:ph type="sldNum" sz="quarter" idx="12"/>
          </p:nvPr>
        </p:nvSpPr>
        <p:spPr/>
        <p:txBody>
          <a:bodyPr/>
          <a:lstStyle/>
          <a:p>
            <a:fld id="{2445530E-BBC4-4306-AD38-7B848E56D6A4}" type="slidenum">
              <a:rPr lang="en-US" smtClean="0"/>
              <a:t>3</a:t>
            </a:fld>
            <a:endParaRPr lang="en-US" dirty="0"/>
          </a:p>
        </p:txBody>
      </p:sp>
      <p:pic>
        <p:nvPicPr>
          <p:cNvPr id="5" name="Picture 4">
            <a:extLst>
              <a:ext uri="{FF2B5EF4-FFF2-40B4-BE49-F238E27FC236}">
                <a16:creationId xmlns:a16="http://schemas.microsoft.com/office/drawing/2014/main" id="{B9A4F971-D2AD-3850-B049-ED5D662543F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261620" y="607453"/>
            <a:ext cx="1329043" cy="1322947"/>
          </a:xfrm>
          <a:prstGeom prst="rect">
            <a:avLst/>
          </a:prstGeom>
        </p:spPr>
      </p:pic>
    </p:spTree>
    <p:extLst>
      <p:ext uri="{BB962C8B-B14F-4D97-AF65-F5344CB8AC3E}">
        <p14:creationId xmlns:p14="http://schemas.microsoft.com/office/powerpoint/2010/main" val="9667187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1DD77F-A64C-023F-282C-BBD4523E148D}"/>
              </a:ext>
            </a:extLst>
          </p:cNvPr>
          <p:cNvSpPr txBox="1"/>
          <p:nvPr/>
        </p:nvSpPr>
        <p:spPr>
          <a:xfrm>
            <a:off x="636777" y="2192841"/>
            <a:ext cx="8322775" cy="2904641"/>
          </a:xfrm>
          <a:prstGeom prst="rect">
            <a:avLst/>
          </a:prstGeom>
          <a:noFill/>
        </p:spPr>
        <p:txBody>
          <a:bodyPr wrap="square">
            <a:spAutoFit/>
          </a:bodyPr>
          <a:lstStyle/>
          <a:p>
            <a:pPr marL="342900" marR="0" lvl="0" indent="-342900" algn="l" defTabSz="914400" rtl="0" eaLnBrk="1" fontAlgn="auto" latinLnBrk="0" hangingPunct="1">
              <a:lnSpc>
                <a:spcPct val="110000"/>
              </a:lnSpc>
              <a:spcBef>
                <a:spcPts val="0"/>
              </a:spcBef>
              <a:spcAft>
                <a:spcPts val="0"/>
              </a:spcAft>
              <a:buClr>
                <a:schemeClr val="accent1"/>
              </a:buClr>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Decide which areas that you and your family would like to </a:t>
            </a:r>
            <a:r>
              <a:rPr kumimoji="0" lang="en-US" sz="2400"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mn-cs"/>
              </a:rPr>
              <a:t>become more sustainable</a:t>
            </a:r>
          </a:p>
          <a:p>
            <a:pPr marL="342900" lvl="0" indent="-342900">
              <a:lnSpc>
                <a:spcPct val="110000"/>
              </a:lnSpc>
              <a:buClr>
                <a:schemeClr val="accent1"/>
              </a:buClr>
              <a:buFont typeface="Wingdings" panose="05000000000000000000" pitchFamily="2" charset="2"/>
              <a:buChar char="Ø"/>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Review </a:t>
            </a:r>
            <a:r>
              <a:rPr lang="en-US" sz="2400" dirty="0">
                <a:solidFill>
                  <a:prstClr val="black"/>
                </a:solidFill>
                <a:latin typeface="Calibri" panose="020F0502020204030204" pitchFamily="34" charset="0"/>
                <a:ea typeface="Times New Roman" panose="02020603050405020304" pitchFamily="18" charset="0"/>
              </a:rPr>
              <a:t>example</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s on the Choose Your Priorities Worksheet </a:t>
            </a:r>
            <a:r>
              <a:rPr lang="en-US" sz="2400" dirty="0">
                <a:solidFill>
                  <a:prstClr val="black"/>
                </a:solidFill>
                <a:latin typeface="Calibri" panose="020F0502020204030204" pitchFamily="34" charset="0"/>
                <a:ea typeface="Times New Roman" panose="02020603050405020304" pitchFamily="18" charset="0"/>
              </a:rPr>
              <a:t>and also consider ideas from Activity One.</a:t>
            </a:r>
            <a:r>
              <a:rPr lang="en-US" sz="2400" dirty="0">
                <a:latin typeface="Calibri" panose="020F0502020204030204" pitchFamily="34" charset="0"/>
                <a:ea typeface="Times New Roman" panose="02020603050405020304" pitchFamily="18" charset="0"/>
              </a:rPr>
              <a:t> Consider your routines related to food, shopping, home, and transportation – make it a family conversation!.</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endParaRPr>
          </a:p>
          <a:p>
            <a:pPr marL="342900" marR="0" lvl="0" indent="-342900" algn="l" defTabSz="914400" rtl="0" eaLnBrk="1" fontAlgn="auto" latinLnBrk="0" hangingPunct="1">
              <a:lnSpc>
                <a:spcPct val="110000"/>
              </a:lnSpc>
              <a:spcBef>
                <a:spcPts val="0"/>
              </a:spcBef>
              <a:spcAft>
                <a:spcPts val="0"/>
              </a:spcAft>
              <a:buClr>
                <a:schemeClr val="accent1"/>
              </a:buClr>
              <a:buSzTx/>
              <a:buFont typeface="Wingdings" panose="05000000000000000000" pitchFamily="2" charset="2"/>
              <a:buChar char="Ø"/>
              <a:tabLst/>
              <a:defRPr/>
            </a:pPr>
            <a:r>
              <a:rPr lang="en-US" sz="2400" dirty="0">
                <a:solidFill>
                  <a:prstClr val="black"/>
                </a:solidFill>
                <a:latin typeface="Calibri" panose="020F0502020204030204" pitchFamily="34" charset="0"/>
                <a:ea typeface="Times New Roman" panose="02020603050405020304" pitchFamily="18" charset="0"/>
              </a:rPr>
              <a:t>C</a:t>
            </a: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mn-cs"/>
              </a:rPr>
              <a:t>hoose</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your priorities and add them to the Worksheet!</a:t>
            </a:r>
          </a:p>
        </p:txBody>
      </p:sp>
      <p:sp>
        <p:nvSpPr>
          <p:cNvPr id="2" name="Title 1">
            <a:extLst>
              <a:ext uri="{FF2B5EF4-FFF2-40B4-BE49-F238E27FC236}">
                <a16:creationId xmlns:a16="http://schemas.microsoft.com/office/drawing/2014/main" id="{2E30D483-1368-8183-2427-F4A3F5BCA6A9}"/>
              </a:ext>
            </a:extLst>
          </p:cNvPr>
          <p:cNvSpPr>
            <a:spLocks noGrp="1"/>
          </p:cNvSpPr>
          <p:nvPr>
            <p:ph type="title" idx="4294967295"/>
          </p:nvPr>
        </p:nvSpPr>
        <p:spPr>
          <a:xfrm>
            <a:off x="499831" y="439719"/>
            <a:ext cx="8596668" cy="1320800"/>
          </a:xfrm>
        </p:spPr>
        <p:txBody>
          <a:bodyPr/>
          <a:lstStyle/>
          <a:p>
            <a:r>
              <a:rPr lang="en-US" dirty="0">
                <a:ln w="0"/>
                <a:effectLst>
                  <a:outerShdw blurRad="38100" dist="25400" dir="5400000" algn="ctr" rotWithShape="0">
                    <a:srgbClr val="6E747A">
                      <a:alpha val="43000"/>
                    </a:srgbClr>
                  </a:outerShdw>
                </a:effectLst>
                <a:ea typeface="Times New Roman" panose="02020603050405020304" pitchFamily="18" charset="0"/>
                <a:cs typeface="+mn-cs"/>
              </a:rPr>
              <a:t>Activity Two: Choose Your Priorities</a:t>
            </a:r>
            <a:endParaRPr lang="en-US" dirty="0"/>
          </a:p>
        </p:txBody>
      </p:sp>
      <p:sp>
        <p:nvSpPr>
          <p:cNvPr id="4" name="Slide Number Placeholder 3">
            <a:extLst>
              <a:ext uri="{FF2B5EF4-FFF2-40B4-BE49-F238E27FC236}">
                <a16:creationId xmlns:a16="http://schemas.microsoft.com/office/drawing/2014/main" id="{0096A455-2BEF-88A7-2946-3E50328671B0}"/>
              </a:ext>
            </a:extLst>
          </p:cNvPr>
          <p:cNvSpPr>
            <a:spLocks noGrp="1"/>
          </p:cNvSpPr>
          <p:nvPr>
            <p:ph type="sldNum" sz="quarter" idx="12"/>
          </p:nvPr>
        </p:nvSpPr>
        <p:spPr/>
        <p:txBody>
          <a:bodyPr/>
          <a:lstStyle/>
          <a:p>
            <a:fld id="{2445530E-BBC4-4306-AD38-7B848E56D6A4}" type="slidenum">
              <a:rPr lang="en-US" smtClean="0"/>
              <a:t>30</a:t>
            </a:fld>
            <a:endParaRPr lang="en-US" dirty="0"/>
          </a:p>
        </p:txBody>
      </p:sp>
    </p:spTree>
    <p:extLst>
      <p:ext uri="{BB962C8B-B14F-4D97-AF65-F5344CB8AC3E}">
        <p14:creationId xmlns:p14="http://schemas.microsoft.com/office/powerpoint/2010/main" val="36255904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9" name="Group 8">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Isosceles Triangle 12">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Isosceles Triangle 16">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17">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0" name="Rectangle 19">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 name="Title 2">
            <a:extLst>
              <a:ext uri="{FF2B5EF4-FFF2-40B4-BE49-F238E27FC236}">
                <a16:creationId xmlns:a16="http://schemas.microsoft.com/office/drawing/2014/main" id="{9FC28E6B-B2E4-6B4D-6928-6D8C460A50B8}"/>
              </a:ext>
            </a:extLst>
          </p:cNvPr>
          <p:cNvSpPr>
            <a:spLocks noGrp="1"/>
          </p:cNvSpPr>
          <p:nvPr>
            <p:ph type="title" idx="4294967295"/>
          </p:nvPr>
        </p:nvSpPr>
        <p:spPr/>
        <p:txBody>
          <a:bodyPr/>
          <a:lstStyle/>
          <a:p>
            <a:r>
              <a:rPr lang="en-US" dirty="0"/>
              <a:t>Choose Your Priorities Worksheet</a:t>
            </a:r>
          </a:p>
        </p:txBody>
      </p:sp>
      <p:sp>
        <p:nvSpPr>
          <p:cNvPr id="4" name="Slide Number Placeholder 3">
            <a:extLst>
              <a:ext uri="{FF2B5EF4-FFF2-40B4-BE49-F238E27FC236}">
                <a16:creationId xmlns:a16="http://schemas.microsoft.com/office/drawing/2014/main" id="{B6FD3B19-D5A7-00C0-E9D4-90DB5853CCE7}"/>
              </a:ext>
            </a:extLst>
          </p:cNvPr>
          <p:cNvSpPr>
            <a:spLocks noGrp="1"/>
          </p:cNvSpPr>
          <p:nvPr>
            <p:ph type="sldNum" sz="quarter" idx="12"/>
          </p:nvPr>
        </p:nvSpPr>
        <p:spPr/>
        <p:txBody>
          <a:bodyPr/>
          <a:lstStyle/>
          <a:p>
            <a:fld id="{2445530E-BBC4-4306-AD38-7B848E56D6A4}" type="slidenum">
              <a:rPr lang="en-US" smtClean="0"/>
              <a:t>31</a:t>
            </a:fld>
            <a:endParaRPr lang="en-US" dirty="0"/>
          </a:p>
        </p:txBody>
      </p:sp>
      <p:graphicFrame>
        <p:nvGraphicFramePr>
          <p:cNvPr id="5" name="Table 4">
            <a:extLst>
              <a:ext uri="{FF2B5EF4-FFF2-40B4-BE49-F238E27FC236}">
                <a16:creationId xmlns:a16="http://schemas.microsoft.com/office/drawing/2014/main" id="{64BFB05D-E8D8-B7A6-745A-B9F63AEC366D}"/>
              </a:ext>
            </a:extLst>
          </p:cNvPr>
          <p:cNvGraphicFramePr>
            <a:graphicFrameLocks noGrp="1"/>
          </p:cNvGraphicFramePr>
          <p:nvPr>
            <p:extLst>
              <p:ext uri="{D42A27DB-BD31-4B8C-83A1-F6EECF244321}">
                <p14:modId xmlns:p14="http://schemas.microsoft.com/office/powerpoint/2010/main" val="704247348"/>
              </p:ext>
            </p:extLst>
          </p:nvPr>
        </p:nvGraphicFramePr>
        <p:xfrm>
          <a:off x="511800" y="2186816"/>
          <a:ext cx="11165352" cy="2197164"/>
        </p:xfrm>
        <a:graphic>
          <a:graphicData uri="http://schemas.openxmlformats.org/drawingml/2006/table">
            <a:tbl>
              <a:tblPr firstRow="1" firstCol="1" bandRow="1" bandCol="1"/>
              <a:tblGrid>
                <a:gridCol w="1324620">
                  <a:extLst>
                    <a:ext uri="{9D8B030D-6E8A-4147-A177-3AD203B41FA5}">
                      <a16:colId xmlns:a16="http://schemas.microsoft.com/office/drawing/2014/main" val="3856898244"/>
                    </a:ext>
                  </a:extLst>
                </a:gridCol>
                <a:gridCol w="7059168">
                  <a:extLst>
                    <a:ext uri="{9D8B030D-6E8A-4147-A177-3AD203B41FA5}">
                      <a16:colId xmlns:a16="http://schemas.microsoft.com/office/drawing/2014/main" val="1329981361"/>
                    </a:ext>
                  </a:extLst>
                </a:gridCol>
                <a:gridCol w="740664">
                  <a:extLst>
                    <a:ext uri="{9D8B030D-6E8A-4147-A177-3AD203B41FA5}">
                      <a16:colId xmlns:a16="http://schemas.microsoft.com/office/drawing/2014/main" val="4242027758"/>
                    </a:ext>
                  </a:extLst>
                </a:gridCol>
                <a:gridCol w="630936">
                  <a:extLst>
                    <a:ext uri="{9D8B030D-6E8A-4147-A177-3AD203B41FA5}">
                      <a16:colId xmlns:a16="http://schemas.microsoft.com/office/drawing/2014/main" val="2017766023"/>
                    </a:ext>
                  </a:extLst>
                </a:gridCol>
                <a:gridCol w="713232">
                  <a:extLst>
                    <a:ext uri="{9D8B030D-6E8A-4147-A177-3AD203B41FA5}">
                      <a16:colId xmlns:a16="http://schemas.microsoft.com/office/drawing/2014/main" val="2911830149"/>
                    </a:ext>
                  </a:extLst>
                </a:gridCol>
                <a:gridCol w="696732">
                  <a:extLst>
                    <a:ext uri="{9D8B030D-6E8A-4147-A177-3AD203B41FA5}">
                      <a16:colId xmlns:a16="http://schemas.microsoft.com/office/drawing/2014/main" val="3582146762"/>
                    </a:ext>
                  </a:extLst>
                </a:gridCol>
              </a:tblGrid>
              <a:tr h="0">
                <a:tc rowSpan="2">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Area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Opportunities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ctr">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Status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ctr">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Location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2119545030"/>
                  </a:ext>
                </a:extLst>
              </a:tr>
              <a:tr h="0">
                <a:tc vMerge="1">
                  <a:txBody>
                    <a:bodyPr/>
                    <a:lstStyle/>
                    <a:p>
                      <a:endParaRPr lang="en-US"/>
                    </a:p>
                  </a:txBody>
                  <a:tcPr/>
                </a:tc>
                <a:tc vMerge="1">
                  <a:txBody>
                    <a:bodyPr/>
                    <a:lstStyle/>
                    <a:p>
                      <a:endParaRPr lang="en-US"/>
                    </a:p>
                  </a:txBody>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ctr">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On-going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ctr">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Plan to do</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Work/ School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Home/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00" b="1" dirty="0">
                          <a:effectLst/>
                          <a:latin typeface="Calibri" panose="020F0502020204030204" pitchFamily="34" charset="0"/>
                          <a:ea typeface="Calibri" panose="020F0502020204030204" pitchFamily="34" charset="0"/>
                          <a:cs typeface="Times New Roman" panose="02020603050405020304" pitchFamily="18" charset="0"/>
                        </a:rPr>
                        <a:t>Leisure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229597"/>
                  </a:ext>
                </a:extLst>
              </a:tr>
              <a:tr h="274320">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nSpc>
                          <a:spcPct val="107000"/>
                        </a:lnSpc>
                        <a:spcBef>
                          <a:spcPts val="0"/>
                        </a:spcBef>
                        <a:spcAft>
                          <a:spcPts val="0"/>
                        </a:spcAft>
                      </a:pPr>
                      <a:r>
                        <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Daily driving</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l">
                        <a:lnSpc>
                          <a:spcPct val="107000"/>
                        </a:lnSpc>
                        <a:spcBef>
                          <a:spcPts val="0"/>
                        </a:spcBef>
                        <a:spcAft>
                          <a:spcPts val="0"/>
                        </a:spcAft>
                      </a:pPr>
                      <a:r>
                        <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Walk or bike to school and work! Carpool! Plan ahead, reduce trips, avoid drive-</a:t>
                      </a:r>
                      <a:r>
                        <a:rPr lang="en-US" sz="11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thrus</a:t>
                      </a:r>
                      <a:r>
                        <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and idling</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ctr">
                        <a:lnSpc>
                          <a:spcPct val="107000"/>
                        </a:lnSpc>
                        <a:spcBef>
                          <a:spcPts val="0"/>
                        </a:spcBef>
                        <a:spcAft>
                          <a:spcPts val="0"/>
                        </a:spcAft>
                      </a:pPr>
                      <a:endParaRPr lang="en-US" sz="1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lang="en-US" sz="1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lang="en-US" sz="1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180874"/>
                  </a:ext>
                </a:extLst>
              </a:tr>
              <a:tr h="274320">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nSpc>
                          <a:spcPct val="107000"/>
                        </a:lnSpc>
                        <a:spcBef>
                          <a:spcPts val="0"/>
                        </a:spcBef>
                        <a:spcAft>
                          <a:spcPts val="0"/>
                        </a:spcAft>
                      </a:pPr>
                      <a:r>
                        <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Reduce energy use</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Change to LED lightbulbs, turn off lights when not in room, put a blanket on your water heater, limit hot water use for bathing and washing dishes and clothes, adjust thermostat (no lower than 78 in summer, no higher than 68 in winter)</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ctr">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63703505"/>
                  </a:ext>
                </a:extLst>
              </a:tr>
              <a:tr h="274320">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nSpc>
                          <a:spcPct val="107000"/>
                        </a:lnSpc>
                        <a:spcBef>
                          <a:spcPts val="0"/>
                        </a:spcBef>
                        <a:spcAft>
                          <a:spcPts val="0"/>
                        </a:spcAft>
                      </a:pPr>
                      <a:r>
                        <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Conserve water</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Limit showers to 10 minutes, avoid using bottled water</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ctr">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1683684"/>
                  </a:ext>
                </a:extLst>
              </a:tr>
              <a:tr h="274320">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nSpc>
                          <a:spcPct val="107000"/>
                        </a:lnSpc>
                        <a:spcBef>
                          <a:spcPts val="0"/>
                        </a:spcBef>
                        <a:spcAft>
                          <a:spcPts val="0"/>
                        </a:spcAft>
                      </a:pPr>
                      <a:r>
                        <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Reduce waste</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Reduce food waste, recycle plastic, cardboard, paper and metal cans, avoid eating out, use reusable water bottles</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ctr">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762682"/>
                  </a:ext>
                </a:extLst>
              </a:tr>
              <a:tr h="274320">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nSpc>
                          <a:spcPct val="107000"/>
                        </a:lnSpc>
                        <a:spcBef>
                          <a:spcPts val="0"/>
                        </a:spcBef>
                        <a:spcAft>
                          <a:spcPts val="0"/>
                        </a:spcAft>
                      </a:pPr>
                      <a:endParaRPr lang="en-US" sz="1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lang="en-US" sz="1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ctr">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7284015"/>
                  </a:ext>
                </a:extLst>
              </a:tr>
              <a:tr h="274320">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nSpc>
                          <a:spcPct val="107000"/>
                        </a:lnSpc>
                        <a:spcBef>
                          <a:spcPts val="0"/>
                        </a:spcBef>
                        <a:spcAft>
                          <a:spcPts val="0"/>
                        </a:spcAft>
                      </a:pPr>
                      <a:endParaRPr lang="en-US" sz="1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lang="en-US" sz="1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ctr">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1629419"/>
                  </a:ext>
                </a:extLst>
              </a:tr>
            </a:tbl>
          </a:graphicData>
        </a:graphic>
      </p:graphicFrame>
    </p:spTree>
    <p:extLst>
      <p:ext uri="{BB962C8B-B14F-4D97-AF65-F5344CB8AC3E}">
        <p14:creationId xmlns:p14="http://schemas.microsoft.com/office/powerpoint/2010/main" val="23884178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584F34-9AB2-2B99-A1FA-73F199464809}"/>
              </a:ext>
            </a:extLst>
          </p:cNvPr>
          <p:cNvSpPr txBox="1"/>
          <p:nvPr/>
        </p:nvSpPr>
        <p:spPr>
          <a:xfrm>
            <a:off x="272221" y="1430145"/>
            <a:ext cx="8808310" cy="2912464"/>
          </a:xfrm>
          <a:prstGeom prst="rect">
            <a:avLst/>
          </a:prstGeom>
          <a:noFill/>
        </p:spPr>
        <p:txBody>
          <a:bodyPr wrap="square">
            <a:spAutoFit/>
          </a:bodyPr>
          <a:lstStyle/>
          <a:p>
            <a:pPr marL="457200" marR="0" lvl="0" indent="-457200" algn="l" defTabSz="914400" rtl="0" eaLnBrk="1" fontAlgn="auto" latinLnBrk="0" hangingPunct="1">
              <a:lnSpc>
                <a:spcPct val="110000"/>
              </a:lnSpc>
              <a:spcBef>
                <a:spcPts val="0"/>
              </a:spcBef>
              <a:spcAft>
                <a:spcPts val="0"/>
              </a:spcAft>
              <a:buClr>
                <a:schemeClr val="accent1"/>
              </a:buClr>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Fill in the Action Steps Worksheet </a:t>
            </a:r>
          </a:p>
          <a:p>
            <a:pPr marL="457200" marR="0" lvl="0" indent="-457200" algn="l" defTabSz="914400" rtl="0" eaLnBrk="1" fontAlgn="auto" latinLnBrk="0" hangingPunct="1">
              <a:lnSpc>
                <a:spcPct val="110000"/>
              </a:lnSpc>
              <a:spcBef>
                <a:spcPts val="0"/>
              </a:spcBef>
              <a:spcAft>
                <a:spcPts val="0"/>
              </a:spcAft>
              <a:buClr>
                <a:schemeClr val="accent1"/>
              </a:buClr>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What are the steps you need to work toward </a:t>
            </a:r>
            <a:r>
              <a:rPr lang="en-US" sz="2800" dirty="0">
                <a:solidFill>
                  <a:prstClr val="black"/>
                </a:solidFill>
                <a:latin typeface="Calibri" panose="020F0502020204030204" pitchFamily="34" charset="0"/>
                <a:ea typeface="Times New Roman" panose="02020603050405020304" pitchFamily="18" charset="0"/>
              </a:rPr>
              <a:t>your</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goal(s)? </a:t>
            </a:r>
          </a:p>
          <a:p>
            <a:pPr marL="457200" marR="0" lvl="0" indent="-457200" algn="l" defTabSz="914400" rtl="0" eaLnBrk="1" fontAlgn="auto" latinLnBrk="0" hangingPunct="1">
              <a:lnSpc>
                <a:spcPct val="110000"/>
              </a:lnSpc>
              <a:spcBef>
                <a:spcPts val="0"/>
              </a:spcBef>
              <a:spcAft>
                <a:spcPts val="0"/>
              </a:spcAft>
              <a:buClr>
                <a:schemeClr val="accent1"/>
              </a:buClr>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What barriers do you expect? How can these be overcome?</a:t>
            </a:r>
          </a:p>
          <a:p>
            <a:pPr marL="457200" marR="0" lvl="0" indent="-457200" algn="l" defTabSz="914400" rtl="0" eaLnBrk="1" fontAlgn="auto" latinLnBrk="0" hangingPunct="1">
              <a:lnSpc>
                <a:spcPct val="110000"/>
              </a:lnSpc>
              <a:spcBef>
                <a:spcPts val="0"/>
              </a:spcBef>
              <a:spcAft>
                <a:spcPts val="0"/>
              </a:spcAft>
              <a:buClr>
                <a:schemeClr val="accent1"/>
              </a:buClr>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Measure the success of your actions!</a:t>
            </a:r>
          </a:p>
        </p:txBody>
      </p:sp>
      <p:sp>
        <p:nvSpPr>
          <p:cNvPr id="2" name="Title 1">
            <a:extLst>
              <a:ext uri="{FF2B5EF4-FFF2-40B4-BE49-F238E27FC236}">
                <a16:creationId xmlns:a16="http://schemas.microsoft.com/office/drawing/2014/main" id="{F6F2E467-253A-28B4-A306-70126E81FAF0}"/>
              </a:ext>
            </a:extLst>
          </p:cNvPr>
          <p:cNvSpPr>
            <a:spLocks noGrp="1"/>
          </p:cNvSpPr>
          <p:nvPr>
            <p:ph type="title" idx="4294967295"/>
          </p:nvPr>
        </p:nvSpPr>
        <p:spPr/>
        <p:txBody>
          <a:bodyPr/>
          <a:lstStyle/>
          <a:p>
            <a:r>
              <a:rPr lang="en-US" dirty="0">
                <a:ln w="0"/>
                <a:effectLst>
                  <a:outerShdw blurRad="38100" dist="25400" dir="5400000" algn="ctr" rotWithShape="0">
                    <a:srgbClr val="6E747A">
                      <a:alpha val="43000"/>
                    </a:srgbClr>
                  </a:outerShdw>
                </a:effectLst>
                <a:ea typeface="Times New Roman" panose="02020603050405020304" pitchFamily="18" charset="0"/>
                <a:cs typeface="+mn-cs"/>
              </a:rPr>
              <a:t>Activity Three: Develop Your Plan</a:t>
            </a:r>
            <a:br>
              <a:rPr lang="en-US" dirty="0">
                <a:ln w="0"/>
                <a:effectLst>
                  <a:outerShdw blurRad="38100" dist="25400" dir="5400000" algn="ctr" rotWithShape="0">
                    <a:srgbClr val="6E747A">
                      <a:alpha val="43000"/>
                    </a:srgbClr>
                  </a:outerShdw>
                </a:effectLst>
                <a:ea typeface="Times New Roman" panose="02020603050405020304" pitchFamily="18" charset="0"/>
                <a:cs typeface="+mn-cs"/>
              </a:rPr>
            </a:br>
            <a:endParaRPr lang="en-US" dirty="0"/>
          </a:p>
        </p:txBody>
      </p:sp>
      <p:sp>
        <p:nvSpPr>
          <p:cNvPr id="4" name="Slide Number Placeholder 3">
            <a:extLst>
              <a:ext uri="{FF2B5EF4-FFF2-40B4-BE49-F238E27FC236}">
                <a16:creationId xmlns:a16="http://schemas.microsoft.com/office/drawing/2014/main" id="{9BA1A22C-F077-05F4-9505-42BB6F133112}"/>
              </a:ext>
            </a:extLst>
          </p:cNvPr>
          <p:cNvSpPr>
            <a:spLocks noGrp="1"/>
          </p:cNvSpPr>
          <p:nvPr>
            <p:ph type="sldNum" sz="quarter" idx="12"/>
          </p:nvPr>
        </p:nvSpPr>
        <p:spPr/>
        <p:txBody>
          <a:bodyPr/>
          <a:lstStyle/>
          <a:p>
            <a:fld id="{2445530E-BBC4-4306-AD38-7B848E56D6A4}" type="slidenum">
              <a:rPr lang="en-US" smtClean="0"/>
              <a:t>32</a:t>
            </a:fld>
            <a:endParaRPr lang="en-US" dirty="0"/>
          </a:p>
        </p:txBody>
      </p:sp>
      <p:pic>
        <p:nvPicPr>
          <p:cNvPr id="5" name="Picture 4">
            <a:extLst>
              <a:ext uri="{FF2B5EF4-FFF2-40B4-BE49-F238E27FC236}">
                <a16:creationId xmlns:a16="http://schemas.microsoft.com/office/drawing/2014/main" id="{F0C451A8-50DE-5AB4-1717-A9DDCB11396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643868" y="3595530"/>
            <a:ext cx="2103269" cy="2810957"/>
          </a:xfrm>
          <a:prstGeom prst="rect">
            <a:avLst/>
          </a:prstGeom>
        </p:spPr>
      </p:pic>
    </p:spTree>
    <p:extLst>
      <p:ext uri="{BB962C8B-B14F-4D97-AF65-F5344CB8AC3E}">
        <p14:creationId xmlns:p14="http://schemas.microsoft.com/office/powerpoint/2010/main" val="40202241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5D9816-5E2A-F56D-F975-6FA70C04E0C4}"/>
              </a:ext>
            </a:extLst>
          </p:cNvPr>
          <p:cNvSpPr>
            <a:spLocks noGrp="1"/>
          </p:cNvSpPr>
          <p:nvPr>
            <p:ph type="title" idx="4294967295"/>
          </p:nvPr>
        </p:nvSpPr>
        <p:spPr/>
        <p:txBody>
          <a:bodyPr/>
          <a:lstStyle/>
          <a:p>
            <a:r>
              <a:rPr lang="en-US" dirty="0"/>
              <a:t>Action Steps Worksheet</a:t>
            </a:r>
          </a:p>
        </p:txBody>
      </p:sp>
      <p:sp>
        <p:nvSpPr>
          <p:cNvPr id="4" name="Slide Number Placeholder 3">
            <a:extLst>
              <a:ext uri="{FF2B5EF4-FFF2-40B4-BE49-F238E27FC236}">
                <a16:creationId xmlns:a16="http://schemas.microsoft.com/office/drawing/2014/main" id="{2BBCD55D-9387-94D2-A93C-6B8C810BF0CA}"/>
              </a:ext>
            </a:extLst>
          </p:cNvPr>
          <p:cNvSpPr>
            <a:spLocks noGrp="1"/>
          </p:cNvSpPr>
          <p:nvPr>
            <p:ph type="sldNum" sz="quarter" idx="12"/>
          </p:nvPr>
        </p:nvSpPr>
        <p:spPr/>
        <p:txBody>
          <a:bodyPr/>
          <a:lstStyle/>
          <a:p>
            <a:fld id="{2445530E-BBC4-4306-AD38-7B848E56D6A4}" type="slidenum">
              <a:rPr lang="en-US" smtClean="0"/>
              <a:t>33</a:t>
            </a:fld>
            <a:endParaRPr lang="en-US" dirty="0"/>
          </a:p>
        </p:txBody>
      </p:sp>
      <p:graphicFrame>
        <p:nvGraphicFramePr>
          <p:cNvPr id="5" name="Table 4">
            <a:extLst>
              <a:ext uri="{FF2B5EF4-FFF2-40B4-BE49-F238E27FC236}">
                <a16:creationId xmlns:a16="http://schemas.microsoft.com/office/drawing/2014/main" id="{7C7C2FFA-50C4-A8BF-CF10-DAA07BB53865}"/>
              </a:ext>
            </a:extLst>
          </p:cNvPr>
          <p:cNvGraphicFramePr>
            <a:graphicFrameLocks noGrp="1"/>
          </p:cNvGraphicFramePr>
          <p:nvPr>
            <p:extLst>
              <p:ext uri="{D42A27DB-BD31-4B8C-83A1-F6EECF244321}">
                <p14:modId xmlns:p14="http://schemas.microsoft.com/office/powerpoint/2010/main" val="943444298"/>
              </p:ext>
            </p:extLst>
          </p:nvPr>
        </p:nvGraphicFramePr>
        <p:xfrm>
          <a:off x="391886" y="2160587"/>
          <a:ext cx="11451328" cy="3096483"/>
        </p:xfrm>
        <a:graphic>
          <a:graphicData uri="http://schemas.openxmlformats.org/drawingml/2006/table">
            <a:tbl>
              <a:tblPr firstRow="1" firstCol="1" bandRow="1"/>
              <a:tblGrid>
                <a:gridCol w="1286189">
                  <a:extLst>
                    <a:ext uri="{9D8B030D-6E8A-4147-A177-3AD203B41FA5}">
                      <a16:colId xmlns:a16="http://schemas.microsoft.com/office/drawing/2014/main" val="144340641"/>
                    </a:ext>
                  </a:extLst>
                </a:gridCol>
                <a:gridCol w="653143">
                  <a:extLst>
                    <a:ext uri="{9D8B030D-6E8A-4147-A177-3AD203B41FA5}">
                      <a16:colId xmlns:a16="http://schemas.microsoft.com/office/drawing/2014/main" val="4289288687"/>
                    </a:ext>
                  </a:extLst>
                </a:gridCol>
                <a:gridCol w="3456633">
                  <a:extLst>
                    <a:ext uri="{9D8B030D-6E8A-4147-A177-3AD203B41FA5}">
                      <a16:colId xmlns:a16="http://schemas.microsoft.com/office/drawing/2014/main" val="2623263840"/>
                    </a:ext>
                  </a:extLst>
                </a:gridCol>
                <a:gridCol w="1868993">
                  <a:extLst>
                    <a:ext uri="{9D8B030D-6E8A-4147-A177-3AD203B41FA5}">
                      <a16:colId xmlns:a16="http://schemas.microsoft.com/office/drawing/2014/main" val="3416886806"/>
                    </a:ext>
                  </a:extLst>
                </a:gridCol>
                <a:gridCol w="994787">
                  <a:extLst>
                    <a:ext uri="{9D8B030D-6E8A-4147-A177-3AD203B41FA5}">
                      <a16:colId xmlns:a16="http://schemas.microsoft.com/office/drawing/2014/main" val="3279396103"/>
                    </a:ext>
                  </a:extLst>
                </a:gridCol>
                <a:gridCol w="2265711">
                  <a:extLst>
                    <a:ext uri="{9D8B030D-6E8A-4147-A177-3AD203B41FA5}">
                      <a16:colId xmlns:a16="http://schemas.microsoft.com/office/drawing/2014/main" val="3650992020"/>
                    </a:ext>
                  </a:extLst>
                </a:gridCol>
                <a:gridCol w="925872">
                  <a:extLst>
                    <a:ext uri="{9D8B030D-6E8A-4147-A177-3AD203B41FA5}">
                      <a16:colId xmlns:a16="http://schemas.microsoft.com/office/drawing/2014/main" val="2774178984"/>
                    </a:ext>
                  </a:extLst>
                </a:gridCol>
              </a:tblGrid>
              <a:tr h="370509">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l">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Action Step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ctr">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 ‘owner’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l">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Approach and anticipated barriers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Anticipated  benefits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ctr">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Target Date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l">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Progress Notes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ctr">
                        <a:spcBef>
                          <a:spcPts val="0"/>
                        </a:spcBef>
                        <a:spcAft>
                          <a:spcPts val="0"/>
                        </a:spcAft>
                      </a:pPr>
                      <a:r>
                        <a:rPr lang="en-US" sz="1100" b="1" dirty="0">
                          <a:effectLst/>
                          <a:latin typeface="Calibri" panose="020F0502020204030204" pitchFamily="34" charset="0"/>
                          <a:ea typeface="Calibri" panose="020F0502020204030204" pitchFamily="34" charset="0"/>
                          <a:cs typeface="Times New Roman" panose="02020603050405020304" pitchFamily="18" charset="0"/>
                        </a:rPr>
                        <a:t>Completion Date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4475239"/>
                  </a:ext>
                </a:extLst>
              </a:tr>
              <a:tr h="370509">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l">
                        <a:spcBef>
                          <a:spcPts val="0"/>
                        </a:spcBef>
                        <a:spcAft>
                          <a:spcPts val="0"/>
                        </a:spcAft>
                      </a:pPr>
                      <a:r>
                        <a:rPr lang="en-US" sz="1100" b="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Home energy audit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ctr">
                        <a:spcBef>
                          <a:spcPts val="0"/>
                        </a:spcBef>
                        <a:spcAft>
                          <a:spcPts val="0"/>
                        </a:spcAft>
                      </a:pPr>
                      <a:r>
                        <a:rPr lang="en-US" sz="110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Mom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l">
                        <a:spcBef>
                          <a:spcPts val="0"/>
                        </a:spcBef>
                        <a:spcAft>
                          <a:spcPts val="0"/>
                        </a:spcAft>
                      </a:pPr>
                      <a:r>
                        <a:rPr lang="en-US" sz="110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Schedule phone appointment by calling 1-855-237-2673 or sign up online at https://energyright.com/residential/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spcBef>
                          <a:spcPts val="0"/>
                        </a:spcBef>
                        <a:spcAft>
                          <a:spcPts val="0"/>
                        </a:spcAft>
                      </a:pPr>
                      <a:endParaRPr lang="en-US" sz="110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ctr">
                        <a:spcBef>
                          <a:spcPts val="0"/>
                        </a:spcBef>
                        <a:spcAft>
                          <a:spcPts val="0"/>
                        </a:spcAft>
                      </a:pPr>
                      <a:r>
                        <a:rPr lang="en-US" sz="1100" i="1"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ctr">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i="1"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l">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6549544"/>
                  </a:ext>
                </a:extLst>
              </a:tr>
              <a:tr h="370509">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indent="0" algn="l">
                        <a:spcBef>
                          <a:spcPts val="0"/>
                        </a:spcBef>
                        <a:spcAft>
                          <a:spcPts val="0"/>
                        </a:spcAft>
                        <a:buFont typeface="Arial" panose="020B0604020202020204" pitchFamily="34" charset="0"/>
                        <a:buNone/>
                      </a:pPr>
                      <a:r>
                        <a:rPr lang="en-US" sz="110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Walk to school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ctr">
                        <a:spcBef>
                          <a:spcPts val="0"/>
                        </a:spcBef>
                        <a:spcAft>
                          <a:spcPts val="0"/>
                        </a:spcAft>
                      </a:pPr>
                      <a:r>
                        <a:rPr lang="en-US" sz="110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l">
                        <a:spcBef>
                          <a:spcPts val="0"/>
                        </a:spcBef>
                        <a:spcAft>
                          <a:spcPts val="0"/>
                        </a:spcAft>
                      </a:pPr>
                      <a:r>
                        <a:rPr lang="en-US" sz="110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Practice route on the weekend. Look for low traffic, flat roads.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spcBef>
                          <a:spcPts val="0"/>
                        </a:spcBef>
                        <a:spcAft>
                          <a:spcPts val="0"/>
                        </a:spcAft>
                      </a:pPr>
                      <a:endParaRPr lang="en-US" sz="110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ctr">
                        <a:spcBef>
                          <a:spcPts val="0"/>
                        </a:spcBef>
                        <a:spcAft>
                          <a:spcPts val="0"/>
                        </a:spcAft>
                      </a:pPr>
                      <a:endParaRPr lang="en-US" sz="1100" i="1"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l">
                        <a:spcBef>
                          <a:spcPts val="0"/>
                        </a:spcBef>
                        <a:spcAft>
                          <a:spcPts val="0"/>
                        </a:spcAft>
                      </a:pPr>
                      <a:endParaRPr lang="en-US" sz="1100" i="1"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ctr">
                        <a:spcBef>
                          <a:spcPts val="0"/>
                        </a:spcBef>
                        <a:spcAft>
                          <a:spcPts val="0"/>
                        </a:spcAft>
                      </a:pPr>
                      <a:r>
                        <a:rPr lang="en-US" sz="1100" i="1"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28892668"/>
                  </a:ext>
                </a:extLst>
              </a:tr>
              <a:tr h="370509">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l">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Reduce trips in car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l">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l">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Plan weekly menu and grocery list. Having necessary groceries limits need to make another trip to store or eat out.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l">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l">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l">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67067097"/>
                  </a:ext>
                </a:extLst>
              </a:tr>
              <a:tr h="370509">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l">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l">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l">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l">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l">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l">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64434871"/>
                  </a:ext>
                </a:extLst>
              </a:tr>
              <a:tr h="370509">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l">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l">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l">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l">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l">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l">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74377923"/>
                  </a:ext>
                </a:extLst>
              </a:tr>
              <a:tr h="370509">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l">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l">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l">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l">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l">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l">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71205587"/>
                  </a:ext>
                </a:extLst>
              </a:tr>
              <a:tr h="370509">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l">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l">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l">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l">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l">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l">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457200" rtl="0" eaLnBrk="1" latinLnBrk="0" hangingPunct="1">
                        <a:defRPr sz="1800" kern="1200">
                          <a:solidFill>
                            <a:schemeClr val="tx1"/>
                          </a:solidFill>
                          <a:latin typeface="Tenorite "/>
                        </a:defRPr>
                      </a:lvl1pPr>
                      <a:lvl2pPr marL="457200" algn="l" defTabSz="457200" rtl="0" eaLnBrk="1" latinLnBrk="0" hangingPunct="1">
                        <a:defRPr sz="1800" kern="1200">
                          <a:solidFill>
                            <a:schemeClr val="tx1"/>
                          </a:solidFill>
                          <a:latin typeface="Tenorite "/>
                        </a:defRPr>
                      </a:lvl2pPr>
                      <a:lvl3pPr marL="914400" algn="l" defTabSz="457200" rtl="0" eaLnBrk="1" latinLnBrk="0" hangingPunct="1">
                        <a:defRPr sz="1800" kern="1200">
                          <a:solidFill>
                            <a:schemeClr val="tx1"/>
                          </a:solidFill>
                          <a:latin typeface="Tenorite "/>
                        </a:defRPr>
                      </a:lvl3pPr>
                      <a:lvl4pPr marL="1371600" algn="l" defTabSz="457200" rtl="0" eaLnBrk="1" latinLnBrk="0" hangingPunct="1">
                        <a:defRPr sz="1800" kern="1200">
                          <a:solidFill>
                            <a:schemeClr val="tx1"/>
                          </a:solidFill>
                          <a:latin typeface="Tenorite "/>
                        </a:defRPr>
                      </a:lvl4pPr>
                      <a:lvl5pPr marL="1828800" algn="l" defTabSz="457200" rtl="0" eaLnBrk="1" latinLnBrk="0" hangingPunct="1">
                        <a:defRPr sz="1800" kern="1200">
                          <a:solidFill>
                            <a:schemeClr val="tx1"/>
                          </a:solidFill>
                          <a:latin typeface="Tenorite "/>
                        </a:defRPr>
                      </a:lvl5pPr>
                      <a:lvl6pPr marL="2286000" algn="l" defTabSz="457200" rtl="0" eaLnBrk="1" latinLnBrk="0" hangingPunct="1">
                        <a:defRPr sz="1800" kern="1200">
                          <a:solidFill>
                            <a:schemeClr val="tx1"/>
                          </a:solidFill>
                          <a:latin typeface="Tenorite "/>
                        </a:defRPr>
                      </a:lvl6pPr>
                      <a:lvl7pPr marL="2743200" algn="l" defTabSz="457200" rtl="0" eaLnBrk="1" latinLnBrk="0" hangingPunct="1">
                        <a:defRPr sz="1800" kern="1200">
                          <a:solidFill>
                            <a:schemeClr val="tx1"/>
                          </a:solidFill>
                          <a:latin typeface="Tenorite "/>
                        </a:defRPr>
                      </a:lvl7pPr>
                      <a:lvl8pPr marL="3200400" algn="l" defTabSz="457200" rtl="0" eaLnBrk="1" latinLnBrk="0" hangingPunct="1">
                        <a:defRPr sz="1800" kern="1200">
                          <a:solidFill>
                            <a:schemeClr val="tx1"/>
                          </a:solidFill>
                          <a:latin typeface="Tenorite "/>
                        </a:defRPr>
                      </a:lvl8pPr>
                      <a:lvl9pPr marL="3657600" algn="l" defTabSz="457200" rtl="0" eaLnBrk="1" latinLnBrk="0" hangingPunct="1">
                        <a:defRPr sz="1800" kern="1200">
                          <a:solidFill>
                            <a:schemeClr val="tx1"/>
                          </a:solidFill>
                          <a:latin typeface="Tenorite "/>
                        </a:defRPr>
                      </a:lvl9pPr>
                    </a:lstStyle>
                    <a:p>
                      <a:pPr marL="0" marR="0" algn="l">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54280838"/>
                  </a:ext>
                </a:extLst>
              </a:tr>
            </a:tbl>
          </a:graphicData>
        </a:graphic>
      </p:graphicFrame>
    </p:spTree>
    <p:extLst>
      <p:ext uri="{BB962C8B-B14F-4D97-AF65-F5344CB8AC3E}">
        <p14:creationId xmlns:p14="http://schemas.microsoft.com/office/powerpoint/2010/main" val="870938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CA25A-3B1E-1F22-E02C-218F9750C595}"/>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5FF6A0EF-4008-48C8-818F-02D8AB0FE59E}"/>
              </a:ext>
            </a:extLst>
          </p:cNvPr>
          <p:cNvSpPr>
            <a:spLocks noGrp="1"/>
          </p:cNvSpPr>
          <p:nvPr>
            <p:ph idx="1"/>
          </p:nvPr>
        </p:nvSpPr>
        <p:spPr>
          <a:xfrm>
            <a:off x="677334" y="2080663"/>
            <a:ext cx="8596668" cy="4393537"/>
          </a:xfrm>
        </p:spPr>
        <p:txBody>
          <a:bodyPr/>
          <a:lstStyle/>
          <a:p>
            <a:pPr marL="0" marR="0" lvl="0" indent="0"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B8043"/>
                </a:solidFill>
                <a:effectLst/>
                <a:uLnTx/>
                <a:uFillTx/>
                <a:latin typeface="Tenorite "/>
                <a:ea typeface="Calibri" panose="020F0502020204030204" pitchFamily="34" charset="0"/>
                <a:cs typeface="Times New Roman" panose="02020603050405020304" pitchFamily="18" charset="0"/>
                <a:hlinkClick r:id="rId2"/>
              </a:rPr>
              <a:t>Nashville Recycling Game</a:t>
            </a:r>
            <a:endParaRPr kumimoji="0" lang="en-US" sz="2400" b="0" i="0" u="none" strike="noStrike" kern="1200" cap="none" spc="0" normalizeH="0" baseline="0" noProof="0" dirty="0">
              <a:ln>
                <a:noFill/>
              </a:ln>
              <a:solidFill>
                <a:srgbClr val="6B8043"/>
              </a:solidFill>
              <a:effectLst/>
              <a:uLnTx/>
              <a:uFillTx/>
              <a:latin typeface="Tenorite "/>
              <a:ea typeface="Calibri" panose="020F0502020204030204" pitchFamily="34" charset="0"/>
              <a:cs typeface="Times New Roman" panose="02020603050405020304" pitchFamily="18" charset="0"/>
            </a:endParaRPr>
          </a:p>
          <a:p>
            <a:pPr marL="0" marR="0" lvl="0" indent="0"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B8043"/>
                </a:solidFill>
                <a:effectLst/>
                <a:uLnTx/>
                <a:uFillTx/>
                <a:latin typeface="Tenorite "/>
                <a:ea typeface="Calibri" panose="020F0502020204030204" pitchFamily="34" charset="0"/>
                <a:cs typeface="Times New Roman" panose="02020603050405020304" pitchFamily="18" charset="0"/>
                <a:hlinkClick r:id="rId3"/>
              </a:rPr>
              <a:t>Nashville SOCKET tips</a:t>
            </a:r>
            <a:endParaRPr kumimoji="0" lang="en-US" sz="2400" b="0" i="0" u="none" strike="noStrike" kern="1200" cap="none" spc="0" normalizeH="0" baseline="0" noProof="0" dirty="0">
              <a:ln>
                <a:noFill/>
              </a:ln>
              <a:solidFill>
                <a:srgbClr val="6B8043"/>
              </a:solidFill>
              <a:effectLst/>
              <a:uLnTx/>
              <a:uFillTx/>
              <a:latin typeface="Tenorite "/>
              <a:ea typeface="Calibri" panose="020F0502020204030204" pitchFamily="34" charset="0"/>
              <a:cs typeface="Times New Roman" panose="02020603050405020304" pitchFamily="18" charset="0"/>
            </a:endParaRPr>
          </a:p>
          <a:p>
            <a:pPr marL="0" marR="0" lvl="0" indent="0"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B8043"/>
                </a:solidFill>
                <a:effectLst/>
                <a:uLnTx/>
                <a:uFillTx/>
                <a:latin typeface="Tenorite "/>
                <a:ea typeface="Calibri" panose="020F0502020204030204" pitchFamily="34" charset="0"/>
                <a:cs typeface="Times New Roman" panose="02020603050405020304" pitchFamily="18" charset="0"/>
                <a:hlinkClick r:id="rId4"/>
              </a:rPr>
              <a:t>Nashville Trash &amp; Recycling</a:t>
            </a:r>
            <a:endParaRPr kumimoji="0" lang="en-US" sz="2400" b="0" i="0" u="none" strike="noStrike" kern="1200" cap="none" spc="0" normalizeH="0" baseline="0" noProof="0" dirty="0">
              <a:ln>
                <a:noFill/>
              </a:ln>
              <a:solidFill>
                <a:srgbClr val="6B8043"/>
              </a:solidFill>
              <a:effectLst/>
              <a:uLnTx/>
              <a:uFillTx/>
              <a:latin typeface="Tenorite "/>
              <a:ea typeface="Calibri" panose="020F0502020204030204" pitchFamily="34" charset="0"/>
              <a:cs typeface="Times New Roman" panose="02020603050405020304" pitchFamily="18" charset="0"/>
            </a:endParaRPr>
          </a:p>
          <a:p>
            <a:pPr marL="0" marR="0" lvl="0" indent="0"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B8043"/>
                </a:solidFill>
                <a:effectLst/>
                <a:uLnTx/>
                <a:uFillTx/>
                <a:latin typeface="Tenorite "/>
                <a:ea typeface="Calibri" panose="020F0502020204030204" pitchFamily="34" charset="0"/>
                <a:cs typeface="Times New Roman" panose="02020603050405020304" pitchFamily="18" charset="0"/>
                <a:hlinkClick r:id="rId5"/>
              </a:rPr>
              <a:t>TDEC: Sustainability and Resilience at Home</a:t>
            </a:r>
            <a:endParaRPr kumimoji="0" lang="en-US" sz="2400" b="0" i="0" u="none" strike="noStrike" kern="1200" cap="none" spc="0" normalizeH="0" baseline="0" noProof="0" dirty="0">
              <a:ln>
                <a:noFill/>
              </a:ln>
              <a:solidFill>
                <a:srgbClr val="6B8043"/>
              </a:solidFill>
              <a:effectLst/>
              <a:uLnTx/>
              <a:uFillTx/>
              <a:latin typeface="Tenorite "/>
              <a:ea typeface="Calibri" panose="020F0502020204030204" pitchFamily="34" charset="0"/>
              <a:cs typeface="Times New Roman" panose="02020603050405020304" pitchFamily="18" charset="0"/>
            </a:endParaRPr>
          </a:p>
          <a:p>
            <a:pPr marL="0" marR="0" lvl="0" indent="0"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B8043"/>
                </a:solidFill>
                <a:effectLst/>
                <a:uLnTx/>
                <a:uFillTx/>
                <a:latin typeface="Tenorite "/>
                <a:ea typeface="Calibri" panose="020F0502020204030204" pitchFamily="34" charset="0"/>
                <a:cs typeface="Times New Roman" panose="02020603050405020304" pitchFamily="18" charset="0"/>
                <a:hlinkClick r:id="rId6"/>
              </a:rPr>
              <a:t>Energy Star: Energy Savings at Home</a:t>
            </a:r>
            <a:endParaRPr kumimoji="0" lang="en-US" sz="2400" b="0" i="0" u="none" strike="noStrike" kern="1200" cap="none" spc="0" normalizeH="0" baseline="0" noProof="0" dirty="0">
              <a:ln>
                <a:noFill/>
              </a:ln>
              <a:solidFill>
                <a:srgbClr val="6B8043"/>
              </a:solidFill>
              <a:effectLst/>
              <a:uLnTx/>
              <a:uFillTx/>
              <a:latin typeface="Tenorite "/>
              <a:ea typeface="Calibri" panose="020F0502020204030204" pitchFamily="34" charset="0"/>
              <a:cs typeface="Times New Roman" panose="02020603050405020304" pitchFamily="18" charset="0"/>
            </a:endParaRPr>
          </a:p>
          <a:p>
            <a:pPr marL="0" marR="0" lvl="0" indent="0"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B8043"/>
                </a:solidFill>
                <a:effectLst/>
                <a:uLnTx/>
                <a:uFillTx/>
                <a:latin typeface="Tenorite "/>
                <a:ea typeface="Calibri" panose="020F0502020204030204" pitchFamily="34" charset="0"/>
                <a:cs typeface="Times New Roman" panose="02020603050405020304" pitchFamily="18" charset="0"/>
                <a:hlinkClick r:id="rId7"/>
              </a:rPr>
              <a:t>Energy Star: Home Energy Yardstick</a:t>
            </a:r>
            <a:endParaRPr kumimoji="0" lang="en-US" sz="2400" b="0" i="0" u="none" strike="noStrike" kern="1200" cap="none" spc="0" normalizeH="0" baseline="0" noProof="0" dirty="0">
              <a:ln>
                <a:noFill/>
              </a:ln>
              <a:solidFill>
                <a:srgbClr val="6B8043"/>
              </a:solidFill>
              <a:effectLst/>
              <a:uLnTx/>
              <a:uFillTx/>
              <a:latin typeface="Tenorite "/>
              <a:ea typeface="Calibri" panose="020F0502020204030204" pitchFamily="34" charset="0"/>
              <a:cs typeface="Times New Roman" panose="02020603050405020304" pitchFamily="18" charset="0"/>
            </a:endParaRPr>
          </a:p>
          <a:p>
            <a:pPr marL="0" marR="0" lvl="0" indent="0"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B8043"/>
                </a:solidFill>
                <a:effectLst/>
                <a:uLnTx/>
                <a:uFillTx/>
                <a:latin typeface="Tenorite "/>
                <a:ea typeface="Calibri" panose="020F0502020204030204" pitchFamily="34" charset="0"/>
                <a:cs typeface="Times New Roman" panose="02020603050405020304" pitchFamily="18" charset="0"/>
                <a:hlinkClick r:id="rId8"/>
              </a:rPr>
              <a:t>Turnip Green Creative Reuse</a:t>
            </a:r>
            <a:r>
              <a:rPr kumimoji="0" lang="en-US" sz="2400" b="0" i="0" u="none" strike="noStrike" kern="1200" cap="none" spc="0" normalizeH="0" baseline="0" noProof="0" dirty="0">
                <a:ln>
                  <a:noFill/>
                </a:ln>
                <a:solidFill>
                  <a:srgbClr val="6B8043"/>
                </a:solidFill>
                <a:effectLst/>
                <a:uLnTx/>
                <a:uFillTx/>
                <a:latin typeface="Tenorite "/>
                <a:ea typeface="Calibri" panose="020F0502020204030204" pitchFamily="34" charset="0"/>
                <a:cs typeface="Times New Roman" panose="02020603050405020304" pitchFamily="18" charset="0"/>
              </a:rPr>
              <a:t> - East Nashville</a:t>
            </a:r>
          </a:p>
          <a:p>
            <a:pPr marL="0" marR="0" lvl="0" indent="0"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6B8043"/>
                </a:solidFill>
                <a:effectLst/>
                <a:uLnTx/>
                <a:uFillTx/>
                <a:latin typeface="Tenorite "/>
                <a:ea typeface="Calibri" panose="020F0502020204030204" pitchFamily="34" charset="0"/>
                <a:cs typeface="Times New Roman" panose="02020603050405020304" pitchFamily="18" charset="0"/>
                <a:hlinkClick r:id="rId9"/>
              </a:rPr>
              <a:t>Sage Refill Market</a:t>
            </a:r>
            <a:r>
              <a:rPr kumimoji="0" lang="en-US" sz="2400" b="0" i="0" u="none" strike="noStrike" kern="1200" cap="none" spc="0" normalizeH="0" baseline="0" noProof="0" dirty="0">
                <a:ln>
                  <a:noFill/>
                </a:ln>
                <a:solidFill>
                  <a:srgbClr val="6B8043"/>
                </a:solidFill>
                <a:effectLst/>
                <a:uLnTx/>
                <a:uFillTx/>
                <a:latin typeface="Tenorite "/>
                <a:ea typeface="Calibri" panose="020F0502020204030204" pitchFamily="34" charset="0"/>
                <a:cs typeface="Times New Roman" panose="02020603050405020304" pitchFamily="18" charset="0"/>
              </a:rPr>
              <a:t> – 12 South</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6B8043"/>
              </a:solidFill>
              <a:effectLst/>
              <a:uLnTx/>
              <a:uFillTx/>
              <a:latin typeface="Tenorite "/>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3ACC41FF-0ED6-4739-35AA-9822AD7E61E8}"/>
              </a:ext>
            </a:extLst>
          </p:cNvPr>
          <p:cNvSpPr>
            <a:spLocks noGrp="1"/>
          </p:cNvSpPr>
          <p:nvPr>
            <p:ph type="sldNum" sz="quarter" idx="12"/>
          </p:nvPr>
        </p:nvSpPr>
        <p:spPr/>
        <p:txBody>
          <a:bodyPr/>
          <a:lstStyle/>
          <a:p>
            <a:fld id="{2445530E-BBC4-4306-AD38-7B848E56D6A4}" type="slidenum">
              <a:rPr lang="en-US" smtClean="0"/>
              <a:t>34</a:t>
            </a:fld>
            <a:endParaRPr lang="en-US" dirty="0"/>
          </a:p>
        </p:txBody>
      </p:sp>
      <p:sp>
        <p:nvSpPr>
          <p:cNvPr id="6" name="TextBox 5">
            <a:extLst>
              <a:ext uri="{FF2B5EF4-FFF2-40B4-BE49-F238E27FC236}">
                <a16:creationId xmlns:a16="http://schemas.microsoft.com/office/drawing/2014/main" id="{184517DF-2BBD-D0B5-0077-C87388CA46AD}"/>
              </a:ext>
            </a:extLst>
          </p:cNvPr>
          <p:cNvSpPr txBox="1"/>
          <p:nvPr/>
        </p:nvSpPr>
        <p:spPr>
          <a:xfrm>
            <a:off x="3745523" y="854501"/>
            <a:ext cx="610437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Update the content of this slide for your local area</a:t>
            </a:r>
          </a:p>
        </p:txBody>
      </p:sp>
    </p:spTree>
    <p:extLst>
      <p:ext uri="{BB962C8B-B14F-4D97-AF65-F5344CB8AC3E}">
        <p14:creationId xmlns:p14="http://schemas.microsoft.com/office/powerpoint/2010/main" val="26126093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D3F4E-C677-3E7F-803A-E5EB018DBAAE}"/>
              </a:ext>
            </a:extLst>
          </p:cNvPr>
          <p:cNvSpPr>
            <a:spLocks noGrp="1"/>
          </p:cNvSpPr>
          <p:nvPr>
            <p:ph type="title"/>
          </p:nvPr>
        </p:nvSpPr>
        <p:spPr>
          <a:xfrm>
            <a:off x="601134" y="304800"/>
            <a:ext cx="8596668" cy="683287"/>
          </a:xfrm>
        </p:spPr>
        <p:txBody>
          <a:bodyPr>
            <a:normAutofit/>
          </a:bodyPr>
          <a:lstStyle/>
          <a:p>
            <a:r>
              <a:rPr lang="en-US" dirty="0"/>
              <a:t>References II</a:t>
            </a:r>
          </a:p>
        </p:txBody>
      </p:sp>
      <p:sp>
        <p:nvSpPr>
          <p:cNvPr id="3" name="Content Placeholder 2">
            <a:extLst>
              <a:ext uri="{FF2B5EF4-FFF2-40B4-BE49-F238E27FC236}">
                <a16:creationId xmlns:a16="http://schemas.microsoft.com/office/drawing/2014/main" id="{8E7A6E55-265B-AB33-6DF9-0BB256AE0955}"/>
              </a:ext>
            </a:extLst>
          </p:cNvPr>
          <p:cNvSpPr>
            <a:spLocks noGrp="1"/>
          </p:cNvSpPr>
          <p:nvPr>
            <p:ph idx="1"/>
          </p:nvPr>
        </p:nvSpPr>
        <p:spPr>
          <a:xfrm>
            <a:off x="747673" y="1467718"/>
            <a:ext cx="8596668" cy="4914899"/>
          </a:xfrm>
        </p:spPr>
        <p:txBody>
          <a:bodyPr>
            <a:normAutofit/>
          </a:bodyPr>
          <a:lstStyle/>
          <a:p>
            <a:pPr marR="0">
              <a:spcBef>
                <a:spcPts val="0"/>
              </a:spcBef>
              <a:spcAft>
                <a:spcPts val="0"/>
              </a:spcAft>
            </a:pPr>
            <a:r>
              <a:rPr lang="en-US" sz="2400" u="sng" dirty="0">
                <a:solidFill>
                  <a:srgbClr val="0000FF"/>
                </a:solidFill>
                <a:effectLst/>
                <a:latin typeface="Calibri" panose="020F0502020204030204" pitchFamily="34" charset="0"/>
                <a:ea typeface="Calibri" panose="020F0502020204030204" pitchFamily="34" charset="0"/>
                <a:hlinkClick r:id="rId2"/>
              </a:rPr>
              <a:t>Energy Assistance | NES (nespower.com)</a:t>
            </a:r>
            <a:r>
              <a:rPr lang="en-US" sz="2400" dirty="0">
                <a:effectLst/>
                <a:latin typeface="Calibri" panose="020F0502020204030204" pitchFamily="34" charset="0"/>
                <a:ea typeface="Calibri" panose="020F0502020204030204" pitchFamily="34" charset="0"/>
              </a:rPr>
              <a:t> – HUP info and application </a:t>
            </a:r>
          </a:p>
          <a:p>
            <a:pPr marR="0">
              <a:spcBef>
                <a:spcPts val="0"/>
              </a:spcBef>
              <a:spcAft>
                <a:spcPts val="0"/>
              </a:spcAft>
            </a:pPr>
            <a:r>
              <a:rPr lang="en-US" sz="2400" u="sng" dirty="0">
                <a:solidFill>
                  <a:srgbClr val="0000FF"/>
                </a:solidFill>
                <a:effectLst/>
                <a:latin typeface="Calibri" panose="020F0502020204030204" pitchFamily="34" charset="0"/>
                <a:ea typeface="Calibri" panose="020F0502020204030204" pitchFamily="34" charset="0"/>
                <a:hlinkClick r:id="rId3"/>
              </a:rPr>
              <a:t>Analyze My Bill | NES (nespower.com)</a:t>
            </a:r>
            <a:r>
              <a:rPr lang="en-US" sz="2400" dirty="0">
                <a:effectLst/>
                <a:latin typeface="Calibri" panose="020F0502020204030204" pitchFamily="34" charset="0"/>
                <a:ea typeface="Calibri" panose="020F0502020204030204" pitchFamily="34" charset="0"/>
              </a:rPr>
              <a:t> – PowerWise Bill Analyzer tool: users put in as much info about their home as they want and get a customized report of where their energy dollars are going and where they can make improvements </a:t>
            </a:r>
          </a:p>
          <a:p>
            <a:pPr marR="0">
              <a:spcBef>
                <a:spcPts val="0"/>
              </a:spcBef>
              <a:spcAft>
                <a:spcPts val="0"/>
              </a:spcAft>
            </a:pPr>
            <a:r>
              <a:rPr lang="en-US" sz="2400" u="sng" dirty="0">
                <a:solidFill>
                  <a:srgbClr val="0000FF"/>
                </a:solidFill>
                <a:effectLst/>
                <a:latin typeface="Calibri" panose="020F0502020204030204" pitchFamily="34" charset="0"/>
                <a:ea typeface="Calibri" panose="020F0502020204030204" pitchFamily="34" charset="0"/>
                <a:hlinkClick r:id="rId4"/>
              </a:rPr>
              <a:t>Manage My Energy | NES (nespower.com)</a:t>
            </a:r>
            <a:r>
              <a:rPr lang="en-US" sz="2400" dirty="0">
                <a:effectLst/>
                <a:latin typeface="Calibri" panose="020F0502020204030204" pitchFamily="34" charset="0"/>
                <a:ea typeface="Calibri" panose="020F0502020204030204" pitchFamily="34" charset="0"/>
              </a:rPr>
              <a:t> – TVA EnergyRight link and energy usage calculators </a:t>
            </a:r>
          </a:p>
          <a:p>
            <a:pPr marR="0">
              <a:spcBef>
                <a:spcPts val="0"/>
              </a:spcBef>
              <a:spcAft>
                <a:spcPts val="0"/>
              </a:spcAft>
            </a:pPr>
            <a:r>
              <a:rPr lang="en-US" sz="2400" u="sng" dirty="0">
                <a:solidFill>
                  <a:srgbClr val="0000FF"/>
                </a:solidFill>
                <a:effectLst/>
                <a:latin typeface="Calibri" panose="020F0502020204030204" pitchFamily="34" charset="0"/>
                <a:ea typeface="Calibri" panose="020F0502020204030204" pitchFamily="34" charset="0"/>
                <a:hlinkClick r:id="rId5"/>
              </a:rPr>
              <a:t>Energy Management at Home - TVA EnergyRight</a:t>
            </a:r>
            <a:r>
              <a:rPr lang="en-US" sz="2400" dirty="0">
                <a:effectLst/>
                <a:latin typeface="Calibri" panose="020F0502020204030204" pitchFamily="34" charset="0"/>
                <a:ea typeface="Calibri" panose="020F0502020204030204" pitchFamily="34" charset="0"/>
              </a:rPr>
              <a:t> – All the stuff: DIY or in-home / virtual evaluation, energy saver workshops</a:t>
            </a:r>
          </a:p>
          <a:p>
            <a:pPr marR="0">
              <a:spcBef>
                <a:spcPts val="0"/>
              </a:spcBef>
              <a:spcAft>
                <a:spcPts val="0"/>
              </a:spcAft>
            </a:pPr>
            <a:r>
              <a:rPr lang="en-US" sz="2400" u="sng" dirty="0">
                <a:solidFill>
                  <a:srgbClr val="0000FF"/>
                </a:solidFill>
                <a:effectLst/>
                <a:latin typeface="Calibri" panose="020F0502020204030204" pitchFamily="34" charset="0"/>
                <a:ea typeface="Calibri" panose="020F0502020204030204" pitchFamily="34" charset="0"/>
                <a:hlinkClick r:id="rId6"/>
              </a:rPr>
              <a:t>Explore top rated energy efficient appliances and electronics on EnergyRight Marketplace (efficientchoice.com)</a:t>
            </a:r>
            <a:endParaRPr lang="en-US" sz="2400" dirty="0">
              <a:effectLst/>
              <a:latin typeface="Calibri" panose="020F0502020204030204" pitchFamily="34" charset="0"/>
              <a:ea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CF98B667-3C96-238C-B9EC-CC61E2B7FB16}"/>
              </a:ext>
            </a:extLst>
          </p:cNvPr>
          <p:cNvSpPr>
            <a:spLocks noGrp="1"/>
          </p:cNvSpPr>
          <p:nvPr>
            <p:ph type="sldNum" sz="quarter" idx="12"/>
          </p:nvPr>
        </p:nvSpPr>
        <p:spPr/>
        <p:txBody>
          <a:bodyPr/>
          <a:lstStyle/>
          <a:p>
            <a:fld id="{2445530E-BBC4-4306-AD38-7B848E56D6A4}" type="slidenum">
              <a:rPr lang="en-US" smtClean="0"/>
              <a:t>35</a:t>
            </a:fld>
            <a:endParaRPr lang="en-US" dirty="0"/>
          </a:p>
        </p:txBody>
      </p:sp>
      <p:sp>
        <p:nvSpPr>
          <p:cNvPr id="6" name="TextBox 5">
            <a:extLst>
              <a:ext uri="{FF2B5EF4-FFF2-40B4-BE49-F238E27FC236}">
                <a16:creationId xmlns:a16="http://schemas.microsoft.com/office/drawing/2014/main" id="{926C9592-1997-3521-412B-6ED5F009D7DC}"/>
              </a:ext>
            </a:extLst>
          </p:cNvPr>
          <p:cNvSpPr txBox="1"/>
          <p:nvPr/>
        </p:nvSpPr>
        <p:spPr>
          <a:xfrm>
            <a:off x="3657600" y="468683"/>
            <a:ext cx="656408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rPr>
              <a:t>Update the content of this slide for your local area</a:t>
            </a:r>
          </a:p>
        </p:txBody>
      </p:sp>
    </p:spTree>
    <p:extLst>
      <p:ext uri="{BB962C8B-B14F-4D97-AF65-F5344CB8AC3E}">
        <p14:creationId xmlns:p14="http://schemas.microsoft.com/office/powerpoint/2010/main" val="760828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24B98-BA1B-21E1-BF74-4088C402BDEE}"/>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1BBACC43-349F-91C6-EC78-87B421994AA5}"/>
              </a:ext>
            </a:extLst>
          </p:cNvPr>
          <p:cNvSpPr>
            <a:spLocks noGrp="1"/>
          </p:cNvSpPr>
          <p:nvPr>
            <p:ph idx="1"/>
          </p:nvPr>
        </p:nvSpPr>
        <p:spPr>
          <a:xfrm>
            <a:off x="677333" y="3352862"/>
            <a:ext cx="8768117" cy="2391314"/>
          </a:xfrm>
        </p:spPr>
        <p:txBody>
          <a:bodyPr>
            <a:normAutofit/>
          </a:bodyPr>
          <a:lstStyle/>
          <a:p>
            <a:r>
              <a:rPr lang="en-US" sz="2400" dirty="0"/>
              <a:t>Nashville Mayor Cooper’s Sustainability Advisory Committee</a:t>
            </a:r>
          </a:p>
          <a:p>
            <a:r>
              <a:rPr lang="en-US" sz="2400" dirty="0"/>
              <a:t>Fisk University and The Midwest Consortium developed this course under cooperative agreement number U45 ES 06184 from the National Institute of Environmental Health Sciences</a:t>
            </a:r>
          </a:p>
        </p:txBody>
      </p:sp>
      <p:sp>
        <p:nvSpPr>
          <p:cNvPr id="4" name="Slide Number Placeholder 3">
            <a:extLst>
              <a:ext uri="{FF2B5EF4-FFF2-40B4-BE49-F238E27FC236}">
                <a16:creationId xmlns:a16="http://schemas.microsoft.com/office/drawing/2014/main" id="{EFA2B07D-1241-0A58-517A-34404ED21085}"/>
              </a:ext>
            </a:extLst>
          </p:cNvPr>
          <p:cNvSpPr>
            <a:spLocks noGrp="1"/>
          </p:cNvSpPr>
          <p:nvPr>
            <p:ph type="sldNum" sz="quarter" idx="12"/>
          </p:nvPr>
        </p:nvSpPr>
        <p:spPr/>
        <p:txBody>
          <a:bodyPr/>
          <a:lstStyle/>
          <a:p>
            <a:fld id="{2445530E-BBC4-4306-AD38-7B848E56D6A4}" type="slidenum">
              <a:rPr lang="en-US" smtClean="0"/>
              <a:t>36</a:t>
            </a:fld>
            <a:endParaRPr lang="en-US" dirty="0"/>
          </a:p>
        </p:txBody>
      </p:sp>
      <p:pic>
        <p:nvPicPr>
          <p:cNvPr id="5" name="Picture 4" descr="Midwest Consortium for Hazardous Waste Worker Training logo (mwc.umn.edu)">
            <a:extLst>
              <a:ext uri="{FF2B5EF4-FFF2-40B4-BE49-F238E27FC236}">
                <a16:creationId xmlns:a16="http://schemas.microsoft.com/office/drawing/2014/main" id="{865D83E9-8772-5406-8F29-C41852FC0E4A}"/>
              </a:ext>
            </a:extLst>
          </p:cNvPr>
          <p:cNvPicPr>
            <a:picLocks noChangeAspect="1"/>
          </p:cNvPicPr>
          <p:nvPr/>
        </p:nvPicPr>
        <p:blipFill>
          <a:blip r:embed="rId2"/>
          <a:stretch>
            <a:fillRect/>
          </a:stretch>
        </p:blipFill>
        <p:spPr>
          <a:xfrm>
            <a:off x="5918192" y="451513"/>
            <a:ext cx="3355810" cy="1941655"/>
          </a:xfrm>
          <a:prstGeom prst="rect">
            <a:avLst/>
          </a:prstGeom>
        </p:spPr>
      </p:pic>
    </p:spTree>
    <p:extLst>
      <p:ext uri="{BB962C8B-B14F-4D97-AF65-F5344CB8AC3E}">
        <p14:creationId xmlns:p14="http://schemas.microsoft.com/office/powerpoint/2010/main" val="392995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EC5A3-5BD2-26D9-C588-4E5944C72089}"/>
              </a:ext>
            </a:extLst>
          </p:cNvPr>
          <p:cNvSpPr>
            <a:spLocks noGrp="1"/>
          </p:cNvSpPr>
          <p:nvPr>
            <p:ph type="title"/>
          </p:nvPr>
        </p:nvSpPr>
        <p:spPr/>
        <p:txBody>
          <a:bodyPr/>
          <a:lstStyle/>
          <a:p>
            <a:r>
              <a:rPr lang="en-US" sz="3600" dirty="0"/>
              <a:t>What are Greenhouse </a:t>
            </a:r>
            <a:r>
              <a:rPr lang="en-US" dirty="0"/>
              <a:t>G</a:t>
            </a:r>
            <a:r>
              <a:rPr lang="en-US" sz="3600" dirty="0"/>
              <a:t>ases</a:t>
            </a:r>
            <a:r>
              <a:rPr lang="en-US" dirty="0"/>
              <a:t>?</a:t>
            </a:r>
          </a:p>
        </p:txBody>
      </p:sp>
      <p:sp>
        <p:nvSpPr>
          <p:cNvPr id="3" name="Content Placeholder 2">
            <a:extLst>
              <a:ext uri="{FF2B5EF4-FFF2-40B4-BE49-F238E27FC236}">
                <a16:creationId xmlns:a16="http://schemas.microsoft.com/office/drawing/2014/main" id="{7DF84329-4972-42F7-55A2-726F254911EB}"/>
              </a:ext>
            </a:extLst>
          </p:cNvPr>
          <p:cNvSpPr>
            <a:spLocks noGrp="1"/>
          </p:cNvSpPr>
          <p:nvPr>
            <p:ph idx="1"/>
          </p:nvPr>
        </p:nvSpPr>
        <p:spPr>
          <a:xfrm>
            <a:off x="541368" y="1930400"/>
            <a:ext cx="8868600" cy="4452048"/>
          </a:xfrm>
        </p:spPr>
        <p:txBody>
          <a:bodyPr/>
          <a:lstStyle/>
          <a:p>
            <a:pPr algn="l"/>
            <a:r>
              <a:rPr lang="en-US" sz="2800" dirty="0"/>
              <a:t>Gases in the earth’s atmosphere trap the Sun’s heat</a:t>
            </a:r>
          </a:p>
          <a:p>
            <a:pPr algn="l"/>
            <a:endParaRPr lang="en-US" sz="2800" dirty="0"/>
          </a:p>
          <a:p>
            <a:pPr algn="l"/>
            <a:r>
              <a:rPr lang="en-US" sz="2800" dirty="0"/>
              <a:t>These gases are called greenhouse gases (GHG)</a:t>
            </a:r>
          </a:p>
          <a:p>
            <a:pPr algn="l"/>
            <a:endParaRPr lang="en-US" sz="2800" dirty="0"/>
          </a:p>
          <a:p>
            <a:pPr algn="l"/>
            <a:r>
              <a:rPr lang="en-US" sz="2800" dirty="0"/>
              <a:t>High levels exist because of human activities such as burning fossil fuels</a:t>
            </a:r>
          </a:p>
          <a:p>
            <a:endParaRPr lang="en-US" dirty="0"/>
          </a:p>
        </p:txBody>
      </p:sp>
      <p:sp>
        <p:nvSpPr>
          <p:cNvPr id="4" name="Slide Number Placeholder 3">
            <a:extLst>
              <a:ext uri="{FF2B5EF4-FFF2-40B4-BE49-F238E27FC236}">
                <a16:creationId xmlns:a16="http://schemas.microsoft.com/office/drawing/2014/main" id="{F33DC60E-1F16-E6F7-F867-46EC3E943E4B}"/>
              </a:ext>
            </a:extLst>
          </p:cNvPr>
          <p:cNvSpPr>
            <a:spLocks noGrp="1"/>
          </p:cNvSpPr>
          <p:nvPr>
            <p:ph type="sldNum" sz="quarter" idx="12"/>
          </p:nvPr>
        </p:nvSpPr>
        <p:spPr/>
        <p:txBody>
          <a:bodyPr/>
          <a:lstStyle/>
          <a:p>
            <a:fld id="{2445530E-BBC4-4306-AD38-7B848E56D6A4}" type="slidenum">
              <a:rPr lang="en-US" smtClean="0"/>
              <a:t>4</a:t>
            </a:fld>
            <a:endParaRPr lang="en-US" dirty="0"/>
          </a:p>
        </p:txBody>
      </p:sp>
    </p:spTree>
    <p:extLst>
      <p:ext uri="{BB962C8B-B14F-4D97-AF65-F5344CB8AC3E}">
        <p14:creationId xmlns:p14="http://schemas.microsoft.com/office/powerpoint/2010/main" val="4286010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A8EE0-8C73-67E7-002E-A58D6B8ACF00}"/>
              </a:ext>
            </a:extLst>
          </p:cNvPr>
          <p:cNvSpPr>
            <a:spLocks noGrp="1"/>
          </p:cNvSpPr>
          <p:nvPr>
            <p:ph type="title"/>
          </p:nvPr>
        </p:nvSpPr>
        <p:spPr/>
        <p:txBody>
          <a:bodyPr/>
          <a:lstStyle/>
          <a:p>
            <a:r>
              <a:rPr lang="en-US" dirty="0"/>
              <a:t>Greenhouse Gases of Concern</a:t>
            </a:r>
          </a:p>
        </p:txBody>
      </p:sp>
      <p:sp>
        <p:nvSpPr>
          <p:cNvPr id="3" name="Content Placeholder 2">
            <a:extLst>
              <a:ext uri="{FF2B5EF4-FFF2-40B4-BE49-F238E27FC236}">
                <a16:creationId xmlns:a16="http://schemas.microsoft.com/office/drawing/2014/main" id="{F8BAE532-A900-3A62-3CB6-9C57DE71A340}"/>
              </a:ext>
            </a:extLst>
          </p:cNvPr>
          <p:cNvSpPr>
            <a:spLocks noGrp="1"/>
          </p:cNvSpPr>
          <p:nvPr>
            <p:ph idx="1"/>
          </p:nvPr>
        </p:nvSpPr>
        <p:spPr/>
        <p:txBody>
          <a:bodyPr>
            <a:normAutofit/>
          </a:bodyPr>
          <a:lstStyle/>
          <a:p>
            <a:r>
              <a:rPr lang="en-US" sz="2800" dirty="0"/>
              <a:t>Carbon dioxide</a:t>
            </a:r>
          </a:p>
          <a:p>
            <a:r>
              <a:rPr lang="en-US" sz="2800" dirty="0"/>
              <a:t>Methane</a:t>
            </a:r>
          </a:p>
          <a:p>
            <a:r>
              <a:rPr lang="en-US" sz="2800" dirty="0"/>
              <a:t>Nitrous oxide</a:t>
            </a:r>
          </a:p>
          <a:p>
            <a:r>
              <a:rPr lang="en-US" sz="2800" dirty="0"/>
              <a:t>Chlorofluorocarbons</a:t>
            </a:r>
          </a:p>
          <a:p>
            <a:r>
              <a:rPr lang="en-US" sz="2800" dirty="0"/>
              <a:t>Water vapor</a:t>
            </a:r>
          </a:p>
        </p:txBody>
      </p:sp>
      <p:sp>
        <p:nvSpPr>
          <p:cNvPr id="4" name="Slide Number Placeholder 3">
            <a:extLst>
              <a:ext uri="{FF2B5EF4-FFF2-40B4-BE49-F238E27FC236}">
                <a16:creationId xmlns:a16="http://schemas.microsoft.com/office/drawing/2014/main" id="{B36F0B84-C589-12F2-BF7C-89DDB0D491DE}"/>
              </a:ext>
            </a:extLst>
          </p:cNvPr>
          <p:cNvSpPr>
            <a:spLocks noGrp="1"/>
          </p:cNvSpPr>
          <p:nvPr>
            <p:ph type="sldNum" sz="quarter" idx="12"/>
          </p:nvPr>
        </p:nvSpPr>
        <p:spPr/>
        <p:txBody>
          <a:bodyPr/>
          <a:lstStyle/>
          <a:p>
            <a:fld id="{2445530E-BBC4-4306-AD38-7B848E56D6A4}" type="slidenum">
              <a:rPr lang="en-US" smtClean="0"/>
              <a:t>5</a:t>
            </a:fld>
            <a:endParaRPr lang="en-US" dirty="0"/>
          </a:p>
        </p:txBody>
      </p:sp>
      <p:pic>
        <p:nvPicPr>
          <p:cNvPr id="5" name="Picture 4" descr="Pollution from automobile traffic">
            <a:extLst>
              <a:ext uri="{FF2B5EF4-FFF2-40B4-BE49-F238E27FC236}">
                <a16:creationId xmlns:a16="http://schemas.microsoft.com/office/drawing/2014/main" id="{074ACAB8-373B-CA49-974C-84F46DDED023}"/>
              </a:ext>
            </a:extLst>
          </p:cNvPr>
          <p:cNvPicPr>
            <a:picLocks noChangeAspect="1"/>
          </p:cNvPicPr>
          <p:nvPr/>
        </p:nvPicPr>
        <p:blipFill>
          <a:blip r:embed="rId3"/>
          <a:stretch>
            <a:fillRect/>
          </a:stretch>
        </p:blipFill>
        <p:spPr>
          <a:xfrm>
            <a:off x="4641449" y="2222422"/>
            <a:ext cx="4632554" cy="2874909"/>
          </a:xfrm>
          <a:prstGeom prst="rect">
            <a:avLst/>
          </a:prstGeom>
        </p:spPr>
      </p:pic>
    </p:spTree>
    <p:extLst>
      <p:ext uri="{BB962C8B-B14F-4D97-AF65-F5344CB8AC3E}">
        <p14:creationId xmlns:p14="http://schemas.microsoft.com/office/powerpoint/2010/main" val="70722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Illustration of the greenhouse effect">
            <a:extLst>
              <a:ext uri="{FF2B5EF4-FFF2-40B4-BE49-F238E27FC236}">
                <a16:creationId xmlns:a16="http://schemas.microsoft.com/office/drawing/2014/main" id="{E8073923-420F-8C94-BE51-A57FB3C57CF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07291" y="1236322"/>
            <a:ext cx="5183372" cy="54705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A00D683-FA69-06F6-5B29-78DE206ABE30}"/>
              </a:ext>
            </a:extLst>
          </p:cNvPr>
          <p:cNvSpPr>
            <a:spLocks noGrp="1"/>
          </p:cNvSpPr>
          <p:nvPr>
            <p:ph type="title" idx="4294967295"/>
          </p:nvPr>
        </p:nvSpPr>
        <p:spPr>
          <a:xfrm>
            <a:off x="442040" y="336467"/>
            <a:ext cx="5418666" cy="1320800"/>
          </a:xfrm>
        </p:spPr>
        <p:txBody>
          <a:bodyPr/>
          <a:lstStyle/>
          <a:p>
            <a:r>
              <a:rPr lang="en-US" dirty="0"/>
              <a:t>The Greenhouse Effect</a:t>
            </a:r>
          </a:p>
        </p:txBody>
      </p:sp>
      <p:sp>
        <p:nvSpPr>
          <p:cNvPr id="3" name="Slide Number Placeholder 2">
            <a:extLst>
              <a:ext uri="{FF2B5EF4-FFF2-40B4-BE49-F238E27FC236}">
                <a16:creationId xmlns:a16="http://schemas.microsoft.com/office/drawing/2014/main" id="{58B324D9-3112-398F-7555-6CF3E5E9C99D}"/>
              </a:ext>
            </a:extLst>
          </p:cNvPr>
          <p:cNvSpPr>
            <a:spLocks noGrp="1"/>
          </p:cNvSpPr>
          <p:nvPr>
            <p:ph type="sldNum" sz="quarter" idx="12"/>
          </p:nvPr>
        </p:nvSpPr>
        <p:spPr/>
        <p:txBody>
          <a:bodyPr/>
          <a:lstStyle/>
          <a:p>
            <a:fld id="{2445530E-BBC4-4306-AD38-7B848E56D6A4}" type="slidenum">
              <a:rPr lang="en-US" smtClean="0"/>
              <a:t>6</a:t>
            </a:fld>
            <a:endParaRPr lang="en-US" dirty="0"/>
          </a:p>
        </p:txBody>
      </p:sp>
    </p:spTree>
    <p:extLst>
      <p:ext uri="{BB962C8B-B14F-4D97-AF65-F5344CB8AC3E}">
        <p14:creationId xmlns:p14="http://schemas.microsoft.com/office/powerpoint/2010/main" val="3022196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B95F-EE38-C9FF-F070-B56C3EF28AF0}"/>
              </a:ext>
            </a:extLst>
          </p:cNvPr>
          <p:cNvSpPr>
            <a:spLocks noGrp="1"/>
          </p:cNvSpPr>
          <p:nvPr>
            <p:ph type="ctrTitle"/>
          </p:nvPr>
        </p:nvSpPr>
        <p:spPr>
          <a:xfrm>
            <a:off x="884255" y="451513"/>
            <a:ext cx="7898004" cy="1646302"/>
          </a:xfrm>
        </p:spPr>
        <p:txBody>
          <a:bodyPr/>
          <a:lstStyle/>
          <a:p>
            <a:r>
              <a:rPr lang="en-US" sz="4000" dirty="0">
                <a:latin typeface="Calibri" panose="020F0502020204030204" pitchFamily="34" charset="0"/>
                <a:ea typeface="Calibri" panose="020F0502020204030204" pitchFamily="34" charset="0"/>
                <a:cs typeface="Times New Roman" panose="02020603050405020304" pitchFamily="18" charset="0"/>
              </a:rPr>
              <a:t>The Greenhouse Effect  Video: USEPA</a:t>
            </a:r>
            <a:br>
              <a:rPr lang="en-US"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06AD4D12-07B2-5F88-8B35-CE01B2CEE46B}"/>
              </a:ext>
            </a:extLst>
          </p:cNvPr>
          <p:cNvSpPr>
            <a:spLocks noGrp="1"/>
          </p:cNvSpPr>
          <p:nvPr>
            <p:ph type="subTitle" idx="1"/>
          </p:nvPr>
        </p:nvSpPr>
        <p:spPr/>
        <p:txBody>
          <a:bodyPr/>
          <a:lstStyle/>
          <a:p>
            <a:r>
              <a:rPr lang="en-US" sz="2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https://www.youtube.com/watch?v=VYMjSule0Bw</a:t>
            </a:r>
            <a:endParaRPr lang="en-US" sz="2800" dirty="0"/>
          </a:p>
          <a:p>
            <a:endParaRPr lang="en-US" dirty="0"/>
          </a:p>
        </p:txBody>
      </p:sp>
      <p:sp>
        <p:nvSpPr>
          <p:cNvPr id="4" name="Slide Number Placeholder 3">
            <a:extLst>
              <a:ext uri="{FF2B5EF4-FFF2-40B4-BE49-F238E27FC236}">
                <a16:creationId xmlns:a16="http://schemas.microsoft.com/office/drawing/2014/main" id="{DE33B674-ACDB-DB2D-8F5C-CA7BBBDF737D}"/>
              </a:ext>
            </a:extLst>
          </p:cNvPr>
          <p:cNvSpPr>
            <a:spLocks noGrp="1"/>
          </p:cNvSpPr>
          <p:nvPr>
            <p:ph type="sldNum" sz="quarter" idx="12"/>
          </p:nvPr>
        </p:nvSpPr>
        <p:spPr/>
        <p:txBody>
          <a:bodyPr/>
          <a:lstStyle/>
          <a:p>
            <a:fld id="{2445530E-BBC4-4306-AD38-7B848E56D6A4}" type="slidenum">
              <a:rPr lang="en-US" smtClean="0"/>
              <a:t>7</a:t>
            </a:fld>
            <a:endParaRPr lang="en-US" dirty="0"/>
          </a:p>
        </p:txBody>
      </p:sp>
    </p:spTree>
    <p:extLst>
      <p:ext uri="{BB962C8B-B14F-4D97-AF65-F5344CB8AC3E}">
        <p14:creationId xmlns:p14="http://schemas.microsoft.com/office/powerpoint/2010/main" val="75040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12A1B-AD83-4044-214E-E9CFEC8201BC}"/>
              </a:ext>
            </a:extLst>
          </p:cNvPr>
          <p:cNvSpPr>
            <a:spLocks noGrp="1"/>
          </p:cNvSpPr>
          <p:nvPr>
            <p:ph type="ctrTitle"/>
          </p:nvPr>
        </p:nvSpPr>
        <p:spPr>
          <a:xfrm>
            <a:off x="422028" y="1115367"/>
            <a:ext cx="9626321" cy="1541214"/>
          </a:xfrm>
        </p:spPr>
        <p:txBody>
          <a:bodyPr/>
          <a:lstStyle/>
          <a:p>
            <a:pPr algn="ctr"/>
            <a:r>
              <a:rPr lang="en-US" sz="4000" dirty="0"/>
              <a:t>Impact of excessive amounts of Greenhouse Gases in the atmosphere</a:t>
            </a:r>
            <a:r>
              <a:rPr lang="en-US" dirty="0"/>
              <a:t>:</a:t>
            </a:r>
          </a:p>
        </p:txBody>
      </p:sp>
      <p:sp>
        <p:nvSpPr>
          <p:cNvPr id="3" name="Subtitle 2">
            <a:extLst>
              <a:ext uri="{FF2B5EF4-FFF2-40B4-BE49-F238E27FC236}">
                <a16:creationId xmlns:a16="http://schemas.microsoft.com/office/drawing/2014/main" id="{EE56DF1E-A641-2255-F931-93BE5FFBD944}"/>
              </a:ext>
            </a:extLst>
          </p:cNvPr>
          <p:cNvSpPr>
            <a:spLocks noGrp="1"/>
          </p:cNvSpPr>
          <p:nvPr>
            <p:ph type="subTitle" idx="1"/>
          </p:nvPr>
        </p:nvSpPr>
        <p:spPr>
          <a:xfrm>
            <a:off x="1034980" y="3657180"/>
            <a:ext cx="8711295" cy="1096899"/>
          </a:xfrm>
        </p:spPr>
        <p:txBody>
          <a:bodyPr>
            <a:noAutofit/>
          </a:bodyPr>
          <a:lstStyle/>
          <a:p>
            <a:pPr algn="ctr"/>
            <a:r>
              <a:rPr lang="en-US" sz="4000" dirty="0">
                <a:solidFill>
                  <a:schemeClr val="tx1"/>
                </a:solidFill>
              </a:rPr>
              <a:t>Climate change and global warming</a:t>
            </a:r>
          </a:p>
        </p:txBody>
      </p:sp>
      <p:sp>
        <p:nvSpPr>
          <p:cNvPr id="4" name="Slide Number Placeholder 3">
            <a:extLst>
              <a:ext uri="{FF2B5EF4-FFF2-40B4-BE49-F238E27FC236}">
                <a16:creationId xmlns:a16="http://schemas.microsoft.com/office/drawing/2014/main" id="{D8FF09BE-1E53-7E90-0A47-28789C2E104F}"/>
              </a:ext>
            </a:extLst>
          </p:cNvPr>
          <p:cNvSpPr>
            <a:spLocks noGrp="1"/>
          </p:cNvSpPr>
          <p:nvPr>
            <p:ph type="sldNum" sz="quarter" idx="12"/>
          </p:nvPr>
        </p:nvSpPr>
        <p:spPr/>
        <p:txBody>
          <a:bodyPr/>
          <a:lstStyle/>
          <a:p>
            <a:fld id="{2445530E-BBC4-4306-AD38-7B848E56D6A4}" type="slidenum">
              <a:rPr lang="en-US" smtClean="0"/>
              <a:t>8</a:t>
            </a:fld>
            <a:endParaRPr lang="en-US" dirty="0"/>
          </a:p>
        </p:txBody>
      </p:sp>
    </p:spTree>
    <p:extLst>
      <p:ext uri="{BB962C8B-B14F-4D97-AF65-F5344CB8AC3E}">
        <p14:creationId xmlns:p14="http://schemas.microsoft.com/office/powerpoint/2010/main" val="3494970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F0BA-020C-B0F0-DEDD-F87E5CCB082B}"/>
              </a:ext>
            </a:extLst>
          </p:cNvPr>
          <p:cNvSpPr>
            <a:spLocks noGrp="1"/>
          </p:cNvSpPr>
          <p:nvPr>
            <p:ph type="title" idx="4294967295"/>
          </p:nvPr>
        </p:nvSpPr>
        <p:spPr>
          <a:xfrm>
            <a:off x="1797666" y="5380962"/>
            <a:ext cx="8596668" cy="1320800"/>
          </a:xfrm>
        </p:spPr>
        <p:txBody>
          <a:bodyPr vert="horz" lIns="91440" tIns="45720" rIns="91440" bIns="45720" rtlCol="0" anchor="b">
            <a:normAutofit/>
          </a:bodyPr>
          <a:lstStyle/>
          <a:p>
            <a:r>
              <a:rPr lang="en-US" dirty="0"/>
              <a:t>Images of Climate Change</a:t>
            </a:r>
          </a:p>
        </p:txBody>
      </p:sp>
      <p:sp>
        <p:nvSpPr>
          <p:cNvPr id="3" name="Slide Number Placeholder 2">
            <a:extLst>
              <a:ext uri="{FF2B5EF4-FFF2-40B4-BE49-F238E27FC236}">
                <a16:creationId xmlns:a16="http://schemas.microsoft.com/office/drawing/2014/main" id="{64C212D1-E1DE-DA1F-A834-4B97A0EE2B67}"/>
              </a:ext>
            </a:extLst>
          </p:cNvPr>
          <p:cNvSpPr>
            <a:spLocks noGrp="1"/>
          </p:cNvSpPr>
          <p:nvPr>
            <p:ph type="sldNum" sz="quarter" idx="12"/>
          </p:nvPr>
        </p:nvSpPr>
        <p:spPr/>
        <p:txBody>
          <a:bodyPr/>
          <a:lstStyle/>
          <a:p>
            <a:fld id="{2445530E-BBC4-4306-AD38-7B848E56D6A4}" type="slidenum">
              <a:rPr lang="en-US" smtClean="0"/>
              <a:t>9</a:t>
            </a:fld>
            <a:endParaRPr lang="en-US" dirty="0"/>
          </a:p>
        </p:txBody>
      </p:sp>
      <p:pic>
        <p:nvPicPr>
          <p:cNvPr id="6" name="Picture 5">
            <a:extLst>
              <a:ext uri="{FF2B5EF4-FFF2-40B4-BE49-F238E27FC236}">
                <a16:creationId xmlns:a16="http://schemas.microsoft.com/office/drawing/2014/main" id="{24844A35-7BD1-1143-CEA1-AE2F6E57A8FF}"/>
              </a:ext>
            </a:extLst>
          </p:cNvPr>
          <p:cNvPicPr>
            <a:picLocks noChangeAspect="1"/>
          </p:cNvPicPr>
          <p:nvPr/>
        </p:nvPicPr>
        <p:blipFill>
          <a:blip r:embed="rId3"/>
          <a:stretch>
            <a:fillRect/>
          </a:stretch>
        </p:blipFill>
        <p:spPr>
          <a:xfrm>
            <a:off x="904240" y="530570"/>
            <a:ext cx="9278555" cy="5179986"/>
          </a:xfrm>
          <a:prstGeom prst="rect">
            <a:avLst/>
          </a:prstGeom>
        </p:spPr>
      </p:pic>
    </p:spTree>
    <p:extLst>
      <p:ext uri="{BB962C8B-B14F-4D97-AF65-F5344CB8AC3E}">
        <p14:creationId xmlns:p14="http://schemas.microsoft.com/office/powerpoint/2010/main" val="3572152925"/>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D625EF7150994BAEE6F47CC5DFA79D" ma:contentTypeVersion="24" ma:contentTypeDescription="Create a new document." ma:contentTypeScope="" ma:versionID="d8c183f97eddc9ac7c5169a45eff55c5">
  <xsd:schema xmlns:xsd="http://www.w3.org/2001/XMLSchema" xmlns:xs="http://www.w3.org/2001/XMLSchema" xmlns:p="http://schemas.microsoft.com/office/2006/metadata/properties" xmlns:ns1="http://schemas.microsoft.com/sharepoint/v3" xmlns:ns3="cb517ac6-0cf8-476c-ace5-57b12399f792" xmlns:ns4="204e6ed7-acca-4ba0-b817-eccb36e9cfea" targetNamespace="http://schemas.microsoft.com/office/2006/metadata/properties" ma:root="true" ma:fieldsID="4bc3efc99aefa20bc43c2d029b9ce4fa" ns1:_="" ns3:_="" ns4:_="">
    <xsd:import namespace="http://schemas.microsoft.com/sharepoint/v3"/>
    <xsd:import namespace="cb517ac6-0cf8-476c-ace5-57b12399f792"/>
    <xsd:import namespace="204e6ed7-acca-4ba0-b817-eccb36e9cfea"/>
    <xsd:element name="properties">
      <xsd:complexType>
        <xsd:sequence>
          <xsd:element name="documentManagement">
            <xsd:complexType>
              <xsd:all>
                <xsd:element ref="ns3:MigrationWizId" minOccurs="0"/>
                <xsd:element ref="ns3:MigrationWizIdPermissions" minOccurs="0"/>
                <xsd:element ref="ns3:MigrationWizIdPermissionLevels" minOccurs="0"/>
                <xsd:element ref="ns3:MigrationWizIdDocumentLibraryPermissions" minOccurs="0"/>
                <xsd:element ref="ns3:MigrationWizIdSecurityGroup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element ref="ns1:_ip_UnifiedCompliancePolicyProperties" minOccurs="0"/>
                <xsd:element ref="ns1:_ip_UnifiedCompliancePolicyUIAction" minOccurs="0"/>
                <xsd:element ref="ns3:MediaServiceDateTaken" minOccurs="0"/>
                <xsd:element ref="ns3:MediaServiceLocation" minOccurs="0"/>
                <xsd:element ref="ns3:MediaLengthInSeconds" minOccurs="0"/>
                <xsd:element ref="ns3:_activity"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b517ac6-0cf8-476c-ace5-57b12399f792"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DateTaken" ma:index="26" nillable="true" ma:displayName="MediaServiceDateTaken" ma:hidden="true" ma:internalName="MediaServiceDateTaken" ma:readOnly="true">
      <xsd:simpleType>
        <xsd:restriction base="dms:Text"/>
      </xsd:simpleType>
    </xsd:element>
    <xsd:element name="MediaServiceLocation" ma:index="27" nillable="true" ma:displayName="Location" ma:indexed="true" ma:internalName="MediaServiceLocation" ma:readOnly="true">
      <xsd:simpleType>
        <xsd:restriction base="dms:Text"/>
      </xsd:simpleType>
    </xsd:element>
    <xsd:element name="MediaLengthInSeconds" ma:index="28" nillable="true" ma:displayName="MediaLengthInSeconds" ma:hidden="true" ma:internalName="MediaLengthInSeconds" ma:readOnly="true">
      <xsd:simpleType>
        <xsd:restriction base="dms:Unknown"/>
      </xsd:simpleType>
    </xsd:element>
    <xsd:element name="_activity" ma:index="29" nillable="true" ma:displayName="_activity" ma:hidden="true" ma:internalName="_activity">
      <xsd:simpleType>
        <xsd:restriction base="dms:Note"/>
      </xsd:simple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ystemTags" ma:index="31"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04e6ed7-acca-4ba0-b817-eccb36e9cfea"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SharingHintHash" ma:index="2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MigrationWizId xmlns="cb517ac6-0cf8-476c-ace5-57b12399f792" xsi:nil="true"/>
    <MigrationWizIdPermissions xmlns="cb517ac6-0cf8-476c-ace5-57b12399f792" xsi:nil="true"/>
    <MigrationWizIdPermissionLevels xmlns="cb517ac6-0cf8-476c-ace5-57b12399f792" xsi:nil="true"/>
    <_ip_UnifiedCompliancePolicyProperties xmlns="http://schemas.microsoft.com/sharepoint/v3" xsi:nil="true"/>
    <MigrationWizIdDocumentLibraryPermissions xmlns="cb517ac6-0cf8-476c-ace5-57b12399f792" xsi:nil="true"/>
    <MigrationWizIdSecurityGroups xmlns="cb517ac6-0cf8-476c-ace5-57b12399f792" xsi:nil="true"/>
    <_activity xmlns="cb517ac6-0cf8-476c-ace5-57b12399f792" xsi:nil="true"/>
  </documentManagement>
</p:properties>
</file>

<file path=customXml/itemProps1.xml><?xml version="1.0" encoding="utf-8"?>
<ds:datastoreItem xmlns:ds="http://schemas.openxmlformats.org/officeDocument/2006/customXml" ds:itemID="{7C1832CB-B251-4FC1-8CB7-05E8658711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b517ac6-0cf8-476c-ace5-57b12399f792"/>
    <ds:schemaRef ds:uri="204e6ed7-acca-4ba0-b817-eccb36e9cf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AE18FA8-983B-4080-B711-B72DFDAD881F}">
  <ds:schemaRefs>
    <ds:schemaRef ds:uri="http://schemas.microsoft.com/sharepoint/v3/contenttype/forms"/>
  </ds:schemaRefs>
</ds:datastoreItem>
</file>

<file path=customXml/itemProps3.xml><?xml version="1.0" encoding="utf-8"?>
<ds:datastoreItem xmlns:ds="http://schemas.openxmlformats.org/officeDocument/2006/customXml" ds:itemID="{AB245575-3674-4108-B686-CA47623917A0}">
  <ds:schemaRefs>
    <ds:schemaRef ds:uri="http://purl.org/dc/elements/1.1/"/>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204e6ed7-acca-4ba0-b817-eccb36e9cfea"/>
    <ds:schemaRef ds:uri="http://purl.org/dc/dcmitype/"/>
    <ds:schemaRef ds:uri="http://purl.org/dc/terms/"/>
    <ds:schemaRef ds:uri="http://schemas.openxmlformats.org/package/2006/metadata/core-properties"/>
    <ds:schemaRef ds:uri="cb517ac6-0cf8-476c-ace5-57b12399f79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Facet</Template>
  <TotalTime>1497</TotalTime>
  <Words>1527</Words>
  <Application>Microsoft Office PowerPoint</Application>
  <PresentationFormat>Widescreen</PresentationFormat>
  <Paragraphs>247</Paragraphs>
  <Slides>36</Slides>
  <Notes>10</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36</vt:i4>
      </vt:variant>
    </vt:vector>
  </HeadingPairs>
  <TitlesOfParts>
    <vt:vector size="51" baseType="lpstr">
      <vt:lpstr>Arial</vt:lpstr>
      <vt:lpstr>Calibri</vt:lpstr>
      <vt:lpstr>Exo</vt:lpstr>
      <vt:lpstr>Helvetica</vt:lpstr>
      <vt:lpstr>Lato</vt:lpstr>
      <vt:lpstr>Symbol</vt:lpstr>
      <vt:lpstr>Tenorite </vt:lpstr>
      <vt:lpstr>Trebuchet MS</vt:lpstr>
      <vt:lpstr>Wingdings</vt:lpstr>
      <vt:lpstr>Wingdings 3</vt:lpstr>
      <vt:lpstr>Facet</vt:lpstr>
      <vt:lpstr>Facet</vt:lpstr>
      <vt:lpstr>Facet</vt:lpstr>
      <vt:lpstr>Facet</vt:lpstr>
      <vt:lpstr>Facet</vt:lpstr>
      <vt:lpstr>Family and Community Sustainability Action Plan for Climate Change</vt:lpstr>
      <vt:lpstr>Goal</vt:lpstr>
      <vt:lpstr>Objectives</vt:lpstr>
      <vt:lpstr>What are Greenhouse Gases?</vt:lpstr>
      <vt:lpstr>Greenhouse Gases of Concern</vt:lpstr>
      <vt:lpstr>The Greenhouse Effect</vt:lpstr>
      <vt:lpstr>The Greenhouse Effect  Video: USEPA </vt:lpstr>
      <vt:lpstr>Impact of excessive amounts of Greenhouse Gases in the atmosphere:</vt:lpstr>
      <vt:lpstr>Images of Climate Change</vt:lpstr>
      <vt:lpstr>Climate vs Weather</vt:lpstr>
      <vt:lpstr>Global Climate Change</vt:lpstr>
      <vt:lpstr>Global Warming</vt:lpstr>
      <vt:lpstr>Climate Change 101 with Bill Nye: National Geographic  </vt:lpstr>
      <vt:lpstr>Impacts of Climate Change</vt:lpstr>
      <vt:lpstr>Why is Climate Change a Public Health Issue?</vt:lpstr>
      <vt:lpstr>Climate Change Impacts on Health </vt:lpstr>
      <vt:lpstr>The Health Risk Of Extreme Heat</vt:lpstr>
      <vt:lpstr>Vulnerable Populations - Children</vt:lpstr>
      <vt:lpstr>Vulnerable Populations – Older Adults</vt:lpstr>
      <vt:lpstr>Vulnerable Populations – Low Income Communities</vt:lpstr>
      <vt:lpstr>Urban Heat Islands</vt:lpstr>
      <vt:lpstr>Climate Change Mitigation: Cut Emissions</vt:lpstr>
      <vt:lpstr>Metro Nashville GHG Emission Reduction Goal:   </vt:lpstr>
      <vt:lpstr>Metro Nashville 2019 Community GHG Emissions</vt:lpstr>
      <vt:lpstr>Carbon Footprint</vt:lpstr>
      <vt:lpstr>Educating Children</vt:lpstr>
      <vt:lpstr>Activity One: Find Your Carbon Footprint </vt:lpstr>
      <vt:lpstr>Reduction in Household GHG Emission: Actions to Consider</vt:lpstr>
      <vt:lpstr>Reduction in Household GHG Emission: More Actions to Consider</vt:lpstr>
      <vt:lpstr>Activity Two: Choose Your Priorities</vt:lpstr>
      <vt:lpstr>Choose Your Priorities Worksheet</vt:lpstr>
      <vt:lpstr>Activity Three: Develop Your Plan </vt:lpstr>
      <vt:lpstr>Action Steps Worksheet</vt:lpstr>
      <vt:lpstr>References:</vt:lpstr>
      <vt:lpstr>References II</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Environmental Sustainability Action Plan: Overview</dc:title>
  <dc:creator>Robert Wingfield</dc:creator>
  <cp:lastModifiedBy>Hilbert, Timothy (hilbertj)</cp:lastModifiedBy>
  <cp:revision>75</cp:revision>
  <cp:lastPrinted>2022-08-26T19:12:32Z</cp:lastPrinted>
  <dcterms:created xsi:type="dcterms:W3CDTF">2022-08-14T23:14:17Z</dcterms:created>
  <dcterms:modified xsi:type="dcterms:W3CDTF">2023-11-08T12:14:27Z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0x010100D9D625EF7150994BAEE6F47CC5DFA79D</vt:lpwstr>
  </property>
</Properties>
</file>