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6" r:id="rId4"/>
  </p:sldMasterIdLst>
  <p:notesMasterIdLst>
    <p:notesMasterId r:id="rId67"/>
  </p:notesMasterIdLst>
  <p:sldIdLst>
    <p:sldId id="324" r:id="rId5"/>
    <p:sldId id="257" r:id="rId6"/>
    <p:sldId id="258" r:id="rId7"/>
    <p:sldId id="259" r:id="rId8"/>
    <p:sldId id="260" r:id="rId9"/>
    <p:sldId id="261" r:id="rId10"/>
    <p:sldId id="262" r:id="rId11"/>
    <p:sldId id="263" r:id="rId12"/>
    <p:sldId id="264" r:id="rId13"/>
    <p:sldId id="325" r:id="rId14"/>
    <p:sldId id="315" r:id="rId15"/>
    <p:sldId id="326" r:id="rId16"/>
    <p:sldId id="267" r:id="rId17"/>
    <p:sldId id="268" r:id="rId18"/>
    <p:sldId id="269" r:id="rId19"/>
    <p:sldId id="317" r:id="rId20"/>
    <p:sldId id="318" r:id="rId21"/>
    <p:sldId id="272" r:id="rId22"/>
    <p:sldId id="321" r:id="rId23"/>
    <p:sldId id="322" r:id="rId24"/>
    <p:sldId id="273" r:id="rId25"/>
    <p:sldId id="274" r:id="rId26"/>
    <p:sldId id="275" r:id="rId27"/>
    <p:sldId id="323"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316"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20" r:id="rId60"/>
    <p:sldId id="309" r:id="rId61"/>
    <p:sldId id="327" r:id="rId62"/>
    <p:sldId id="311" r:id="rId63"/>
    <p:sldId id="312" r:id="rId64"/>
    <p:sldId id="313" r:id="rId65"/>
    <p:sldId id="314" r:id="rId6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4" clrIdx="0"/>
  <p:cmAuthor id="1" name="Valetta Watson" initials="" lastIdx="3" clrIdx="1"/>
  <p:cmAuthor id="2" name="Peter Raynor" initials="PR" lastIdx="18" clrIdx="2">
    <p:extLst>
      <p:ext uri="{19B8F6BF-5375-455C-9EA6-DF929625EA0E}">
        <p15:presenceInfo xmlns:p15="http://schemas.microsoft.com/office/powerpoint/2012/main" userId="de8511aeb75bf1a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384" autoAdjust="0"/>
  </p:normalViewPr>
  <p:slideViewPr>
    <p:cSldViewPr snapToGrid="0">
      <p:cViewPr varScale="1">
        <p:scale>
          <a:sx n="95" d="100"/>
          <a:sy n="95" d="100"/>
        </p:scale>
        <p:origin x="900" y="96"/>
      </p:cViewPr>
      <p:guideLst>
        <p:guide orient="horz" pos="2160"/>
        <p:guide pos="2880"/>
      </p:guideLst>
    </p:cSldViewPr>
  </p:slideViewPr>
  <p:outlineViewPr>
    <p:cViewPr>
      <p:scale>
        <a:sx n="33" d="100"/>
        <a:sy n="33" d="100"/>
      </p:scale>
      <p:origin x="0" y="-9846"/>
    </p:cViewPr>
  </p:outlineViewPr>
  <p:notesTextViewPr>
    <p:cViewPr>
      <p:scale>
        <a:sx n="1" d="1"/>
        <a:sy n="1" d="1"/>
      </p:scale>
      <p:origin x="0" y="0"/>
    </p:cViewPr>
  </p:notesTextViewPr>
  <p:sorterViewPr>
    <p:cViewPr varScale="1">
      <p:scale>
        <a:sx n="1" d="1"/>
        <a:sy n="1" d="1"/>
      </p:scale>
      <p:origin x="0" y="-133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2394328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9386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4495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 name="Google Shape;73;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96" name="Google Shape;296;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6238775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403" name="Google Shape;403;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413" name="Google Shape;413;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3" name="Google Shape;423;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1" name="Google Shape;441;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1" name="Google Shape;461;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7" name="Google Shape;467;p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5" name="Google Shape;475;p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2" name="Google Shape;482;p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0" name="Google Shape;490;p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6" name="Google Shape;496;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1" name="Google Shape;501;p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36981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7" name="Google Shape;507;p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6" name="Google Shape;516;p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5" name="Google Shape;525;p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2" name="Google Shape;532;p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9" name="Google Shape;539;p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 name="Google Shape;545;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6" name="Google Shape;546;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685800" y="1371600"/>
            <a:ext cx="7848600" cy="1927225"/>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2"/>
              </a:buClr>
              <a:buSzPts val="5400"/>
              <a:buFont typeface="Calibri"/>
              <a:buNone/>
              <a:defRPr sz="54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685800" y="3505200"/>
            <a:ext cx="6400800" cy="1143000"/>
          </a:xfrm>
          <a:prstGeom prst="rect">
            <a:avLst/>
          </a:prstGeom>
          <a:noFill/>
          <a:ln>
            <a:noFill/>
          </a:ln>
        </p:spPr>
        <p:txBody>
          <a:bodyPr spcFirstLastPara="1" wrap="square" lIns="91425" tIns="45700" rIns="91425" bIns="45700" anchor="t" anchorCtr="0"/>
          <a:lstStyle>
            <a:lvl1pPr lvl="0" algn="l">
              <a:spcBef>
                <a:spcPts val="480"/>
              </a:spcBef>
              <a:spcAft>
                <a:spcPts val="0"/>
              </a:spcAft>
              <a:buSzPts val="2040"/>
              <a:buNone/>
              <a:defRPr>
                <a:solidFill>
                  <a:srgbClr val="3F3F3F"/>
                </a:solidFill>
              </a:defRPr>
            </a:lvl1pPr>
            <a:lvl2pPr lvl="1" algn="ctr">
              <a:spcBef>
                <a:spcPts val="400"/>
              </a:spcBef>
              <a:spcAft>
                <a:spcPts val="0"/>
              </a:spcAft>
              <a:buSzPts val="1700"/>
              <a:buNone/>
              <a:defRPr>
                <a:solidFill>
                  <a:srgbClr val="888888"/>
                </a:solidFill>
              </a:defRPr>
            </a:lvl2pPr>
            <a:lvl3pPr lvl="2" algn="ctr">
              <a:spcBef>
                <a:spcPts val="360"/>
              </a:spcBef>
              <a:spcAft>
                <a:spcPts val="0"/>
              </a:spcAft>
              <a:buSzPts val="1620"/>
              <a:buNone/>
              <a:defRPr>
                <a:solidFill>
                  <a:srgbClr val="888888"/>
                </a:solidFill>
              </a:defRPr>
            </a:lvl3pPr>
            <a:lvl4pPr lvl="3" algn="ctr">
              <a:spcBef>
                <a:spcPts val="320"/>
              </a:spcBef>
              <a:spcAft>
                <a:spcPts val="0"/>
              </a:spcAft>
              <a:buSzPts val="1600"/>
              <a:buNone/>
              <a:defRPr>
                <a:solidFill>
                  <a:srgbClr val="888888"/>
                </a:solidFill>
              </a:defRPr>
            </a:lvl4pPr>
            <a:lvl5pPr lvl="4" algn="ctr">
              <a:spcBef>
                <a:spcPts val="280"/>
              </a:spcBef>
              <a:spcAft>
                <a:spcPts val="0"/>
              </a:spcAft>
              <a:buSzPts val="1400"/>
              <a:buNone/>
              <a:defRPr>
                <a:solidFill>
                  <a:srgbClr val="888888"/>
                </a:solidFill>
              </a:defRPr>
            </a:lvl5pPr>
            <a:lvl6pPr lvl="5" algn="ctr">
              <a:spcBef>
                <a:spcPts val="260"/>
              </a:spcBef>
              <a:spcAft>
                <a:spcPts val="0"/>
              </a:spcAft>
              <a:buSzPts val="1300"/>
              <a:buNone/>
              <a:defRPr>
                <a:solidFill>
                  <a:srgbClr val="888888"/>
                </a:solidFill>
              </a:defRPr>
            </a:lvl6pPr>
            <a:lvl7pPr lvl="6" algn="ctr">
              <a:spcBef>
                <a:spcPts val="260"/>
              </a:spcBef>
              <a:spcAft>
                <a:spcPts val="0"/>
              </a:spcAft>
              <a:buSzPts val="1300"/>
              <a:buNone/>
              <a:defRPr>
                <a:solidFill>
                  <a:srgbClr val="888888"/>
                </a:solidFill>
              </a:defRPr>
            </a:lvl7pPr>
            <a:lvl8pPr lvl="7" algn="ctr">
              <a:spcBef>
                <a:spcPts val="260"/>
              </a:spcBef>
              <a:spcAft>
                <a:spcPts val="0"/>
              </a:spcAft>
              <a:buSzPts val="1300"/>
              <a:buNone/>
              <a:defRPr>
                <a:solidFill>
                  <a:srgbClr val="888888"/>
                </a:solidFill>
              </a:defRPr>
            </a:lvl8pPr>
            <a:lvl9pPr lvl="8" algn="ctr">
              <a:spcBef>
                <a:spcPts val="260"/>
              </a:spcBef>
              <a:spcAft>
                <a:spcPts val="0"/>
              </a:spcAft>
              <a:buSzPts val="1300"/>
              <a:buNone/>
              <a:defRPr>
                <a:solidFill>
                  <a:srgbClr val="888888"/>
                </a:solidFill>
              </a:defRPr>
            </a:lvl9pPr>
          </a:lstStyle>
          <a:p>
            <a:endParaRPr/>
          </a:p>
        </p:txBody>
      </p:sp>
      <p:cxnSp>
        <p:nvCxnSpPr>
          <p:cNvPr id="19" name="Google Shape;19;p2"/>
          <p:cNvCxnSpPr/>
          <p:nvPr/>
        </p:nvCxnSpPr>
        <p:spPr>
          <a:xfrm>
            <a:off x="685800" y="3398520"/>
            <a:ext cx="7848600" cy="1588"/>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457200" y="1600200"/>
            <a:ext cx="8229600" cy="4724400"/>
          </a:xfrm>
          <a:prstGeom prst="rect">
            <a:avLst/>
          </a:prstGeom>
          <a:noFill/>
          <a:ln>
            <a:noFill/>
          </a:ln>
        </p:spPr>
        <p:txBody>
          <a:bodyPr spcFirstLastPara="1" wrap="square" lIns="91425" tIns="45700" rIns="91425" bIns="45700" anchor="t" anchorCtr="0"/>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3" name="Google Shape;23;p3"/>
          <p:cNvSpPr txBox="1">
            <a:spLocks noGrp="1"/>
          </p:cNvSpPr>
          <p:nvPr>
            <p:ph type="ftr" idx="11"/>
          </p:nvPr>
        </p:nvSpPr>
        <p:spPr>
          <a:xfrm>
            <a:off x="457200" y="6324600"/>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4572000" y="6324600"/>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57200" y="6324600"/>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4572000" y="6324600"/>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457200" y="1673352"/>
            <a:ext cx="4038600" cy="4718304"/>
          </a:xfrm>
          <a:prstGeom prst="rect">
            <a:avLst/>
          </a:prstGeom>
          <a:noFill/>
          <a:ln>
            <a:noFill/>
          </a:ln>
        </p:spPr>
        <p:txBody>
          <a:bodyPr spcFirstLastPara="1" wrap="square" lIns="91425" tIns="45700" rIns="91425" bIns="45700" anchor="t" anchorCtr="0"/>
          <a:lstStyle>
            <a:lvl1pPr marL="457200" lvl="0" indent="-379730" algn="l">
              <a:spcBef>
                <a:spcPts val="560"/>
              </a:spcBef>
              <a:spcAft>
                <a:spcPts val="0"/>
              </a:spcAft>
              <a:buSzPts val="2380"/>
              <a:buChar char="•"/>
              <a:defRPr sz="2800"/>
            </a:lvl1pPr>
            <a:lvl2pPr marL="914400" lvl="1" indent="-358140" algn="l">
              <a:spcBef>
                <a:spcPts val="480"/>
              </a:spcBef>
              <a:spcAft>
                <a:spcPts val="0"/>
              </a:spcAft>
              <a:buSzPts val="2040"/>
              <a:buChar char="•"/>
              <a:defRPr sz="2400"/>
            </a:lvl2pPr>
            <a:lvl3pPr marL="1371600" lvl="2" indent="-342900" algn="l">
              <a:spcBef>
                <a:spcPts val="400"/>
              </a:spcBef>
              <a:spcAft>
                <a:spcPts val="0"/>
              </a:spcAft>
              <a:buSzPts val="18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32" name="Google Shape;32;p5"/>
          <p:cNvSpPr txBox="1">
            <a:spLocks noGrp="1"/>
          </p:cNvSpPr>
          <p:nvPr>
            <p:ph type="body" idx="2"/>
          </p:nvPr>
        </p:nvSpPr>
        <p:spPr>
          <a:xfrm>
            <a:off x="4648200" y="1673352"/>
            <a:ext cx="4038600" cy="4718304"/>
          </a:xfrm>
          <a:prstGeom prst="rect">
            <a:avLst/>
          </a:prstGeom>
          <a:noFill/>
          <a:ln>
            <a:noFill/>
          </a:ln>
        </p:spPr>
        <p:txBody>
          <a:bodyPr spcFirstLastPara="1" wrap="square" lIns="91425" tIns="45700" rIns="91425" bIns="45700" anchor="t" anchorCtr="0"/>
          <a:lstStyle>
            <a:lvl1pPr marL="457200" lvl="0" indent="-379730" algn="l">
              <a:spcBef>
                <a:spcPts val="560"/>
              </a:spcBef>
              <a:spcAft>
                <a:spcPts val="0"/>
              </a:spcAft>
              <a:buSzPts val="2380"/>
              <a:buChar char="•"/>
              <a:defRPr sz="2800"/>
            </a:lvl1pPr>
            <a:lvl2pPr marL="914400" lvl="1" indent="-358140" algn="l">
              <a:spcBef>
                <a:spcPts val="480"/>
              </a:spcBef>
              <a:spcAft>
                <a:spcPts val="0"/>
              </a:spcAft>
              <a:buSzPts val="2040"/>
              <a:buChar char="•"/>
              <a:defRPr sz="2400"/>
            </a:lvl2pPr>
            <a:lvl3pPr marL="1371600" lvl="2" indent="-342900" algn="l">
              <a:spcBef>
                <a:spcPts val="400"/>
              </a:spcBef>
              <a:spcAft>
                <a:spcPts val="0"/>
              </a:spcAft>
              <a:buSzPts val="18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33" name="Google Shape;33;p5"/>
          <p:cNvSpPr txBox="1">
            <a:spLocks noGrp="1"/>
          </p:cNvSpPr>
          <p:nvPr>
            <p:ph type="ftr" idx="11"/>
          </p:nvPr>
        </p:nvSpPr>
        <p:spPr>
          <a:xfrm>
            <a:off x="457200" y="6324600"/>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sldNum" idx="12"/>
          </p:nvPr>
        </p:nvSpPr>
        <p:spPr>
          <a:xfrm>
            <a:off x="4572000" y="6324600"/>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dk2"/>
              </a:buClr>
              <a:buSzPts val="4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6"/>
          <p:cNvSpPr txBox="1">
            <a:spLocks noGrp="1"/>
          </p:cNvSpPr>
          <p:nvPr>
            <p:ph type="body" idx="1"/>
          </p:nvPr>
        </p:nvSpPr>
        <p:spPr>
          <a:xfrm>
            <a:off x="457200" y="1676400"/>
            <a:ext cx="3931920" cy="639762"/>
          </a:xfrm>
          <a:prstGeom prst="rect">
            <a:avLst/>
          </a:prstGeom>
          <a:noFill/>
          <a:ln>
            <a:noFill/>
          </a:ln>
        </p:spPr>
        <p:txBody>
          <a:bodyPr spcFirstLastPara="1" wrap="square" lIns="91425" tIns="45700" rIns="91425" bIns="45700" anchor="ctr" anchorCtr="0"/>
          <a:lstStyle>
            <a:lvl1pPr marL="457200" lvl="0" indent="-228600" algn="ctr">
              <a:spcBef>
                <a:spcPts val="400"/>
              </a:spcBef>
              <a:spcAft>
                <a:spcPts val="0"/>
              </a:spcAft>
              <a:buSzPts val="1700"/>
              <a:buNone/>
              <a:defRPr sz="2000" b="0">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62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38" name="Google Shape;38;p6"/>
          <p:cNvSpPr txBox="1">
            <a:spLocks noGrp="1"/>
          </p:cNvSpPr>
          <p:nvPr>
            <p:ph type="body" idx="2"/>
          </p:nvPr>
        </p:nvSpPr>
        <p:spPr>
          <a:xfrm>
            <a:off x="457200" y="2438400"/>
            <a:ext cx="3931920" cy="3951288"/>
          </a:xfrm>
          <a:prstGeom prst="rect">
            <a:avLst/>
          </a:prstGeom>
          <a:noFill/>
          <a:ln>
            <a:noFill/>
          </a:ln>
        </p:spPr>
        <p:txBody>
          <a:bodyPr spcFirstLastPara="1" wrap="square" lIns="91425" tIns="45700" rIns="91425" bIns="45700" anchor="t" anchorCtr="0"/>
          <a:lstStyle>
            <a:lvl1pPr marL="457200" lvl="0" indent="-358140" algn="l">
              <a:spcBef>
                <a:spcPts val="480"/>
              </a:spcBef>
              <a:spcAft>
                <a:spcPts val="0"/>
              </a:spcAft>
              <a:buSzPts val="2040"/>
              <a:buChar char="•"/>
              <a:defRPr sz="2400"/>
            </a:lvl1pPr>
            <a:lvl2pPr marL="914400" lvl="1" indent="-336550" algn="l">
              <a:spcBef>
                <a:spcPts val="400"/>
              </a:spcBef>
              <a:spcAft>
                <a:spcPts val="0"/>
              </a:spcAft>
              <a:buSzPts val="1700"/>
              <a:buChar char="•"/>
              <a:defRPr sz="2000"/>
            </a:lvl2pPr>
            <a:lvl3pPr marL="1371600" lvl="2" indent="-331469" algn="l">
              <a:spcBef>
                <a:spcPts val="360"/>
              </a:spcBef>
              <a:spcAft>
                <a:spcPts val="0"/>
              </a:spcAft>
              <a:buSzPts val="162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39" name="Google Shape;39;p6"/>
          <p:cNvSpPr txBox="1">
            <a:spLocks noGrp="1"/>
          </p:cNvSpPr>
          <p:nvPr>
            <p:ph type="body" idx="3"/>
          </p:nvPr>
        </p:nvSpPr>
        <p:spPr>
          <a:xfrm>
            <a:off x="4754880" y="1676400"/>
            <a:ext cx="3931920" cy="639762"/>
          </a:xfrm>
          <a:prstGeom prst="rect">
            <a:avLst/>
          </a:prstGeom>
          <a:noFill/>
          <a:ln>
            <a:noFill/>
          </a:ln>
        </p:spPr>
        <p:txBody>
          <a:bodyPr spcFirstLastPara="1" wrap="square" lIns="91425" tIns="45700" rIns="91425" bIns="45700" anchor="ctr" anchorCtr="0"/>
          <a:lstStyle>
            <a:lvl1pPr marL="457200" lvl="0" indent="-228600" algn="ctr">
              <a:spcBef>
                <a:spcPts val="400"/>
              </a:spcBef>
              <a:spcAft>
                <a:spcPts val="0"/>
              </a:spcAft>
              <a:buSzPts val="1700"/>
              <a:buNone/>
              <a:defRPr sz="2000" b="0">
                <a:solidFill>
                  <a:schemeClr val="dk2"/>
                </a:solidFill>
                <a:latin typeface="Calibri"/>
                <a:ea typeface="Calibri"/>
                <a:cs typeface="Calibri"/>
                <a:sym typeface="Calibri"/>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62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40" name="Google Shape;40;p6"/>
          <p:cNvSpPr txBox="1">
            <a:spLocks noGrp="1"/>
          </p:cNvSpPr>
          <p:nvPr>
            <p:ph type="body" idx="4"/>
          </p:nvPr>
        </p:nvSpPr>
        <p:spPr>
          <a:xfrm>
            <a:off x="4754880" y="2438400"/>
            <a:ext cx="3931920" cy="3951288"/>
          </a:xfrm>
          <a:prstGeom prst="rect">
            <a:avLst/>
          </a:prstGeom>
          <a:noFill/>
          <a:ln>
            <a:noFill/>
          </a:ln>
        </p:spPr>
        <p:txBody>
          <a:bodyPr spcFirstLastPara="1" wrap="square" lIns="91425" tIns="45700" rIns="91425" bIns="45700" anchor="t" anchorCtr="0"/>
          <a:lstStyle>
            <a:lvl1pPr marL="457200" lvl="0" indent="-358140" algn="l">
              <a:spcBef>
                <a:spcPts val="480"/>
              </a:spcBef>
              <a:spcAft>
                <a:spcPts val="0"/>
              </a:spcAft>
              <a:buSzPts val="2040"/>
              <a:buChar char="•"/>
              <a:defRPr sz="2400"/>
            </a:lvl1pPr>
            <a:lvl2pPr marL="914400" lvl="1" indent="-336550" algn="l">
              <a:spcBef>
                <a:spcPts val="400"/>
              </a:spcBef>
              <a:spcAft>
                <a:spcPts val="0"/>
              </a:spcAft>
              <a:buSzPts val="1700"/>
              <a:buChar char="•"/>
              <a:defRPr sz="2000"/>
            </a:lvl2pPr>
            <a:lvl3pPr marL="1371600" lvl="2" indent="-331469" algn="l">
              <a:spcBef>
                <a:spcPts val="360"/>
              </a:spcBef>
              <a:spcAft>
                <a:spcPts val="0"/>
              </a:spcAft>
              <a:buSzPts val="162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41" name="Google Shape;41;p6"/>
          <p:cNvSpPr txBox="1">
            <a:spLocks noGrp="1"/>
          </p:cNvSpPr>
          <p:nvPr>
            <p:ph type="ftr" idx="11"/>
          </p:nvPr>
        </p:nvSpPr>
        <p:spPr>
          <a:xfrm>
            <a:off x="457200" y="6324600"/>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4572000" y="6324600"/>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43" name="Google Shape;43;p6"/>
          <p:cNvCxnSpPr/>
          <p:nvPr/>
        </p:nvCxnSpPr>
        <p:spPr>
          <a:xfrm rot="5400000">
            <a:off x="2217817" y="4045823"/>
            <a:ext cx="4709160" cy="794"/>
          </a:xfrm>
          <a:prstGeom prst="straightConnector1">
            <a:avLst/>
          </a:prstGeom>
          <a:noFill/>
          <a:ln w="19050" cap="flat" cmpd="sng">
            <a:solidFill>
              <a:schemeClr val="dk2"/>
            </a:solidFill>
            <a:prstDash val="solid"/>
            <a:round/>
            <a:headEnd type="none" w="sm" len="sm"/>
            <a:tailEnd type="none" w="sm" len="sm"/>
          </a:ln>
        </p:spPr>
      </p:cxnSp>
      <p:pic>
        <p:nvPicPr>
          <p:cNvPr id="44" name="Google Shape;44;p6" descr="MPHD-logo-vertical-reflex-blue-(NEW).png"/>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7010400" y="5486400"/>
            <a:ext cx="1700817" cy="117157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7"/>
          <p:cNvSpPr txBox="1">
            <a:spLocks noGrp="1"/>
          </p:cNvSpPr>
          <p:nvPr>
            <p:ph type="ftr" idx="11"/>
          </p:nvPr>
        </p:nvSpPr>
        <p:spPr>
          <a:xfrm>
            <a:off x="457200" y="6324600"/>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sldNum" idx="12"/>
          </p:nvPr>
        </p:nvSpPr>
        <p:spPr>
          <a:xfrm>
            <a:off x="4572000" y="6324600"/>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457200" y="792080"/>
            <a:ext cx="2139696" cy="1261872"/>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2"/>
              </a:buClr>
              <a:buSzPts val="2400"/>
              <a:buFont typeface="Calibri"/>
              <a:buNone/>
              <a:defRPr sz="2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8"/>
          <p:cNvSpPr txBox="1">
            <a:spLocks noGrp="1"/>
          </p:cNvSpPr>
          <p:nvPr>
            <p:ph type="body" idx="1"/>
          </p:nvPr>
        </p:nvSpPr>
        <p:spPr>
          <a:xfrm>
            <a:off x="2971800" y="792080"/>
            <a:ext cx="5715000" cy="5577840"/>
          </a:xfrm>
          <a:prstGeom prst="rect">
            <a:avLst/>
          </a:prstGeom>
          <a:noFill/>
          <a:ln>
            <a:noFill/>
          </a:ln>
        </p:spPr>
        <p:txBody>
          <a:bodyPr spcFirstLastPara="1" wrap="square" lIns="91425" tIns="45700" rIns="91425" bIns="45700" anchor="t" anchorCtr="0"/>
          <a:lstStyle>
            <a:lvl1pPr marL="457200" lvl="0" indent="-401320" algn="l">
              <a:spcBef>
                <a:spcPts val="640"/>
              </a:spcBef>
              <a:spcAft>
                <a:spcPts val="0"/>
              </a:spcAft>
              <a:buSzPts val="2720"/>
              <a:buChar char="•"/>
              <a:defRPr sz="3200"/>
            </a:lvl1pPr>
            <a:lvl2pPr marL="914400" lvl="1" indent="-379730" algn="l">
              <a:spcBef>
                <a:spcPts val="560"/>
              </a:spcBef>
              <a:spcAft>
                <a:spcPts val="0"/>
              </a:spcAft>
              <a:buSzPts val="2380"/>
              <a:buChar char="•"/>
              <a:defRPr sz="2800"/>
            </a:lvl2pPr>
            <a:lvl3pPr marL="1371600" lvl="2" indent="-365760" algn="l">
              <a:spcBef>
                <a:spcPts val="480"/>
              </a:spcBef>
              <a:spcAft>
                <a:spcPts val="0"/>
              </a:spcAft>
              <a:buSzPts val="216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51" name="Google Shape;51;p8"/>
          <p:cNvSpPr txBox="1">
            <a:spLocks noGrp="1"/>
          </p:cNvSpPr>
          <p:nvPr>
            <p:ph type="body" idx="2"/>
          </p:nvPr>
        </p:nvSpPr>
        <p:spPr>
          <a:xfrm>
            <a:off x="457201" y="2130552"/>
            <a:ext cx="2139696" cy="4243615"/>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SzPts val="119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9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52" name="Google Shape;52;p8"/>
          <p:cNvSpPr txBox="1">
            <a:spLocks noGrp="1"/>
          </p:cNvSpPr>
          <p:nvPr>
            <p:ph type="ftr" idx="11"/>
          </p:nvPr>
        </p:nvSpPr>
        <p:spPr>
          <a:xfrm>
            <a:off x="457200" y="6324600"/>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4572000" y="6324600"/>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54" name="Google Shape;54;p8"/>
          <p:cNvCxnSpPr/>
          <p:nvPr/>
        </p:nvCxnSpPr>
        <p:spPr>
          <a:xfrm rot="5400000">
            <a:off x="-13116" y="3580206"/>
            <a:ext cx="5577840" cy="1588"/>
          </a:xfrm>
          <a:prstGeom prst="straightConnector1">
            <a:avLst/>
          </a:prstGeom>
          <a:noFill/>
          <a:ln w="19050" cap="flat" cmpd="sng">
            <a:solidFill>
              <a:schemeClr val="dk2"/>
            </a:solidFill>
            <a:prstDash val="solid"/>
            <a:round/>
            <a:headEnd type="none" w="sm" len="sm"/>
            <a:tailEnd type="none" w="sm" len="sm"/>
          </a:ln>
        </p:spPr>
      </p:cxnSp>
      <p:pic>
        <p:nvPicPr>
          <p:cNvPr id="55" name="Google Shape;55;p8" descr="MPHD-logo-vertical-reflex-blue-(NEW).png"/>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7010400" y="5486400"/>
            <a:ext cx="1700817" cy="117157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457200" y="792480"/>
            <a:ext cx="2142680" cy="126492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2"/>
              </a:buClr>
              <a:buSzPts val="2400"/>
              <a:buFont typeface="Calibri"/>
              <a:buNone/>
              <a:defRPr sz="2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9"/>
          <p:cNvSpPr>
            <a:spLocks noGrp="1"/>
          </p:cNvSpPr>
          <p:nvPr>
            <p:ph type="pic" idx="2"/>
          </p:nvPr>
        </p:nvSpPr>
        <p:spPr>
          <a:xfrm>
            <a:off x="2858610" y="838201"/>
            <a:ext cx="5904390" cy="5500456"/>
          </a:xfrm>
          <a:prstGeom prst="rect">
            <a:avLst/>
          </a:prstGeom>
          <a:solidFill>
            <a:schemeClr val="lt2"/>
          </a:solidFill>
          <a:ln w="76200" cap="flat" cmpd="sng">
            <a:solidFill>
              <a:srgbClr val="FFFFFF"/>
            </a:solidFill>
            <a:prstDash val="solid"/>
            <a:miter lim="800000"/>
            <a:headEnd type="none" w="sm" len="sm"/>
            <a:tailEnd type="none" w="sm" len="sm"/>
          </a:ln>
          <a:effectLst>
            <a:outerShdw blurRad="50800" dist="12700" dir="5400000" algn="t" rotWithShape="0">
              <a:srgbClr val="000000">
                <a:alpha val="58823"/>
              </a:srgbClr>
            </a:outerShdw>
          </a:effectLst>
        </p:spPr>
        <p:txBody>
          <a:bodyPr spcFirstLastPara="1" wrap="square" lIns="91425" tIns="45700" rIns="91425" bIns="45700" anchor="t" anchorCtr="0"/>
          <a:lstStyle>
            <a:lvl1pPr marR="0" lvl="0" algn="l" rtl="0">
              <a:spcBef>
                <a:spcPts val="640"/>
              </a:spcBef>
              <a:spcAft>
                <a:spcPts val="0"/>
              </a:spcAft>
              <a:buClr>
                <a:schemeClr val="accent1"/>
              </a:buClr>
              <a:buSzPts val="272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accent1"/>
              </a:buClr>
              <a:buSzPts val="238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accent1"/>
              </a:buClr>
              <a:buSzPts val="216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body" idx="1"/>
          </p:nvPr>
        </p:nvSpPr>
        <p:spPr>
          <a:xfrm>
            <a:off x="457200" y="2133600"/>
            <a:ext cx="2139696" cy="4242816"/>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SzPts val="119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9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60" name="Google Shape;60;p9"/>
          <p:cNvSpPr txBox="1">
            <a:spLocks noGrp="1"/>
          </p:cNvSpPr>
          <p:nvPr>
            <p:ph type="ftr" idx="11"/>
          </p:nvPr>
        </p:nvSpPr>
        <p:spPr>
          <a:xfrm>
            <a:off x="381000" y="6324600"/>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9"/>
          <p:cNvSpPr txBox="1">
            <a:spLocks noGrp="1"/>
          </p:cNvSpPr>
          <p:nvPr>
            <p:ph type="sldNum" idx="12"/>
          </p:nvPr>
        </p:nvSpPr>
        <p:spPr>
          <a:xfrm>
            <a:off x="4572000" y="6324600"/>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220786"/>
            <a:ext cx="9144000" cy="228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1;p1"/>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000"/>
              <a:buFont typeface="Calibri"/>
              <a:buNone/>
              <a:defRPr sz="4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457200" y="1600200"/>
            <a:ext cx="8229600" cy="4724400"/>
          </a:xfrm>
          <a:prstGeom prst="rect">
            <a:avLst/>
          </a:prstGeom>
          <a:noFill/>
          <a:ln>
            <a:noFill/>
          </a:ln>
        </p:spPr>
        <p:txBody>
          <a:bodyPr spcFirstLastPara="1" wrap="square" lIns="91425" tIns="45700" rIns="91425" bIns="45700" anchor="t" anchorCtr="0"/>
          <a:lstStyle>
            <a:lvl1pPr marL="457200" marR="0" lvl="0" indent="-358140" algn="l" rtl="0">
              <a:spcBef>
                <a:spcPts val="480"/>
              </a:spcBef>
              <a:spcAft>
                <a:spcPts val="0"/>
              </a:spcAft>
              <a:buClr>
                <a:schemeClr val="accent1"/>
              </a:buClr>
              <a:buSzPts val="2040"/>
              <a:buFont typeface="Arial"/>
              <a:buChar char="•"/>
              <a:defRPr sz="2400" b="0" i="0" u="none" strike="noStrike" cap="none">
                <a:solidFill>
                  <a:schemeClr val="dk1"/>
                </a:solidFill>
                <a:latin typeface="Calibri"/>
                <a:ea typeface="Calibri"/>
                <a:cs typeface="Calibri"/>
                <a:sym typeface="Calibri"/>
              </a:defRPr>
            </a:lvl1pPr>
            <a:lvl2pPr marL="914400" marR="0" lvl="1" indent="-336550" algn="l" rtl="0">
              <a:spcBef>
                <a:spcPts val="400"/>
              </a:spcBef>
              <a:spcAft>
                <a:spcPts val="0"/>
              </a:spcAft>
              <a:buClr>
                <a:schemeClr val="accent1"/>
              </a:buClr>
              <a:buSzPts val="1700"/>
              <a:buFont typeface="Arial"/>
              <a:buChar char="•"/>
              <a:defRPr sz="2000" b="0" i="0" u="none" strike="noStrike" cap="none">
                <a:solidFill>
                  <a:schemeClr val="dk1"/>
                </a:solidFill>
                <a:latin typeface="Calibri"/>
                <a:ea typeface="Calibri"/>
                <a:cs typeface="Calibri"/>
                <a:sym typeface="Calibri"/>
              </a:defRPr>
            </a:lvl2pPr>
            <a:lvl3pPr marL="1371600" marR="0" lvl="2" indent="-331469" algn="l" rtl="0">
              <a:spcBef>
                <a:spcPts val="360"/>
              </a:spcBef>
              <a:spcAft>
                <a:spcPts val="0"/>
              </a:spcAft>
              <a:buClr>
                <a:schemeClr val="accent1"/>
              </a:buClr>
              <a:buSzPts val="162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spcBef>
                <a:spcPts val="28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1150" algn="l" rtl="0">
              <a:spcBef>
                <a:spcPts val="26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6pPr>
            <a:lvl7pPr marL="3200400" marR="0" lvl="6" indent="-311150" algn="l" rtl="0">
              <a:spcBef>
                <a:spcPts val="26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7pPr>
            <a:lvl8pPr marL="3657600" marR="0" lvl="7" indent="-311150" algn="l" rtl="0">
              <a:spcBef>
                <a:spcPts val="26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8pPr>
            <a:lvl9pPr marL="4114800" marR="0" lvl="8" indent="-311150" algn="l" rtl="0">
              <a:spcBef>
                <a:spcPts val="26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9pPr>
          </a:lstStyle>
          <a:p>
            <a:endParaRPr/>
          </a:p>
        </p:txBody>
      </p:sp>
      <p:sp>
        <p:nvSpPr>
          <p:cNvPr id="13" name="Google Shape;13;p1"/>
          <p:cNvSpPr/>
          <p:nvPr/>
        </p:nvSpPr>
        <p:spPr>
          <a:xfrm>
            <a:off x="0" y="0"/>
            <a:ext cx="9144000" cy="3657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4;p1"/>
          <p:cNvSpPr txBox="1">
            <a:spLocks noGrp="1"/>
          </p:cNvSpPr>
          <p:nvPr>
            <p:ph type="ftr" idx="11"/>
          </p:nvPr>
        </p:nvSpPr>
        <p:spPr>
          <a:xfrm>
            <a:off x="457200" y="6324600"/>
            <a:ext cx="4114800" cy="32918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chemeClr val="dk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a:spLocks noGrp="1"/>
          </p:cNvSpPr>
          <p:nvPr>
            <p:ph type="sldNum" idx="12"/>
          </p:nvPr>
        </p:nvSpPr>
        <p:spPr>
          <a:xfrm>
            <a:off x="4572000" y="6324600"/>
            <a:ext cx="10668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1" i="0" u="none" strike="noStrike" cap="none">
                <a:solidFill>
                  <a:schemeClr val="dk2"/>
                </a:solidFill>
                <a:latin typeface="Calibri"/>
                <a:ea typeface="Calibri"/>
                <a:cs typeface="Calibri"/>
                <a:sym typeface="Calibri"/>
              </a:defRPr>
            </a:lvl1pPr>
            <a:lvl2pPr marL="0" marR="0" lvl="1" indent="0" algn="l" rtl="0">
              <a:spcBef>
                <a:spcPts val="0"/>
              </a:spcBef>
              <a:buNone/>
              <a:defRPr sz="1400" b="1" i="0" u="none" strike="noStrike" cap="none">
                <a:solidFill>
                  <a:schemeClr val="dk2"/>
                </a:solidFill>
                <a:latin typeface="Calibri"/>
                <a:ea typeface="Calibri"/>
                <a:cs typeface="Calibri"/>
                <a:sym typeface="Calibri"/>
              </a:defRPr>
            </a:lvl2pPr>
            <a:lvl3pPr marL="0" marR="0" lvl="2" indent="0" algn="l" rtl="0">
              <a:spcBef>
                <a:spcPts val="0"/>
              </a:spcBef>
              <a:buNone/>
              <a:defRPr sz="1400" b="1" i="0" u="none" strike="noStrike" cap="none">
                <a:solidFill>
                  <a:schemeClr val="dk2"/>
                </a:solidFill>
                <a:latin typeface="Calibri"/>
                <a:ea typeface="Calibri"/>
                <a:cs typeface="Calibri"/>
                <a:sym typeface="Calibri"/>
              </a:defRPr>
            </a:lvl3pPr>
            <a:lvl4pPr marL="0" marR="0" lvl="3" indent="0" algn="l" rtl="0">
              <a:spcBef>
                <a:spcPts val="0"/>
              </a:spcBef>
              <a:buNone/>
              <a:defRPr sz="1400" b="1" i="0" u="none" strike="noStrike" cap="none">
                <a:solidFill>
                  <a:schemeClr val="dk2"/>
                </a:solidFill>
                <a:latin typeface="Calibri"/>
                <a:ea typeface="Calibri"/>
                <a:cs typeface="Calibri"/>
                <a:sym typeface="Calibri"/>
              </a:defRPr>
            </a:lvl4pPr>
            <a:lvl5pPr marL="0" marR="0" lvl="4" indent="0" algn="l" rtl="0">
              <a:spcBef>
                <a:spcPts val="0"/>
              </a:spcBef>
              <a:buNone/>
              <a:defRPr sz="1400" b="1" i="0" u="none" strike="noStrike" cap="none">
                <a:solidFill>
                  <a:schemeClr val="dk2"/>
                </a:solidFill>
                <a:latin typeface="Calibri"/>
                <a:ea typeface="Calibri"/>
                <a:cs typeface="Calibri"/>
                <a:sym typeface="Calibri"/>
              </a:defRPr>
            </a:lvl5pPr>
            <a:lvl6pPr marL="0" marR="0" lvl="5" indent="0" algn="l" rtl="0">
              <a:spcBef>
                <a:spcPts val="0"/>
              </a:spcBef>
              <a:buNone/>
              <a:defRPr sz="1400" b="1" i="0" u="none" strike="noStrike" cap="none">
                <a:solidFill>
                  <a:schemeClr val="dk2"/>
                </a:solidFill>
                <a:latin typeface="Calibri"/>
                <a:ea typeface="Calibri"/>
                <a:cs typeface="Calibri"/>
                <a:sym typeface="Calibri"/>
              </a:defRPr>
            </a:lvl6pPr>
            <a:lvl7pPr marL="0" marR="0" lvl="6" indent="0" algn="l" rtl="0">
              <a:spcBef>
                <a:spcPts val="0"/>
              </a:spcBef>
              <a:buNone/>
              <a:defRPr sz="1400" b="1" i="0" u="none" strike="noStrike" cap="none">
                <a:solidFill>
                  <a:schemeClr val="dk2"/>
                </a:solidFill>
                <a:latin typeface="Calibri"/>
                <a:ea typeface="Calibri"/>
                <a:cs typeface="Calibri"/>
                <a:sym typeface="Calibri"/>
              </a:defRPr>
            </a:lvl7pPr>
            <a:lvl8pPr marL="0" marR="0" lvl="7" indent="0" algn="l" rtl="0">
              <a:spcBef>
                <a:spcPts val="0"/>
              </a:spcBef>
              <a:buNone/>
              <a:defRPr sz="1400" b="1" i="0" u="none" strike="noStrike" cap="none">
                <a:solidFill>
                  <a:schemeClr val="dk2"/>
                </a:solidFill>
                <a:latin typeface="Calibri"/>
                <a:ea typeface="Calibri"/>
                <a:cs typeface="Calibri"/>
                <a:sym typeface="Calibri"/>
              </a:defRPr>
            </a:lvl8pPr>
            <a:lvl9pPr marL="0" marR="0" lvl="8" indent="0" algn="l" rtl="0">
              <a:spcBef>
                <a:spcPts val="0"/>
              </a:spcBef>
              <a:buNone/>
              <a:defRPr sz="1400" b="1" i="0" u="none" strike="noStrike" cap="none">
                <a:solidFill>
                  <a:schemeClr val="dk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nashville.gov/Office-of-Emergency-Management.aspx"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fema.gov/disasters/disaster-declaration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fema.gov/media-library-data/1440449346150-1ff18127345615d8b7e1effb4752b668/Family_Comm_Plan_508_20150820.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ready.gov/make-a-plan"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ready.gov/pets"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cdc.gov/coronavirus/2019-ncov/faq.html#Preparing-for-an-Outbreak"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www.smart911.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s://nextdoor.com/" TargetMode="External"/><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48.png"/><Relationship Id="rId4" Type="http://schemas.openxmlformats.org/officeDocument/2006/relationships/image" Target="../media/image47.jpeg"/></Relationships>
</file>

<file path=ppt/slides/_rels/slide4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www.weather.gov/safety/flood-turn-around-dont-drown"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4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s://crowdsourcerescue.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59.JP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s://www.cdc.gov/disasters/cleanup/facts.html" TargetMode="External"/><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4.xml"/><Relationship Id="rId1" Type="http://schemas.openxmlformats.org/officeDocument/2006/relationships/slideLayout" Target="../slideLayouts/slideLayout4.xml"/><Relationship Id="rId6" Type="http://schemas.openxmlformats.org/officeDocument/2006/relationships/hyperlink" Target="https://safeandwell.communityos.org/cms/index.php" TargetMode="External"/><Relationship Id="rId5" Type="http://schemas.openxmlformats.org/officeDocument/2006/relationships/image" Target="../media/image64.png"/><Relationship Id="rId4" Type="http://schemas.openxmlformats.org/officeDocument/2006/relationships/image" Target="../media/image63.png"/></Relationships>
</file>

<file path=ppt/slides/_rels/slide58.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67.jpg"/><Relationship Id="rId4" Type="http://schemas.openxmlformats.org/officeDocument/2006/relationships/image" Target="../media/image66.jpg"/></Relationships>
</file>

<file path=ppt/slides/_rels/slide5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0"/>
          <p:cNvSpPr txBox="1">
            <a:spLocks noGrp="1"/>
          </p:cNvSpPr>
          <p:nvPr>
            <p:ph type="ctrTitle"/>
          </p:nvPr>
        </p:nvSpPr>
        <p:spPr>
          <a:xfrm>
            <a:off x="621808" y="1524000"/>
            <a:ext cx="7848600" cy="1546225"/>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2"/>
              </a:buClr>
              <a:buSzPts val="4000"/>
              <a:buFont typeface="Calibri"/>
              <a:buNone/>
            </a:pPr>
            <a:r>
              <a:rPr lang="en-US" sz="4000" b="1"/>
              <a:t>FAMILY AND COMMUNITY EMERGENCY PREPAREDNESS</a:t>
            </a:r>
            <a:endParaRPr/>
          </a:p>
        </p:txBody>
      </p:sp>
      <p:sp>
        <p:nvSpPr>
          <p:cNvPr id="68" name="Google Shape;68;p10"/>
          <p:cNvSpPr txBox="1">
            <a:spLocks noGrp="1"/>
          </p:cNvSpPr>
          <p:nvPr>
            <p:ph type="subTitle" idx="1"/>
          </p:nvPr>
        </p:nvSpPr>
        <p:spPr>
          <a:xfrm>
            <a:off x="76200" y="3486536"/>
            <a:ext cx="8939817" cy="1447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1870"/>
              <a:buNone/>
            </a:pPr>
            <a:r>
              <a:rPr lang="en-US" sz="2200" b="1" dirty="0">
                <a:solidFill>
                  <a:srgbClr val="17365D"/>
                </a:solidFill>
              </a:rPr>
              <a:t>Fisk University’s Community Environmental Awareness Program</a:t>
            </a:r>
            <a:endParaRPr dirty="0"/>
          </a:p>
          <a:p>
            <a:pPr marL="0" lvl="0" indent="0" algn="ctr" rtl="0">
              <a:spcBef>
                <a:spcPts val="440"/>
              </a:spcBef>
              <a:spcAft>
                <a:spcPts val="0"/>
              </a:spcAft>
              <a:buSzPts val="1870"/>
              <a:buNone/>
            </a:pPr>
            <a:r>
              <a:rPr lang="en-US" sz="2200" b="1" dirty="0">
                <a:solidFill>
                  <a:srgbClr val="17365D"/>
                </a:solidFill>
              </a:rPr>
              <a:t>in partnership with</a:t>
            </a:r>
            <a:endParaRPr dirty="0"/>
          </a:p>
          <a:p>
            <a:pPr marL="0" lvl="0" indent="0" algn="ctr" rtl="0">
              <a:spcBef>
                <a:spcPts val="440"/>
              </a:spcBef>
              <a:spcAft>
                <a:spcPts val="0"/>
              </a:spcAft>
              <a:buSzPts val="1870"/>
              <a:buNone/>
            </a:pPr>
            <a:r>
              <a:rPr lang="en-US" sz="2200" b="1" dirty="0">
                <a:solidFill>
                  <a:srgbClr val="17365D"/>
                </a:solidFill>
              </a:rPr>
              <a:t>Metro Public Health Department’s Emergency Preparedness Program</a:t>
            </a:r>
            <a:endParaRPr dirty="0"/>
          </a:p>
        </p:txBody>
      </p:sp>
      <p:pic>
        <p:nvPicPr>
          <p:cNvPr id="69" name="Google Shape;69;p10" descr="FISK UNIVERSITY logo"/>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304800" y="5350647"/>
            <a:ext cx="1905000" cy="1395807"/>
          </a:xfrm>
          <a:prstGeom prst="rect">
            <a:avLst/>
          </a:prstGeom>
          <a:noFill/>
          <a:ln>
            <a:noFill/>
          </a:ln>
        </p:spPr>
      </p:pic>
      <p:pic>
        <p:nvPicPr>
          <p:cNvPr id="70" name="Google Shape;70;p10" descr="Nashville Davidson County Metro Public Health Department logo"/>
          <p:cNvPicPr preferRelativeResize="0"/>
          <p:nvPr/>
        </p:nvPicPr>
        <p:blipFill rotWithShape="1">
          <a:blip r:embed="rId4">
            <a:alphaModFix/>
            <a:extLst>
              <a:ext uri="{28A0092B-C50C-407E-A947-70E740481C1C}">
                <a14:useLocalDpi xmlns:a14="http://schemas.microsoft.com/office/drawing/2010/main" val="0"/>
              </a:ext>
            </a:extLst>
          </a:blip>
          <a:srcRect/>
          <a:stretch/>
        </p:blipFill>
        <p:spPr>
          <a:xfrm>
            <a:off x="6934200" y="5350647"/>
            <a:ext cx="1929417" cy="135989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9"/>
          <p:cNvSpPr txBox="1">
            <a:spLocks noGrp="1"/>
          </p:cNvSpPr>
          <p:nvPr>
            <p:ph type="title"/>
          </p:nvPr>
        </p:nvSpPr>
        <p:spPr>
          <a:xfrm>
            <a:off x="228600" y="533400"/>
            <a:ext cx="8229600" cy="76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a:t>Know the Risks</a:t>
            </a:r>
            <a:endParaRPr/>
          </a:p>
        </p:txBody>
      </p:sp>
      <p:sp>
        <p:nvSpPr>
          <p:cNvPr id="151" name="Google Shape;151;p19"/>
          <p:cNvSpPr txBox="1"/>
          <p:nvPr/>
        </p:nvSpPr>
        <p:spPr>
          <a:xfrm>
            <a:off x="95250" y="1845305"/>
            <a:ext cx="8953500"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dk1"/>
                </a:solidFill>
                <a:latin typeface="Calibri"/>
                <a:ea typeface="Calibri"/>
                <a:cs typeface="Calibri"/>
                <a:sym typeface="Calibri"/>
              </a:rPr>
              <a:t>What do you think are the greatest risks for Middle TN?</a:t>
            </a:r>
            <a:endParaRPr/>
          </a:p>
        </p:txBody>
      </p:sp>
      <p:pic>
        <p:nvPicPr>
          <p:cNvPr id="152" name="Google Shape;152;p19" descr="Map of Tennessee"/>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457200" y="2819400"/>
            <a:ext cx="8229600" cy="2590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7" name="Google Shape;247;p31"/>
          <p:cNvSpPr txBox="1">
            <a:spLocks noGrp="1"/>
          </p:cNvSpPr>
          <p:nvPr>
            <p:ph type="title"/>
          </p:nvPr>
        </p:nvSpPr>
        <p:spPr>
          <a:xfrm>
            <a:off x="0" y="360218"/>
            <a:ext cx="9361602" cy="9906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dk2"/>
              </a:buClr>
              <a:buSzPts val="3400"/>
              <a:buFont typeface="Calibri"/>
              <a:buNone/>
            </a:pPr>
            <a:r>
              <a:rPr lang="en-US" sz="3200" b="1" u="sng" dirty="0"/>
              <a:t>Hazard Vulnerability Assessment (HVA) for Middle TN</a:t>
            </a:r>
            <a:endParaRPr sz="3200" dirty="0"/>
          </a:p>
        </p:txBody>
      </p:sp>
      <p:sp>
        <p:nvSpPr>
          <p:cNvPr id="248" name="Google Shape;248;p31"/>
          <p:cNvSpPr txBox="1">
            <a:spLocks noGrp="1"/>
          </p:cNvSpPr>
          <p:nvPr>
            <p:ph type="body" idx="1"/>
          </p:nvPr>
        </p:nvSpPr>
        <p:spPr>
          <a:xfrm>
            <a:off x="141029" y="1551709"/>
            <a:ext cx="5744270" cy="5158153"/>
          </a:xfrm>
          <a:prstGeom prst="rect">
            <a:avLst/>
          </a:prstGeom>
          <a:noFill/>
          <a:ln>
            <a:noFill/>
          </a:ln>
        </p:spPr>
        <p:txBody>
          <a:bodyPr spcFirstLastPara="1" wrap="square" lIns="91425" tIns="45700" rIns="91425" bIns="45700" anchor="t" anchorCtr="0">
            <a:noAutofit/>
          </a:bodyPr>
          <a:lstStyle/>
          <a:p>
            <a:pPr marL="457200" lvl="1" indent="-182880">
              <a:lnSpc>
                <a:spcPct val="150000"/>
              </a:lnSpc>
              <a:spcBef>
                <a:spcPts val="0"/>
              </a:spcBef>
              <a:buSzPts val="2202"/>
              <a:buFont typeface="Noto Sans Symbols"/>
              <a:buChar char="▪"/>
            </a:pPr>
            <a:r>
              <a:rPr lang="en-US" sz="2590" dirty="0"/>
              <a:t>PROLONGED ELECTRICAL OUTAGE</a:t>
            </a:r>
            <a:endParaRPr lang="en-US" sz="2800" dirty="0"/>
          </a:p>
          <a:p>
            <a:pPr marL="457200" lvl="1" indent="-182880">
              <a:lnSpc>
                <a:spcPct val="150000"/>
              </a:lnSpc>
              <a:spcBef>
                <a:spcPts val="0"/>
              </a:spcBef>
              <a:buSzPts val="2202"/>
              <a:buFont typeface="Noto Sans Symbols"/>
              <a:buChar char="▪"/>
            </a:pPr>
            <a:r>
              <a:rPr lang="en-US" sz="2590" dirty="0"/>
              <a:t>IT FAILURE/CYBER THREAT</a:t>
            </a:r>
            <a:endParaRPr lang="en-US" sz="2800" dirty="0"/>
          </a:p>
          <a:p>
            <a:pPr marL="457200" lvl="1" indent="-182880">
              <a:lnSpc>
                <a:spcPct val="150000"/>
              </a:lnSpc>
              <a:spcBef>
                <a:spcPts val="0"/>
              </a:spcBef>
              <a:buSzPts val="2202"/>
              <a:buFont typeface="Noto Sans Symbols"/>
              <a:buChar char="▪"/>
            </a:pPr>
            <a:r>
              <a:rPr lang="en-US" sz="2590" dirty="0"/>
              <a:t>SEVERE THUNDERSTORM</a:t>
            </a:r>
            <a:endParaRPr lang="en-US" sz="2800" dirty="0"/>
          </a:p>
          <a:p>
            <a:pPr marL="457200" lvl="1" indent="-182880">
              <a:lnSpc>
                <a:spcPct val="150000"/>
              </a:lnSpc>
              <a:spcBef>
                <a:spcPts val="0"/>
              </a:spcBef>
              <a:buSzPts val="2202"/>
              <a:buFont typeface="Noto Sans Symbols"/>
              <a:buChar char="▪"/>
            </a:pPr>
            <a:r>
              <a:rPr lang="en-US" sz="2590" dirty="0"/>
              <a:t>FLOOD</a:t>
            </a:r>
            <a:endParaRPr lang="en-US" sz="2800" dirty="0"/>
          </a:p>
          <a:p>
            <a:pPr marL="457200" lvl="1" indent="-182880" algn="l" rtl="0">
              <a:lnSpc>
                <a:spcPct val="150000"/>
              </a:lnSpc>
              <a:spcBef>
                <a:spcPts val="0"/>
              </a:spcBef>
              <a:spcAft>
                <a:spcPts val="0"/>
              </a:spcAft>
              <a:buSzPts val="2202"/>
              <a:buFont typeface="Noto Sans Symbols"/>
              <a:buChar char="▪"/>
            </a:pPr>
            <a:r>
              <a:rPr lang="en-US" sz="2590" dirty="0"/>
              <a:t>TORNADO</a:t>
            </a:r>
            <a:endParaRPr dirty="0"/>
          </a:p>
          <a:p>
            <a:pPr marL="457200" lvl="1" indent="-182880" algn="l" rtl="0">
              <a:lnSpc>
                <a:spcPct val="150000"/>
              </a:lnSpc>
              <a:spcBef>
                <a:spcPts val="518"/>
              </a:spcBef>
              <a:spcAft>
                <a:spcPts val="0"/>
              </a:spcAft>
              <a:buSzPts val="2202"/>
              <a:buFont typeface="Noto Sans Symbols"/>
              <a:buChar char="▪"/>
            </a:pPr>
            <a:r>
              <a:rPr lang="en-US" sz="2590" dirty="0"/>
              <a:t>ICE STORM</a:t>
            </a:r>
            <a:endParaRPr dirty="0"/>
          </a:p>
          <a:p>
            <a:pPr marL="457200" lvl="1" indent="-182880" algn="l" rtl="0">
              <a:lnSpc>
                <a:spcPct val="150000"/>
              </a:lnSpc>
              <a:spcBef>
                <a:spcPts val="518"/>
              </a:spcBef>
              <a:spcAft>
                <a:spcPts val="0"/>
              </a:spcAft>
              <a:buSzPts val="2202"/>
              <a:buFont typeface="Noto Sans Symbols"/>
              <a:buChar char="▪"/>
            </a:pPr>
            <a:r>
              <a:rPr lang="en-US" sz="2590" dirty="0"/>
              <a:t>PANDEMIC ILLNESS</a:t>
            </a:r>
            <a:endParaRPr dirty="0"/>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568006" y="3532152"/>
            <a:ext cx="5446684" cy="3177710"/>
          </a:xfrm>
          <a:prstGeom prst="rect">
            <a:avLst/>
          </a:prstGeom>
        </p:spPr>
      </p:pic>
    </p:spTree>
    <p:extLst>
      <p:ext uri="{BB962C8B-B14F-4D97-AF65-F5344CB8AC3E}">
        <p14:creationId xmlns:p14="http://schemas.microsoft.com/office/powerpoint/2010/main" val="2644289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1"/>
          <p:cNvSpPr txBox="1"/>
          <p:nvPr/>
        </p:nvSpPr>
        <p:spPr>
          <a:xfrm>
            <a:off x="151616" y="1152227"/>
            <a:ext cx="8839200" cy="1200329"/>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400">
                <a:solidFill>
                  <a:schemeClr val="dk1"/>
                </a:solidFill>
                <a:latin typeface="Calibri"/>
                <a:ea typeface="Calibri"/>
                <a:cs typeface="Calibri"/>
                <a:sym typeface="Calibri"/>
              </a:rPr>
              <a:t>Stay informed about the hazards that may strike your community and the risks you face from these hazards. You can obtain this information from </a:t>
            </a:r>
            <a:r>
              <a:rPr lang="en-US" sz="2400" b="1">
                <a:solidFill>
                  <a:schemeClr val="dk1"/>
                </a:solidFill>
                <a:latin typeface="Calibri"/>
                <a:ea typeface="Calibri"/>
                <a:cs typeface="Calibri"/>
                <a:sym typeface="Calibri"/>
              </a:rPr>
              <a:t>Metropolitan Nashville’s Office of Emergency Management</a:t>
            </a:r>
            <a:r>
              <a:rPr lang="en-US" sz="2400">
                <a:solidFill>
                  <a:schemeClr val="dk1"/>
                </a:solidFill>
                <a:latin typeface="Calibri"/>
                <a:ea typeface="Calibri"/>
                <a:cs typeface="Calibri"/>
                <a:sym typeface="Calibri"/>
              </a:rPr>
              <a:t>.</a:t>
            </a:r>
            <a:endParaRPr/>
          </a:p>
        </p:txBody>
      </p:sp>
      <p:pic>
        <p:nvPicPr>
          <p:cNvPr id="166" name="Google Shape;166;p21" descr="Nashville Office of Emergency Management logo"/>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2667000" y="2379852"/>
            <a:ext cx="3656816" cy="3505200"/>
          </a:xfrm>
          <a:prstGeom prst="rect">
            <a:avLst/>
          </a:prstGeom>
          <a:noFill/>
          <a:ln>
            <a:noFill/>
          </a:ln>
        </p:spPr>
      </p:pic>
      <p:sp>
        <p:nvSpPr>
          <p:cNvPr id="167" name="Google Shape;167;p21"/>
          <p:cNvSpPr txBox="1">
            <a:spLocks noGrp="1"/>
          </p:cNvSpPr>
          <p:nvPr>
            <p:ph type="title"/>
          </p:nvPr>
        </p:nvSpPr>
        <p:spPr>
          <a:xfrm>
            <a:off x="457200" y="394209"/>
            <a:ext cx="8229600" cy="76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a:t>Know the Risks</a:t>
            </a:r>
            <a:endParaRPr/>
          </a:p>
        </p:txBody>
      </p:sp>
      <p:sp>
        <p:nvSpPr>
          <p:cNvPr id="168" name="Google Shape;168;p21"/>
          <p:cNvSpPr/>
          <p:nvPr/>
        </p:nvSpPr>
        <p:spPr>
          <a:xfrm>
            <a:off x="151624" y="6088550"/>
            <a:ext cx="8992375" cy="769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500" u="sng" dirty="0">
                <a:solidFill>
                  <a:schemeClr val="hlink"/>
                </a:solidFill>
                <a:latin typeface="Calibri"/>
                <a:ea typeface="Calibri"/>
                <a:cs typeface="Calibri"/>
                <a:sym typeface="Calibri"/>
                <a:hlinkClick r:id="rId4"/>
              </a:rPr>
              <a:t>https://www.nashville.gov/Office-of-Emergency-Management.aspx</a:t>
            </a:r>
            <a:endParaRPr sz="25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7" name="Google Shape;167;p21"/>
          <p:cNvSpPr txBox="1">
            <a:spLocks noGrp="1"/>
          </p:cNvSpPr>
          <p:nvPr>
            <p:ph type="title"/>
          </p:nvPr>
        </p:nvSpPr>
        <p:spPr>
          <a:xfrm>
            <a:off x="457200" y="394209"/>
            <a:ext cx="8229600" cy="76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Know the Risks</a:t>
            </a:r>
            <a:endParaRPr dirty="0"/>
          </a:p>
        </p:txBody>
      </p:sp>
      <p:sp>
        <p:nvSpPr>
          <p:cNvPr id="165" name="Google Shape;165;p21"/>
          <p:cNvSpPr txBox="1"/>
          <p:nvPr/>
        </p:nvSpPr>
        <p:spPr>
          <a:xfrm>
            <a:off x="151616" y="1152227"/>
            <a:ext cx="8839200" cy="1200329"/>
          </a:xfrm>
          <a:prstGeom prst="rect">
            <a:avLst/>
          </a:prstGeom>
          <a:noFill/>
          <a:ln>
            <a:noFill/>
          </a:ln>
        </p:spPr>
        <p:txBody>
          <a:bodyPr spcFirstLastPara="1" wrap="square" lIns="91425" tIns="45700" rIns="91425" bIns="45700" anchor="t" anchorCtr="0">
            <a:noAutofit/>
          </a:bodyPr>
          <a:lstStyle/>
          <a:p>
            <a:pPr lvl="0" algn="just"/>
            <a:r>
              <a:rPr lang="en-US" sz="2000" dirty="0">
                <a:solidFill>
                  <a:schemeClr val="dk1"/>
                </a:solidFill>
                <a:latin typeface="Calibri"/>
                <a:ea typeface="Calibri"/>
                <a:cs typeface="Calibri"/>
                <a:sym typeface="Calibri"/>
              </a:rPr>
              <a:t>Stay informed about your community’s risk from hazards. You can obtain this information from your local </a:t>
            </a:r>
            <a:r>
              <a:rPr lang="en-US" sz="2000" b="1" dirty="0">
                <a:solidFill>
                  <a:schemeClr val="dk1"/>
                </a:solidFill>
                <a:latin typeface="Calibri"/>
                <a:ea typeface="Calibri"/>
                <a:cs typeface="Calibri"/>
                <a:sym typeface="Calibri"/>
              </a:rPr>
              <a:t>Office of Emergency Management</a:t>
            </a:r>
            <a:r>
              <a:rPr lang="en-US" sz="2000" dirty="0">
                <a:solidFill>
                  <a:schemeClr val="dk1"/>
                </a:solidFill>
                <a:latin typeface="Calibri"/>
                <a:ea typeface="Calibri"/>
                <a:cs typeface="Calibri"/>
                <a:sym typeface="Calibri"/>
              </a:rPr>
              <a:t>. Another source of information is FEMA. You can search for past Declared Disaster here </a:t>
            </a:r>
            <a:r>
              <a:rPr lang="en-US" sz="2000" dirty="0">
                <a:solidFill>
                  <a:schemeClr val="dk1"/>
                </a:solidFill>
                <a:latin typeface="Calibri"/>
                <a:ea typeface="Calibri"/>
                <a:cs typeface="Calibri"/>
                <a:sym typeface="Calibri"/>
                <a:hlinkClick r:id="rId3"/>
              </a:rPr>
              <a:t>https://www.fema.gov/disasters/disaster-declarations</a:t>
            </a:r>
            <a:r>
              <a:rPr lang="en-US" sz="2000" dirty="0">
                <a:solidFill>
                  <a:schemeClr val="dk1"/>
                </a:solidFill>
                <a:latin typeface="Calibri"/>
                <a:ea typeface="Calibri"/>
                <a:cs typeface="Calibri"/>
                <a:sym typeface="Calibri"/>
              </a:rPr>
              <a:t>.</a:t>
            </a:r>
          </a:p>
          <a:p>
            <a:pPr lvl="0" algn="just"/>
            <a:endParaRPr lang="en-US" sz="2400" dirty="0">
              <a:solidFill>
                <a:schemeClr val="dk1"/>
              </a:solidFill>
              <a:latin typeface="Calibri"/>
              <a:ea typeface="Calibri"/>
              <a:cs typeface="Calibri"/>
              <a:sym typeface="Calibri"/>
            </a:endParaRPr>
          </a:p>
          <a:p>
            <a:pPr marL="0" marR="0" lvl="0" indent="0" algn="just" rtl="0">
              <a:spcBef>
                <a:spcPts val="0"/>
              </a:spcBef>
              <a:spcAft>
                <a:spcPts val="0"/>
              </a:spcAft>
              <a:buNone/>
            </a:pPr>
            <a:endParaRPr dirty="0"/>
          </a:p>
        </p:txBody>
      </p:sp>
      <p:sp>
        <p:nvSpPr>
          <p:cNvPr id="4" name="TextBox 3"/>
          <p:cNvSpPr txBox="1"/>
          <p:nvPr/>
        </p:nvSpPr>
        <p:spPr>
          <a:xfrm>
            <a:off x="151616" y="2513821"/>
            <a:ext cx="2143536" cy="307777"/>
          </a:xfrm>
          <a:prstGeom prst="rect">
            <a:avLst/>
          </a:prstGeom>
          <a:noFill/>
        </p:spPr>
        <p:txBody>
          <a:bodyPr wrap="none" rtlCol="0">
            <a:spAutoFit/>
          </a:bodyPr>
          <a:lstStyle/>
          <a:p>
            <a:r>
              <a:rPr lang="en-US" dirty="0"/>
              <a:t>Disaster Map 2018-2019</a:t>
            </a:r>
            <a:endParaRPr lang="en-US" sz="1000" dirty="0"/>
          </a:p>
        </p:txBody>
      </p:sp>
      <p:pic>
        <p:nvPicPr>
          <p:cNvPr id="3" name="Picture 2" descr="Disaster incident map, 2018-2019"/>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63765" y="2757759"/>
            <a:ext cx="8580235" cy="4100241"/>
          </a:xfrm>
          <a:prstGeom prst="rect">
            <a:avLst/>
          </a:prstGeom>
        </p:spPr>
      </p:pic>
      <p:sp>
        <p:nvSpPr>
          <p:cNvPr id="5" name="TextBox 4"/>
          <p:cNvSpPr txBox="1"/>
          <p:nvPr/>
        </p:nvSpPr>
        <p:spPr>
          <a:xfrm>
            <a:off x="3018605" y="2512680"/>
            <a:ext cx="6125395" cy="246221"/>
          </a:xfrm>
          <a:prstGeom prst="rect">
            <a:avLst/>
          </a:prstGeom>
          <a:noFill/>
        </p:spPr>
        <p:txBody>
          <a:bodyPr wrap="none" rtlCol="0">
            <a:spAutoFit/>
          </a:bodyPr>
          <a:lstStyle/>
          <a:p>
            <a:r>
              <a:rPr lang="en-US" sz="1000" dirty="0"/>
              <a:t>https://www.niehs.nih.gov/careers/hazmat/funding/assets/wtp_2019_foa_declared_disaster_map_508.pdf</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2"/>
          <p:cNvSpPr txBox="1">
            <a:spLocks noGrp="1"/>
          </p:cNvSpPr>
          <p:nvPr>
            <p:ph type="ctrTitle"/>
          </p:nvPr>
        </p:nvSpPr>
        <p:spPr>
          <a:xfrm>
            <a:off x="685800" y="1371600"/>
            <a:ext cx="7848600" cy="1927225"/>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2"/>
              </a:buClr>
              <a:buSzPts val="5400"/>
              <a:buFont typeface="Calibri"/>
              <a:buNone/>
            </a:pPr>
            <a:r>
              <a:rPr lang="en-US" b="1" dirty="0"/>
              <a:t>FAMILY PREPAREDNESS</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3"/>
          <p:cNvSpPr txBox="1">
            <a:spLocks noGrp="1"/>
          </p:cNvSpPr>
          <p:nvPr>
            <p:ph type="title"/>
          </p:nvPr>
        </p:nvSpPr>
        <p:spPr>
          <a:xfrm>
            <a:off x="157107" y="559845"/>
            <a:ext cx="8821110" cy="78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00"/>
              <a:buFont typeface="Calibri"/>
              <a:buNone/>
            </a:pPr>
            <a:r>
              <a:rPr lang="en-US" sz="3900" b="1" u="sng" dirty="0"/>
              <a:t>Family Preparedness</a:t>
            </a:r>
            <a:endParaRPr dirty="0"/>
          </a:p>
        </p:txBody>
      </p:sp>
      <p:pic>
        <p:nvPicPr>
          <p:cNvPr id="182" name="Google Shape;182;p23">
            <a:extLst>
              <a:ext uri="{C183D7F6-B498-43B3-948B-1728B52AA6E4}">
                <adec:decorative xmlns:adec="http://schemas.microsoft.com/office/drawing/2017/decorative" val="1"/>
              </a:ext>
            </a:extLst>
          </p:cNvPr>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2276226" y="1523999"/>
            <a:ext cx="4038600" cy="1833131"/>
          </a:xfrm>
          <a:prstGeom prst="rect">
            <a:avLst/>
          </a:prstGeom>
          <a:noFill/>
          <a:ln>
            <a:noFill/>
          </a:ln>
        </p:spPr>
      </p:pic>
      <p:sp>
        <p:nvSpPr>
          <p:cNvPr id="179" name="Google Shape;179;p23"/>
          <p:cNvSpPr txBox="1"/>
          <p:nvPr/>
        </p:nvSpPr>
        <p:spPr>
          <a:xfrm>
            <a:off x="1173625" y="3766425"/>
            <a:ext cx="73935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chemeClr val="dk1"/>
                </a:solidFill>
                <a:latin typeface="Calibri"/>
                <a:ea typeface="Calibri"/>
                <a:cs typeface="Calibri"/>
                <a:sym typeface="Calibri"/>
              </a:rPr>
              <a:t>1) Develop a </a:t>
            </a:r>
            <a:r>
              <a:rPr lang="en-US" sz="3200" b="1">
                <a:solidFill>
                  <a:srgbClr val="FF0000"/>
                </a:solidFill>
                <a:latin typeface="Calibri"/>
                <a:ea typeface="Calibri"/>
                <a:cs typeface="Calibri"/>
                <a:sym typeface="Calibri"/>
              </a:rPr>
              <a:t>Family Communication Plan</a:t>
            </a:r>
            <a:endParaRPr/>
          </a:p>
        </p:txBody>
      </p:sp>
      <p:sp>
        <p:nvSpPr>
          <p:cNvPr id="180" name="Google Shape;180;p23"/>
          <p:cNvSpPr txBox="1"/>
          <p:nvPr/>
        </p:nvSpPr>
        <p:spPr>
          <a:xfrm>
            <a:off x="1681425" y="4704700"/>
            <a:ext cx="61296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chemeClr val="dk1"/>
                </a:solidFill>
                <a:latin typeface="Calibri"/>
                <a:ea typeface="Calibri"/>
                <a:cs typeface="Calibri"/>
                <a:sym typeface="Calibri"/>
              </a:rPr>
              <a:t>2) Develop a </a:t>
            </a:r>
            <a:r>
              <a:rPr lang="en-US" sz="3200" b="1">
                <a:solidFill>
                  <a:srgbClr val="FF0000"/>
                </a:solidFill>
                <a:latin typeface="Calibri"/>
                <a:ea typeface="Calibri"/>
                <a:cs typeface="Calibri"/>
                <a:sym typeface="Calibri"/>
              </a:rPr>
              <a:t>Family Disaster Plan</a:t>
            </a:r>
            <a:endParaRPr/>
          </a:p>
        </p:txBody>
      </p:sp>
      <p:sp>
        <p:nvSpPr>
          <p:cNvPr id="181" name="Google Shape;181;p23"/>
          <p:cNvSpPr txBox="1"/>
          <p:nvPr/>
        </p:nvSpPr>
        <p:spPr>
          <a:xfrm>
            <a:off x="2259166" y="5642987"/>
            <a:ext cx="4234429"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chemeClr val="dk1"/>
                </a:solidFill>
                <a:latin typeface="Calibri"/>
                <a:ea typeface="Calibri"/>
                <a:cs typeface="Calibri"/>
                <a:sym typeface="Calibri"/>
              </a:rPr>
              <a:t>3) Get an </a:t>
            </a:r>
            <a:r>
              <a:rPr lang="en-US" sz="3200" b="1">
                <a:solidFill>
                  <a:srgbClr val="FF0000"/>
                </a:solidFill>
                <a:latin typeface="Calibri"/>
                <a:ea typeface="Calibri"/>
                <a:cs typeface="Calibri"/>
                <a:sym typeface="Calibri"/>
              </a:rPr>
              <a:t>Emergency Kit</a:t>
            </a:r>
            <a:endParaRPr sz="3200">
              <a:solidFill>
                <a:srgbClr val="FF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4"/>
          <p:cNvSpPr txBox="1">
            <a:spLocks noGrp="1"/>
          </p:cNvSpPr>
          <p:nvPr>
            <p:ph type="title"/>
          </p:nvPr>
        </p:nvSpPr>
        <p:spPr>
          <a:xfrm>
            <a:off x="338292" y="367318"/>
            <a:ext cx="8229600" cy="71064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200"/>
              <a:buFont typeface="Calibri"/>
              <a:buNone/>
            </a:pPr>
            <a:r>
              <a:rPr lang="en-US" sz="3200" b="1" dirty="0"/>
              <a:t>1) </a:t>
            </a:r>
            <a:r>
              <a:rPr lang="en-US" sz="3200" b="1" u="sng" dirty="0"/>
              <a:t>Family Communication Plan</a:t>
            </a:r>
            <a:endParaRPr dirty="0"/>
          </a:p>
        </p:txBody>
      </p:sp>
      <p:pic>
        <p:nvPicPr>
          <p:cNvPr id="3" name="Picture 2" descr="U.S. Department of Homeland Security, Federal Emergency Management Agency (FEMA)"/>
          <p:cNvPicPr>
            <a:picLocks noChangeAspect="1"/>
          </p:cNvPicPr>
          <p:nvPr/>
        </p:nvPicPr>
        <p:blipFill>
          <a:blip r:embed="rId3"/>
          <a:stretch>
            <a:fillRect/>
          </a:stretch>
        </p:blipFill>
        <p:spPr>
          <a:xfrm>
            <a:off x="275574" y="1383809"/>
            <a:ext cx="1731414" cy="1725318"/>
          </a:xfrm>
          <a:prstGeom prst="rect">
            <a:avLst/>
          </a:prstGeom>
        </p:spPr>
      </p:pic>
      <p:sp>
        <p:nvSpPr>
          <p:cNvPr id="2" name="Rectangle 1"/>
          <p:cNvSpPr/>
          <p:nvPr/>
        </p:nvSpPr>
        <p:spPr>
          <a:xfrm>
            <a:off x="338292" y="3258839"/>
            <a:ext cx="8277726" cy="2559162"/>
          </a:xfrm>
          <a:prstGeom prst="rect">
            <a:avLst/>
          </a:prstGeom>
        </p:spPr>
        <p:txBody>
          <a:bodyPr wrap="square">
            <a:spAutoFit/>
          </a:bodyPr>
          <a:lstStyle/>
          <a:p>
            <a:pPr>
              <a:lnSpc>
                <a:spcPct val="115000"/>
              </a:lnSpc>
              <a:spcAft>
                <a:spcPts val="800"/>
              </a:spcAft>
            </a:pPr>
            <a:r>
              <a:rPr lang="en-US" sz="1800" dirty="0">
                <a:latin typeface="Arial" panose="020B0604020202020204" pitchFamily="34" charset="0"/>
                <a:ea typeface="Calibri" panose="020F0502020204030204" pitchFamily="34" charset="0"/>
                <a:cs typeface="Times New Roman" panose="02020603050405020304" pitchFamily="18" charset="0"/>
              </a:rPr>
              <a:t>FEMA has developed a tool to help your family prepare a communication plan.</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US" sz="1800" b="1" dirty="0">
                <a:latin typeface="Arial" panose="020B0604020202020204" pitchFamily="34" charset="0"/>
                <a:ea typeface="Calibri" panose="020F0502020204030204" pitchFamily="34" charset="0"/>
                <a:cs typeface="Times New Roman" panose="02020603050405020304" pitchFamily="18" charset="0"/>
              </a:rPr>
              <a:t>Collect </a:t>
            </a:r>
            <a:r>
              <a:rPr lang="en-US" sz="1800" dirty="0">
                <a:latin typeface="Arial" panose="020B0604020202020204" pitchFamily="34" charset="0"/>
                <a:ea typeface="Calibri" panose="020F0502020204030204" pitchFamily="34" charset="0"/>
                <a:cs typeface="Times New Roman" panose="02020603050405020304" pitchFamily="18" charset="0"/>
              </a:rPr>
              <a:t>information</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US" sz="1800" b="1" dirty="0">
                <a:latin typeface="Arial" panose="020B0604020202020204" pitchFamily="34" charset="0"/>
                <a:ea typeface="Calibri" panose="020F0502020204030204" pitchFamily="34" charset="0"/>
                <a:cs typeface="Times New Roman" panose="02020603050405020304" pitchFamily="18" charset="0"/>
              </a:rPr>
              <a:t>Share</a:t>
            </a:r>
            <a:r>
              <a:rPr lang="en-US" sz="1800" dirty="0">
                <a:latin typeface="Arial" panose="020B0604020202020204" pitchFamily="34" charset="0"/>
                <a:ea typeface="Calibri" panose="020F0502020204030204" pitchFamily="34" charset="0"/>
                <a:cs typeface="Times New Roman" panose="02020603050405020304" pitchFamily="18" charset="0"/>
              </a:rPr>
              <a:t> information</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mj-lt"/>
              <a:buAutoNum type="arabicPeriod"/>
            </a:pPr>
            <a:r>
              <a:rPr lang="en-US" sz="1800" b="1" dirty="0">
                <a:latin typeface="Arial" panose="020B0604020202020204" pitchFamily="34" charset="0"/>
                <a:ea typeface="Calibri" panose="020F0502020204030204" pitchFamily="34" charset="0"/>
                <a:cs typeface="Times New Roman" panose="02020603050405020304" pitchFamily="18" charset="0"/>
              </a:rPr>
              <a:t>Practice</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1800" dirty="0">
                <a:latin typeface="Arial" panose="020B0604020202020204" pitchFamily="34"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1800" dirty="0">
                <a:latin typeface="Arial" panose="020B0604020202020204" pitchFamily="34" charset="0"/>
                <a:ea typeface="Calibri" panose="020F0502020204030204" pitchFamily="34" charset="0"/>
                <a:cs typeface="Times New Roman" panose="02020603050405020304" pitchFamily="18" charset="0"/>
              </a:rPr>
              <a:t>The tool can be found here: </a:t>
            </a:r>
            <a:r>
              <a:rPr lang="en-US" u="sng" dirty="0">
                <a:hlinkClick r:id="rId4"/>
              </a:rPr>
              <a:t>https://www.fema.gov/media-library-data/1440449346150-1ff18127345615d8b7e1effb4752b668/Family_Comm_Plan_508_20150820.pdf</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9777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5"/>
          <p:cNvSpPr txBox="1">
            <a:spLocks noGrp="1"/>
          </p:cNvSpPr>
          <p:nvPr>
            <p:ph type="title"/>
          </p:nvPr>
        </p:nvSpPr>
        <p:spPr>
          <a:xfrm>
            <a:off x="233362" y="533400"/>
            <a:ext cx="8229600" cy="685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dirty="0"/>
              <a:t>2) </a:t>
            </a:r>
            <a:r>
              <a:rPr lang="en-US" sz="3600" b="1" u="sng" dirty="0"/>
              <a:t>Family Disaster Plan</a:t>
            </a:r>
            <a:endParaRPr dirty="0"/>
          </a:p>
        </p:txBody>
      </p:sp>
      <p:sp>
        <p:nvSpPr>
          <p:cNvPr id="200" name="Google Shape;200;p25"/>
          <p:cNvSpPr/>
          <p:nvPr/>
        </p:nvSpPr>
        <p:spPr>
          <a:xfrm>
            <a:off x="304800" y="1219200"/>
            <a:ext cx="8572500" cy="1015663"/>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3000" dirty="0">
                <a:solidFill>
                  <a:schemeClr val="dk1"/>
                </a:solidFill>
                <a:latin typeface="Calibri"/>
                <a:ea typeface="Calibri"/>
                <a:cs typeface="Calibri"/>
                <a:sym typeface="Calibri"/>
              </a:rPr>
              <a:t>Think about your homes. What may be some safe spots within them in case of a disaster? </a:t>
            </a:r>
            <a:endParaRPr dirty="0"/>
          </a:p>
        </p:txBody>
      </p:sp>
      <p:sp>
        <p:nvSpPr>
          <p:cNvPr id="199" name="Google Shape;199;p25"/>
          <p:cNvSpPr txBox="1">
            <a:spLocks noGrp="1"/>
          </p:cNvSpPr>
          <p:nvPr>
            <p:ph type="body" idx="1"/>
          </p:nvPr>
        </p:nvSpPr>
        <p:spPr>
          <a:xfrm>
            <a:off x="304800" y="2367929"/>
            <a:ext cx="8610600" cy="4142874"/>
          </a:xfrm>
          <a:prstGeom prst="rect">
            <a:avLst/>
          </a:prstGeom>
          <a:noFill/>
          <a:ln>
            <a:noFill/>
          </a:ln>
        </p:spPr>
        <p:txBody>
          <a:bodyPr spcFirstLastPara="1" wrap="square" lIns="91425" tIns="45700" rIns="91425" bIns="45700" anchor="t" anchorCtr="0">
            <a:noAutofit/>
          </a:bodyPr>
          <a:lstStyle/>
          <a:p>
            <a:pPr marL="182880" lvl="0" indent="-182880" algn="l" rtl="0">
              <a:lnSpc>
                <a:spcPct val="80000"/>
              </a:lnSpc>
              <a:spcBef>
                <a:spcPts val="0"/>
              </a:spcBef>
              <a:spcAft>
                <a:spcPts val="0"/>
              </a:spcAft>
              <a:buSzPts val="2516"/>
              <a:buFont typeface="Noto Sans Symbols"/>
              <a:buChar char="✓"/>
            </a:pPr>
            <a:r>
              <a:rPr lang="en-US" dirty="0"/>
              <a:t>Safe Spots in Home for Each Type of Risk Hazard</a:t>
            </a:r>
            <a:endParaRPr dirty="0"/>
          </a:p>
          <a:p>
            <a:pPr marL="0" lvl="0" indent="0" algn="l" rtl="0">
              <a:lnSpc>
                <a:spcPct val="80000"/>
              </a:lnSpc>
              <a:spcBef>
                <a:spcPts val="592"/>
              </a:spcBef>
              <a:spcAft>
                <a:spcPts val="0"/>
              </a:spcAft>
              <a:buSzPts val="2516"/>
              <a:buNone/>
            </a:pPr>
            <a:endParaRPr b="1" dirty="0"/>
          </a:p>
          <a:p>
            <a:pPr marL="182880" lvl="0" indent="-182880" algn="l" rtl="0">
              <a:lnSpc>
                <a:spcPct val="80000"/>
              </a:lnSpc>
              <a:spcBef>
                <a:spcPts val="592"/>
              </a:spcBef>
              <a:spcAft>
                <a:spcPts val="0"/>
              </a:spcAft>
              <a:buSzPts val="2516"/>
              <a:buFont typeface="Noto Sans Symbols"/>
              <a:buChar char="✓"/>
            </a:pPr>
            <a:r>
              <a:rPr lang="en-US" dirty="0"/>
              <a:t>Multiple Meeting Places (Outside of Home)</a:t>
            </a:r>
            <a:endParaRPr dirty="0"/>
          </a:p>
          <a:p>
            <a:pPr marL="0" lvl="0" indent="0" algn="l" rtl="0">
              <a:lnSpc>
                <a:spcPct val="80000"/>
              </a:lnSpc>
              <a:spcBef>
                <a:spcPts val="592"/>
              </a:spcBef>
              <a:spcAft>
                <a:spcPts val="0"/>
              </a:spcAft>
              <a:buSzPts val="2516"/>
              <a:buNone/>
            </a:pPr>
            <a:endParaRPr dirty="0"/>
          </a:p>
          <a:p>
            <a:pPr marL="182880" lvl="0" indent="-182880" algn="l" rtl="0">
              <a:lnSpc>
                <a:spcPct val="80000"/>
              </a:lnSpc>
              <a:spcBef>
                <a:spcPts val="592"/>
              </a:spcBef>
              <a:spcAft>
                <a:spcPts val="0"/>
              </a:spcAft>
              <a:buSzPts val="2516"/>
              <a:buFont typeface="Noto Sans Symbols"/>
              <a:buChar char="✓"/>
            </a:pPr>
            <a:r>
              <a:rPr lang="en-US" dirty="0"/>
              <a:t>Best Escape Routes</a:t>
            </a:r>
            <a:endParaRPr dirty="0"/>
          </a:p>
          <a:p>
            <a:pPr marL="0" lvl="0" indent="0" algn="l" rtl="0">
              <a:lnSpc>
                <a:spcPct val="80000"/>
              </a:lnSpc>
              <a:spcBef>
                <a:spcPts val="592"/>
              </a:spcBef>
              <a:spcAft>
                <a:spcPts val="0"/>
              </a:spcAft>
              <a:buSzPts val="2516"/>
              <a:buNone/>
            </a:pPr>
            <a:endParaRPr dirty="0"/>
          </a:p>
          <a:p>
            <a:pPr marL="182880" lvl="0" indent="-182880" algn="l" rtl="0">
              <a:lnSpc>
                <a:spcPct val="80000"/>
              </a:lnSpc>
              <a:spcBef>
                <a:spcPts val="592"/>
              </a:spcBef>
              <a:spcAft>
                <a:spcPts val="0"/>
              </a:spcAft>
              <a:buSzPts val="2516"/>
              <a:buFont typeface="Noto Sans Symbols"/>
              <a:buChar char="✓"/>
            </a:pPr>
            <a:r>
              <a:rPr lang="en-US" b="1" dirty="0"/>
              <a:t>Don’t Forget Pets and People With Special Needs</a:t>
            </a:r>
          </a:p>
          <a:p>
            <a:pPr marL="182880" lvl="0" indent="-182880" algn="l" rtl="0">
              <a:lnSpc>
                <a:spcPct val="80000"/>
              </a:lnSpc>
              <a:spcBef>
                <a:spcPts val="592"/>
              </a:spcBef>
              <a:spcAft>
                <a:spcPts val="0"/>
              </a:spcAft>
              <a:buSzPts val="2516"/>
              <a:buFont typeface="Noto Sans Symbols"/>
              <a:buChar char="✓"/>
            </a:pPr>
            <a:endParaRPr lang="en-US" sz="2960" b="1" dirty="0"/>
          </a:p>
          <a:p>
            <a:pPr marL="182880" lvl="0" indent="-182880" algn="l" rtl="0">
              <a:lnSpc>
                <a:spcPct val="80000"/>
              </a:lnSpc>
              <a:spcBef>
                <a:spcPts val="592"/>
              </a:spcBef>
              <a:spcAft>
                <a:spcPts val="0"/>
              </a:spcAft>
              <a:buSzPts val="2516"/>
              <a:buFont typeface="Noto Sans Symbols"/>
              <a:buChar char="✓"/>
            </a:pPr>
            <a:endParaRPr lang="en-US" sz="2960" b="1" dirty="0"/>
          </a:p>
          <a:p>
            <a:pPr marL="0" lvl="0" indent="0" algn="l" rtl="0">
              <a:lnSpc>
                <a:spcPct val="80000"/>
              </a:lnSpc>
              <a:spcBef>
                <a:spcPts val="592"/>
              </a:spcBef>
              <a:spcAft>
                <a:spcPts val="0"/>
              </a:spcAft>
              <a:buSzPts val="2516"/>
              <a:buNone/>
            </a:pPr>
            <a:r>
              <a:rPr lang="en-US" sz="2960" b="1" dirty="0"/>
              <a:t> </a:t>
            </a:r>
            <a:r>
              <a:rPr lang="en-US" sz="1800" dirty="0"/>
              <a:t>More information can be found here: </a:t>
            </a:r>
            <a:endParaRPr sz="1800" dirty="0"/>
          </a:p>
        </p:txBody>
      </p:sp>
      <p:sp>
        <p:nvSpPr>
          <p:cNvPr id="5" name="Google Shape;188;p24"/>
          <p:cNvSpPr/>
          <p:nvPr/>
        </p:nvSpPr>
        <p:spPr>
          <a:xfrm>
            <a:off x="3958904" y="5826261"/>
            <a:ext cx="51045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u="sng" dirty="0">
                <a:solidFill>
                  <a:schemeClr val="hlink"/>
                </a:solidFill>
                <a:latin typeface="Calibri"/>
                <a:ea typeface="Calibri"/>
                <a:cs typeface="Calibri"/>
                <a:sym typeface="Calibri"/>
                <a:hlinkClick r:id="rId3"/>
              </a:rPr>
              <a:t>https://www.ready.gov/make-a-plan</a:t>
            </a:r>
            <a:endParaRPr sz="24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96520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3" name="Title 2">
            <a:extLst>
              <a:ext uri="{FF2B5EF4-FFF2-40B4-BE49-F238E27FC236}">
                <a16:creationId xmlns:a16="http://schemas.microsoft.com/office/drawing/2014/main" id="{6720D510-9425-D5C2-D44C-DA57F9A24DD9}"/>
              </a:ext>
            </a:extLst>
          </p:cNvPr>
          <p:cNvSpPr>
            <a:spLocks noGrp="1"/>
          </p:cNvSpPr>
          <p:nvPr>
            <p:ph type="title"/>
          </p:nvPr>
        </p:nvSpPr>
        <p:spPr>
          <a:xfrm>
            <a:off x="457200" y="-990600"/>
            <a:ext cx="8229600" cy="990600"/>
          </a:xfrm>
        </p:spPr>
        <p:txBody>
          <a:bodyPr spcFirstLastPara="1" wrap="square" lIns="91425" tIns="45700" rIns="91425" bIns="45700" anchor="b" anchorCtr="0"/>
          <a:lstStyle/>
          <a:p>
            <a:r>
              <a:rPr lang="en-US" dirty="0"/>
              <a:t>Table of Special Considerations</a:t>
            </a:r>
          </a:p>
        </p:txBody>
      </p:sp>
      <p:graphicFrame>
        <p:nvGraphicFramePr>
          <p:cNvPr id="4" name="Table 4">
            <a:extLst>
              <a:ext uri="{FF2B5EF4-FFF2-40B4-BE49-F238E27FC236}">
                <a16:creationId xmlns:a16="http://schemas.microsoft.com/office/drawing/2014/main" id="{4C1A0104-C2FF-9CA0-5E3F-EB6949F1A4F0}"/>
              </a:ext>
            </a:extLst>
          </p:cNvPr>
          <p:cNvGraphicFramePr>
            <a:graphicFrameLocks noGrp="1"/>
          </p:cNvGraphicFramePr>
          <p:nvPr>
            <p:extLst>
              <p:ext uri="{D42A27DB-BD31-4B8C-83A1-F6EECF244321}">
                <p14:modId xmlns:p14="http://schemas.microsoft.com/office/powerpoint/2010/main" val="394037079"/>
              </p:ext>
            </p:extLst>
          </p:nvPr>
        </p:nvGraphicFramePr>
        <p:xfrm>
          <a:off x="255636" y="639096"/>
          <a:ext cx="8622892" cy="5911998"/>
        </p:xfrm>
        <a:graphic>
          <a:graphicData uri="http://schemas.openxmlformats.org/drawingml/2006/table">
            <a:tbl>
              <a:tblPr firstRow="1" bandRow="1">
                <a:tableStyleId>{9D7B26C5-4107-4FEC-AEDC-1716B250A1EF}</a:tableStyleId>
              </a:tblPr>
              <a:tblGrid>
                <a:gridCol w="2861190">
                  <a:extLst>
                    <a:ext uri="{9D8B030D-6E8A-4147-A177-3AD203B41FA5}">
                      <a16:colId xmlns:a16="http://schemas.microsoft.com/office/drawing/2014/main" val="3236125643"/>
                    </a:ext>
                  </a:extLst>
                </a:gridCol>
                <a:gridCol w="5761702">
                  <a:extLst>
                    <a:ext uri="{9D8B030D-6E8A-4147-A177-3AD203B41FA5}">
                      <a16:colId xmlns:a16="http://schemas.microsoft.com/office/drawing/2014/main" val="3899995007"/>
                    </a:ext>
                  </a:extLst>
                </a:gridCol>
              </a:tblGrid>
              <a:tr h="832933">
                <a:tc>
                  <a:txBody>
                    <a:bodyPr/>
                    <a:lstStyle/>
                    <a:p>
                      <a:r>
                        <a:rPr lang="en-US" sz="2400" dirty="0"/>
                        <a:t>Disability/Special</a:t>
                      </a:r>
                      <a:r>
                        <a:rPr lang="en-US" sz="2400" baseline="0" dirty="0"/>
                        <a:t> Need</a:t>
                      </a:r>
                      <a:endParaRPr lang="en-US" sz="2400" dirty="0"/>
                    </a:p>
                  </a:txBody>
                  <a:tcPr/>
                </a:tc>
                <a:tc>
                  <a:txBody>
                    <a:bodyPr/>
                    <a:lstStyle/>
                    <a:p>
                      <a:r>
                        <a:rPr lang="en-US" sz="2400" dirty="0"/>
                        <a:t>Additional Steps</a:t>
                      </a:r>
                    </a:p>
                  </a:txBody>
                  <a:tcPr/>
                </a:tc>
                <a:extLst>
                  <a:ext uri="{0D108BD9-81ED-4DB2-BD59-A6C34878D82A}">
                    <a16:rowId xmlns:a16="http://schemas.microsoft.com/office/drawing/2014/main" val="3946637288"/>
                  </a:ext>
                </a:extLst>
              </a:tr>
              <a:tr h="832933">
                <a:tc>
                  <a:txBody>
                    <a:bodyPr/>
                    <a:lstStyle/>
                    <a:p>
                      <a:r>
                        <a:rPr lang="en-US" sz="2400" dirty="0"/>
                        <a:t>Hearing impaired</a:t>
                      </a:r>
                    </a:p>
                  </a:txBody>
                  <a:tcPr/>
                </a:tc>
                <a:tc>
                  <a:txBody>
                    <a:bodyPr/>
                    <a:lstStyle/>
                    <a:p>
                      <a:r>
                        <a:rPr lang="en-US" sz="1800" dirty="0"/>
                        <a:t>May need to make special arrangements to receive</a:t>
                      </a:r>
                      <a:r>
                        <a:rPr lang="en-US" sz="1800" baseline="0" dirty="0"/>
                        <a:t> warnings.</a:t>
                      </a:r>
                    </a:p>
                  </a:txBody>
                  <a:tcPr/>
                </a:tc>
                <a:extLst>
                  <a:ext uri="{0D108BD9-81ED-4DB2-BD59-A6C34878D82A}">
                    <a16:rowId xmlns:a16="http://schemas.microsoft.com/office/drawing/2014/main" val="1298920984"/>
                  </a:ext>
                </a:extLst>
              </a:tr>
              <a:tr h="832933">
                <a:tc>
                  <a:txBody>
                    <a:bodyPr/>
                    <a:lstStyle/>
                    <a:p>
                      <a:r>
                        <a:rPr lang="en-US" sz="2400" dirty="0"/>
                        <a:t>Mobility impaired</a:t>
                      </a:r>
                    </a:p>
                  </a:txBody>
                  <a:tcPr/>
                </a:tc>
                <a:tc>
                  <a:txBody>
                    <a:bodyPr/>
                    <a:lstStyle/>
                    <a:p>
                      <a:r>
                        <a:rPr lang="en-US" sz="1800" dirty="0"/>
                        <a:t>May need special assistance to get to a shelter.</a:t>
                      </a:r>
                    </a:p>
                  </a:txBody>
                  <a:tcPr/>
                </a:tc>
                <a:extLst>
                  <a:ext uri="{0D108BD9-81ED-4DB2-BD59-A6C34878D82A}">
                    <a16:rowId xmlns:a16="http://schemas.microsoft.com/office/drawing/2014/main" val="480358980"/>
                  </a:ext>
                </a:extLst>
              </a:tr>
              <a:tr h="832933">
                <a:tc>
                  <a:txBody>
                    <a:bodyPr/>
                    <a:lstStyle/>
                    <a:p>
                      <a:r>
                        <a:rPr lang="en-US" sz="2400" dirty="0"/>
                        <a:t>Single working parent</a:t>
                      </a:r>
                    </a:p>
                  </a:txBody>
                  <a:tcPr/>
                </a:tc>
                <a:tc>
                  <a:txBody>
                    <a:bodyPr/>
                    <a:lstStyle/>
                    <a:p>
                      <a:r>
                        <a:rPr lang="en-US" sz="1800" dirty="0"/>
                        <a:t>May need help to plan for disasters and emergencies.</a:t>
                      </a:r>
                    </a:p>
                  </a:txBody>
                  <a:tcPr/>
                </a:tc>
                <a:extLst>
                  <a:ext uri="{0D108BD9-81ED-4DB2-BD59-A6C34878D82A}">
                    <a16:rowId xmlns:a16="http://schemas.microsoft.com/office/drawing/2014/main" val="2212583782"/>
                  </a:ext>
                </a:extLst>
              </a:tr>
              <a:tr h="832933">
                <a:tc>
                  <a:txBody>
                    <a:bodyPr/>
                    <a:lstStyle/>
                    <a:p>
                      <a:r>
                        <a:rPr lang="en-US" sz="2400" dirty="0"/>
                        <a:t>Non-English</a:t>
                      </a:r>
                      <a:r>
                        <a:rPr lang="en-US" sz="2400" baseline="0" dirty="0"/>
                        <a:t> </a:t>
                      </a:r>
                      <a:r>
                        <a:rPr lang="en-US" sz="2400" dirty="0"/>
                        <a:t>speaking persons</a:t>
                      </a:r>
                    </a:p>
                  </a:txBody>
                  <a:tcPr/>
                </a:tc>
                <a:tc>
                  <a:txBody>
                    <a:bodyPr/>
                    <a:lstStyle/>
                    <a:p>
                      <a:r>
                        <a:rPr lang="en-US" sz="1800" dirty="0"/>
                        <a:t>May need assistance planning for and responding to emergencies. Community and cultural groups may be able to help keep people informed.</a:t>
                      </a:r>
                    </a:p>
                  </a:txBody>
                  <a:tcPr/>
                </a:tc>
                <a:extLst>
                  <a:ext uri="{0D108BD9-81ED-4DB2-BD59-A6C34878D82A}">
                    <a16:rowId xmlns:a16="http://schemas.microsoft.com/office/drawing/2014/main" val="3958318362"/>
                  </a:ext>
                </a:extLst>
              </a:tr>
              <a:tr h="832933">
                <a:tc>
                  <a:txBody>
                    <a:bodyPr/>
                    <a:lstStyle/>
                    <a:p>
                      <a:r>
                        <a:rPr lang="en-US" sz="2400" dirty="0"/>
                        <a:t>People without vehicles</a:t>
                      </a:r>
                    </a:p>
                  </a:txBody>
                  <a:tcPr/>
                </a:tc>
                <a:tc>
                  <a:txBody>
                    <a:bodyPr/>
                    <a:lstStyle/>
                    <a:p>
                      <a:r>
                        <a:rPr lang="en-US" sz="1800" dirty="0"/>
                        <a:t>May need to make arrangements</a:t>
                      </a:r>
                      <a:r>
                        <a:rPr lang="en-US" sz="1800" baseline="0" dirty="0"/>
                        <a:t> for transportation.</a:t>
                      </a:r>
                      <a:endParaRPr lang="en-US" sz="1800" dirty="0"/>
                    </a:p>
                  </a:txBody>
                  <a:tcPr/>
                </a:tc>
                <a:extLst>
                  <a:ext uri="{0D108BD9-81ED-4DB2-BD59-A6C34878D82A}">
                    <a16:rowId xmlns:a16="http://schemas.microsoft.com/office/drawing/2014/main" val="1530181444"/>
                  </a:ext>
                </a:extLst>
              </a:tr>
              <a:tr h="832933">
                <a:tc>
                  <a:txBody>
                    <a:bodyPr/>
                    <a:lstStyle/>
                    <a:p>
                      <a:r>
                        <a:rPr lang="en-US" sz="2400" dirty="0"/>
                        <a:t>People with special</a:t>
                      </a:r>
                      <a:r>
                        <a:rPr lang="en-US" sz="2400" baseline="0" dirty="0"/>
                        <a:t> dietary needs</a:t>
                      </a:r>
                      <a:endParaRPr lang="en-US" sz="2400" dirty="0"/>
                    </a:p>
                  </a:txBody>
                  <a:tcPr/>
                </a:tc>
                <a:tc>
                  <a:txBody>
                    <a:bodyPr/>
                    <a:lstStyle/>
                    <a:p>
                      <a:r>
                        <a:rPr lang="en-US" sz="1800" dirty="0"/>
                        <a:t>Should take special precautions to have an adequate emergency food supply/</a:t>
                      </a:r>
                    </a:p>
                  </a:txBody>
                  <a:tcPr/>
                </a:tc>
                <a:extLst>
                  <a:ext uri="{0D108BD9-81ED-4DB2-BD59-A6C34878D82A}">
                    <a16:rowId xmlns:a16="http://schemas.microsoft.com/office/drawing/2014/main" val="2500468315"/>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68745"/>
            <a:ext cx="8229600" cy="1119909"/>
          </a:xfrm>
        </p:spPr>
        <p:txBody>
          <a:bodyPr/>
          <a:lstStyle/>
          <a:p>
            <a:r>
              <a:rPr lang="en-US" dirty="0"/>
              <a:t>Prepare your pets for disasters</a:t>
            </a:r>
          </a:p>
        </p:txBody>
      </p:sp>
      <p:sp>
        <p:nvSpPr>
          <p:cNvPr id="4" name="TextBox 3"/>
          <p:cNvSpPr txBox="1"/>
          <p:nvPr/>
        </p:nvSpPr>
        <p:spPr>
          <a:xfrm>
            <a:off x="457199" y="1783741"/>
            <a:ext cx="8571346" cy="400110"/>
          </a:xfrm>
          <a:prstGeom prst="rect">
            <a:avLst/>
          </a:prstGeom>
          <a:noFill/>
        </p:spPr>
        <p:txBody>
          <a:bodyPr wrap="square" rtlCol="0">
            <a:spAutoFit/>
          </a:bodyPr>
          <a:lstStyle/>
          <a:p>
            <a:r>
              <a:rPr lang="en-US" sz="2000" dirty="0"/>
              <a:t>See </a:t>
            </a:r>
            <a:r>
              <a:rPr lang="en-US" sz="2000" dirty="0">
                <a:hlinkClick r:id="rId2"/>
              </a:rPr>
              <a:t>https://www.ready.gov/pets </a:t>
            </a:r>
            <a:r>
              <a:rPr lang="en-US" sz="2000" dirty="0"/>
              <a:t>for more details on the outline below</a:t>
            </a:r>
          </a:p>
        </p:txBody>
      </p:sp>
      <p:sp>
        <p:nvSpPr>
          <p:cNvPr id="3" name="TextBox 2"/>
          <p:cNvSpPr txBox="1"/>
          <p:nvPr/>
        </p:nvSpPr>
        <p:spPr>
          <a:xfrm>
            <a:off x="514926" y="2779049"/>
            <a:ext cx="8114145" cy="3693319"/>
          </a:xfrm>
          <a:prstGeom prst="rect">
            <a:avLst/>
          </a:prstGeom>
          <a:noFill/>
        </p:spPr>
        <p:txBody>
          <a:bodyPr wrap="square" rtlCol="0">
            <a:spAutoFit/>
          </a:bodyPr>
          <a:lstStyle/>
          <a:p>
            <a:r>
              <a:rPr lang="en-US" sz="2000" dirty="0"/>
              <a:t>1. Make a Plan</a:t>
            </a:r>
          </a:p>
          <a:p>
            <a:pPr marL="342900" lvl="8" indent="-342900">
              <a:buFont typeface="Arial" panose="020B0604020202020204" pitchFamily="34" charset="0"/>
              <a:buChar char="•"/>
            </a:pPr>
            <a:r>
              <a:rPr lang="en-US" sz="2000" dirty="0"/>
              <a:t>Many shelters/hotels won’t allow pets. Know where you can go.</a:t>
            </a:r>
          </a:p>
          <a:p>
            <a:pPr marL="342900" lvl="5" indent="-342900">
              <a:buFont typeface="Arial" panose="020B0604020202020204" pitchFamily="34" charset="0"/>
              <a:buChar char="•"/>
            </a:pPr>
            <a:r>
              <a:rPr lang="en-US" sz="2000" dirty="0"/>
              <a:t>Have your pet microchipped </a:t>
            </a:r>
          </a:p>
          <a:p>
            <a:pPr marL="342900" lvl="5" indent="-342900">
              <a:buFont typeface="Arial" panose="020B0604020202020204" pitchFamily="34" charset="0"/>
              <a:buChar char="•"/>
            </a:pPr>
            <a:r>
              <a:rPr lang="en-US" sz="2000" dirty="0"/>
              <a:t>Large animals such as horses and pigs will require extra planning</a:t>
            </a:r>
          </a:p>
          <a:p>
            <a:pPr lvl="5"/>
            <a:endParaRPr lang="en-US" sz="2000" dirty="0"/>
          </a:p>
          <a:p>
            <a:pPr lvl="1"/>
            <a:r>
              <a:rPr lang="en-US" sz="2000" dirty="0"/>
              <a:t>2. Build a Kit</a:t>
            </a:r>
          </a:p>
          <a:p>
            <a:pPr marL="285750" lvl="1" indent="-285750">
              <a:buFont typeface="Arial" panose="020B0604020202020204" pitchFamily="34" charset="0"/>
              <a:buChar char="•"/>
            </a:pPr>
            <a:r>
              <a:rPr lang="en-US" sz="2000" dirty="0"/>
              <a:t>Food, medicine, leash, carrier, toy/blanket, grooming &amp; sanitation items</a:t>
            </a:r>
          </a:p>
          <a:p>
            <a:pPr marL="285750" lvl="1" indent="-285750">
              <a:buFont typeface="Arial" panose="020B0604020202020204" pitchFamily="34" charset="0"/>
              <a:buChar char="•"/>
            </a:pPr>
            <a:endParaRPr lang="en-US" sz="2000" dirty="0"/>
          </a:p>
          <a:p>
            <a:pPr lvl="1"/>
            <a:r>
              <a:rPr lang="en-US" sz="2000" dirty="0"/>
              <a:t>3. Stay informed</a:t>
            </a:r>
          </a:p>
          <a:p>
            <a:pPr marL="285750" lvl="1" indent="-285750">
              <a:buFont typeface="Arial" panose="020B0604020202020204" pitchFamily="34" charset="0"/>
              <a:buChar char="•"/>
            </a:pPr>
            <a:r>
              <a:rPr lang="en-US" sz="2000" dirty="0"/>
              <a:t>Bring pets indoors at first sign of storm or disaster warning</a:t>
            </a:r>
          </a:p>
          <a:p>
            <a:pPr lvl="1"/>
            <a:endParaRPr lang="en-US" dirty="0"/>
          </a:p>
        </p:txBody>
      </p:sp>
    </p:spTree>
    <p:extLst>
      <p:ext uri="{BB962C8B-B14F-4D97-AF65-F5344CB8AC3E}">
        <p14:creationId xmlns:p14="http://schemas.microsoft.com/office/powerpoint/2010/main" val="311124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260131" y="381000"/>
            <a:ext cx="8305800" cy="914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Overview</a:t>
            </a:r>
            <a:endParaRPr dirty="0"/>
          </a:p>
        </p:txBody>
      </p:sp>
      <p:sp>
        <p:nvSpPr>
          <p:cNvPr id="76" name="Google Shape;76;p11"/>
          <p:cNvSpPr txBox="1">
            <a:spLocks noGrp="1"/>
          </p:cNvSpPr>
          <p:nvPr>
            <p:ph type="body" idx="1"/>
          </p:nvPr>
        </p:nvSpPr>
        <p:spPr>
          <a:xfrm>
            <a:off x="260131" y="1447800"/>
            <a:ext cx="8547538" cy="5257800"/>
          </a:xfrm>
          <a:prstGeom prst="rect">
            <a:avLst/>
          </a:prstGeom>
          <a:noFill/>
          <a:ln>
            <a:noFill/>
          </a:ln>
        </p:spPr>
        <p:txBody>
          <a:bodyPr spcFirstLastPara="1" wrap="square" lIns="91425" tIns="45700" rIns="91425" bIns="45700" anchor="t" anchorCtr="0">
            <a:noAutofit/>
          </a:bodyPr>
          <a:lstStyle/>
          <a:p>
            <a:pPr marL="182880" lvl="0" indent="-194310" algn="l" rtl="0">
              <a:lnSpc>
                <a:spcPct val="90000"/>
              </a:lnSpc>
              <a:spcBef>
                <a:spcPts val="0"/>
              </a:spcBef>
              <a:spcAft>
                <a:spcPts val="0"/>
              </a:spcAft>
              <a:buSzPts val="3060"/>
              <a:buFont typeface="Noto Sans Symbols"/>
              <a:buChar char="▪"/>
            </a:pPr>
            <a:r>
              <a:rPr lang="en-US" sz="3600"/>
              <a:t>  Introduction</a:t>
            </a:r>
            <a:endParaRPr/>
          </a:p>
          <a:p>
            <a:pPr marL="182880" lvl="0" indent="-194310" algn="l" rtl="0">
              <a:lnSpc>
                <a:spcPct val="140000"/>
              </a:lnSpc>
              <a:spcBef>
                <a:spcPts val="720"/>
              </a:spcBef>
              <a:spcAft>
                <a:spcPts val="0"/>
              </a:spcAft>
              <a:buSzPts val="3060"/>
              <a:buFont typeface="Noto Sans Symbols"/>
              <a:buChar char="▪"/>
            </a:pPr>
            <a:r>
              <a:rPr lang="en-US" sz="3600"/>
              <a:t>  Know the Risks</a:t>
            </a:r>
            <a:endParaRPr/>
          </a:p>
          <a:p>
            <a:pPr marL="182880" lvl="0" indent="-194310" algn="l" rtl="0">
              <a:lnSpc>
                <a:spcPct val="140000"/>
              </a:lnSpc>
              <a:spcBef>
                <a:spcPts val="720"/>
              </a:spcBef>
              <a:spcAft>
                <a:spcPts val="0"/>
              </a:spcAft>
              <a:buSzPts val="3060"/>
              <a:buFont typeface="Noto Sans Symbols"/>
              <a:buChar char="▪"/>
            </a:pPr>
            <a:r>
              <a:rPr lang="en-US" sz="3600"/>
              <a:t>  Family Preparedness</a:t>
            </a:r>
            <a:endParaRPr/>
          </a:p>
          <a:p>
            <a:pPr marL="182880" lvl="0" indent="-194310" algn="l" rtl="0">
              <a:lnSpc>
                <a:spcPct val="140000"/>
              </a:lnSpc>
              <a:spcBef>
                <a:spcPts val="720"/>
              </a:spcBef>
              <a:spcAft>
                <a:spcPts val="0"/>
              </a:spcAft>
              <a:buSzPts val="3060"/>
              <a:buFont typeface="Noto Sans Symbols"/>
              <a:buChar char="▪"/>
            </a:pPr>
            <a:r>
              <a:rPr lang="en-US" sz="3600"/>
              <a:t>  Community Preparedness</a:t>
            </a:r>
            <a:endParaRPr/>
          </a:p>
          <a:p>
            <a:pPr marL="182880" lvl="0" indent="-194310" algn="l" rtl="0">
              <a:lnSpc>
                <a:spcPct val="140000"/>
              </a:lnSpc>
              <a:spcBef>
                <a:spcPts val="720"/>
              </a:spcBef>
              <a:spcAft>
                <a:spcPts val="0"/>
              </a:spcAft>
              <a:buSzPts val="3060"/>
              <a:buFont typeface="Noto Sans Symbols"/>
              <a:buChar char="▪"/>
            </a:pPr>
            <a:r>
              <a:rPr lang="en-US" sz="3600"/>
              <a:t>  During an Emergency</a:t>
            </a:r>
            <a:endParaRPr/>
          </a:p>
          <a:p>
            <a:pPr marL="182880" lvl="0" indent="-194310" algn="l" rtl="0">
              <a:lnSpc>
                <a:spcPct val="140000"/>
              </a:lnSpc>
              <a:spcBef>
                <a:spcPts val="720"/>
              </a:spcBef>
              <a:spcAft>
                <a:spcPts val="0"/>
              </a:spcAft>
              <a:buSzPts val="3060"/>
              <a:buFont typeface="Noto Sans Symbols"/>
              <a:buChar char="▪"/>
            </a:pPr>
            <a:r>
              <a:rPr lang="en-US" sz="3600"/>
              <a:t>  After an Emergency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26582" cy="990600"/>
          </a:xfrm>
        </p:spPr>
        <p:txBody>
          <a:bodyPr/>
          <a:lstStyle/>
          <a:p>
            <a:r>
              <a:rPr lang="en-US" sz="3200" dirty="0"/>
              <a:t>Family planning for an outbreak like COVID-19</a:t>
            </a:r>
          </a:p>
        </p:txBody>
      </p:sp>
      <p:sp>
        <p:nvSpPr>
          <p:cNvPr id="3" name="Rectangle 2"/>
          <p:cNvSpPr/>
          <p:nvPr/>
        </p:nvSpPr>
        <p:spPr>
          <a:xfrm>
            <a:off x="457200" y="1524000"/>
            <a:ext cx="7855527" cy="4401205"/>
          </a:xfrm>
          <a:prstGeom prst="rect">
            <a:avLst/>
          </a:prstGeom>
        </p:spPr>
        <p:txBody>
          <a:bodyPr wrap="square">
            <a:spAutoFit/>
          </a:bodyPr>
          <a:lstStyle/>
          <a:p>
            <a:pPr marL="342900" indent="-342900">
              <a:buFont typeface="Arial" panose="020B0604020202020204" pitchFamily="34" charset="0"/>
              <a:buChar char="•"/>
            </a:pPr>
            <a:r>
              <a:rPr lang="en-US" sz="2000" dirty="0">
                <a:latin typeface="Open Sans"/>
              </a:rPr>
              <a:t>Plan ways to care for those who might be at greater risk such as those with disabilities, special medical needs or the elderly.</a:t>
            </a:r>
          </a:p>
          <a:p>
            <a:endParaRPr lang="en-US" sz="2000" dirty="0">
              <a:latin typeface="Open Sans"/>
            </a:endParaRPr>
          </a:p>
          <a:p>
            <a:pPr marL="342900" indent="-342900">
              <a:buFont typeface="Arial" panose="020B0604020202020204" pitchFamily="34" charset="0"/>
              <a:buChar char="•"/>
            </a:pPr>
            <a:r>
              <a:rPr lang="en-US" sz="2000" dirty="0">
                <a:latin typeface="Open Sans"/>
              </a:rPr>
              <a:t>Gather essential items your household needs to be ready. Be sure to have access to 2 weeks of medications and supplies.</a:t>
            </a:r>
          </a:p>
          <a:p>
            <a:endParaRPr lang="en-US" sz="2000" dirty="0">
              <a:latin typeface="Open Sans"/>
            </a:endParaRPr>
          </a:p>
          <a:p>
            <a:pPr marL="342900" indent="-342900">
              <a:buFont typeface="Arial" panose="020B0604020202020204" pitchFamily="34" charset="0"/>
              <a:buChar char="•"/>
            </a:pPr>
            <a:r>
              <a:rPr lang="en-US" sz="2000" dirty="0">
                <a:latin typeface="Open Sans"/>
              </a:rPr>
              <a:t>Create an emergency contact list of family, friends, neighbors, health care providers, and other community resources.</a:t>
            </a:r>
          </a:p>
          <a:p>
            <a:pPr marL="342900" indent="-342900">
              <a:buFont typeface="Arial" panose="020B0604020202020204" pitchFamily="34" charset="0"/>
              <a:buChar char="•"/>
            </a:pPr>
            <a:endParaRPr lang="en-US" sz="2000" dirty="0">
              <a:latin typeface="Open Sans"/>
            </a:endParaRPr>
          </a:p>
          <a:p>
            <a:pPr marL="342900" indent="-342900">
              <a:buFont typeface="Arial" panose="020B0604020202020204" pitchFamily="34" charset="0"/>
              <a:buChar char="•"/>
            </a:pPr>
            <a:r>
              <a:rPr lang="en-US" sz="2000" dirty="0">
                <a:latin typeface="Open Sans"/>
              </a:rPr>
              <a:t>Get to know your neighbors.</a:t>
            </a:r>
          </a:p>
          <a:p>
            <a:pPr marL="342900" indent="-342900">
              <a:buFont typeface="Arial" panose="020B0604020202020204" pitchFamily="34" charset="0"/>
              <a:buChar char="•"/>
            </a:pPr>
            <a:endParaRPr lang="en-US" sz="2000" dirty="0">
              <a:latin typeface="Open Sans"/>
            </a:endParaRPr>
          </a:p>
          <a:p>
            <a:pPr marL="342900" indent="-342900">
              <a:buFont typeface="Arial" panose="020B0604020202020204" pitchFamily="34" charset="0"/>
              <a:buChar char="•"/>
            </a:pPr>
            <a:r>
              <a:rPr lang="en-US" sz="2000" dirty="0">
                <a:latin typeface="Open Sans"/>
              </a:rPr>
              <a:t>Create a list of local organizations that you can contact if you need access to information, healthcare services, support, and resources.</a:t>
            </a:r>
          </a:p>
        </p:txBody>
      </p:sp>
      <p:sp>
        <p:nvSpPr>
          <p:cNvPr id="4" name="TextBox 3"/>
          <p:cNvSpPr txBox="1"/>
          <p:nvPr/>
        </p:nvSpPr>
        <p:spPr>
          <a:xfrm>
            <a:off x="1237673" y="6289963"/>
            <a:ext cx="7075054" cy="276999"/>
          </a:xfrm>
          <a:prstGeom prst="rect">
            <a:avLst/>
          </a:prstGeom>
          <a:noFill/>
        </p:spPr>
        <p:txBody>
          <a:bodyPr wrap="square" rtlCol="0">
            <a:spAutoFit/>
          </a:bodyPr>
          <a:lstStyle/>
          <a:p>
            <a:r>
              <a:rPr lang="en-US" sz="1200" dirty="0">
                <a:hlinkClick r:id="rId2"/>
              </a:rPr>
              <a:t>From: https://www.cdc.gov/coronavirus/2019-ncov/faq.html#Preparing-for-an-Outbreak</a:t>
            </a:r>
            <a:endParaRPr lang="en-US" sz="1200" dirty="0"/>
          </a:p>
        </p:txBody>
      </p:sp>
    </p:spTree>
    <p:extLst>
      <p:ext uri="{BB962C8B-B14F-4D97-AF65-F5344CB8AC3E}">
        <p14:creationId xmlns:p14="http://schemas.microsoft.com/office/powerpoint/2010/main" val="1970026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7"/>
          <p:cNvSpPr txBox="1">
            <a:spLocks noGrp="1"/>
          </p:cNvSpPr>
          <p:nvPr>
            <p:ph type="title"/>
          </p:nvPr>
        </p:nvSpPr>
        <p:spPr>
          <a:xfrm>
            <a:off x="447675" y="215947"/>
            <a:ext cx="8229600" cy="76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dirty="0"/>
              <a:t>3) </a:t>
            </a:r>
            <a:r>
              <a:rPr lang="en-US" sz="3600" b="1" u="sng" dirty="0"/>
              <a:t>Get a Kit</a:t>
            </a:r>
            <a:endParaRPr dirty="0"/>
          </a:p>
        </p:txBody>
      </p:sp>
      <p:sp>
        <p:nvSpPr>
          <p:cNvPr id="213" name="Google Shape;213;p27"/>
          <p:cNvSpPr txBox="1"/>
          <p:nvPr/>
        </p:nvSpPr>
        <p:spPr>
          <a:xfrm>
            <a:off x="-19050" y="987472"/>
            <a:ext cx="7410450" cy="590931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400"/>
              <a:buFont typeface="Arial"/>
              <a:buChar char="•"/>
            </a:pPr>
            <a:r>
              <a:rPr lang="en-US" sz="1400" b="1" dirty="0">
                <a:solidFill>
                  <a:schemeClr val="dk1"/>
                </a:solidFill>
                <a:latin typeface="Arial"/>
                <a:ea typeface="Arial"/>
                <a:cs typeface="Arial"/>
                <a:sym typeface="Arial"/>
              </a:rPr>
              <a:t>Water</a:t>
            </a:r>
            <a:r>
              <a:rPr lang="en-US" sz="1400" dirty="0">
                <a:solidFill>
                  <a:schemeClr val="dk1"/>
                </a:solidFill>
                <a:latin typeface="Arial"/>
                <a:ea typeface="Arial"/>
                <a:cs typeface="Arial"/>
                <a:sym typeface="Arial"/>
              </a:rPr>
              <a:t> (one gallon per person per day for at least three days, for drinking and sanitation)</a:t>
            </a:r>
            <a:endParaRPr dirty="0"/>
          </a:p>
          <a:p>
            <a:pPr marL="285750" marR="0" lvl="0" indent="-196850" algn="l" rtl="0">
              <a:spcBef>
                <a:spcPts val="0"/>
              </a:spcBef>
              <a:spcAft>
                <a:spcPts val="0"/>
              </a:spcAft>
              <a:buClr>
                <a:schemeClr val="dk1"/>
              </a:buClr>
              <a:buSzPts val="1400"/>
              <a:buFont typeface="Arial"/>
              <a:buNone/>
            </a:pPr>
            <a:endParaRPr sz="14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b="1" dirty="0">
                <a:solidFill>
                  <a:schemeClr val="dk1"/>
                </a:solidFill>
                <a:latin typeface="Arial"/>
                <a:ea typeface="Arial"/>
                <a:cs typeface="Arial"/>
                <a:sym typeface="Arial"/>
              </a:rPr>
              <a:t>Food</a:t>
            </a:r>
            <a:r>
              <a:rPr lang="en-US" sz="1400" dirty="0">
                <a:solidFill>
                  <a:schemeClr val="dk1"/>
                </a:solidFill>
                <a:latin typeface="Arial"/>
                <a:ea typeface="Arial"/>
                <a:cs typeface="Arial"/>
                <a:sym typeface="Arial"/>
              </a:rPr>
              <a:t> (at least a three-day supply of non-perishable food)</a:t>
            </a:r>
            <a:endParaRPr dirty="0"/>
          </a:p>
          <a:p>
            <a:pPr marL="285750" marR="0" lvl="0" indent="-196850" algn="l" rtl="0">
              <a:spcBef>
                <a:spcPts val="0"/>
              </a:spcBef>
              <a:spcAft>
                <a:spcPts val="0"/>
              </a:spcAft>
              <a:buClr>
                <a:schemeClr val="dk1"/>
              </a:buClr>
              <a:buSzPts val="1400"/>
              <a:buFont typeface="Arial"/>
              <a:buNone/>
            </a:pPr>
            <a:endParaRPr sz="14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b="1" dirty="0">
                <a:solidFill>
                  <a:schemeClr val="dk1"/>
                </a:solidFill>
                <a:latin typeface="Arial"/>
                <a:ea typeface="Arial"/>
                <a:cs typeface="Arial"/>
                <a:sym typeface="Arial"/>
              </a:rPr>
              <a:t>Prescription medicine</a:t>
            </a:r>
            <a:endParaRPr dirty="0"/>
          </a:p>
          <a:p>
            <a:pPr marL="285750" marR="0" lvl="0" indent="-196850" algn="l" rtl="0">
              <a:spcBef>
                <a:spcPts val="0"/>
              </a:spcBef>
              <a:spcAft>
                <a:spcPts val="0"/>
              </a:spcAft>
              <a:buClr>
                <a:schemeClr val="dk1"/>
              </a:buClr>
              <a:buSzPts val="1400"/>
              <a:buFont typeface="Arial"/>
              <a:buNone/>
            </a:pPr>
            <a:endParaRPr sz="14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b="1" dirty="0">
                <a:solidFill>
                  <a:schemeClr val="dk1"/>
                </a:solidFill>
                <a:latin typeface="Arial"/>
                <a:ea typeface="Arial"/>
                <a:cs typeface="Arial"/>
                <a:sym typeface="Arial"/>
              </a:rPr>
              <a:t>Cash</a:t>
            </a:r>
            <a:endParaRPr dirty="0"/>
          </a:p>
          <a:p>
            <a:pPr marL="285750" marR="0" lvl="0" indent="-196850" algn="l" rtl="0">
              <a:spcBef>
                <a:spcPts val="0"/>
              </a:spcBef>
              <a:spcAft>
                <a:spcPts val="0"/>
              </a:spcAft>
              <a:buClr>
                <a:schemeClr val="dk1"/>
              </a:buClr>
              <a:buSzPts val="1400"/>
              <a:buFont typeface="Arial"/>
              <a:buNone/>
            </a:pPr>
            <a:endParaRPr sz="14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dirty="0">
                <a:solidFill>
                  <a:schemeClr val="dk1"/>
                </a:solidFill>
                <a:latin typeface="Arial"/>
                <a:ea typeface="Arial"/>
                <a:cs typeface="Arial"/>
                <a:sym typeface="Arial"/>
              </a:rPr>
              <a:t>Battery-powered or hand crank </a:t>
            </a:r>
            <a:r>
              <a:rPr lang="en-US" sz="1400" b="1" dirty="0">
                <a:solidFill>
                  <a:schemeClr val="dk1"/>
                </a:solidFill>
                <a:latin typeface="Arial"/>
                <a:ea typeface="Arial"/>
                <a:cs typeface="Arial"/>
                <a:sym typeface="Arial"/>
              </a:rPr>
              <a:t>radio</a:t>
            </a:r>
            <a:r>
              <a:rPr lang="en-US" sz="1400" dirty="0">
                <a:solidFill>
                  <a:schemeClr val="dk1"/>
                </a:solidFill>
                <a:latin typeface="Arial"/>
                <a:ea typeface="Arial"/>
                <a:cs typeface="Arial"/>
                <a:sym typeface="Arial"/>
              </a:rPr>
              <a:t> and a NOAA Weather Radio with tone alert</a:t>
            </a:r>
            <a:endParaRPr dirty="0"/>
          </a:p>
          <a:p>
            <a:pPr marL="285750" marR="0" lvl="0" indent="-196850" algn="l" rtl="0">
              <a:spcBef>
                <a:spcPts val="0"/>
              </a:spcBef>
              <a:spcAft>
                <a:spcPts val="0"/>
              </a:spcAft>
              <a:buClr>
                <a:schemeClr val="dk1"/>
              </a:buClr>
              <a:buSzPts val="1400"/>
              <a:buFont typeface="Arial"/>
              <a:buNone/>
            </a:pPr>
            <a:endParaRPr sz="14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b="1" dirty="0">
                <a:solidFill>
                  <a:schemeClr val="dk1"/>
                </a:solidFill>
                <a:latin typeface="Arial"/>
                <a:ea typeface="Arial"/>
                <a:cs typeface="Arial"/>
                <a:sym typeface="Arial"/>
              </a:rPr>
              <a:t>Flashlight</a:t>
            </a:r>
            <a:endParaRPr dirty="0"/>
          </a:p>
          <a:p>
            <a:pPr marL="285750" marR="0" lvl="0" indent="-196850" algn="l" rtl="0">
              <a:spcBef>
                <a:spcPts val="0"/>
              </a:spcBef>
              <a:spcAft>
                <a:spcPts val="0"/>
              </a:spcAft>
              <a:buClr>
                <a:schemeClr val="dk1"/>
              </a:buClr>
              <a:buSzPts val="1400"/>
              <a:buFont typeface="Arial"/>
              <a:buNone/>
            </a:pPr>
            <a:endParaRPr sz="1400" b="1"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b="1" dirty="0">
                <a:solidFill>
                  <a:schemeClr val="dk1"/>
                </a:solidFill>
                <a:latin typeface="Arial"/>
                <a:ea typeface="Arial"/>
                <a:cs typeface="Arial"/>
                <a:sym typeface="Arial"/>
              </a:rPr>
              <a:t>Extra batteries</a:t>
            </a:r>
            <a:endParaRPr dirty="0"/>
          </a:p>
          <a:p>
            <a:pPr marL="285750" marR="0" lvl="0" indent="-196850" algn="l" rtl="0">
              <a:spcBef>
                <a:spcPts val="0"/>
              </a:spcBef>
              <a:spcAft>
                <a:spcPts val="0"/>
              </a:spcAft>
              <a:buClr>
                <a:schemeClr val="dk1"/>
              </a:buClr>
              <a:buSzPts val="1400"/>
              <a:buFont typeface="Arial"/>
              <a:buNone/>
            </a:pPr>
            <a:endParaRPr sz="1400" b="1"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b="1" dirty="0">
                <a:solidFill>
                  <a:schemeClr val="dk1"/>
                </a:solidFill>
                <a:latin typeface="Arial"/>
                <a:ea typeface="Arial"/>
                <a:cs typeface="Arial"/>
                <a:sym typeface="Arial"/>
              </a:rPr>
              <a:t>First aid kit</a:t>
            </a:r>
            <a:endParaRPr dirty="0"/>
          </a:p>
          <a:p>
            <a:pPr marL="285750" marR="0" lvl="0" indent="-196850" algn="l" rtl="0">
              <a:spcBef>
                <a:spcPts val="0"/>
              </a:spcBef>
              <a:spcAft>
                <a:spcPts val="0"/>
              </a:spcAft>
              <a:buClr>
                <a:schemeClr val="dk1"/>
              </a:buClr>
              <a:buSzPts val="1400"/>
              <a:buFont typeface="Arial"/>
              <a:buNone/>
            </a:pPr>
            <a:endParaRPr sz="1400" b="1"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b="1" dirty="0">
                <a:solidFill>
                  <a:schemeClr val="dk1"/>
                </a:solidFill>
                <a:latin typeface="Arial"/>
                <a:ea typeface="Arial"/>
                <a:cs typeface="Arial"/>
                <a:sym typeface="Arial"/>
              </a:rPr>
              <a:t>Whistle</a:t>
            </a:r>
            <a:r>
              <a:rPr lang="en-US" sz="1400" dirty="0">
                <a:solidFill>
                  <a:schemeClr val="dk1"/>
                </a:solidFill>
                <a:latin typeface="Arial"/>
                <a:ea typeface="Arial"/>
                <a:cs typeface="Arial"/>
                <a:sym typeface="Arial"/>
              </a:rPr>
              <a:t> to signal for help</a:t>
            </a:r>
            <a:endParaRPr dirty="0"/>
          </a:p>
          <a:p>
            <a:pPr marL="285750" marR="0" lvl="0" indent="-196850" algn="l" rtl="0">
              <a:spcBef>
                <a:spcPts val="0"/>
              </a:spcBef>
              <a:spcAft>
                <a:spcPts val="0"/>
              </a:spcAft>
              <a:buClr>
                <a:schemeClr val="dk1"/>
              </a:buClr>
              <a:buSzPts val="1400"/>
              <a:buFont typeface="Arial"/>
              <a:buNone/>
            </a:pPr>
            <a:endParaRPr sz="14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b="1" dirty="0">
                <a:solidFill>
                  <a:schemeClr val="dk1"/>
                </a:solidFill>
                <a:latin typeface="Arial"/>
                <a:ea typeface="Arial"/>
                <a:cs typeface="Arial"/>
                <a:sym typeface="Arial"/>
              </a:rPr>
              <a:t>Dust mask</a:t>
            </a:r>
            <a:r>
              <a:rPr lang="en-US" sz="1400" dirty="0">
                <a:solidFill>
                  <a:schemeClr val="dk1"/>
                </a:solidFill>
                <a:latin typeface="Arial"/>
                <a:ea typeface="Arial"/>
                <a:cs typeface="Arial"/>
                <a:sym typeface="Arial"/>
              </a:rPr>
              <a:t>, </a:t>
            </a:r>
            <a:r>
              <a:rPr lang="en-US" sz="1400" b="1" dirty="0">
                <a:solidFill>
                  <a:schemeClr val="dk1"/>
                </a:solidFill>
                <a:latin typeface="Arial"/>
                <a:ea typeface="Arial"/>
                <a:cs typeface="Arial"/>
                <a:sym typeface="Arial"/>
              </a:rPr>
              <a:t>plastic sheeting</a:t>
            </a:r>
            <a:r>
              <a:rPr lang="en-US" sz="1400" dirty="0">
                <a:solidFill>
                  <a:schemeClr val="dk1"/>
                </a:solidFill>
                <a:latin typeface="Arial"/>
                <a:ea typeface="Arial"/>
                <a:cs typeface="Arial"/>
                <a:sym typeface="Arial"/>
              </a:rPr>
              <a:t>,</a:t>
            </a:r>
            <a:r>
              <a:rPr lang="en-US" sz="1400" b="1" dirty="0">
                <a:solidFill>
                  <a:schemeClr val="dk1"/>
                </a:solidFill>
                <a:latin typeface="Arial"/>
                <a:ea typeface="Arial"/>
                <a:cs typeface="Arial"/>
                <a:sym typeface="Arial"/>
              </a:rPr>
              <a:t> </a:t>
            </a:r>
            <a:r>
              <a:rPr lang="en-US" sz="1400" dirty="0">
                <a:solidFill>
                  <a:schemeClr val="dk1"/>
                </a:solidFill>
                <a:latin typeface="Arial"/>
                <a:ea typeface="Arial"/>
                <a:cs typeface="Arial"/>
                <a:sym typeface="Arial"/>
              </a:rPr>
              <a:t>and </a:t>
            </a:r>
            <a:r>
              <a:rPr lang="en-US" sz="1400" b="1" dirty="0">
                <a:solidFill>
                  <a:schemeClr val="dk1"/>
                </a:solidFill>
                <a:latin typeface="Arial"/>
                <a:ea typeface="Arial"/>
                <a:cs typeface="Arial"/>
                <a:sym typeface="Arial"/>
              </a:rPr>
              <a:t>duct tape </a:t>
            </a:r>
            <a:r>
              <a:rPr lang="en-US" sz="1400" dirty="0">
                <a:solidFill>
                  <a:schemeClr val="dk1"/>
                </a:solidFill>
                <a:latin typeface="Arial"/>
                <a:ea typeface="Arial"/>
                <a:cs typeface="Arial"/>
                <a:sym typeface="Arial"/>
              </a:rPr>
              <a:t>to shelter-in-place</a:t>
            </a:r>
            <a:endParaRPr dirty="0"/>
          </a:p>
          <a:p>
            <a:pPr marL="285750" marR="0" lvl="0" indent="-196850" algn="l" rtl="0">
              <a:spcBef>
                <a:spcPts val="0"/>
              </a:spcBef>
              <a:spcAft>
                <a:spcPts val="0"/>
              </a:spcAft>
              <a:buClr>
                <a:schemeClr val="dk1"/>
              </a:buClr>
              <a:buSzPts val="1400"/>
              <a:buFont typeface="Arial"/>
              <a:buNone/>
            </a:pPr>
            <a:endParaRPr sz="14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b="1" dirty="0">
                <a:solidFill>
                  <a:schemeClr val="dk1"/>
                </a:solidFill>
                <a:latin typeface="Arial"/>
                <a:ea typeface="Arial"/>
                <a:cs typeface="Arial"/>
                <a:sym typeface="Arial"/>
              </a:rPr>
              <a:t>Moist towelettes</a:t>
            </a:r>
            <a:r>
              <a:rPr lang="en-US" sz="1400" dirty="0">
                <a:solidFill>
                  <a:schemeClr val="dk1"/>
                </a:solidFill>
                <a:latin typeface="Arial"/>
                <a:ea typeface="Arial"/>
                <a:cs typeface="Arial"/>
                <a:sym typeface="Arial"/>
              </a:rPr>
              <a:t>, </a:t>
            </a:r>
            <a:r>
              <a:rPr lang="en-US" sz="1400" b="1" dirty="0">
                <a:solidFill>
                  <a:schemeClr val="dk1"/>
                </a:solidFill>
                <a:latin typeface="Arial"/>
                <a:ea typeface="Arial"/>
                <a:cs typeface="Arial"/>
                <a:sym typeface="Arial"/>
              </a:rPr>
              <a:t>garbage bags</a:t>
            </a:r>
            <a:r>
              <a:rPr lang="en-US" sz="1400" dirty="0">
                <a:solidFill>
                  <a:schemeClr val="dk1"/>
                </a:solidFill>
                <a:latin typeface="Arial"/>
                <a:ea typeface="Arial"/>
                <a:cs typeface="Arial"/>
                <a:sym typeface="Arial"/>
              </a:rPr>
              <a:t>,</a:t>
            </a:r>
            <a:r>
              <a:rPr lang="en-US" sz="1400" b="1" dirty="0">
                <a:solidFill>
                  <a:schemeClr val="dk1"/>
                </a:solidFill>
                <a:latin typeface="Arial"/>
                <a:ea typeface="Arial"/>
                <a:cs typeface="Arial"/>
                <a:sym typeface="Arial"/>
              </a:rPr>
              <a:t> </a:t>
            </a:r>
            <a:r>
              <a:rPr lang="en-US" sz="1400" dirty="0">
                <a:solidFill>
                  <a:schemeClr val="dk1"/>
                </a:solidFill>
                <a:latin typeface="Arial"/>
                <a:ea typeface="Arial"/>
                <a:cs typeface="Arial"/>
                <a:sym typeface="Arial"/>
              </a:rPr>
              <a:t>and </a:t>
            </a:r>
            <a:r>
              <a:rPr lang="en-US" sz="1400" b="1" dirty="0">
                <a:solidFill>
                  <a:schemeClr val="dk1"/>
                </a:solidFill>
                <a:latin typeface="Arial"/>
                <a:ea typeface="Arial"/>
                <a:cs typeface="Arial"/>
                <a:sym typeface="Arial"/>
              </a:rPr>
              <a:t>plastic ties </a:t>
            </a:r>
            <a:r>
              <a:rPr lang="en-US" sz="1400" dirty="0">
                <a:solidFill>
                  <a:schemeClr val="dk1"/>
                </a:solidFill>
                <a:latin typeface="Arial"/>
                <a:ea typeface="Arial"/>
                <a:cs typeface="Arial"/>
                <a:sym typeface="Arial"/>
              </a:rPr>
              <a:t>for personal sanitation</a:t>
            </a:r>
            <a:endParaRPr dirty="0"/>
          </a:p>
          <a:p>
            <a:pPr marL="285750" marR="0" lvl="0" indent="-196850" algn="l" rtl="0">
              <a:spcBef>
                <a:spcPts val="0"/>
              </a:spcBef>
              <a:spcAft>
                <a:spcPts val="0"/>
              </a:spcAft>
              <a:buClr>
                <a:schemeClr val="dk1"/>
              </a:buClr>
              <a:buSzPts val="1400"/>
              <a:buFont typeface="Arial"/>
              <a:buNone/>
            </a:pPr>
            <a:endParaRPr sz="14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b="1" dirty="0">
                <a:solidFill>
                  <a:schemeClr val="dk1"/>
                </a:solidFill>
                <a:latin typeface="Arial"/>
                <a:ea typeface="Arial"/>
                <a:cs typeface="Arial"/>
                <a:sym typeface="Arial"/>
              </a:rPr>
              <a:t>Manual can opener</a:t>
            </a:r>
            <a:endParaRPr dirty="0"/>
          </a:p>
          <a:p>
            <a:pPr marL="0" marR="0" lvl="0" indent="0" algn="l" rtl="0">
              <a:spcBef>
                <a:spcPts val="0"/>
              </a:spcBef>
              <a:spcAft>
                <a:spcPts val="0"/>
              </a:spcAft>
              <a:buNone/>
            </a:pPr>
            <a:endParaRPr sz="1400" b="1"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b="1" dirty="0">
                <a:solidFill>
                  <a:schemeClr val="dk1"/>
                </a:solidFill>
                <a:latin typeface="Arial"/>
                <a:ea typeface="Arial"/>
                <a:cs typeface="Arial"/>
                <a:sym typeface="Arial"/>
              </a:rPr>
              <a:t>Local maps</a:t>
            </a:r>
            <a:endParaRPr dirty="0"/>
          </a:p>
          <a:p>
            <a:pPr marL="285750" marR="0" lvl="0" indent="-196850" algn="l" rtl="0">
              <a:spcBef>
                <a:spcPts val="0"/>
              </a:spcBef>
              <a:spcAft>
                <a:spcPts val="0"/>
              </a:spcAft>
              <a:buClr>
                <a:schemeClr val="dk1"/>
              </a:buClr>
              <a:buSzPts val="1400"/>
              <a:buFont typeface="Arial"/>
              <a:buNone/>
            </a:pPr>
            <a:endParaRPr sz="14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b="1" dirty="0">
                <a:solidFill>
                  <a:schemeClr val="dk1"/>
                </a:solidFill>
                <a:latin typeface="Arial"/>
                <a:ea typeface="Arial"/>
                <a:cs typeface="Arial"/>
                <a:sym typeface="Arial"/>
              </a:rPr>
              <a:t>Cell phone </a:t>
            </a:r>
            <a:r>
              <a:rPr lang="en-US" sz="1400" dirty="0">
                <a:solidFill>
                  <a:schemeClr val="dk1"/>
                </a:solidFill>
                <a:latin typeface="Arial"/>
                <a:ea typeface="Arial"/>
                <a:cs typeface="Arial"/>
                <a:sym typeface="Arial"/>
              </a:rPr>
              <a:t>with charger and a </a:t>
            </a:r>
            <a:r>
              <a:rPr lang="en-US" sz="1400" b="1" dirty="0">
                <a:solidFill>
                  <a:schemeClr val="dk1"/>
                </a:solidFill>
                <a:latin typeface="Arial"/>
                <a:ea typeface="Arial"/>
                <a:cs typeface="Arial"/>
                <a:sym typeface="Arial"/>
              </a:rPr>
              <a:t>backup battery</a:t>
            </a:r>
            <a:endParaRPr sz="1400" dirty="0">
              <a:solidFill>
                <a:schemeClr val="dk1"/>
              </a:solidFill>
              <a:latin typeface="Arial"/>
              <a:ea typeface="Arial"/>
              <a:cs typeface="Arial"/>
              <a:sym typeface="Arial"/>
            </a:endParaRPr>
          </a:p>
        </p:txBody>
      </p:sp>
      <p:pic>
        <p:nvPicPr>
          <p:cNvPr id="212" name="Google Shape;212;p27" descr="FEMA Emergency Supply Kit ad"/>
          <p:cNvPicPr preferRelativeResize="0"/>
          <p:nvPr/>
        </p:nvPicPr>
        <p:blipFill rotWithShape="1">
          <a:blip r:embed="rId3" cstate="screen">
            <a:alphaModFix/>
            <a:extLst>
              <a:ext uri="{28A0092B-C50C-407E-A947-70E740481C1C}">
                <a14:useLocalDpi xmlns:a14="http://schemas.microsoft.com/office/drawing/2010/main" val="0"/>
              </a:ext>
            </a:extLst>
          </a:blip>
          <a:srcRect b="-132"/>
          <a:stretch/>
        </p:blipFill>
        <p:spPr>
          <a:xfrm>
            <a:off x="7370989" y="956176"/>
            <a:ext cx="1752600" cy="5870528"/>
          </a:xfrm>
          <a:prstGeom prst="rect">
            <a:avLst/>
          </a:prstGeom>
          <a:noFill/>
          <a:ln w="9525" cap="flat" cmpd="sng">
            <a:solidFill>
              <a:schemeClr val="dk1"/>
            </a:solidFill>
            <a:prstDash val="solid"/>
            <a:miter lim="800000"/>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8"/>
          <p:cNvSpPr txBox="1">
            <a:spLocks noGrp="1"/>
          </p:cNvSpPr>
          <p:nvPr>
            <p:ph type="title"/>
          </p:nvPr>
        </p:nvSpPr>
        <p:spPr>
          <a:xfrm>
            <a:off x="152400" y="304800"/>
            <a:ext cx="8229600" cy="76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dirty="0"/>
              <a:t>3) </a:t>
            </a:r>
            <a:r>
              <a:rPr lang="en-US" sz="3600" b="1" u="sng" dirty="0"/>
              <a:t>Get a Kit</a:t>
            </a:r>
            <a:endParaRPr dirty="0"/>
          </a:p>
        </p:txBody>
      </p:sp>
      <p:pic>
        <p:nvPicPr>
          <p:cNvPr id="220" name="Google Shape;220;p28" descr="Don't wait until an emergency to purchase basic supplies. BE PROACTIVE. The first 72 are on YOU."/>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152400" y="1066800"/>
            <a:ext cx="8839199" cy="1141730"/>
          </a:xfrm>
          <a:prstGeom prst="rect">
            <a:avLst/>
          </a:prstGeom>
          <a:noFill/>
          <a:ln>
            <a:noFill/>
          </a:ln>
        </p:spPr>
      </p:pic>
      <p:pic>
        <p:nvPicPr>
          <p:cNvPr id="2" name="Picture 1" descr="Empty grocery store aisle"/>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11480" y="2336044"/>
            <a:ext cx="4350777" cy="3434405"/>
          </a:xfrm>
          <a:prstGeom prst="rect">
            <a:avLst/>
          </a:prstGeom>
        </p:spPr>
      </p:pic>
      <p:pic>
        <p:nvPicPr>
          <p:cNvPr id="222" name="Google Shape;222;p28" descr="&quot;Grocery stores began selling out of water, milk and bread, and supply shortages were struggling to stock batteries. Home Depot ran out of water, plywood, generators, flashlights, propane, batteries, and five-gallon gas cans.&quot;"/>
          <p:cNvPicPr preferRelativeResize="0"/>
          <p:nvPr/>
        </p:nvPicPr>
        <p:blipFill>
          <a:blip r:embed="rId5">
            <a:alphaModFix/>
            <a:extLst>
              <a:ext uri="{28A0092B-C50C-407E-A947-70E740481C1C}">
                <a14:useLocalDpi xmlns:a14="http://schemas.microsoft.com/office/drawing/2010/main" val="0"/>
              </a:ext>
            </a:extLst>
          </a:blip>
          <a:stretch>
            <a:fillRect/>
          </a:stretch>
        </p:blipFill>
        <p:spPr>
          <a:xfrm>
            <a:off x="4762257" y="2450105"/>
            <a:ext cx="4229343" cy="3537040"/>
          </a:xfrm>
          <a:prstGeom prst="rect">
            <a:avLst/>
          </a:prstGeom>
          <a:noFill/>
          <a:ln>
            <a:noFill/>
          </a:ln>
        </p:spPr>
      </p:pic>
      <p:sp>
        <p:nvSpPr>
          <p:cNvPr id="223" name="Google Shape;223;p28"/>
          <p:cNvSpPr txBox="1"/>
          <p:nvPr/>
        </p:nvSpPr>
        <p:spPr>
          <a:xfrm>
            <a:off x="229075" y="5897963"/>
            <a:ext cx="4457400" cy="633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2200">
                <a:solidFill>
                  <a:schemeClr val="dk1"/>
                </a:solidFill>
                <a:latin typeface="Calibri"/>
                <a:ea typeface="Calibri"/>
                <a:cs typeface="Calibri"/>
                <a:sym typeface="Calibri"/>
              </a:rPr>
              <a:t>Empty shelves at store during a crisis</a:t>
            </a:r>
            <a:endParaRPr sz="22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9"/>
          <p:cNvSpPr txBox="1">
            <a:spLocks noGrp="1"/>
          </p:cNvSpPr>
          <p:nvPr>
            <p:ph type="title"/>
          </p:nvPr>
        </p:nvSpPr>
        <p:spPr>
          <a:xfrm>
            <a:off x="152400" y="304800"/>
            <a:ext cx="8229600" cy="76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dirty="0"/>
              <a:t>3) </a:t>
            </a:r>
            <a:r>
              <a:rPr lang="en-US" sz="3600" b="1" u="sng" dirty="0"/>
              <a:t>Get a Kit</a:t>
            </a:r>
            <a:endParaRPr dirty="0"/>
          </a:p>
        </p:txBody>
      </p:sp>
      <p:sp>
        <p:nvSpPr>
          <p:cNvPr id="232" name="Google Shape;232;p29"/>
          <p:cNvSpPr txBox="1"/>
          <p:nvPr/>
        </p:nvSpPr>
        <p:spPr>
          <a:xfrm>
            <a:off x="76773" y="4588530"/>
            <a:ext cx="8839200" cy="138499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800" dirty="0">
                <a:solidFill>
                  <a:schemeClr val="dk1"/>
                </a:solidFill>
                <a:latin typeface="Calibri"/>
                <a:ea typeface="Calibri"/>
                <a:cs typeface="Calibri"/>
                <a:sym typeface="Calibri"/>
              </a:rPr>
              <a:t>There are a number of emergency preparedness kits available for sale in stores and online. </a:t>
            </a:r>
            <a:r>
              <a:rPr lang="en-US" sz="2800" b="1" dirty="0">
                <a:solidFill>
                  <a:schemeClr val="dk1"/>
                </a:solidFill>
                <a:latin typeface="Calibri"/>
                <a:ea typeface="Calibri"/>
                <a:cs typeface="Calibri"/>
                <a:sym typeface="Calibri"/>
              </a:rPr>
              <a:t>Alternatively, you can put together a kit over time.</a:t>
            </a:r>
            <a:endParaRPr dirty="0"/>
          </a:p>
        </p:txBody>
      </p:sp>
      <p:pic>
        <p:nvPicPr>
          <p:cNvPr id="2" name="Picture 1" descr="Emergency kit supplies"/>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29491" y="1327085"/>
            <a:ext cx="8285018" cy="2381831"/>
          </a:xfrm>
          <a:prstGeom prst="rect">
            <a:avLst/>
          </a:prstGeom>
        </p:spPr>
      </p:pic>
      <p:sp>
        <p:nvSpPr>
          <p:cNvPr id="3" name="TextBox 2"/>
          <p:cNvSpPr txBox="1"/>
          <p:nvPr/>
        </p:nvSpPr>
        <p:spPr>
          <a:xfrm>
            <a:off x="7387182" y="3722980"/>
            <a:ext cx="1399309" cy="246221"/>
          </a:xfrm>
          <a:prstGeom prst="rect">
            <a:avLst/>
          </a:prstGeom>
          <a:noFill/>
        </p:spPr>
        <p:txBody>
          <a:bodyPr wrap="square" rtlCol="0">
            <a:spAutoFit/>
          </a:bodyPr>
          <a:lstStyle/>
          <a:p>
            <a:r>
              <a:rPr lang="en-US" sz="1000" dirty="0"/>
              <a:t>Photo: Ready.gov/kit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3) </a:t>
            </a:r>
            <a:r>
              <a:rPr lang="en-US" b="1" u="sng" dirty="0"/>
              <a:t>Get a Kit</a:t>
            </a:r>
          </a:p>
        </p:txBody>
      </p:sp>
      <p:sp>
        <p:nvSpPr>
          <p:cNvPr id="3" name="TextBox 2"/>
          <p:cNvSpPr txBox="1"/>
          <p:nvPr/>
        </p:nvSpPr>
        <p:spPr>
          <a:xfrm>
            <a:off x="604981" y="1699490"/>
            <a:ext cx="8081819" cy="4524315"/>
          </a:xfrm>
          <a:prstGeom prst="rect">
            <a:avLst/>
          </a:prstGeom>
          <a:noFill/>
        </p:spPr>
        <p:txBody>
          <a:bodyPr wrap="square" rtlCol="0">
            <a:spAutoFit/>
          </a:bodyPr>
          <a:lstStyle/>
          <a:p>
            <a:r>
              <a:rPr lang="en-US" sz="2000" dirty="0"/>
              <a:t>In order to be prepared for an outbreak like COVID-19, add the following items to your kit:</a:t>
            </a:r>
          </a:p>
          <a:p>
            <a:endParaRPr lang="en-US" sz="2000" dirty="0"/>
          </a:p>
          <a:p>
            <a:pPr marL="285750" indent="-285750">
              <a:buFont typeface="Arial" panose="020B0604020202020204" pitchFamily="34" charset="0"/>
              <a:buChar char="•"/>
            </a:pPr>
            <a:r>
              <a:rPr lang="en-US" sz="2000" dirty="0"/>
              <a:t>Face masks</a:t>
            </a:r>
          </a:p>
          <a:p>
            <a:pPr marL="285750" indent="-285750">
              <a:buFont typeface="Arial" panose="020B0604020202020204" pitchFamily="34" charset="0"/>
              <a:buChar char="•"/>
            </a:pPr>
            <a:r>
              <a:rPr lang="en-US" sz="2000" dirty="0"/>
              <a:t>Hand sanitizer</a:t>
            </a:r>
          </a:p>
          <a:p>
            <a:pPr marL="285750" indent="-285750">
              <a:buFont typeface="Arial" panose="020B0604020202020204" pitchFamily="34" charset="0"/>
              <a:buChar char="•"/>
            </a:pPr>
            <a:r>
              <a:rPr lang="en-US" sz="2000" dirty="0"/>
              <a:t>Disinfectant wipes</a:t>
            </a:r>
          </a:p>
          <a:p>
            <a:pPr marL="285750" indent="-285750">
              <a:buFont typeface="Arial" panose="020B0604020202020204" pitchFamily="34" charset="0"/>
              <a:buChar char="•"/>
            </a:pPr>
            <a:r>
              <a:rPr lang="en-US" sz="2000" dirty="0"/>
              <a:t>Thermometer </a:t>
            </a:r>
          </a:p>
          <a:p>
            <a:pPr marL="285750" indent="-285750">
              <a:buFont typeface="Arial" panose="020B0604020202020204" pitchFamily="34" charset="0"/>
              <a:buChar char="•"/>
            </a:pPr>
            <a:r>
              <a:rPr lang="en-US" sz="2000" dirty="0"/>
              <a:t>Tissues</a:t>
            </a:r>
          </a:p>
          <a:p>
            <a:pPr marL="285750" indent="-285750">
              <a:buFont typeface="Arial" panose="020B0604020202020204" pitchFamily="34" charset="0"/>
              <a:buChar char="•"/>
            </a:pPr>
            <a:r>
              <a:rPr lang="en-US" sz="2000" dirty="0"/>
              <a:t>Paper towels</a:t>
            </a:r>
          </a:p>
          <a:p>
            <a:pPr marL="285750" indent="-285750">
              <a:buFont typeface="Arial" panose="020B0604020202020204" pitchFamily="34" charset="0"/>
              <a:buChar char="•"/>
            </a:pPr>
            <a:r>
              <a:rPr lang="en-US" sz="2000" dirty="0"/>
              <a:t>Soap</a:t>
            </a:r>
          </a:p>
          <a:p>
            <a:pPr marL="285750" indent="-285750">
              <a:buFont typeface="Arial" panose="020B0604020202020204" pitchFamily="34" charset="0"/>
              <a:buChar char="•"/>
            </a:pPr>
            <a:r>
              <a:rPr lang="en-US" sz="2000" dirty="0"/>
              <a:t>Bleach </a:t>
            </a:r>
          </a:p>
          <a:p>
            <a:pPr marL="285750" indent="-285750">
              <a:buFont typeface="Arial" panose="020B0604020202020204" pitchFamily="34" charset="0"/>
              <a:buChar char="•"/>
            </a:pPr>
            <a:r>
              <a:rPr lang="en-US" sz="2000" dirty="0"/>
              <a:t>Gloves</a:t>
            </a:r>
          </a:p>
          <a:p>
            <a:pPr marL="285750" indent="-285750">
              <a:buFont typeface="Arial" panose="020B0604020202020204" pitchFamily="34" charset="0"/>
              <a:buChar char="•"/>
            </a:pPr>
            <a:r>
              <a:rPr lang="en-US" sz="2000" dirty="0"/>
              <a:t>List of medical conditions, medicines, allergies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128510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7" name="Google Shape;247;p31"/>
          <p:cNvSpPr txBox="1">
            <a:spLocks noGrp="1"/>
          </p:cNvSpPr>
          <p:nvPr>
            <p:ph type="title"/>
          </p:nvPr>
        </p:nvSpPr>
        <p:spPr>
          <a:xfrm>
            <a:off x="-55001" y="353343"/>
            <a:ext cx="9265349" cy="9906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dk2"/>
              </a:buClr>
              <a:buSzPts val="3400"/>
              <a:buFont typeface="Calibri"/>
              <a:buNone/>
            </a:pPr>
            <a:r>
              <a:rPr lang="en-US" sz="3200" b="1" u="sng" dirty="0"/>
              <a:t>Hazard Vulnerability Assessment (HVA) for Middle TN</a:t>
            </a:r>
            <a:endParaRPr sz="3200" dirty="0"/>
          </a:p>
        </p:txBody>
      </p:sp>
      <p:sp>
        <p:nvSpPr>
          <p:cNvPr id="248" name="Google Shape;248;p31"/>
          <p:cNvSpPr txBox="1">
            <a:spLocks noGrp="1"/>
          </p:cNvSpPr>
          <p:nvPr>
            <p:ph type="body" idx="1"/>
          </p:nvPr>
        </p:nvSpPr>
        <p:spPr>
          <a:xfrm>
            <a:off x="309869" y="1551709"/>
            <a:ext cx="5744270" cy="5158153"/>
          </a:xfrm>
          <a:prstGeom prst="rect">
            <a:avLst/>
          </a:prstGeom>
          <a:noFill/>
          <a:ln>
            <a:noFill/>
          </a:ln>
        </p:spPr>
        <p:txBody>
          <a:bodyPr spcFirstLastPara="1" wrap="square" lIns="91425" tIns="45700" rIns="91425" bIns="45700" anchor="t" anchorCtr="0">
            <a:noAutofit/>
          </a:bodyPr>
          <a:lstStyle/>
          <a:p>
            <a:pPr marL="457200" lvl="1" indent="-182880">
              <a:lnSpc>
                <a:spcPct val="150000"/>
              </a:lnSpc>
              <a:spcBef>
                <a:spcPts val="0"/>
              </a:spcBef>
              <a:buSzPts val="2202"/>
              <a:buFont typeface="Noto Sans Symbols"/>
              <a:buChar char="▪"/>
            </a:pPr>
            <a:r>
              <a:rPr lang="en-US" sz="2590" dirty="0"/>
              <a:t>PROLONGED ELECTRICAL OUTAGE</a:t>
            </a:r>
            <a:endParaRPr lang="en-US" sz="2800" dirty="0"/>
          </a:p>
          <a:p>
            <a:pPr marL="457200" lvl="1" indent="-182880">
              <a:lnSpc>
                <a:spcPct val="150000"/>
              </a:lnSpc>
              <a:spcBef>
                <a:spcPts val="0"/>
              </a:spcBef>
              <a:buSzPts val="2202"/>
              <a:buFont typeface="Noto Sans Symbols"/>
              <a:buChar char="▪"/>
            </a:pPr>
            <a:r>
              <a:rPr lang="en-US" sz="2590" dirty="0"/>
              <a:t>IT FAILURE/CYBER THREAT</a:t>
            </a:r>
            <a:endParaRPr lang="en-US" sz="2800" dirty="0"/>
          </a:p>
          <a:p>
            <a:pPr marL="457200" lvl="1" indent="-182880">
              <a:lnSpc>
                <a:spcPct val="150000"/>
              </a:lnSpc>
              <a:spcBef>
                <a:spcPts val="0"/>
              </a:spcBef>
              <a:buSzPts val="2202"/>
              <a:buFont typeface="Noto Sans Symbols"/>
              <a:buChar char="▪"/>
            </a:pPr>
            <a:r>
              <a:rPr lang="en-US" sz="2590" dirty="0"/>
              <a:t>SEVERE THUNDERSTORM</a:t>
            </a:r>
            <a:endParaRPr lang="en-US" sz="2800" dirty="0"/>
          </a:p>
          <a:p>
            <a:pPr marL="457200" lvl="1" indent="-182880">
              <a:lnSpc>
                <a:spcPct val="150000"/>
              </a:lnSpc>
              <a:spcBef>
                <a:spcPts val="0"/>
              </a:spcBef>
              <a:buSzPts val="2202"/>
              <a:buFont typeface="Noto Sans Symbols"/>
              <a:buChar char="▪"/>
            </a:pPr>
            <a:r>
              <a:rPr lang="en-US" sz="2590" dirty="0"/>
              <a:t>FLOOD</a:t>
            </a:r>
            <a:endParaRPr lang="en-US" sz="2800" dirty="0"/>
          </a:p>
          <a:p>
            <a:pPr marL="457200" lvl="1" indent="-182880" algn="l" rtl="0">
              <a:lnSpc>
                <a:spcPct val="150000"/>
              </a:lnSpc>
              <a:spcBef>
                <a:spcPts val="0"/>
              </a:spcBef>
              <a:spcAft>
                <a:spcPts val="0"/>
              </a:spcAft>
              <a:buSzPts val="2202"/>
              <a:buFont typeface="Noto Sans Symbols"/>
              <a:buChar char="▪"/>
            </a:pPr>
            <a:r>
              <a:rPr lang="en-US" sz="2590" dirty="0"/>
              <a:t>TORNADO</a:t>
            </a:r>
            <a:endParaRPr dirty="0"/>
          </a:p>
          <a:p>
            <a:pPr marL="457200" lvl="1" indent="-182880" algn="l" rtl="0">
              <a:lnSpc>
                <a:spcPct val="150000"/>
              </a:lnSpc>
              <a:spcBef>
                <a:spcPts val="518"/>
              </a:spcBef>
              <a:spcAft>
                <a:spcPts val="0"/>
              </a:spcAft>
              <a:buSzPts val="2202"/>
              <a:buFont typeface="Noto Sans Symbols"/>
              <a:buChar char="▪"/>
            </a:pPr>
            <a:r>
              <a:rPr lang="en-US" sz="2590" dirty="0"/>
              <a:t>ICE STORM</a:t>
            </a:r>
            <a:endParaRPr dirty="0"/>
          </a:p>
          <a:p>
            <a:pPr marL="457200" lvl="1" indent="-182880" algn="l" rtl="0">
              <a:lnSpc>
                <a:spcPct val="150000"/>
              </a:lnSpc>
              <a:spcBef>
                <a:spcPts val="518"/>
              </a:spcBef>
              <a:spcAft>
                <a:spcPts val="0"/>
              </a:spcAft>
              <a:buSzPts val="2202"/>
              <a:buFont typeface="Noto Sans Symbols"/>
              <a:buChar char="▪"/>
            </a:pPr>
            <a:r>
              <a:rPr lang="en-US" sz="2590" dirty="0"/>
              <a:t>PANDEMIC ILLNESS</a:t>
            </a:r>
            <a:endParaRPr dirty="0"/>
          </a:p>
        </p:txBody>
      </p:sp>
      <p:pic>
        <p:nvPicPr>
          <p:cNvPr id="7" name="Google Shape;246;p31">
            <a:extLst>
              <a:ext uri="{C183D7F6-B498-43B3-948B-1728B52AA6E4}">
                <adec:decorative xmlns:adec="http://schemas.microsoft.com/office/drawing/2017/decorative" val="1"/>
              </a:ext>
            </a:extLst>
          </p:cNvPr>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175086" y="4006189"/>
            <a:ext cx="685800" cy="649959"/>
          </a:xfrm>
          <a:prstGeom prst="rect">
            <a:avLst/>
          </a:prstGeom>
          <a:noFill/>
          <a:ln>
            <a:noFill/>
          </a:ln>
        </p:spPr>
      </p:pic>
      <p:pic>
        <p:nvPicPr>
          <p:cNvPr id="8" name="Google Shape;246;p31">
            <a:extLst>
              <a:ext uri="{C183D7F6-B498-43B3-948B-1728B52AA6E4}">
                <adec:decorative xmlns:adec="http://schemas.microsoft.com/office/drawing/2017/decorative" val="1"/>
              </a:ext>
            </a:extLst>
          </p:cNvPr>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121230" y="1669175"/>
            <a:ext cx="685800" cy="649959"/>
          </a:xfrm>
          <a:prstGeom prst="rect">
            <a:avLst/>
          </a:prstGeom>
          <a:noFill/>
          <a:ln>
            <a:noFill/>
          </a:ln>
        </p:spPr>
      </p:pic>
      <p:pic>
        <p:nvPicPr>
          <p:cNvPr id="2" name="Picture 1">
            <a:extLs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568006" y="3532152"/>
            <a:ext cx="5446684" cy="317771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2"/>
          <p:cNvSpPr txBox="1">
            <a:spLocks noGrp="1"/>
          </p:cNvSpPr>
          <p:nvPr>
            <p:ph type="title"/>
          </p:nvPr>
        </p:nvSpPr>
        <p:spPr>
          <a:xfrm>
            <a:off x="76200" y="381000"/>
            <a:ext cx="8991600" cy="990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240"/>
              <a:buFont typeface="Calibri"/>
              <a:buNone/>
            </a:pPr>
            <a:r>
              <a:rPr lang="en-US" sz="3240" b="1" dirty="0"/>
              <a:t>WORKSHOP ACTIVITY</a:t>
            </a:r>
            <a:br>
              <a:rPr lang="en-US" sz="3240" dirty="0"/>
            </a:br>
            <a:r>
              <a:rPr lang="en-US" sz="3240" b="1" u="sng" dirty="0"/>
              <a:t>Family Disaster Plan Development</a:t>
            </a:r>
            <a:endParaRPr dirty="0"/>
          </a:p>
        </p:txBody>
      </p:sp>
      <p:sp>
        <p:nvSpPr>
          <p:cNvPr id="255" name="Google Shape;255;p32"/>
          <p:cNvSpPr txBox="1"/>
          <p:nvPr/>
        </p:nvSpPr>
        <p:spPr>
          <a:xfrm>
            <a:off x="152400" y="1569689"/>
            <a:ext cx="8839200" cy="954107"/>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800" b="1">
                <a:solidFill>
                  <a:schemeClr val="dk1"/>
                </a:solidFill>
                <a:latin typeface="Calibri"/>
                <a:ea typeface="Calibri"/>
                <a:cs typeface="Calibri"/>
                <a:sym typeface="Calibri"/>
              </a:rPr>
              <a:t>Take 10 minutes </a:t>
            </a:r>
            <a:r>
              <a:rPr lang="en-US" sz="2800">
                <a:solidFill>
                  <a:schemeClr val="dk1"/>
                </a:solidFill>
                <a:latin typeface="Calibri"/>
                <a:ea typeface="Calibri"/>
                <a:cs typeface="Calibri"/>
                <a:sym typeface="Calibri"/>
              </a:rPr>
              <a:t>to jot down some ideas that may work best for </a:t>
            </a:r>
            <a:r>
              <a:rPr lang="en-US" sz="2800" b="1">
                <a:solidFill>
                  <a:srgbClr val="FF0000"/>
                </a:solidFill>
                <a:latin typeface="Calibri"/>
                <a:ea typeface="Calibri"/>
                <a:cs typeface="Calibri"/>
                <a:sym typeface="Calibri"/>
              </a:rPr>
              <a:t>YOU</a:t>
            </a:r>
            <a:r>
              <a:rPr lang="en-US" sz="2800">
                <a:solidFill>
                  <a:schemeClr val="dk1"/>
                </a:solidFill>
                <a:latin typeface="Calibri"/>
                <a:ea typeface="Calibri"/>
                <a:cs typeface="Calibri"/>
                <a:sym typeface="Calibri"/>
              </a:rPr>
              <a:t> and </a:t>
            </a:r>
            <a:r>
              <a:rPr lang="en-US" sz="2800" b="1">
                <a:solidFill>
                  <a:srgbClr val="FF0000"/>
                </a:solidFill>
                <a:latin typeface="Calibri"/>
                <a:ea typeface="Calibri"/>
                <a:cs typeface="Calibri"/>
                <a:sym typeface="Calibri"/>
              </a:rPr>
              <a:t>YOUR FAMILY </a:t>
            </a:r>
            <a:r>
              <a:rPr lang="en-US" sz="2800">
                <a:solidFill>
                  <a:schemeClr val="dk1"/>
                </a:solidFill>
                <a:latin typeface="Calibri"/>
                <a:ea typeface="Calibri"/>
                <a:cs typeface="Calibri"/>
                <a:sym typeface="Calibri"/>
              </a:rPr>
              <a:t>during a</a:t>
            </a:r>
            <a:r>
              <a:rPr lang="en-US" sz="2800" b="1">
                <a:solidFill>
                  <a:schemeClr val="dk1"/>
                </a:solidFill>
                <a:latin typeface="Calibri"/>
                <a:ea typeface="Calibri"/>
                <a:cs typeface="Calibri"/>
                <a:sym typeface="Calibri"/>
              </a:rPr>
              <a:t> </a:t>
            </a:r>
            <a:r>
              <a:rPr lang="en-US" sz="2800" b="1" u="sng">
                <a:solidFill>
                  <a:schemeClr val="dk1"/>
                </a:solidFill>
                <a:latin typeface="Calibri"/>
                <a:ea typeface="Calibri"/>
                <a:cs typeface="Calibri"/>
                <a:sym typeface="Calibri"/>
              </a:rPr>
              <a:t>TORNADO</a:t>
            </a:r>
            <a:r>
              <a:rPr lang="en-US" sz="2800">
                <a:solidFill>
                  <a:schemeClr val="dk1"/>
                </a:solidFill>
                <a:latin typeface="Calibri"/>
                <a:ea typeface="Calibri"/>
                <a:cs typeface="Calibri"/>
                <a:sym typeface="Calibri"/>
              </a:rPr>
              <a:t>.</a:t>
            </a:r>
            <a:endParaRPr sz="2800" u="sng" cap="none">
              <a:solidFill>
                <a:schemeClr val="dk1"/>
              </a:solidFill>
              <a:latin typeface="Calibri"/>
              <a:ea typeface="Calibri"/>
              <a:cs typeface="Calibri"/>
              <a:sym typeface="Calibri"/>
            </a:endParaRPr>
          </a:p>
        </p:txBody>
      </p:sp>
      <p:pic>
        <p:nvPicPr>
          <p:cNvPr id="2" name="Picture 1" descr="Severe thunderstorm meteorology warning during newscas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293" y="2523796"/>
            <a:ext cx="8217065" cy="434263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3"/>
          <p:cNvSpPr txBox="1">
            <a:spLocks noGrp="1"/>
          </p:cNvSpPr>
          <p:nvPr>
            <p:ph type="title"/>
          </p:nvPr>
        </p:nvSpPr>
        <p:spPr>
          <a:xfrm>
            <a:off x="0" y="250460"/>
            <a:ext cx="8991600" cy="990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Tornado Safety</a:t>
            </a:r>
            <a:endParaRPr dirty="0"/>
          </a:p>
        </p:txBody>
      </p:sp>
      <p:sp>
        <p:nvSpPr>
          <p:cNvPr id="264" name="Google Shape;264;p33"/>
          <p:cNvSpPr/>
          <p:nvPr/>
        </p:nvSpPr>
        <p:spPr>
          <a:xfrm>
            <a:off x="90487" y="1184262"/>
            <a:ext cx="8901113" cy="5262979"/>
          </a:xfrm>
          <a:prstGeom prst="rect">
            <a:avLst/>
          </a:prstGeom>
          <a:noFill/>
          <a:ln>
            <a:noFill/>
          </a:ln>
        </p:spPr>
        <p:txBody>
          <a:bodyPr spcFirstLastPara="1" wrap="square" lIns="91425" tIns="45700" rIns="91425" bIns="45700" anchor="t" anchorCtr="0">
            <a:noAutofit/>
          </a:bodyPr>
          <a:lstStyle/>
          <a:p>
            <a:pPr marL="457200" marR="0" lvl="0" indent="-457200" algn="just" rtl="0">
              <a:spcBef>
                <a:spcPts val="0"/>
              </a:spcBef>
              <a:spcAft>
                <a:spcPts val="0"/>
              </a:spcAft>
              <a:buClr>
                <a:srgbClr val="0070C0"/>
              </a:buClr>
              <a:buSzPts val="2800"/>
              <a:buFont typeface="Noto Sans Symbols"/>
              <a:buChar char="▪"/>
            </a:pPr>
            <a:r>
              <a:rPr lang="en-US" sz="2800" dirty="0">
                <a:solidFill>
                  <a:srgbClr val="222222"/>
                </a:solidFill>
                <a:latin typeface="Calibri"/>
                <a:ea typeface="Calibri"/>
                <a:cs typeface="Calibri"/>
                <a:sym typeface="Calibri"/>
              </a:rPr>
              <a:t>Stay away from windows, outside walls, and doors</a:t>
            </a:r>
            <a:endParaRPr dirty="0"/>
          </a:p>
          <a:p>
            <a:pPr marL="457200" marR="0" lvl="0" indent="-279400" algn="just" rtl="0">
              <a:spcBef>
                <a:spcPts val="0"/>
              </a:spcBef>
              <a:spcAft>
                <a:spcPts val="0"/>
              </a:spcAft>
              <a:buClr>
                <a:srgbClr val="0070C0"/>
              </a:buClr>
              <a:buSzPts val="2800"/>
              <a:buFont typeface="Noto Sans Symbols"/>
              <a:buNone/>
            </a:pPr>
            <a:endParaRPr sz="2800" dirty="0">
              <a:solidFill>
                <a:srgbClr val="222222"/>
              </a:solidFill>
              <a:latin typeface="Calibri"/>
              <a:ea typeface="Calibri"/>
              <a:cs typeface="Calibri"/>
              <a:sym typeface="Calibri"/>
            </a:endParaRPr>
          </a:p>
          <a:p>
            <a:pPr marL="457200" marR="0" lvl="0" indent="-457200" algn="just" rtl="0">
              <a:spcBef>
                <a:spcPts val="0"/>
              </a:spcBef>
              <a:spcAft>
                <a:spcPts val="0"/>
              </a:spcAft>
              <a:buClr>
                <a:srgbClr val="0070C0"/>
              </a:buClr>
              <a:buSzPts val="2800"/>
              <a:buFont typeface="Noto Sans Symbols"/>
              <a:buChar char="▪"/>
            </a:pPr>
            <a:r>
              <a:rPr lang="en-US" sz="2800" dirty="0">
                <a:solidFill>
                  <a:srgbClr val="222222"/>
                </a:solidFill>
                <a:latin typeface="Calibri"/>
                <a:ea typeface="Calibri"/>
                <a:cs typeface="Calibri"/>
                <a:sym typeface="Calibri"/>
              </a:rPr>
              <a:t>Go to the basement or take shelter in a small interior ground floor room such as a bathroom, closet, or hallway</a:t>
            </a:r>
            <a:endParaRPr dirty="0"/>
          </a:p>
          <a:p>
            <a:pPr marL="457200" marR="0" lvl="0" indent="-279400" algn="just" rtl="0">
              <a:spcBef>
                <a:spcPts val="0"/>
              </a:spcBef>
              <a:spcAft>
                <a:spcPts val="0"/>
              </a:spcAft>
              <a:buClr>
                <a:srgbClr val="0070C0"/>
              </a:buClr>
              <a:buSzPts val="2800"/>
              <a:buFont typeface="Noto Sans Symbols"/>
              <a:buNone/>
            </a:pPr>
            <a:endParaRPr sz="2800" dirty="0">
              <a:solidFill>
                <a:srgbClr val="222222"/>
              </a:solidFill>
              <a:latin typeface="Calibri"/>
              <a:ea typeface="Calibri"/>
              <a:cs typeface="Calibri"/>
              <a:sym typeface="Calibri"/>
            </a:endParaRPr>
          </a:p>
          <a:p>
            <a:pPr marL="457200" marR="0" lvl="0" indent="-457200" algn="just" rtl="0">
              <a:spcBef>
                <a:spcPts val="0"/>
              </a:spcBef>
              <a:spcAft>
                <a:spcPts val="0"/>
              </a:spcAft>
              <a:buClr>
                <a:srgbClr val="0070C0"/>
              </a:buClr>
              <a:buSzPts val="2800"/>
              <a:buFont typeface="Noto Sans Symbols"/>
              <a:buChar char="▪"/>
            </a:pPr>
            <a:r>
              <a:rPr lang="en-US" sz="2800" dirty="0">
                <a:solidFill>
                  <a:srgbClr val="222222"/>
                </a:solidFill>
                <a:latin typeface="Calibri"/>
                <a:ea typeface="Calibri"/>
                <a:cs typeface="Calibri"/>
                <a:sym typeface="Calibri"/>
              </a:rPr>
              <a:t>You can also protect yourself by taking shelter under a heavy table or desk</a:t>
            </a:r>
            <a:endParaRPr dirty="0"/>
          </a:p>
          <a:p>
            <a:pPr marL="457200" marR="0" lvl="0" indent="-279400" algn="just" rtl="0">
              <a:spcBef>
                <a:spcPts val="0"/>
              </a:spcBef>
              <a:spcAft>
                <a:spcPts val="0"/>
              </a:spcAft>
              <a:buClr>
                <a:srgbClr val="0070C0"/>
              </a:buClr>
              <a:buSzPts val="2800"/>
              <a:buFont typeface="Noto Sans Symbols"/>
              <a:buNone/>
            </a:pPr>
            <a:endParaRPr sz="2800" dirty="0">
              <a:solidFill>
                <a:srgbClr val="222222"/>
              </a:solidFill>
              <a:latin typeface="Calibri"/>
              <a:ea typeface="Calibri"/>
              <a:cs typeface="Calibri"/>
              <a:sym typeface="Calibri"/>
            </a:endParaRPr>
          </a:p>
          <a:p>
            <a:pPr marL="457200" marR="0" lvl="0" indent="-457200" algn="just" rtl="0">
              <a:spcBef>
                <a:spcPts val="0"/>
              </a:spcBef>
              <a:spcAft>
                <a:spcPts val="0"/>
              </a:spcAft>
              <a:buClr>
                <a:srgbClr val="0070C0"/>
              </a:buClr>
              <a:buSzPts val="2800"/>
              <a:buFont typeface="Noto Sans Symbols"/>
              <a:buChar char="▪"/>
            </a:pPr>
            <a:r>
              <a:rPr lang="en-US" sz="2800" dirty="0">
                <a:solidFill>
                  <a:srgbClr val="222222"/>
                </a:solidFill>
                <a:latin typeface="Calibri"/>
                <a:ea typeface="Calibri"/>
                <a:cs typeface="Calibri"/>
                <a:sym typeface="Calibri"/>
              </a:rPr>
              <a:t>Protect head and neck</a:t>
            </a:r>
            <a:endParaRPr dirty="0"/>
          </a:p>
          <a:p>
            <a:pPr marL="457200" marR="0" lvl="0" indent="-279400" algn="just" rtl="0">
              <a:spcBef>
                <a:spcPts val="0"/>
              </a:spcBef>
              <a:spcAft>
                <a:spcPts val="0"/>
              </a:spcAft>
              <a:buClr>
                <a:srgbClr val="0070C0"/>
              </a:buClr>
              <a:buSzPts val="2800"/>
              <a:buFont typeface="Noto Sans Symbols"/>
              <a:buNone/>
            </a:pPr>
            <a:endParaRPr sz="2800" dirty="0">
              <a:solidFill>
                <a:srgbClr val="222222"/>
              </a:solidFill>
              <a:latin typeface="Calibri"/>
              <a:ea typeface="Calibri"/>
              <a:cs typeface="Calibri"/>
              <a:sym typeface="Calibri"/>
            </a:endParaRPr>
          </a:p>
          <a:p>
            <a:pPr marL="457200" marR="0" lvl="0" indent="-457200" algn="just" rtl="0">
              <a:spcBef>
                <a:spcPts val="0"/>
              </a:spcBef>
              <a:spcAft>
                <a:spcPts val="0"/>
              </a:spcAft>
              <a:buClr>
                <a:srgbClr val="0070C0"/>
              </a:buClr>
              <a:buSzPts val="2800"/>
              <a:buFont typeface="Noto Sans Symbols"/>
              <a:buChar char="▪"/>
            </a:pPr>
            <a:r>
              <a:rPr lang="en-US" sz="2800" b="0" i="0" u="none" strike="noStrike" dirty="0">
                <a:solidFill>
                  <a:srgbClr val="222222"/>
                </a:solidFill>
                <a:latin typeface="Calibri"/>
                <a:ea typeface="Calibri"/>
                <a:cs typeface="Calibri"/>
                <a:sym typeface="Calibri"/>
              </a:rPr>
              <a:t>If caught outside, get in a ditch or drainage area</a:t>
            </a:r>
            <a:r>
              <a:rPr lang="en-US" sz="2800" dirty="0">
                <a:solidFill>
                  <a:srgbClr val="222222"/>
                </a:solidFill>
                <a:latin typeface="Calibri"/>
                <a:ea typeface="Calibri"/>
                <a:cs typeface="Calibri"/>
                <a:sym typeface="Calibri"/>
              </a:rPr>
              <a:t> and </a:t>
            </a:r>
            <a:r>
              <a:rPr lang="en-US" sz="2800" b="0" i="0" u="none" strike="noStrike" dirty="0">
                <a:solidFill>
                  <a:srgbClr val="222222"/>
                </a:solidFill>
                <a:latin typeface="Calibri"/>
                <a:ea typeface="Calibri"/>
                <a:cs typeface="Calibri"/>
                <a:sym typeface="Calibri"/>
              </a:rPr>
              <a:t>be very aware of flying debris</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4"/>
          <p:cNvSpPr txBox="1">
            <a:spLocks noGrp="1"/>
          </p:cNvSpPr>
          <p:nvPr>
            <p:ph type="title" idx="4294967295"/>
          </p:nvPr>
        </p:nvSpPr>
        <p:spPr>
          <a:xfrm>
            <a:off x="756414" y="414459"/>
            <a:ext cx="7769243" cy="646331"/>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sng" strike="noStrike" kern="0" cap="none" spc="0" normalizeH="0" baseline="0" noProof="0" dirty="0">
                <a:ln>
                  <a:noFill/>
                </a:ln>
                <a:solidFill>
                  <a:schemeClr val="dk2"/>
                </a:solidFill>
                <a:effectLst/>
                <a:uLnTx/>
                <a:uFillTx/>
                <a:latin typeface="Calibri"/>
                <a:ea typeface="Calibri"/>
                <a:cs typeface="Calibri"/>
                <a:sym typeface="Calibri"/>
              </a:rPr>
              <a:t>No Shelter, No Basement, No Problem!!</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272" name="Google Shape;272;p34" descr="Under stairs shelter"/>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221434" y="1335257"/>
            <a:ext cx="4114800" cy="4191001"/>
          </a:xfrm>
          <a:prstGeom prst="rect">
            <a:avLst/>
          </a:prstGeom>
          <a:noFill/>
          <a:ln>
            <a:noFill/>
          </a:ln>
        </p:spPr>
      </p:pic>
      <p:pic>
        <p:nvPicPr>
          <p:cNvPr id="270" name="Google Shape;270;p34" descr="Bathroom shelter"/>
          <p:cNvPicPr preferRelativeResize="0"/>
          <p:nvPr/>
        </p:nvPicPr>
        <p:blipFill rotWithShape="1">
          <a:blip r:embed="rId4">
            <a:alphaModFix/>
            <a:extLst>
              <a:ext uri="{28A0092B-C50C-407E-A947-70E740481C1C}">
                <a14:useLocalDpi xmlns:a14="http://schemas.microsoft.com/office/drawing/2010/main" val="0"/>
              </a:ext>
            </a:extLst>
          </a:blip>
          <a:srcRect/>
          <a:stretch/>
        </p:blipFill>
        <p:spPr>
          <a:xfrm>
            <a:off x="4641034" y="1325732"/>
            <a:ext cx="4274365" cy="4191000"/>
          </a:xfrm>
          <a:prstGeom prst="rect">
            <a:avLst/>
          </a:prstGeom>
          <a:noFill/>
          <a:ln>
            <a:noFill/>
          </a:ln>
        </p:spPr>
      </p:pic>
      <p:sp>
        <p:nvSpPr>
          <p:cNvPr id="271" name="Google Shape;271;p34"/>
          <p:cNvSpPr/>
          <p:nvPr/>
        </p:nvSpPr>
        <p:spPr>
          <a:xfrm>
            <a:off x="0" y="5694145"/>
            <a:ext cx="9144000" cy="89255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600" dirty="0">
                <a:solidFill>
                  <a:srgbClr val="000000"/>
                </a:solidFill>
                <a:latin typeface="Calibri"/>
                <a:ea typeface="Calibri"/>
                <a:cs typeface="Calibri"/>
                <a:sym typeface="Calibri"/>
              </a:rPr>
              <a:t>Use pillows, blankets, sleeping bags, coats, and helmets to shield your head and body and to protect yourself from flying debris.</a:t>
            </a:r>
            <a:endParaRPr sz="2600" dirty="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5"/>
          <p:cNvSpPr txBox="1">
            <a:spLocks noGrp="1"/>
          </p:cNvSpPr>
          <p:nvPr>
            <p:ph type="title"/>
          </p:nvPr>
        </p:nvSpPr>
        <p:spPr>
          <a:xfrm>
            <a:off x="418120" y="370522"/>
            <a:ext cx="8305800" cy="914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Light Sources During a Power Outage</a:t>
            </a:r>
            <a:endParaRPr dirty="0"/>
          </a:p>
        </p:txBody>
      </p:sp>
      <p:sp>
        <p:nvSpPr>
          <p:cNvPr id="278" name="Google Shape;278;p35"/>
          <p:cNvSpPr txBox="1">
            <a:spLocks noGrp="1"/>
          </p:cNvSpPr>
          <p:nvPr>
            <p:ph type="body" idx="1"/>
          </p:nvPr>
        </p:nvSpPr>
        <p:spPr>
          <a:xfrm>
            <a:off x="228600" y="1639223"/>
            <a:ext cx="4724400" cy="4495800"/>
          </a:xfrm>
          <a:prstGeom prst="rect">
            <a:avLst/>
          </a:prstGeom>
          <a:noFill/>
          <a:ln>
            <a:noFill/>
          </a:ln>
        </p:spPr>
        <p:txBody>
          <a:bodyPr spcFirstLastPara="1" wrap="square" lIns="91425" tIns="45700" rIns="91425" bIns="45700" anchor="t" anchorCtr="0">
            <a:noAutofit/>
          </a:bodyPr>
          <a:lstStyle/>
          <a:p>
            <a:pPr marL="182880" lvl="0" indent="-194310" algn="l" rtl="0">
              <a:spcBef>
                <a:spcPts val="0"/>
              </a:spcBef>
              <a:spcAft>
                <a:spcPts val="0"/>
              </a:spcAft>
              <a:buSzPts val="3060"/>
              <a:buFont typeface="Noto Sans Symbols"/>
              <a:buChar char="▪"/>
            </a:pPr>
            <a:r>
              <a:rPr lang="en-US" sz="3600" dirty="0"/>
              <a:t> Flashlights </a:t>
            </a:r>
            <a:endParaRPr dirty="0"/>
          </a:p>
          <a:p>
            <a:pPr marL="182880" lvl="0" indent="-194310" algn="l" rtl="0">
              <a:spcBef>
                <a:spcPts val="720"/>
              </a:spcBef>
              <a:spcAft>
                <a:spcPts val="0"/>
              </a:spcAft>
              <a:buSzPts val="3060"/>
              <a:buFont typeface="Noto Sans Symbols"/>
              <a:buChar char="▪"/>
            </a:pPr>
            <a:r>
              <a:rPr lang="en-US" sz="3600" dirty="0"/>
              <a:t> Battery powered lights </a:t>
            </a:r>
            <a:endParaRPr dirty="0"/>
          </a:p>
          <a:p>
            <a:pPr marL="182880" lvl="0" indent="-194310" algn="l" rtl="0">
              <a:spcBef>
                <a:spcPts val="720"/>
              </a:spcBef>
              <a:spcAft>
                <a:spcPts val="0"/>
              </a:spcAft>
              <a:buSzPts val="3060"/>
              <a:buFont typeface="Noto Sans Symbols"/>
              <a:buChar char="▪"/>
            </a:pPr>
            <a:r>
              <a:rPr lang="en-US" sz="3600" dirty="0"/>
              <a:t> Solar powered lamps</a:t>
            </a:r>
            <a:endParaRPr dirty="0"/>
          </a:p>
          <a:p>
            <a:pPr marL="182880" lvl="0" indent="-194310" algn="l" rtl="0">
              <a:spcBef>
                <a:spcPts val="720"/>
              </a:spcBef>
              <a:spcAft>
                <a:spcPts val="0"/>
              </a:spcAft>
              <a:buSzPts val="3060"/>
              <a:buFont typeface="Noto Sans Symbols"/>
              <a:buChar char="▪"/>
            </a:pPr>
            <a:r>
              <a:rPr lang="en-US" sz="3600" dirty="0"/>
              <a:t> Candlelight*</a:t>
            </a:r>
            <a:endParaRPr dirty="0"/>
          </a:p>
          <a:p>
            <a:pPr marL="182880" lvl="0" indent="-194310" algn="l" rtl="0">
              <a:spcBef>
                <a:spcPts val="720"/>
              </a:spcBef>
              <a:spcAft>
                <a:spcPts val="0"/>
              </a:spcAft>
              <a:buSzPts val="3060"/>
              <a:buFont typeface="Noto Sans Symbols"/>
              <a:buChar char="▪"/>
            </a:pPr>
            <a:r>
              <a:rPr lang="en-US" sz="3600" dirty="0"/>
              <a:t> Glow Sticks</a:t>
            </a:r>
            <a:endParaRPr dirty="0"/>
          </a:p>
          <a:p>
            <a:pPr marL="182880" lvl="0" indent="-194310" algn="l" rtl="0">
              <a:spcBef>
                <a:spcPts val="720"/>
              </a:spcBef>
              <a:spcAft>
                <a:spcPts val="0"/>
              </a:spcAft>
              <a:buSzPts val="3060"/>
              <a:buFont typeface="Noto Sans Symbols"/>
              <a:buChar char="▪"/>
            </a:pPr>
            <a:r>
              <a:rPr lang="en-US" sz="3600" dirty="0"/>
              <a:t> Glow in the Dark Tape</a:t>
            </a:r>
            <a:endParaRPr dirty="0"/>
          </a:p>
        </p:txBody>
      </p:sp>
      <p:pic>
        <p:nvPicPr>
          <p:cNvPr id="2" name="Picture 1" descr="Flashlight"/>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rot="5400000">
            <a:off x="4835237" y="2118244"/>
            <a:ext cx="3832167" cy="2874125"/>
          </a:xfrm>
          <a:prstGeom prst="rect">
            <a:avLst/>
          </a:prstGeom>
        </p:spPr>
      </p:pic>
      <p:sp>
        <p:nvSpPr>
          <p:cNvPr id="280" name="Google Shape;280;p35"/>
          <p:cNvSpPr txBox="1"/>
          <p:nvPr/>
        </p:nvSpPr>
        <p:spPr>
          <a:xfrm>
            <a:off x="76200" y="6135023"/>
            <a:ext cx="8989640"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a:t>
            </a:r>
            <a:r>
              <a:rPr lang="en-US" sz="2000" dirty="0">
                <a:solidFill>
                  <a:schemeClr val="dk1"/>
                </a:solidFill>
                <a:latin typeface="Calibri"/>
                <a:ea typeface="Calibri"/>
                <a:cs typeface="Calibri"/>
                <a:sym typeface="Calibri"/>
              </a:rPr>
              <a:t>Exercise caution when using an open flame, especially around children and pets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2"/>
          <p:cNvSpPr txBox="1">
            <a:spLocks noGrp="1"/>
          </p:cNvSpPr>
          <p:nvPr>
            <p:ph type="ctrTitle"/>
          </p:nvPr>
        </p:nvSpPr>
        <p:spPr>
          <a:xfrm>
            <a:off x="533400" y="1295400"/>
            <a:ext cx="7848600" cy="1927225"/>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2"/>
              </a:buClr>
              <a:buSzPts val="4800"/>
              <a:buFont typeface="Calibri"/>
              <a:buNone/>
            </a:pPr>
            <a:r>
              <a:rPr lang="en-US" sz="4800" b="1" dirty="0"/>
              <a:t>INTRODUCTION</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6"/>
          <p:cNvSpPr txBox="1">
            <a:spLocks noGrp="1"/>
          </p:cNvSpPr>
          <p:nvPr>
            <p:ph type="title"/>
          </p:nvPr>
        </p:nvSpPr>
        <p:spPr>
          <a:xfrm>
            <a:off x="595545" y="312616"/>
            <a:ext cx="8305800" cy="78532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Light Sources During a Power Outage</a:t>
            </a:r>
            <a:endParaRPr dirty="0"/>
          </a:p>
        </p:txBody>
      </p:sp>
      <p:sp>
        <p:nvSpPr>
          <p:cNvPr id="288" name="Google Shape;288;p36"/>
          <p:cNvSpPr txBox="1"/>
          <p:nvPr/>
        </p:nvSpPr>
        <p:spPr>
          <a:xfrm>
            <a:off x="595545" y="6117221"/>
            <a:ext cx="333148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Non-toxic Glow Sticks</a:t>
            </a:r>
            <a:endParaRPr/>
          </a:p>
        </p:txBody>
      </p:sp>
      <p:pic>
        <p:nvPicPr>
          <p:cNvPr id="2" name="Picture 1" descr="Glow sticks"/>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12436" y="2165555"/>
            <a:ext cx="4326083" cy="2884055"/>
          </a:xfrm>
          <a:prstGeom prst="rect">
            <a:avLst/>
          </a:prstGeom>
        </p:spPr>
      </p:pic>
      <p:sp>
        <p:nvSpPr>
          <p:cNvPr id="289" name="Google Shape;289;p36"/>
          <p:cNvSpPr txBox="1"/>
          <p:nvPr/>
        </p:nvSpPr>
        <p:spPr>
          <a:xfrm>
            <a:off x="5256925" y="6117221"/>
            <a:ext cx="3325975"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Glow in the dark tape</a:t>
            </a:r>
            <a:endParaRPr/>
          </a:p>
        </p:txBody>
      </p:sp>
      <p:pic>
        <p:nvPicPr>
          <p:cNvPr id="3" name="Picture 2" descr="Glow-in-the-dark tap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3265" y="2165555"/>
            <a:ext cx="2163042" cy="288405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7"/>
          <p:cNvSpPr txBox="1">
            <a:spLocks noGrp="1"/>
          </p:cNvSpPr>
          <p:nvPr>
            <p:ph type="title"/>
          </p:nvPr>
        </p:nvSpPr>
        <p:spPr>
          <a:xfrm>
            <a:off x="431958" y="393426"/>
            <a:ext cx="8305800" cy="72777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Ways to Keep Food/Medicine Cool</a:t>
            </a:r>
            <a:endParaRPr dirty="0"/>
          </a:p>
        </p:txBody>
      </p:sp>
      <p:sp>
        <p:nvSpPr>
          <p:cNvPr id="301" name="Google Shape;301;p37"/>
          <p:cNvSpPr/>
          <p:nvPr/>
        </p:nvSpPr>
        <p:spPr>
          <a:xfrm>
            <a:off x="76200" y="1299698"/>
            <a:ext cx="876300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0F0F0F"/>
                </a:solidFill>
                <a:latin typeface="Calibri"/>
                <a:ea typeface="Calibri"/>
                <a:cs typeface="Calibri"/>
                <a:sym typeface="Calibri"/>
              </a:rPr>
              <a:t>Pre-Freeze Large Chunks of Ice </a:t>
            </a:r>
            <a:endParaRPr sz="2400" b="1">
              <a:solidFill>
                <a:schemeClr val="dk1"/>
              </a:solidFill>
              <a:latin typeface="Calibri"/>
              <a:ea typeface="Calibri"/>
              <a:cs typeface="Calibri"/>
              <a:sym typeface="Calibri"/>
            </a:endParaRPr>
          </a:p>
        </p:txBody>
      </p:sp>
      <p:pic>
        <p:nvPicPr>
          <p:cNvPr id="3" name="Picture 2" descr="Freezer filled with ice packs"/>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rot="5400000">
            <a:off x="4142093" y="1840095"/>
            <a:ext cx="4323176" cy="3242382"/>
          </a:xfrm>
          <a:prstGeom prst="rect">
            <a:avLst/>
          </a:prstGeom>
        </p:spPr>
      </p:pic>
      <p:sp>
        <p:nvSpPr>
          <p:cNvPr id="305" name="Google Shape;305;p37"/>
          <p:cNvSpPr txBox="1"/>
          <p:nvPr/>
        </p:nvSpPr>
        <p:spPr>
          <a:xfrm>
            <a:off x="3490673" y="5999747"/>
            <a:ext cx="4971682"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dirty="0">
                <a:solidFill>
                  <a:schemeClr val="dk1"/>
                </a:solidFill>
                <a:latin typeface="Calibri"/>
                <a:ea typeface="Calibri"/>
                <a:cs typeface="Calibri"/>
                <a:sym typeface="Calibri"/>
              </a:rPr>
              <a:t>Transfer to Coolers During Emergency</a:t>
            </a:r>
            <a:endParaRPr dirty="0"/>
          </a:p>
        </p:txBody>
      </p:sp>
      <p:pic>
        <p:nvPicPr>
          <p:cNvPr id="2" name="Picture 1" descr="Coole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rot="5400000">
            <a:off x="-295045" y="3051195"/>
            <a:ext cx="4130963" cy="309822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8"/>
          <p:cNvSpPr txBox="1">
            <a:spLocks noGrp="1"/>
          </p:cNvSpPr>
          <p:nvPr>
            <p:ph type="title"/>
          </p:nvPr>
        </p:nvSpPr>
        <p:spPr>
          <a:xfrm>
            <a:off x="228600" y="540224"/>
            <a:ext cx="8585200" cy="609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200"/>
              <a:buFont typeface="Calibri"/>
              <a:buNone/>
            </a:pPr>
            <a:r>
              <a:rPr lang="en-US" sz="3200" b="1" u="sng" dirty="0"/>
              <a:t>AT HOME ACTIVITY: Educating Children</a:t>
            </a:r>
            <a:endParaRPr dirty="0"/>
          </a:p>
        </p:txBody>
      </p:sp>
      <p:pic>
        <p:nvPicPr>
          <p:cNvPr id="313" name="Google Shape;313;p38" descr="Family talking through their emergency plan"/>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1485900" y="1270237"/>
            <a:ext cx="6070600" cy="4248150"/>
          </a:xfrm>
          <a:prstGeom prst="rect">
            <a:avLst/>
          </a:prstGeom>
          <a:noFill/>
          <a:ln>
            <a:noFill/>
          </a:ln>
        </p:spPr>
      </p:pic>
      <p:sp>
        <p:nvSpPr>
          <p:cNvPr id="312" name="Google Shape;312;p38"/>
          <p:cNvSpPr txBox="1">
            <a:spLocks noGrp="1"/>
          </p:cNvSpPr>
          <p:nvPr>
            <p:ph type="body" idx="1"/>
          </p:nvPr>
        </p:nvSpPr>
        <p:spPr>
          <a:xfrm>
            <a:off x="228600" y="5638800"/>
            <a:ext cx="8753522" cy="100942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550"/>
              <a:buNone/>
            </a:pPr>
            <a:r>
              <a:rPr lang="en-US" sz="3000"/>
              <a:t>Quiz Kids on Plans: Make it a Game! </a:t>
            </a:r>
            <a:endParaRPr/>
          </a:p>
          <a:p>
            <a:pPr marL="0" lvl="0" indent="0" algn="l" rtl="0">
              <a:lnSpc>
                <a:spcPct val="90000"/>
              </a:lnSpc>
              <a:spcBef>
                <a:spcPts val="600"/>
              </a:spcBef>
              <a:spcAft>
                <a:spcPts val="0"/>
              </a:spcAft>
              <a:buSzPts val="2550"/>
              <a:buNone/>
            </a:pPr>
            <a:r>
              <a:rPr lang="en-US" sz="3000"/>
              <a:t>Include activities such as How and When to Call 9-1-1</a:t>
            </a:r>
            <a:endParaRPr sz="36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grpSp>
        <p:nvGrpSpPr>
          <p:cNvPr id="318" name="Google Shape;318;p39" descr="SMART911, planning ahead for any emergency online portal"/>
          <p:cNvGrpSpPr/>
          <p:nvPr/>
        </p:nvGrpSpPr>
        <p:grpSpPr>
          <a:xfrm>
            <a:off x="304800" y="457200"/>
            <a:ext cx="8548254" cy="5537852"/>
            <a:chOff x="290944" y="609600"/>
            <a:chExt cx="8548254" cy="5537852"/>
          </a:xfrm>
        </p:grpSpPr>
        <p:pic>
          <p:nvPicPr>
            <p:cNvPr id="319" name="Google Shape;319;p39"/>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304799" y="1253646"/>
              <a:ext cx="8534399" cy="3516180"/>
            </a:xfrm>
            <a:prstGeom prst="rect">
              <a:avLst/>
            </a:prstGeom>
            <a:noFill/>
            <a:ln>
              <a:noFill/>
            </a:ln>
          </p:spPr>
        </p:pic>
        <p:pic>
          <p:nvPicPr>
            <p:cNvPr id="320" name="Google Shape;320;p39"/>
            <p:cNvPicPr preferRelativeResize="0"/>
            <p:nvPr/>
          </p:nvPicPr>
          <p:blipFill rotWithShape="1">
            <a:blip r:embed="rId4" cstate="screen">
              <a:alphaModFix/>
              <a:extLst>
                <a:ext uri="{28A0092B-C50C-407E-A947-70E740481C1C}">
                  <a14:useLocalDpi xmlns:a14="http://schemas.microsoft.com/office/drawing/2010/main" val="0"/>
                </a:ext>
              </a:extLst>
            </a:blip>
            <a:srcRect/>
            <a:stretch/>
          </p:blipFill>
          <p:spPr>
            <a:xfrm>
              <a:off x="290944" y="4419600"/>
              <a:ext cx="8534399" cy="1727852"/>
            </a:xfrm>
            <a:prstGeom prst="rect">
              <a:avLst/>
            </a:prstGeom>
            <a:noFill/>
            <a:ln w="9525" cap="flat" cmpd="sng">
              <a:solidFill>
                <a:schemeClr val="accent1"/>
              </a:solidFill>
              <a:prstDash val="solid"/>
              <a:round/>
              <a:headEnd type="none" w="sm" len="sm"/>
              <a:tailEnd type="none" w="sm" len="sm"/>
            </a:ln>
          </p:spPr>
        </p:pic>
        <p:pic>
          <p:nvPicPr>
            <p:cNvPr id="321" name="Google Shape;321;p39"/>
            <p:cNvPicPr preferRelativeResize="0"/>
            <p:nvPr/>
          </p:nvPicPr>
          <p:blipFill rotWithShape="1">
            <a:blip r:embed="rId5" cstate="screen">
              <a:alphaModFix/>
              <a:extLst>
                <a:ext uri="{28A0092B-C50C-407E-A947-70E740481C1C}">
                  <a14:useLocalDpi xmlns:a14="http://schemas.microsoft.com/office/drawing/2010/main" val="0"/>
                </a:ext>
              </a:extLst>
            </a:blip>
            <a:srcRect/>
            <a:stretch/>
          </p:blipFill>
          <p:spPr>
            <a:xfrm>
              <a:off x="3137746" y="609600"/>
              <a:ext cx="2868506" cy="765671"/>
            </a:xfrm>
            <a:prstGeom prst="rect">
              <a:avLst/>
            </a:prstGeom>
            <a:noFill/>
            <a:ln w="9525" cap="flat" cmpd="sng">
              <a:solidFill>
                <a:schemeClr val="accent1"/>
              </a:solidFill>
              <a:prstDash val="solid"/>
              <a:round/>
              <a:headEnd type="none" w="sm" len="sm"/>
              <a:tailEnd type="none" w="sm" len="sm"/>
            </a:ln>
          </p:spPr>
        </p:pic>
      </p:grpSp>
      <p:sp>
        <p:nvSpPr>
          <p:cNvPr id="322" name="Google Shape;322;p39"/>
          <p:cNvSpPr/>
          <p:nvPr/>
        </p:nvSpPr>
        <p:spPr>
          <a:xfrm>
            <a:off x="2590800" y="6172200"/>
            <a:ext cx="425994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u="sng">
                <a:solidFill>
                  <a:schemeClr val="hlink"/>
                </a:solidFill>
                <a:latin typeface="Calibri"/>
                <a:ea typeface="Calibri"/>
                <a:cs typeface="Calibri"/>
                <a:sym typeface="Calibri"/>
                <a:hlinkClick r:id="rId6"/>
              </a:rPr>
              <a:t>https://www.smart911.com</a:t>
            </a:r>
            <a:endParaRPr sz="2800">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5373DFE2-6C33-D7F6-F84D-A5DAD24C8092}"/>
              </a:ext>
            </a:extLst>
          </p:cNvPr>
          <p:cNvSpPr>
            <a:spLocks noGrp="1"/>
          </p:cNvSpPr>
          <p:nvPr>
            <p:ph type="title"/>
          </p:nvPr>
        </p:nvSpPr>
        <p:spPr>
          <a:xfrm>
            <a:off x="457200" y="-990600"/>
            <a:ext cx="8229600" cy="990600"/>
          </a:xfrm>
        </p:spPr>
        <p:txBody>
          <a:bodyPr spcFirstLastPara="1" wrap="square" lIns="91425" tIns="45700" rIns="91425" bIns="45700" anchor="b" anchorCtr="0"/>
          <a:lstStyle/>
          <a:p>
            <a:r>
              <a:rPr lang="en-US" dirty="0"/>
              <a:t>Smart911</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0"/>
          <p:cNvSpPr txBox="1">
            <a:spLocks noGrp="1"/>
          </p:cNvSpPr>
          <p:nvPr>
            <p:ph type="ctrTitle"/>
          </p:nvPr>
        </p:nvSpPr>
        <p:spPr>
          <a:xfrm>
            <a:off x="685800" y="1371600"/>
            <a:ext cx="7848600" cy="1927225"/>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2"/>
              </a:buClr>
              <a:buSzPts val="4800"/>
              <a:buFont typeface="Calibri"/>
              <a:buNone/>
            </a:pPr>
            <a:r>
              <a:rPr lang="en-US" sz="4800" b="1" dirty="0"/>
              <a:t>COMMUNITY PREPAREDNESS</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1"/>
          <p:cNvSpPr txBox="1">
            <a:spLocks noGrp="1"/>
          </p:cNvSpPr>
          <p:nvPr>
            <p:ph type="title"/>
          </p:nvPr>
        </p:nvSpPr>
        <p:spPr>
          <a:xfrm>
            <a:off x="457200" y="533400"/>
            <a:ext cx="8229600" cy="78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Community Preparedness</a:t>
            </a:r>
            <a:endParaRPr dirty="0"/>
          </a:p>
        </p:txBody>
      </p:sp>
      <p:sp>
        <p:nvSpPr>
          <p:cNvPr id="334" name="Google Shape;334;p41"/>
          <p:cNvSpPr/>
          <p:nvPr/>
        </p:nvSpPr>
        <p:spPr>
          <a:xfrm>
            <a:off x="209550" y="1676400"/>
            <a:ext cx="8724900" cy="4770537"/>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800" b="1">
                <a:solidFill>
                  <a:schemeClr val="dk1"/>
                </a:solidFill>
                <a:latin typeface="Calibri"/>
                <a:ea typeface="Calibri"/>
                <a:cs typeface="Calibri"/>
                <a:sym typeface="Calibri"/>
              </a:rPr>
              <a:t>Neighbors helping neighbors</a:t>
            </a:r>
            <a:r>
              <a:rPr lang="en-US" sz="2800">
                <a:solidFill>
                  <a:schemeClr val="dk1"/>
                </a:solidFill>
                <a:latin typeface="Calibri"/>
                <a:ea typeface="Calibri"/>
                <a:cs typeface="Calibri"/>
                <a:sym typeface="Calibri"/>
              </a:rPr>
              <a:t> is a great strategy for surviving emergencies. </a:t>
            </a:r>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b="1">
                <a:solidFill>
                  <a:schemeClr val="dk1"/>
                </a:solidFill>
                <a:latin typeface="Calibri"/>
                <a:ea typeface="Calibri"/>
                <a:cs typeface="Calibri"/>
                <a:sym typeface="Calibri"/>
              </a:rPr>
              <a:t>Learn</a:t>
            </a:r>
            <a:r>
              <a:rPr lang="en-US" sz="2800">
                <a:solidFill>
                  <a:schemeClr val="dk1"/>
                </a:solidFill>
                <a:latin typeface="Calibri"/>
                <a:ea typeface="Calibri"/>
                <a:cs typeface="Calibri"/>
                <a:sym typeface="Calibri"/>
              </a:rPr>
              <a:t> what your </a:t>
            </a:r>
            <a:r>
              <a:rPr lang="en-US" sz="2800" b="1">
                <a:solidFill>
                  <a:schemeClr val="dk1"/>
                </a:solidFill>
                <a:latin typeface="Calibri"/>
                <a:ea typeface="Calibri"/>
                <a:cs typeface="Calibri"/>
                <a:sym typeface="Calibri"/>
              </a:rPr>
              <a:t>neighborhood’s</a:t>
            </a:r>
            <a:r>
              <a:rPr lang="en-US" sz="2800">
                <a:solidFill>
                  <a:schemeClr val="dk1"/>
                </a:solidFill>
                <a:latin typeface="Calibri"/>
                <a:ea typeface="Calibri"/>
                <a:cs typeface="Calibri"/>
                <a:sym typeface="Calibri"/>
              </a:rPr>
              <a:t> </a:t>
            </a:r>
            <a:r>
              <a:rPr lang="en-US" sz="2800" b="1">
                <a:solidFill>
                  <a:schemeClr val="dk1"/>
                </a:solidFill>
                <a:latin typeface="Calibri"/>
                <a:ea typeface="Calibri"/>
                <a:cs typeface="Calibri"/>
                <a:sym typeface="Calibri"/>
              </a:rPr>
              <a:t>limitations</a:t>
            </a:r>
            <a:r>
              <a:rPr lang="en-US" sz="2800">
                <a:solidFill>
                  <a:schemeClr val="dk1"/>
                </a:solidFill>
                <a:latin typeface="Calibri"/>
                <a:ea typeface="Calibri"/>
                <a:cs typeface="Calibri"/>
                <a:sym typeface="Calibri"/>
              </a:rPr>
              <a:t> and needs are now and prepare to respond to those needs when necessary.</a:t>
            </a:r>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Community members are encouraged to </a:t>
            </a:r>
            <a:r>
              <a:rPr lang="en-US" sz="2800" b="1">
                <a:solidFill>
                  <a:schemeClr val="dk1"/>
                </a:solidFill>
                <a:latin typeface="Calibri"/>
                <a:ea typeface="Calibri"/>
                <a:cs typeface="Calibri"/>
                <a:sym typeface="Calibri"/>
              </a:rPr>
              <a:t>develop plans </a:t>
            </a:r>
            <a:r>
              <a:rPr lang="en-US" sz="2800">
                <a:solidFill>
                  <a:schemeClr val="dk1"/>
                </a:solidFill>
                <a:latin typeface="Calibri"/>
                <a:ea typeface="Calibri"/>
                <a:cs typeface="Calibri"/>
                <a:sym typeface="Calibri"/>
              </a:rPr>
              <a:t>(notifications, meeting location, food/water stockpiling, etc.) </a:t>
            </a:r>
            <a:r>
              <a:rPr lang="en-US" sz="2800" b="1">
                <a:solidFill>
                  <a:schemeClr val="dk1"/>
                </a:solidFill>
                <a:latin typeface="Calibri"/>
                <a:ea typeface="Calibri"/>
                <a:cs typeface="Calibri"/>
                <a:sym typeface="Calibri"/>
              </a:rPr>
              <a:t>prior to emergencies </a:t>
            </a:r>
            <a:r>
              <a:rPr lang="en-US" sz="2800">
                <a:solidFill>
                  <a:schemeClr val="dk1"/>
                </a:solidFill>
                <a:latin typeface="Calibri"/>
                <a:ea typeface="Calibri"/>
                <a:cs typeface="Calibri"/>
                <a:sym typeface="Calibri"/>
              </a:rPr>
              <a:t>and are encouraged to communicate these plans will all residents. </a:t>
            </a:r>
            <a:endParaRPr sz="2400" b="1">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2"/>
          <p:cNvSpPr txBox="1">
            <a:spLocks noGrp="1"/>
          </p:cNvSpPr>
          <p:nvPr>
            <p:ph type="title"/>
          </p:nvPr>
        </p:nvSpPr>
        <p:spPr>
          <a:xfrm>
            <a:off x="495300" y="381000"/>
            <a:ext cx="8229600" cy="78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Community Preparedness</a:t>
            </a:r>
            <a:endParaRPr dirty="0"/>
          </a:p>
        </p:txBody>
      </p:sp>
      <p:sp>
        <p:nvSpPr>
          <p:cNvPr id="341" name="Google Shape;341;p42"/>
          <p:cNvSpPr/>
          <p:nvPr/>
        </p:nvSpPr>
        <p:spPr>
          <a:xfrm>
            <a:off x="304800" y="1244600"/>
            <a:ext cx="8610600" cy="1754326"/>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800" dirty="0">
                <a:solidFill>
                  <a:schemeClr val="dk1"/>
                </a:solidFill>
                <a:latin typeface="Calibri"/>
                <a:ea typeface="Calibri"/>
                <a:cs typeface="Calibri"/>
                <a:sym typeface="Calibri"/>
              </a:rPr>
              <a:t>Identify </a:t>
            </a:r>
            <a:r>
              <a:rPr lang="en-US" sz="2800" b="1" dirty="0">
                <a:solidFill>
                  <a:schemeClr val="dk1"/>
                </a:solidFill>
                <a:latin typeface="Calibri"/>
                <a:ea typeface="Calibri"/>
                <a:cs typeface="Calibri"/>
                <a:sym typeface="Calibri"/>
              </a:rPr>
              <a:t>specific hazards</a:t>
            </a:r>
            <a:r>
              <a:rPr lang="en-US" sz="2800" dirty="0">
                <a:solidFill>
                  <a:schemeClr val="dk1"/>
                </a:solidFill>
                <a:latin typeface="Calibri"/>
                <a:ea typeface="Calibri"/>
                <a:cs typeface="Calibri"/>
                <a:sym typeface="Calibri"/>
              </a:rPr>
              <a:t> that are </a:t>
            </a:r>
            <a:r>
              <a:rPr lang="en-US" sz="2800" b="1" dirty="0">
                <a:solidFill>
                  <a:schemeClr val="dk1"/>
                </a:solidFill>
                <a:latin typeface="Calibri"/>
                <a:ea typeface="Calibri"/>
                <a:cs typeface="Calibri"/>
                <a:sym typeface="Calibri"/>
              </a:rPr>
              <a:t>unique to your neighborhood </a:t>
            </a:r>
            <a:r>
              <a:rPr lang="en-US" sz="2800" dirty="0">
                <a:solidFill>
                  <a:schemeClr val="dk1"/>
                </a:solidFill>
                <a:latin typeface="Calibri"/>
                <a:ea typeface="Calibri"/>
                <a:cs typeface="Calibri"/>
                <a:sym typeface="Calibri"/>
              </a:rPr>
              <a:t>and make emergency preparedness plans as a community.</a:t>
            </a:r>
            <a:endParaRPr dirty="0"/>
          </a:p>
          <a:p>
            <a:pPr marL="0" marR="0" lvl="0" indent="0" algn="just" rtl="0">
              <a:spcBef>
                <a:spcPts val="0"/>
              </a:spcBef>
              <a:spcAft>
                <a:spcPts val="0"/>
              </a:spcAft>
              <a:buNone/>
            </a:pPr>
            <a:endParaRPr sz="2400" dirty="0">
              <a:solidFill>
                <a:schemeClr val="dk1"/>
              </a:solidFill>
              <a:latin typeface="Calibri"/>
              <a:ea typeface="Calibri"/>
              <a:cs typeface="Calibri"/>
              <a:sym typeface="Calibri"/>
            </a:endParaRPr>
          </a:p>
        </p:txBody>
      </p:sp>
      <p:pic>
        <p:nvPicPr>
          <p:cNvPr id="2" name="Picture 1" descr="Nuclear reactor silos"/>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028496" y="3075126"/>
            <a:ext cx="5115503" cy="3330698"/>
          </a:xfrm>
          <a:prstGeom prst="rect">
            <a:avLst/>
          </a:prstGeom>
        </p:spPr>
      </p:pic>
      <p:pic>
        <p:nvPicPr>
          <p:cNvPr id="3" name="Picture 2" descr="Train tracks cutting through neighborhood"/>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04800" y="2722574"/>
            <a:ext cx="3942101" cy="2872253"/>
          </a:xfrm>
          <a:prstGeom prst="rect">
            <a:avLst/>
          </a:prstGeom>
        </p:spPr>
      </p:pic>
      <p:sp>
        <p:nvSpPr>
          <p:cNvPr id="4" name="Rectangle 3"/>
          <p:cNvSpPr/>
          <p:nvPr/>
        </p:nvSpPr>
        <p:spPr>
          <a:xfrm>
            <a:off x="304800" y="5600215"/>
            <a:ext cx="3688722" cy="400110"/>
          </a:xfrm>
          <a:prstGeom prst="rect">
            <a:avLst/>
          </a:prstGeom>
        </p:spPr>
        <p:txBody>
          <a:bodyPr wrap="square">
            <a:spAutoFit/>
          </a:bodyPr>
          <a:lstStyle/>
          <a:p>
            <a:r>
              <a:rPr lang="en-US" sz="1000" dirty="0"/>
              <a:t>Photo:https://www.cleveland.com/lakewood/2014/11/train_traffic_triples_though_l.html</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3"/>
          <p:cNvSpPr txBox="1">
            <a:spLocks noGrp="1"/>
          </p:cNvSpPr>
          <p:nvPr>
            <p:ph type="title"/>
          </p:nvPr>
        </p:nvSpPr>
        <p:spPr>
          <a:xfrm>
            <a:off x="495300" y="314434"/>
            <a:ext cx="8229600" cy="78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Community Preparedness</a:t>
            </a:r>
            <a:endParaRPr dirty="0"/>
          </a:p>
        </p:txBody>
      </p:sp>
      <p:sp>
        <p:nvSpPr>
          <p:cNvPr id="350" name="Google Shape;350;p43"/>
          <p:cNvSpPr/>
          <p:nvPr/>
        </p:nvSpPr>
        <p:spPr>
          <a:xfrm>
            <a:off x="138113" y="1153912"/>
            <a:ext cx="8762999" cy="1200329"/>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400">
                <a:solidFill>
                  <a:schemeClr val="dk1"/>
                </a:solidFill>
                <a:latin typeface="Calibri"/>
                <a:ea typeface="Calibri"/>
                <a:cs typeface="Calibri"/>
                <a:sym typeface="Calibri"/>
              </a:rPr>
              <a:t>Identify specific hazards that are </a:t>
            </a:r>
            <a:r>
              <a:rPr lang="en-US" sz="2400" b="1">
                <a:solidFill>
                  <a:schemeClr val="dk1"/>
                </a:solidFill>
                <a:latin typeface="Calibri"/>
                <a:ea typeface="Calibri"/>
                <a:cs typeface="Calibri"/>
                <a:sym typeface="Calibri"/>
              </a:rPr>
              <a:t>unique to your neighborhood </a:t>
            </a:r>
            <a:r>
              <a:rPr lang="en-US" sz="2400">
                <a:solidFill>
                  <a:schemeClr val="dk1"/>
                </a:solidFill>
                <a:latin typeface="Calibri"/>
                <a:ea typeface="Calibri"/>
                <a:cs typeface="Calibri"/>
                <a:sym typeface="Calibri"/>
              </a:rPr>
              <a:t>and make emergency preparedness plans as a community.</a:t>
            </a:r>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p:txBody>
      </p:sp>
      <p:pic>
        <p:nvPicPr>
          <p:cNvPr id="351" name="Google Shape;351;p43" descr="List of evacuation supplies including a first aid kit, personal health products, special dietary food, blanket and pillows, cash, change of clothing."/>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19706" y="1981201"/>
            <a:ext cx="9011306" cy="4724398"/>
          </a:xfrm>
          <a:prstGeom prst="rect">
            <a:avLst/>
          </a:prstGeom>
          <a:noFill/>
          <a:ln>
            <a:noFill/>
          </a:ln>
        </p:spPr>
      </p:pic>
      <p:cxnSp>
        <p:nvCxnSpPr>
          <p:cNvPr id="353" name="Google Shape;353;p43">
            <a:extLst>
              <a:ext uri="{C183D7F6-B498-43B3-948B-1728B52AA6E4}">
                <adec:decorative xmlns:adec="http://schemas.microsoft.com/office/drawing/2017/decorative" val="1"/>
              </a:ext>
            </a:extLst>
          </p:cNvPr>
          <p:cNvCxnSpPr/>
          <p:nvPr/>
        </p:nvCxnSpPr>
        <p:spPr>
          <a:xfrm>
            <a:off x="190500" y="1981200"/>
            <a:ext cx="8763000" cy="0"/>
          </a:xfrm>
          <a:prstGeom prst="straightConnector1">
            <a:avLst/>
          </a:prstGeom>
          <a:noFill/>
          <a:ln w="9525" cap="flat" cmpd="sng">
            <a:solidFill>
              <a:schemeClr val="accent1"/>
            </a:solidFill>
            <a:prstDash val="solid"/>
            <a:round/>
            <a:headEnd type="none" w="sm" len="sm"/>
            <a:tailEnd type="none" w="sm" len="sm"/>
          </a:ln>
        </p:spPr>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4"/>
          <p:cNvSpPr txBox="1">
            <a:spLocks noGrp="1"/>
          </p:cNvSpPr>
          <p:nvPr>
            <p:ph type="title"/>
          </p:nvPr>
        </p:nvSpPr>
        <p:spPr>
          <a:xfrm>
            <a:off x="533400" y="228600"/>
            <a:ext cx="8229600" cy="78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Community Preparedness</a:t>
            </a:r>
            <a:endParaRPr dirty="0"/>
          </a:p>
        </p:txBody>
      </p:sp>
      <p:grpSp>
        <p:nvGrpSpPr>
          <p:cNvPr id="361" name="Google Shape;361;p44" descr="Nextdoor application, social network for your local neighborhood"/>
          <p:cNvGrpSpPr/>
          <p:nvPr/>
        </p:nvGrpSpPr>
        <p:grpSpPr>
          <a:xfrm>
            <a:off x="381000" y="1114766"/>
            <a:ext cx="8382001" cy="5001857"/>
            <a:chOff x="346363" y="1213533"/>
            <a:chExt cx="8305800" cy="5001857"/>
          </a:xfrm>
        </p:grpSpPr>
        <p:pic>
          <p:nvPicPr>
            <p:cNvPr id="362" name="Google Shape;362;p44"/>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346363" y="1795790"/>
              <a:ext cx="8305800" cy="4419600"/>
            </a:xfrm>
            <a:prstGeom prst="rect">
              <a:avLst/>
            </a:prstGeom>
            <a:noFill/>
            <a:ln>
              <a:noFill/>
            </a:ln>
          </p:spPr>
        </p:pic>
        <p:pic>
          <p:nvPicPr>
            <p:cNvPr id="363" name="Google Shape;363;p44"/>
            <p:cNvPicPr preferRelativeResize="0"/>
            <p:nvPr/>
          </p:nvPicPr>
          <p:blipFill rotWithShape="1">
            <a:blip r:embed="rId4">
              <a:alphaModFix/>
              <a:extLst>
                <a:ext uri="{28A0092B-C50C-407E-A947-70E740481C1C}">
                  <a14:useLocalDpi xmlns:a14="http://schemas.microsoft.com/office/drawing/2010/main" val="0"/>
                </a:ext>
              </a:extLst>
            </a:blip>
            <a:srcRect/>
            <a:stretch/>
          </p:blipFill>
          <p:spPr>
            <a:xfrm>
              <a:off x="346363" y="1213533"/>
              <a:ext cx="7024255" cy="571500"/>
            </a:xfrm>
            <a:prstGeom prst="rect">
              <a:avLst/>
            </a:prstGeom>
            <a:noFill/>
            <a:ln>
              <a:noFill/>
            </a:ln>
          </p:spPr>
        </p:pic>
      </p:grpSp>
      <p:sp>
        <p:nvSpPr>
          <p:cNvPr id="360" name="Google Shape;360;p44"/>
          <p:cNvSpPr/>
          <p:nvPr/>
        </p:nvSpPr>
        <p:spPr>
          <a:xfrm>
            <a:off x="3041780" y="6127380"/>
            <a:ext cx="427107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u="sng" dirty="0">
                <a:solidFill>
                  <a:schemeClr val="hlink"/>
                </a:solidFill>
                <a:latin typeface="Calibri"/>
                <a:ea typeface="Calibri"/>
                <a:cs typeface="Calibri"/>
                <a:sym typeface="Calibri"/>
                <a:hlinkClick r:id="rId5"/>
              </a:rPr>
              <a:t>https://nextdoor.com</a:t>
            </a:r>
            <a:endParaRPr sz="2800" dirty="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7" name="Google Shape;247;p31"/>
          <p:cNvSpPr txBox="1">
            <a:spLocks noGrp="1"/>
          </p:cNvSpPr>
          <p:nvPr>
            <p:ph type="title"/>
          </p:nvPr>
        </p:nvSpPr>
        <p:spPr>
          <a:xfrm>
            <a:off x="-61877" y="360218"/>
            <a:ext cx="9423479" cy="9906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dk2"/>
              </a:buClr>
              <a:buSzPts val="3400"/>
              <a:buFont typeface="Calibri"/>
              <a:buNone/>
            </a:pPr>
            <a:r>
              <a:rPr lang="en-US" sz="3200" b="1" u="sng" dirty="0"/>
              <a:t>Hazard Vulnerability Assessment (HVA) for Middle TN</a:t>
            </a:r>
            <a:endParaRPr sz="3200" dirty="0"/>
          </a:p>
        </p:txBody>
      </p:sp>
      <p:sp>
        <p:nvSpPr>
          <p:cNvPr id="248" name="Google Shape;248;p31"/>
          <p:cNvSpPr txBox="1">
            <a:spLocks noGrp="1"/>
          </p:cNvSpPr>
          <p:nvPr>
            <p:ph type="body" idx="1"/>
          </p:nvPr>
        </p:nvSpPr>
        <p:spPr>
          <a:xfrm>
            <a:off x="345236" y="1551709"/>
            <a:ext cx="5744270" cy="5158153"/>
          </a:xfrm>
          <a:prstGeom prst="rect">
            <a:avLst/>
          </a:prstGeom>
          <a:noFill/>
          <a:ln>
            <a:noFill/>
          </a:ln>
        </p:spPr>
        <p:txBody>
          <a:bodyPr spcFirstLastPara="1" wrap="square" lIns="91425" tIns="45700" rIns="91425" bIns="45700" anchor="t" anchorCtr="0">
            <a:noAutofit/>
          </a:bodyPr>
          <a:lstStyle/>
          <a:p>
            <a:pPr marL="457200" lvl="1" indent="-182880">
              <a:lnSpc>
                <a:spcPct val="150000"/>
              </a:lnSpc>
              <a:spcBef>
                <a:spcPts val="0"/>
              </a:spcBef>
              <a:buSzPts val="2202"/>
              <a:buFont typeface="Noto Sans Symbols"/>
              <a:buChar char="▪"/>
            </a:pPr>
            <a:r>
              <a:rPr lang="en-US" sz="2590" dirty="0"/>
              <a:t>PROLONGED ELECTRICAL OUTAGE</a:t>
            </a:r>
            <a:endParaRPr lang="en-US" sz="2800" dirty="0"/>
          </a:p>
          <a:p>
            <a:pPr marL="457200" lvl="1" indent="-182880">
              <a:lnSpc>
                <a:spcPct val="150000"/>
              </a:lnSpc>
              <a:spcBef>
                <a:spcPts val="0"/>
              </a:spcBef>
              <a:buSzPts val="2202"/>
              <a:buFont typeface="Noto Sans Symbols"/>
              <a:buChar char="▪"/>
            </a:pPr>
            <a:r>
              <a:rPr lang="en-US" sz="2590" dirty="0"/>
              <a:t>IT FAILURE/CYBER THREAT</a:t>
            </a:r>
            <a:endParaRPr lang="en-US" sz="2800" dirty="0"/>
          </a:p>
          <a:p>
            <a:pPr marL="457200" lvl="1" indent="-182880">
              <a:lnSpc>
                <a:spcPct val="150000"/>
              </a:lnSpc>
              <a:spcBef>
                <a:spcPts val="0"/>
              </a:spcBef>
              <a:buSzPts val="2202"/>
              <a:buFont typeface="Noto Sans Symbols"/>
              <a:buChar char="▪"/>
            </a:pPr>
            <a:r>
              <a:rPr lang="en-US" sz="2590" dirty="0"/>
              <a:t>SEVERE THUNDERSTORM</a:t>
            </a:r>
            <a:endParaRPr lang="en-US" sz="2800" dirty="0"/>
          </a:p>
          <a:p>
            <a:pPr marL="457200" lvl="1" indent="-182880">
              <a:lnSpc>
                <a:spcPct val="150000"/>
              </a:lnSpc>
              <a:spcBef>
                <a:spcPts val="0"/>
              </a:spcBef>
              <a:buSzPts val="2202"/>
              <a:buFont typeface="Noto Sans Symbols"/>
              <a:buChar char="▪"/>
            </a:pPr>
            <a:r>
              <a:rPr lang="en-US" sz="2590" dirty="0"/>
              <a:t>FLOOD</a:t>
            </a:r>
            <a:endParaRPr lang="en-US" sz="2800" dirty="0"/>
          </a:p>
          <a:p>
            <a:pPr marL="457200" lvl="1" indent="-182880" algn="l" rtl="0">
              <a:lnSpc>
                <a:spcPct val="150000"/>
              </a:lnSpc>
              <a:spcBef>
                <a:spcPts val="0"/>
              </a:spcBef>
              <a:spcAft>
                <a:spcPts val="0"/>
              </a:spcAft>
              <a:buSzPts val="2202"/>
              <a:buFont typeface="Noto Sans Symbols"/>
              <a:buChar char="▪"/>
            </a:pPr>
            <a:r>
              <a:rPr lang="en-US" sz="2590" dirty="0"/>
              <a:t>TORNADO</a:t>
            </a:r>
            <a:endParaRPr dirty="0"/>
          </a:p>
          <a:p>
            <a:pPr marL="457200" lvl="1" indent="-182880" algn="l" rtl="0">
              <a:lnSpc>
                <a:spcPct val="150000"/>
              </a:lnSpc>
              <a:spcBef>
                <a:spcPts val="518"/>
              </a:spcBef>
              <a:spcAft>
                <a:spcPts val="0"/>
              </a:spcAft>
              <a:buSzPts val="2202"/>
              <a:buFont typeface="Noto Sans Symbols"/>
              <a:buChar char="▪"/>
            </a:pPr>
            <a:r>
              <a:rPr lang="en-US" sz="2590" dirty="0"/>
              <a:t>ICE STORM</a:t>
            </a:r>
            <a:endParaRPr dirty="0"/>
          </a:p>
          <a:p>
            <a:pPr marL="457200" lvl="1" indent="-182880" algn="l" rtl="0">
              <a:lnSpc>
                <a:spcPct val="150000"/>
              </a:lnSpc>
              <a:spcBef>
                <a:spcPts val="518"/>
              </a:spcBef>
              <a:spcAft>
                <a:spcPts val="0"/>
              </a:spcAft>
              <a:buSzPts val="2202"/>
              <a:buFont typeface="Noto Sans Symbols"/>
              <a:buChar char="▪"/>
            </a:pPr>
            <a:r>
              <a:rPr lang="en-US" sz="2590" dirty="0"/>
              <a:t>PANDEMIC ILLNESS</a:t>
            </a:r>
            <a:endParaRPr dirty="0"/>
          </a:p>
        </p:txBody>
      </p:sp>
      <p:pic>
        <p:nvPicPr>
          <p:cNvPr id="246" name="Google Shape;246;p31">
            <a:extLst>
              <a:ext uri="{C183D7F6-B498-43B3-948B-1728B52AA6E4}">
                <adec:decorative xmlns:adec="http://schemas.microsoft.com/office/drawing/2017/decorative" val="1"/>
              </a:ext>
            </a:extLst>
          </p:cNvPr>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209462" y="3401172"/>
            <a:ext cx="685800" cy="649959"/>
          </a:xfrm>
          <a:prstGeom prst="rect">
            <a:avLst/>
          </a:prstGeom>
          <a:noFill/>
          <a:ln>
            <a:noFill/>
          </a:ln>
        </p:spPr>
      </p:pic>
      <p:pic>
        <p:nvPicPr>
          <p:cNvPr id="2" name="Picture 1">
            <a:extLs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568006" y="3532152"/>
            <a:ext cx="5446684" cy="3177710"/>
          </a:xfrm>
          <a:prstGeom prst="rect">
            <a:avLst/>
          </a:prstGeom>
        </p:spPr>
      </p:pic>
    </p:spTree>
    <p:extLst>
      <p:ext uri="{BB962C8B-B14F-4D97-AF65-F5344CB8AC3E}">
        <p14:creationId xmlns:p14="http://schemas.microsoft.com/office/powerpoint/2010/main" val="1716117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a:off x="85067" y="400857"/>
            <a:ext cx="8991600" cy="685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Introduction: Why Family Preparedness?</a:t>
            </a:r>
            <a:endParaRPr dirty="0"/>
          </a:p>
        </p:txBody>
      </p:sp>
      <p:pic>
        <p:nvPicPr>
          <p:cNvPr id="2" name="Picture 1" descr="Flat tire"/>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19443" y="2535042"/>
            <a:ext cx="4032094" cy="2565519"/>
          </a:xfrm>
          <a:prstGeom prst="rect">
            <a:avLst/>
          </a:prstGeom>
        </p:spPr>
      </p:pic>
      <p:sp>
        <p:nvSpPr>
          <p:cNvPr id="92" name="Google Shape;92;p13"/>
          <p:cNvSpPr txBox="1"/>
          <p:nvPr/>
        </p:nvSpPr>
        <p:spPr>
          <a:xfrm>
            <a:off x="618116" y="6112160"/>
            <a:ext cx="236763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a:solidFill>
                  <a:schemeClr val="dk1"/>
                </a:solidFill>
                <a:latin typeface="Calibri"/>
                <a:ea typeface="Calibri"/>
                <a:cs typeface="Calibri"/>
                <a:sym typeface="Calibri"/>
              </a:rPr>
              <a:t>Scenario: Flat tire</a:t>
            </a:r>
            <a:endParaRPr/>
          </a:p>
        </p:txBody>
      </p:sp>
      <p:sp>
        <p:nvSpPr>
          <p:cNvPr id="95" name="Google Shape;95;p13"/>
          <p:cNvSpPr txBox="1"/>
          <p:nvPr/>
        </p:nvSpPr>
        <p:spPr>
          <a:xfrm>
            <a:off x="4937644" y="1124283"/>
            <a:ext cx="4042123"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Calibri"/>
                <a:ea typeface="Calibri"/>
                <a:cs typeface="Calibri"/>
                <a:sym typeface="Calibri"/>
              </a:rPr>
              <a:t>Stressed, stranded, waiting for help</a:t>
            </a:r>
            <a:endParaRPr/>
          </a:p>
        </p:txBody>
      </p:sp>
      <p:pic>
        <p:nvPicPr>
          <p:cNvPr id="4" name="Picture 3" descr="Man sitting on ground, leaning on car with flat tire"/>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181388" y="1541319"/>
            <a:ext cx="3207630" cy="2140744"/>
          </a:xfrm>
          <a:prstGeom prst="rect">
            <a:avLst/>
          </a:prstGeom>
        </p:spPr>
      </p:pic>
      <p:sp>
        <p:nvSpPr>
          <p:cNvPr id="97" name="Google Shape;97;p13">
            <a:extLst>
              <a:ext uri="{C183D7F6-B498-43B3-948B-1728B52AA6E4}">
                <adec:decorative xmlns:adec="http://schemas.microsoft.com/office/drawing/2017/decorative" val="0"/>
              </a:ext>
            </a:extLst>
          </p:cNvPr>
          <p:cNvSpPr txBox="1"/>
          <p:nvPr/>
        </p:nvSpPr>
        <p:spPr>
          <a:xfrm>
            <a:off x="6716132" y="3682064"/>
            <a:ext cx="502061"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OR</a:t>
            </a:r>
            <a:endParaRPr/>
          </a:p>
        </p:txBody>
      </p:sp>
      <p:sp>
        <p:nvSpPr>
          <p:cNvPr id="96" name="Google Shape;96;p13"/>
          <p:cNvSpPr txBox="1"/>
          <p:nvPr/>
        </p:nvSpPr>
        <p:spPr>
          <a:xfrm>
            <a:off x="4955481" y="6342993"/>
            <a:ext cx="4245173"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u="sng">
                <a:solidFill>
                  <a:schemeClr val="dk1"/>
                </a:solidFill>
                <a:latin typeface="Calibri"/>
                <a:ea typeface="Calibri"/>
                <a:cs typeface="Calibri"/>
                <a:sym typeface="Calibri"/>
              </a:rPr>
              <a:t>EMPOWERED</a:t>
            </a:r>
            <a:r>
              <a:rPr lang="en-US" sz="2000">
                <a:solidFill>
                  <a:schemeClr val="dk1"/>
                </a:solidFill>
                <a:latin typeface="Calibri"/>
                <a:ea typeface="Calibri"/>
                <a:cs typeface="Calibri"/>
                <a:sym typeface="Calibri"/>
              </a:rPr>
              <a:t> with ability to self-assist</a:t>
            </a:r>
            <a:endParaRPr/>
          </a:p>
        </p:txBody>
      </p:sp>
      <p:pic>
        <p:nvPicPr>
          <p:cNvPr id="3" name="Picture 2" descr="Man changing flat tire"/>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232019" y="4007475"/>
            <a:ext cx="3499470" cy="2335516"/>
          </a:xfrm>
          <a:prstGeom prst="rect">
            <a:avLst/>
          </a:prstGeom>
        </p:spPr>
      </p:pic>
      <p:cxnSp>
        <p:nvCxnSpPr>
          <p:cNvPr id="93" name="Google Shape;93;p13">
            <a:extLst>
              <a:ext uri="{C183D7F6-B498-43B3-948B-1728B52AA6E4}">
                <adec:decorative xmlns:adec="http://schemas.microsoft.com/office/drawing/2017/decorative" val="1"/>
              </a:ext>
            </a:extLst>
          </p:cNvPr>
          <p:cNvCxnSpPr/>
          <p:nvPr/>
        </p:nvCxnSpPr>
        <p:spPr>
          <a:xfrm flipV="1">
            <a:off x="4233536" y="2829265"/>
            <a:ext cx="855682" cy="620382"/>
          </a:xfrm>
          <a:prstGeom prst="straightConnector1">
            <a:avLst/>
          </a:prstGeom>
          <a:noFill/>
          <a:ln w="15875" cap="flat" cmpd="sng">
            <a:solidFill>
              <a:schemeClr val="accent1"/>
            </a:solidFill>
            <a:prstDash val="solid"/>
            <a:round/>
            <a:headEnd type="none" w="sm" len="sm"/>
            <a:tailEnd type="stealth" w="med" len="med"/>
          </a:ln>
        </p:spPr>
      </p:cxnSp>
      <p:cxnSp>
        <p:nvCxnSpPr>
          <p:cNvPr id="94" name="Google Shape;94;p13">
            <a:extLst>
              <a:ext uri="{C183D7F6-B498-43B3-948B-1728B52AA6E4}">
                <adec:decorative xmlns:adec="http://schemas.microsoft.com/office/drawing/2017/decorative" val="1"/>
              </a:ext>
            </a:extLst>
          </p:cNvPr>
          <p:cNvCxnSpPr/>
          <p:nvPr/>
        </p:nvCxnSpPr>
        <p:spPr>
          <a:xfrm>
            <a:off x="4233536" y="3619066"/>
            <a:ext cx="769251" cy="705427"/>
          </a:xfrm>
          <a:prstGeom prst="straightConnector1">
            <a:avLst/>
          </a:prstGeom>
          <a:noFill/>
          <a:ln w="15875" cap="flat" cmpd="sng">
            <a:solidFill>
              <a:schemeClr val="accent1"/>
            </a:solidFill>
            <a:prstDash val="solid"/>
            <a:round/>
            <a:headEnd type="none" w="sm" len="sm"/>
            <a:tailEnd type="stealth" w="med" len="med"/>
          </a:ln>
        </p:spPr>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6"/>
          <p:cNvSpPr txBox="1">
            <a:spLocks noGrp="1"/>
          </p:cNvSpPr>
          <p:nvPr>
            <p:ph type="title"/>
          </p:nvPr>
        </p:nvSpPr>
        <p:spPr>
          <a:xfrm>
            <a:off x="419099" y="408136"/>
            <a:ext cx="8229600" cy="4956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2010 Nashville Flood</a:t>
            </a:r>
            <a:endParaRPr dirty="0"/>
          </a:p>
        </p:txBody>
      </p:sp>
      <p:pic>
        <p:nvPicPr>
          <p:cNvPr id="384" name="Google Shape;384;p46" descr="View of flooding"/>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205329" y="947650"/>
            <a:ext cx="3845740" cy="2576945"/>
          </a:xfrm>
          <a:prstGeom prst="rect">
            <a:avLst/>
          </a:prstGeom>
          <a:noFill/>
          <a:ln w="9525" cap="flat" cmpd="sng">
            <a:solidFill>
              <a:schemeClr val="dk1"/>
            </a:solidFill>
            <a:prstDash val="solid"/>
            <a:miter lim="800000"/>
            <a:headEnd type="none" w="sm" len="sm"/>
            <a:tailEnd type="none" w="sm" len="sm"/>
          </a:ln>
        </p:spPr>
      </p:pic>
      <p:sp>
        <p:nvSpPr>
          <p:cNvPr id="6" name="TextBox 5"/>
          <p:cNvSpPr txBox="1"/>
          <p:nvPr/>
        </p:nvSpPr>
        <p:spPr>
          <a:xfrm>
            <a:off x="2350423" y="3508468"/>
            <a:ext cx="2183476" cy="246221"/>
          </a:xfrm>
          <a:prstGeom prst="rect">
            <a:avLst/>
          </a:prstGeom>
          <a:noFill/>
        </p:spPr>
        <p:txBody>
          <a:bodyPr wrap="square" rtlCol="0">
            <a:spAutoFit/>
          </a:bodyPr>
          <a:lstStyle/>
          <a:p>
            <a:r>
              <a:rPr lang="en-US" sz="1000" dirty="0"/>
              <a:t>Photo: </a:t>
            </a:r>
            <a:r>
              <a:rPr lang="en-US" sz="1000" dirty="0" err="1"/>
              <a:t>Kaldari</a:t>
            </a:r>
            <a:r>
              <a:rPr lang="en-US" sz="1000" dirty="0"/>
              <a:t>, public domain</a:t>
            </a:r>
          </a:p>
        </p:txBody>
      </p:sp>
      <p:pic>
        <p:nvPicPr>
          <p:cNvPr id="4" name="Picture 3" descr="Aerial view of floodin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456900" y="947651"/>
            <a:ext cx="4121835" cy="2747890"/>
          </a:xfrm>
          <a:prstGeom prst="rect">
            <a:avLst/>
          </a:prstGeom>
        </p:spPr>
      </p:pic>
      <p:sp>
        <p:nvSpPr>
          <p:cNvPr id="3" name="Rectangle 2"/>
          <p:cNvSpPr/>
          <p:nvPr/>
        </p:nvSpPr>
        <p:spPr>
          <a:xfrm>
            <a:off x="6256612" y="3695541"/>
            <a:ext cx="2474521" cy="246221"/>
          </a:xfrm>
          <a:prstGeom prst="rect">
            <a:avLst/>
          </a:prstGeom>
        </p:spPr>
        <p:txBody>
          <a:bodyPr wrap="square">
            <a:spAutoFit/>
          </a:bodyPr>
          <a:lstStyle/>
          <a:p>
            <a:r>
              <a:rPr lang="en-US" sz="1000" dirty="0"/>
              <a:t>Photo: FEMA/David Fine, Public domain</a:t>
            </a:r>
          </a:p>
        </p:txBody>
      </p:sp>
      <p:pic>
        <p:nvPicPr>
          <p:cNvPr id="5" name="Picture 4" descr="Aerial view of flooding"/>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33004" y="3959625"/>
            <a:ext cx="4182795" cy="2367225"/>
          </a:xfrm>
          <a:prstGeom prst="rect">
            <a:avLst/>
          </a:prstGeom>
        </p:spPr>
      </p:pic>
      <p:sp>
        <p:nvSpPr>
          <p:cNvPr id="2" name="Rectangle 1"/>
          <p:cNvSpPr/>
          <p:nvPr/>
        </p:nvSpPr>
        <p:spPr>
          <a:xfrm>
            <a:off x="56799" y="6315506"/>
            <a:ext cx="3195105" cy="246221"/>
          </a:xfrm>
          <a:prstGeom prst="rect">
            <a:avLst/>
          </a:prstGeom>
        </p:spPr>
        <p:txBody>
          <a:bodyPr wrap="none">
            <a:spAutoFit/>
          </a:bodyPr>
          <a:lstStyle/>
          <a:p>
            <a:r>
              <a:rPr lang="en-US" sz="1000" dirty="0"/>
              <a:t>Photo: https://www.weather.gov/safety/flood-states-tn</a:t>
            </a:r>
          </a:p>
        </p:txBody>
      </p:sp>
      <p:sp>
        <p:nvSpPr>
          <p:cNvPr id="385" name="Google Shape;385;p46"/>
          <p:cNvSpPr/>
          <p:nvPr/>
        </p:nvSpPr>
        <p:spPr>
          <a:xfrm>
            <a:off x="4533899" y="4219074"/>
            <a:ext cx="4197234" cy="1292662"/>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600" dirty="0">
                <a:solidFill>
                  <a:schemeClr val="dk1"/>
                </a:solidFill>
                <a:latin typeface="Calibri"/>
                <a:ea typeface="Calibri"/>
                <a:cs typeface="Calibri"/>
                <a:sym typeface="Calibri"/>
              </a:rPr>
              <a:t>The Cumberland River, which winds through downtown Nashville, crested at 51.9 feet spilling into the city and surrounding neighborhoods.</a:t>
            </a:r>
            <a:endParaRPr dirty="0"/>
          </a:p>
        </p:txBody>
      </p:sp>
      <p:sp>
        <p:nvSpPr>
          <p:cNvPr id="7" name="TextBox 6"/>
          <p:cNvSpPr txBox="1"/>
          <p:nvPr/>
        </p:nvSpPr>
        <p:spPr>
          <a:xfrm>
            <a:off x="6632516" y="439506"/>
            <a:ext cx="2511484" cy="461665"/>
          </a:xfrm>
          <a:prstGeom prst="rect">
            <a:avLst/>
          </a:prstGeom>
          <a:noFill/>
        </p:spPr>
        <p:txBody>
          <a:bodyPr wrap="square" rtlCol="0">
            <a:spAutoFit/>
          </a:bodyPr>
          <a:lstStyle/>
          <a:p>
            <a:pPr lvl="0"/>
            <a:r>
              <a:rPr lang="en-US" sz="1200" dirty="0">
                <a:solidFill>
                  <a:srgbClr val="FF0000"/>
                </a:solidFill>
              </a:rPr>
              <a:t>Update the title and content of this slide for your local area</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1" name="Google Shape;391;p47"/>
          <p:cNvSpPr txBox="1">
            <a:spLocks noGrp="1"/>
          </p:cNvSpPr>
          <p:nvPr>
            <p:ph type="title" idx="4294967295"/>
          </p:nvPr>
        </p:nvSpPr>
        <p:spPr>
          <a:xfrm>
            <a:off x="291926" y="457200"/>
            <a:ext cx="8696996" cy="646331"/>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sng" strike="noStrike" kern="0" cap="none" spc="0" normalizeH="0" baseline="0" noProof="0" dirty="0">
                <a:ln>
                  <a:noFill/>
                </a:ln>
                <a:solidFill>
                  <a:schemeClr val="dk2"/>
                </a:solidFill>
                <a:effectLst/>
                <a:uLnTx/>
                <a:uFillTx/>
                <a:latin typeface="Calibri"/>
                <a:ea typeface="Calibri"/>
                <a:cs typeface="Calibri"/>
                <a:sym typeface="Calibri"/>
              </a:rPr>
              <a:t>Nashville Flash Flooding After Heavy Rainfall</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3" name="Picture 2" descr="Flash flood newscast warni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91926" y="1237438"/>
            <a:ext cx="6341616" cy="3576718"/>
          </a:xfrm>
          <a:prstGeom prst="rect">
            <a:avLst/>
          </a:prstGeom>
        </p:spPr>
      </p:pic>
      <p:sp>
        <p:nvSpPr>
          <p:cNvPr id="2" name="Rectangle 1"/>
          <p:cNvSpPr/>
          <p:nvPr/>
        </p:nvSpPr>
        <p:spPr>
          <a:xfrm>
            <a:off x="2175610" y="4832709"/>
            <a:ext cx="4572000" cy="246221"/>
          </a:xfrm>
          <a:prstGeom prst="rect">
            <a:avLst/>
          </a:prstGeom>
        </p:spPr>
        <p:txBody>
          <a:bodyPr>
            <a:spAutoFit/>
          </a:bodyPr>
          <a:lstStyle/>
          <a:p>
            <a:r>
              <a:rPr lang="en-US" sz="1000" dirty="0"/>
              <a:t>https://www.wkrn.com/special-reports/flash-flooding-what-you-need-to-know/</a:t>
            </a:r>
          </a:p>
        </p:txBody>
      </p:sp>
      <p:sp>
        <p:nvSpPr>
          <p:cNvPr id="392" name="Google Shape;392;p47"/>
          <p:cNvSpPr txBox="1"/>
          <p:nvPr/>
        </p:nvSpPr>
        <p:spPr>
          <a:xfrm>
            <a:off x="387000" y="5461375"/>
            <a:ext cx="8370000" cy="1329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600" dirty="0">
                <a:solidFill>
                  <a:schemeClr val="dk1"/>
                </a:solidFill>
                <a:latin typeface="Calibri"/>
                <a:ea typeface="Calibri"/>
                <a:cs typeface="Calibri"/>
                <a:sym typeface="Calibri"/>
              </a:rPr>
              <a:t>Flash floods can be just as dangerous as major floods.</a:t>
            </a:r>
            <a:endParaRPr sz="2600" dirty="0">
              <a:solidFill>
                <a:schemeClr val="dk1"/>
              </a:solidFill>
              <a:latin typeface="Calibri"/>
              <a:ea typeface="Calibri"/>
              <a:cs typeface="Calibri"/>
              <a:sym typeface="Calibri"/>
            </a:endParaRPr>
          </a:p>
          <a:p>
            <a:pPr marL="0" lvl="0" indent="0" algn="ctr" rtl="0">
              <a:lnSpc>
                <a:spcPct val="115000"/>
              </a:lnSpc>
              <a:spcBef>
                <a:spcPts val="0"/>
              </a:spcBef>
              <a:spcAft>
                <a:spcPts val="0"/>
              </a:spcAft>
              <a:buNone/>
            </a:pPr>
            <a:r>
              <a:rPr lang="en-US" sz="2600" b="1" dirty="0">
                <a:solidFill>
                  <a:schemeClr val="dk1"/>
                </a:solidFill>
                <a:latin typeface="Calibri"/>
                <a:ea typeface="Calibri"/>
                <a:cs typeface="Calibri"/>
                <a:sym typeface="Calibri"/>
              </a:rPr>
              <a:t>“Turn Around Don’t Drown”</a:t>
            </a:r>
            <a:endParaRPr sz="2600" b="1" dirty="0">
              <a:solidFill>
                <a:schemeClr val="dk1"/>
              </a:solidFill>
              <a:latin typeface="Calibri"/>
              <a:ea typeface="Calibri"/>
              <a:cs typeface="Calibri"/>
              <a:sym typeface="Calibri"/>
            </a:endParaRPr>
          </a:p>
          <a:p>
            <a:pPr marL="0" lvl="0" indent="0" algn="ctr" rtl="0">
              <a:lnSpc>
                <a:spcPct val="115000"/>
              </a:lnSpc>
              <a:spcBef>
                <a:spcPts val="0"/>
              </a:spcBef>
              <a:spcAft>
                <a:spcPts val="0"/>
              </a:spcAft>
              <a:buNone/>
            </a:pPr>
            <a:r>
              <a:rPr lang="en-US" sz="2000" u="sng" dirty="0">
                <a:solidFill>
                  <a:schemeClr val="hlink"/>
                </a:solidFill>
                <a:latin typeface="Calibri"/>
                <a:ea typeface="Calibri"/>
                <a:cs typeface="Calibri"/>
                <a:sym typeface="Calibri"/>
                <a:hlinkClick r:id="rId4"/>
              </a:rPr>
              <a:t>https://www.weather.gov/safety/flood-turn-around-dont-drown</a:t>
            </a:r>
            <a:endParaRPr sz="2000" u="sng" dirty="0">
              <a:solidFill>
                <a:schemeClr val="hlink"/>
              </a:solidFill>
              <a:latin typeface="Calibri"/>
              <a:ea typeface="Calibri"/>
              <a:cs typeface="Calibri"/>
              <a:sym typeface="Calibri"/>
              <a:hlinkClick r:id="rId4"/>
            </a:endParaRPr>
          </a:p>
        </p:txBody>
      </p:sp>
      <p:sp>
        <p:nvSpPr>
          <p:cNvPr id="4" name="TextBox 3"/>
          <p:cNvSpPr txBox="1"/>
          <p:nvPr/>
        </p:nvSpPr>
        <p:spPr>
          <a:xfrm>
            <a:off x="6920753" y="1485976"/>
            <a:ext cx="2068169" cy="2677656"/>
          </a:xfrm>
          <a:prstGeom prst="rect">
            <a:avLst/>
          </a:prstGeom>
          <a:noFill/>
        </p:spPr>
        <p:txBody>
          <a:bodyPr wrap="square" rtlCol="0">
            <a:spAutoFit/>
          </a:bodyPr>
          <a:lstStyle/>
          <a:p>
            <a:pPr lvl="0"/>
            <a:r>
              <a:rPr lang="en-US" sz="2800" dirty="0">
                <a:solidFill>
                  <a:srgbClr val="FF0000"/>
                </a:solidFill>
              </a:rPr>
              <a:t>Update the title and content of this slide for your local area</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8"/>
          <p:cNvSpPr txBox="1">
            <a:spLocks noGrp="1"/>
          </p:cNvSpPr>
          <p:nvPr>
            <p:ph type="title"/>
          </p:nvPr>
        </p:nvSpPr>
        <p:spPr>
          <a:xfrm>
            <a:off x="152400" y="436584"/>
            <a:ext cx="8991600" cy="990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240"/>
              <a:buFont typeface="Calibri"/>
              <a:buNone/>
            </a:pPr>
            <a:r>
              <a:rPr lang="en-US" sz="3240" b="1" dirty="0"/>
              <a:t>WORKSHOP ACTIVITY</a:t>
            </a:r>
            <a:br>
              <a:rPr lang="en-US" sz="3240" dirty="0"/>
            </a:br>
            <a:r>
              <a:rPr lang="en-US" sz="3240" b="1" u="sng" dirty="0"/>
              <a:t>Community Plan Development</a:t>
            </a:r>
            <a:endParaRPr dirty="0"/>
          </a:p>
        </p:txBody>
      </p:sp>
      <p:sp>
        <p:nvSpPr>
          <p:cNvPr id="398" name="Google Shape;398;p48"/>
          <p:cNvSpPr txBox="1"/>
          <p:nvPr/>
        </p:nvSpPr>
        <p:spPr>
          <a:xfrm>
            <a:off x="152400" y="1385455"/>
            <a:ext cx="8839200" cy="13234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b="1" dirty="0">
                <a:solidFill>
                  <a:schemeClr val="dk1"/>
                </a:solidFill>
                <a:latin typeface="Calibri"/>
                <a:ea typeface="Calibri"/>
                <a:cs typeface="Calibri"/>
                <a:sym typeface="Calibri"/>
              </a:rPr>
              <a:t>Take 10 minutes </a:t>
            </a:r>
            <a:r>
              <a:rPr lang="en-US" sz="2800" dirty="0">
                <a:solidFill>
                  <a:schemeClr val="dk1"/>
                </a:solidFill>
                <a:latin typeface="Calibri"/>
                <a:ea typeface="Calibri"/>
                <a:cs typeface="Calibri"/>
                <a:sym typeface="Calibri"/>
              </a:rPr>
              <a:t>to discuss some ideas that may work best for </a:t>
            </a:r>
            <a:r>
              <a:rPr lang="en-US" sz="2800" b="1" dirty="0">
                <a:solidFill>
                  <a:srgbClr val="FF0000"/>
                </a:solidFill>
                <a:latin typeface="Calibri"/>
                <a:ea typeface="Calibri"/>
                <a:cs typeface="Calibri"/>
                <a:sym typeface="Calibri"/>
              </a:rPr>
              <a:t>YOUR COMMUNITY</a:t>
            </a:r>
            <a:r>
              <a:rPr lang="en-US" sz="2800" dirty="0">
                <a:solidFill>
                  <a:schemeClr val="dk1"/>
                </a:solidFill>
                <a:latin typeface="Calibri"/>
                <a:ea typeface="Calibri"/>
                <a:cs typeface="Calibri"/>
                <a:sym typeface="Calibri"/>
              </a:rPr>
              <a:t> before or during a</a:t>
            </a:r>
            <a:r>
              <a:rPr lang="en-US" sz="2800" b="1" dirty="0">
                <a:solidFill>
                  <a:schemeClr val="dk1"/>
                </a:solidFill>
                <a:latin typeface="Calibri"/>
                <a:ea typeface="Calibri"/>
                <a:cs typeface="Calibri"/>
                <a:sym typeface="Calibri"/>
              </a:rPr>
              <a:t> </a:t>
            </a:r>
            <a:r>
              <a:rPr lang="en-US" sz="2800" b="1" u="sng" dirty="0">
                <a:solidFill>
                  <a:schemeClr val="dk1"/>
                </a:solidFill>
                <a:latin typeface="Calibri"/>
                <a:ea typeface="Calibri"/>
                <a:cs typeface="Calibri"/>
                <a:sym typeface="Calibri"/>
              </a:rPr>
              <a:t>FLOOD</a:t>
            </a:r>
            <a:r>
              <a:rPr lang="en-US" sz="2800" dirty="0">
                <a:solidFill>
                  <a:schemeClr val="dk1"/>
                </a:solidFill>
                <a:latin typeface="Calibri"/>
                <a:ea typeface="Calibri"/>
                <a:cs typeface="Calibri"/>
                <a:sym typeface="Calibri"/>
              </a:rPr>
              <a:t>. </a:t>
            </a:r>
            <a:endParaRPr sz="2800" u="sng" dirty="0">
              <a:solidFill>
                <a:schemeClr val="dk1"/>
              </a:solidFill>
              <a:latin typeface="Calibri"/>
              <a:ea typeface="Calibri"/>
              <a:cs typeface="Calibri"/>
              <a:sym typeface="Calibri"/>
            </a:endParaRPr>
          </a:p>
        </p:txBody>
      </p:sp>
      <p:pic>
        <p:nvPicPr>
          <p:cNvPr id="3" name="Picture 2" descr="Hazard sign: Road closed due to high wat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754" y="2960209"/>
            <a:ext cx="7153594" cy="3897791"/>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49"/>
          <p:cNvSpPr>
            <a:spLocks noGrp="1"/>
          </p:cNvSpPr>
          <p:nvPr>
            <p:ph type="title" idx="4294967295"/>
          </p:nvPr>
        </p:nvSpPr>
        <p:spPr>
          <a:xfrm>
            <a:off x="324709" y="486140"/>
            <a:ext cx="8265981" cy="5847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sng" strike="noStrike" kern="0" cap="none" spc="0" normalizeH="0" baseline="0" noProof="0" dirty="0">
                <a:ln>
                  <a:noFill/>
                </a:ln>
                <a:solidFill>
                  <a:schemeClr val="dk2"/>
                </a:solidFill>
                <a:effectLst/>
                <a:uLnTx/>
                <a:uFillTx/>
                <a:latin typeface="Calibri"/>
                <a:ea typeface="Calibri"/>
                <a:cs typeface="Calibri"/>
                <a:sym typeface="Calibri"/>
              </a:rPr>
              <a:t>Examples: Community Action Plan Pre-Flooding</a:t>
            </a:r>
            <a:endParaRPr kumimoji="0" lang="en-US" sz="3200" b="0" i="0" u="none" strike="noStrike" kern="0" cap="none" spc="0" normalizeH="0" baseline="0" noProof="0" dirty="0">
              <a:ln>
                <a:noFill/>
              </a:ln>
              <a:solidFill>
                <a:schemeClr val="dk2"/>
              </a:solidFill>
              <a:effectLst/>
              <a:uLnTx/>
              <a:uFillTx/>
              <a:latin typeface="Calibri"/>
              <a:ea typeface="Calibri"/>
              <a:cs typeface="Calibri"/>
              <a:sym typeface="Calibri"/>
            </a:endParaRPr>
          </a:p>
        </p:txBody>
      </p:sp>
      <p:sp>
        <p:nvSpPr>
          <p:cNvPr id="409" name="Google Shape;409;p49"/>
          <p:cNvSpPr/>
          <p:nvPr/>
        </p:nvSpPr>
        <p:spPr>
          <a:xfrm>
            <a:off x="692000" y="1329956"/>
            <a:ext cx="3284105"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a:solidFill>
                  <a:schemeClr val="dk1"/>
                </a:solidFill>
                <a:latin typeface="Calibri"/>
                <a:ea typeface="Calibri"/>
                <a:cs typeface="Calibri"/>
                <a:sym typeface="Calibri"/>
              </a:rPr>
              <a:t>Adopt-a-Storm Drain</a:t>
            </a:r>
            <a:endParaRPr/>
          </a:p>
        </p:txBody>
      </p:sp>
      <p:pic>
        <p:nvPicPr>
          <p:cNvPr id="4" name="Picture 3" descr="Debris covering street drain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422" y="1957080"/>
            <a:ext cx="3985260" cy="3002280"/>
          </a:xfrm>
          <a:prstGeom prst="rect">
            <a:avLst/>
          </a:prstGeom>
        </p:spPr>
      </p:pic>
      <p:sp>
        <p:nvSpPr>
          <p:cNvPr id="5" name="TextBox 4"/>
          <p:cNvSpPr txBox="1"/>
          <p:nvPr/>
        </p:nvSpPr>
        <p:spPr>
          <a:xfrm>
            <a:off x="324709" y="5063264"/>
            <a:ext cx="3985260" cy="400110"/>
          </a:xfrm>
          <a:prstGeom prst="rect">
            <a:avLst/>
          </a:prstGeom>
          <a:noFill/>
        </p:spPr>
        <p:txBody>
          <a:bodyPr wrap="square" rtlCol="0">
            <a:spAutoFit/>
          </a:bodyPr>
          <a:lstStyle/>
          <a:p>
            <a:r>
              <a:rPr lang="en-US" sz="1000" dirty="0"/>
              <a:t>Photo: http://healthylakewinona.weebly.com/adopt-a-storm-drain.html</a:t>
            </a:r>
          </a:p>
        </p:txBody>
      </p:sp>
      <p:pic>
        <p:nvPicPr>
          <p:cNvPr id="2" name="Picture 1" descr="Children clearing debris from road"/>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317990" y="3458220"/>
            <a:ext cx="4492420" cy="3000848"/>
          </a:xfrm>
          <a:prstGeom prst="rect">
            <a:avLst/>
          </a:prstGeom>
        </p:spPr>
      </p:pic>
      <p:sp>
        <p:nvSpPr>
          <p:cNvPr id="3" name="TextBox 2"/>
          <p:cNvSpPr txBox="1"/>
          <p:nvPr/>
        </p:nvSpPr>
        <p:spPr>
          <a:xfrm>
            <a:off x="4326682" y="6517678"/>
            <a:ext cx="4693565" cy="246221"/>
          </a:xfrm>
          <a:prstGeom prst="rect">
            <a:avLst/>
          </a:prstGeom>
          <a:noFill/>
        </p:spPr>
        <p:txBody>
          <a:bodyPr wrap="square" rtlCol="0">
            <a:spAutoFit/>
          </a:bodyPr>
          <a:lstStyle/>
          <a:p>
            <a:r>
              <a:rPr lang="en-US" sz="1000" dirty="0"/>
              <a:t>Photo: https://www.bloomingtonmn.gov/cob/news/adopt-storm-drain-2020-03-23</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6" name="Google Shape;416;p50"/>
          <p:cNvSpPr>
            <a:spLocks noGrp="1"/>
          </p:cNvSpPr>
          <p:nvPr>
            <p:ph type="title" idx="4294967295"/>
          </p:nvPr>
        </p:nvSpPr>
        <p:spPr>
          <a:xfrm>
            <a:off x="324709" y="486140"/>
            <a:ext cx="8265981" cy="5847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sng" strike="noStrike" kern="0" cap="none" spc="0" normalizeH="0" baseline="0" noProof="0" dirty="0">
                <a:ln>
                  <a:noFill/>
                </a:ln>
                <a:solidFill>
                  <a:schemeClr val="dk2"/>
                </a:solidFill>
                <a:effectLst/>
                <a:uLnTx/>
                <a:uFillTx/>
                <a:latin typeface="Calibri"/>
                <a:ea typeface="Calibri"/>
                <a:cs typeface="Calibri"/>
                <a:sym typeface="Calibri"/>
              </a:rPr>
              <a:t>Examples: Community Action Plan Pre-Flooding</a:t>
            </a:r>
            <a:endParaRPr kumimoji="0" lang="en-US" sz="3200" b="0" i="0" u="none" strike="noStrike" kern="0" cap="none" spc="0" normalizeH="0" baseline="0" noProof="0" dirty="0">
              <a:ln>
                <a:noFill/>
              </a:ln>
              <a:solidFill>
                <a:schemeClr val="dk2"/>
              </a:solidFill>
              <a:effectLst/>
              <a:uLnTx/>
              <a:uFillTx/>
              <a:latin typeface="Calibri"/>
              <a:ea typeface="Calibri"/>
              <a:cs typeface="Calibri"/>
              <a:sym typeface="Calibri"/>
            </a:endParaRPr>
          </a:p>
        </p:txBody>
      </p:sp>
      <p:sp>
        <p:nvSpPr>
          <p:cNvPr id="419" name="Google Shape;419;p50"/>
          <p:cNvSpPr txBox="1"/>
          <p:nvPr/>
        </p:nvSpPr>
        <p:spPr>
          <a:xfrm>
            <a:off x="4133697" y="1277066"/>
            <a:ext cx="4533933" cy="80021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chemeClr val="dk1"/>
                </a:solidFill>
                <a:latin typeface="Calibri"/>
                <a:ea typeface="Calibri"/>
                <a:cs typeface="Calibri"/>
                <a:sym typeface="Calibri"/>
              </a:rPr>
              <a:t>Plant Trees and Rain Gardens</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3" name="Picture 2" descr="Individuals planting rain garde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386" y="2077285"/>
            <a:ext cx="6537960" cy="4000500"/>
          </a:xfrm>
          <a:prstGeom prst="rect">
            <a:avLst/>
          </a:prstGeom>
        </p:spPr>
      </p:pic>
      <p:sp>
        <p:nvSpPr>
          <p:cNvPr id="2" name="Rectangle 1"/>
          <p:cNvSpPr/>
          <p:nvPr/>
        </p:nvSpPr>
        <p:spPr>
          <a:xfrm>
            <a:off x="1715358" y="6098918"/>
            <a:ext cx="5427961" cy="246221"/>
          </a:xfrm>
          <a:prstGeom prst="rect">
            <a:avLst/>
          </a:prstGeom>
        </p:spPr>
        <p:txBody>
          <a:bodyPr wrap="square">
            <a:spAutoFit/>
          </a:bodyPr>
          <a:lstStyle/>
          <a:p>
            <a:r>
              <a:rPr lang="en-US" sz="1000" dirty="0"/>
              <a:t>Photo: http://www.stormwater.allianceforthebay.org/take-action/installations/rain-gardens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51"/>
          <p:cNvSpPr>
            <a:spLocks noGrp="1"/>
          </p:cNvSpPr>
          <p:nvPr>
            <p:ph type="title" idx="4294967295"/>
          </p:nvPr>
        </p:nvSpPr>
        <p:spPr>
          <a:xfrm>
            <a:off x="1219200" y="421819"/>
            <a:ext cx="7068153" cy="5847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sng" strike="noStrike" kern="0" cap="none" spc="0" normalizeH="0" baseline="0" noProof="0" dirty="0">
                <a:ln>
                  <a:noFill/>
                </a:ln>
                <a:solidFill>
                  <a:schemeClr val="dk2"/>
                </a:solidFill>
                <a:effectLst/>
                <a:uLnTx/>
                <a:uFillTx/>
                <a:latin typeface="Calibri"/>
                <a:ea typeface="Calibri"/>
                <a:cs typeface="Calibri"/>
                <a:sym typeface="Calibri"/>
              </a:rPr>
              <a:t>Examples: Community Plan Pre-Flooding</a:t>
            </a:r>
            <a:endParaRPr kumimoji="0" lang="en-US" sz="3200" b="0" i="0" u="none" strike="noStrike" kern="0" cap="none" spc="0" normalizeH="0" baseline="0" noProof="0" dirty="0">
              <a:ln>
                <a:noFill/>
              </a:ln>
              <a:solidFill>
                <a:schemeClr val="dk2"/>
              </a:solidFill>
              <a:effectLst/>
              <a:uLnTx/>
              <a:uFillTx/>
              <a:latin typeface="Calibri"/>
              <a:ea typeface="Calibri"/>
              <a:cs typeface="Calibri"/>
              <a:sym typeface="Calibri"/>
            </a:endParaRPr>
          </a:p>
        </p:txBody>
      </p:sp>
      <p:grpSp>
        <p:nvGrpSpPr>
          <p:cNvPr id="426" name="Google Shape;426;p51" descr="Crowdsource Rescue"/>
          <p:cNvGrpSpPr/>
          <p:nvPr/>
        </p:nvGrpSpPr>
        <p:grpSpPr>
          <a:xfrm>
            <a:off x="512281" y="1274008"/>
            <a:ext cx="8305798" cy="4554578"/>
            <a:chOff x="512282" y="1176397"/>
            <a:chExt cx="8305798" cy="4554578"/>
          </a:xfrm>
        </p:grpSpPr>
        <p:sp>
          <p:nvSpPr>
            <p:cNvPr id="427" name="Google Shape;427;p51"/>
            <p:cNvSpPr txBox="1"/>
            <p:nvPr/>
          </p:nvSpPr>
          <p:spPr>
            <a:xfrm>
              <a:off x="512282" y="1945323"/>
              <a:ext cx="8305798" cy="3785652"/>
            </a:xfrm>
            <a:prstGeom prst="rect">
              <a:avLst/>
            </a:prstGeom>
            <a:solidFill>
              <a:srgbClr val="538CD5"/>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dirty="0">
                  <a:solidFill>
                    <a:schemeClr val="lt1"/>
                  </a:solidFill>
                  <a:latin typeface="Calibri"/>
                  <a:ea typeface="Calibri"/>
                  <a:cs typeface="Calibri"/>
                  <a:sym typeface="Calibri"/>
                </a:rPr>
                <a:t>We are a group of volunteers that created a small website to help organize rescues in our Houston neighborhood during Harvey. It wound up helping rescue over 37,000+ people in Harvey, Irma, Maria by connecting them to 12,000+ volunteers via GPS  tracking, integrated communication, and skills matching.</a:t>
              </a:r>
              <a:endParaRPr dirty="0"/>
            </a:p>
            <a:p>
              <a:pPr marL="0" marR="0" lvl="0" indent="0" algn="ctr" rtl="0">
                <a:spcBef>
                  <a:spcPts val="0"/>
                </a:spcBef>
                <a:spcAft>
                  <a:spcPts val="0"/>
                </a:spcAft>
                <a:buNone/>
              </a:pPr>
              <a:endParaRPr sz="2400" dirty="0">
                <a:solidFill>
                  <a:schemeClr val="lt1"/>
                </a:solidFill>
                <a:latin typeface="Calibri"/>
                <a:ea typeface="Calibri"/>
                <a:cs typeface="Calibri"/>
                <a:sym typeface="Calibri"/>
              </a:endParaRPr>
            </a:p>
            <a:p>
              <a:pPr marL="0" marR="0" lvl="0" indent="0" algn="ctr" rtl="0">
                <a:spcBef>
                  <a:spcPts val="0"/>
                </a:spcBef>
                <a:spcAft>
                  <a:spcPts val="0"/>
                </a:spcAft>
                <a:buNone/>
              </a:pPr>
              <a:r>
                <a:rPr lang="en-US" sz="2400" dirty="0">
                  <a:solidFill>
                    <a:schemeClr val="lt1"/>
                  </a:solidFill>
                  <a:latin typeface="Calibri"/>
                  <a:ea typeface="Calibri"/>
                  <a:cs typeface="Calibri"/>
                  <a:sym typeface="Calibri"/>
                </a:rPr>
                <a:t>If you’re able to help in any potential disaster, whether you’re a civilian rescuing in a boat, a licensed firefighter, distributing relief supplies, or </a:t>
              </a:r>
              <a:r>
                <a:rPr lang="en-US" sz="2400" b="1" u="sng" dirty="0">
                  <a:solidFill>
                    <a:schemeClr val="lt1"/>
                  </a:solidFill>
                  <a:latin typeface="Calibri"/>
                  <a:ea typeface="Calibri"/>
                  <a:cs typeface="Calibri"/>
                  <a:sym typeface="Calibri"/>
                </a:rPr>
                <a:t>helping your elderly neighbors evacuate</a:t>
              </a:r>
              <a:r>
                <a:rPr lang="en-US" sz="2400" dirty="0">
                  <a:solidFill>
                    <a:schemeClr val="lt1"/>
                  </a:solidFill>
                  <a:latin typeface="Calibri"/>
                  <a:ea typeface="Calibri"/>
                  <a:cs typeface="Calibri"/>
                  <a:sym typeface="Calibri"/>
                </a:rPr>
                <a:t>, we’d love for you to sign-up!</a:t>
              </a:r>
              <a:endParaRPr dirty="0"/>
            </a:p>
          </p:txBody>
        </p:sp>
        <p:pic>
          <p:nvPicPr>
            <p:cNvPr id="428" name="Google Shape;428;p51"/>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874231" y="1176397"/>
              <a:ext cx="7581900" cy="736600"/>
            </a:xfrm>
            <a:prstGeom prst="rect">
              <a:avLst/>
            </a:prstGeom>
            <a:noFill/>
            <a:ln>
              <a:noFill/>
            </a:ln>
          </p:spPr>
        </p:pic>
      </p:grpSp>
      <p:sp>
        <p:nvSpPr>
          <p:cNvPr id="429" name="Google Shape;429;p51"/>
          <p:cNvSpPr/>
          <p:nvPr/>
        </p:nvSpPr>
        <p:spPr>
          <a:xfrm>
            <a:off x="2240382" y="6096000"/>
            <a:ext cx="4849597"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u="sng">
                <a:solidFill>
                  <a:schemeClr val="hlink"/>
                </a:solidFill>
                <a:latin typeface="Calibri"/>
                <a:ea typeface="Calibri"/>
                <a:cs typeface="Calibri"/>
                <a:sym typeface="Calibri"/>
                <a:hlinkClick r:id="rId4"/>
              </a:rPr>
              <a:t>https://crowdsourcerescue.com</a:t>
            </a:r>
            <a:endParaRPr sz="2800">
              <a:solidFill>
                <a:schemeClr val="dk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52"/>
          <p:cNvSpPr>
            <a:spLocks noGrp="1"/>
          </p:cNvSpPr>
          <p:nvPr>
            <p:ph type="title" idx="4294967295"/>
          </p:nvPr>
        </p:nvSpPr>
        <p:spPr>
          <a:xfrm>
            <a:off x="609600" y="457200"/>
            <a:ext cx="7608173" cy="5847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sng" strike="noStrike" kern="0" cap="none" spc="0" normalizeH="0" baseline="0" noProof="0" dirty="0">
                <a:ln>
                  <a:noFill/>
                </a:ln>
                <a:solidFill>
                  <a:schemeClr val="dk2"/>
                </a:solidFill>
                <a:effectLst/>
                <a:uLnTx/>
                <a:uFillTx/>
                <a:latin typeface="Calibri"/>
                <a:ea typeface="Calibri"/>
                <a:cs typeface="Calibri"/>
                <a:sym typeface="Calibri"/>
              </a:rPr>
              <a:t>Examples: Community Plan During Flooding</a:t>
            </a:r>
            <a:endParaRPr kumimoji="0" lang="en-US" sz="3200" b="0" i="0" u="none" strike="noStrike" kern="0" cap="none" spc="0" normalizeH="0" baseline="0" noProof="0" dirty="0">
              <a:ln>
                <a:noFill/>
              </a:ln>
              <a:solidFill>
                <a:schemeClr val="dk2"/>
              </a:solidFill>
              <a:effectLst/>
              <a:uLnTx/>
              <a:uFillTx/>
              <a:latin typeface="Calibri"/>
              <a:ea typeface="Calibri"/>
              <a:cs typeface="Calibri"/>
              <a:sym typeface="Calibri"/>
            </a:endParaRPr>
          </a:p>
        </p:txBody>
      </p:sp>
      <p:pic>
        <p:nvPicPr>
          <p:cNvPr id="436" name="Google Shape;436;p52" descr="Adult men carrying children in a boat during a flooding event"/>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965635" y="1227939"/>
            <a:ext cx="6896102" cy="4267200"/>
          </a:xfrm>
          <a:prstGeom prst="rect">
            <a:avLst/>
          </a:prstGeom>
          <a:noFill/>
          <a:ln w="9525" cap="flat" cmpd="sng">
            <a:solidFill>
              <a:schemeClr val="dk1"/>
            </a:solidFill>
            <a:prstDash val="solid"/>
            <a:round/>
            <a:headEnd type="none" w="sm" len="sm"/>
            <a:tailEnd type="none" w="sm" len="sm"/>
          </a:ln>
        </p:spPr>
      </p:pic>
      <p:sp>
        <p:nvSpPr>
          <p:cNvPr id="2" name="Rectangle 1"/>
          <p:cNvSpPr/>
          <p:nvPr/>
        </p:nvSpPr>
        <p:spPr>
          <a:xfrm>
            <a:off x="6370638" y="5557992"/>
            <a:ext cx="1572866" cy="246221"/>
          </a:xfrm>
          <a:prstGeom prst="rect">
            <a:avLst/>
          </a:prstGeom>
        </p:spPr>
        <p:txBody>
          <a:bodyPr wrap="none">
            <a:spAutoFit/>
          </a:bodyPr>
          <a:lstStyle/>
          <a:p>
            <a:pPr lvl="0" algn="just"/>
            <a:r>
              <a:rPr lang="en-US" sz="1000" i="1" dirty="0">
                <a:ea typeface="Calibri"/>
                <a:cs typeface="Calibri"/>
                <a:sym typeface="Calibri"/>
              </a:rPr>
              <a:t>Photo: Associated Press</a:t>
            </a:r>
            <a:endParaRPr lang="en-US" sz="1000" dirty="0"/>
          </a:p>
        </p:txBody>
      </p:sp>
      <p:sp>
        <p:nvSpPr>
          <p:cNvPr id="437" name="Google Shape;437;p52"/>
          <p:cNvSpPr/>
          <p:nvPr/>
        </p:nvSpPr>
        <p:spPr>
          <a:xfrm>
            <a:off x="818146" y="5912662"/>
            <a:ext cx="7184573" cy="899498"/>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000" dirty="0">
                <a:solidFill>
                  <a:schemeClr val="dk1"/>
                </a:solidFill>
                <a:latin typeface="Calibri"/>
                <a:ea typeface="Calibri"/>
                <a:cs typeface="Calibri"/>
                <a:sym typeface="Calibri"/>
              </a:rPr>
              <a:t>Community residents use a boat to evacuate children and an elderly woman from their flooded homes.</a:t>
            </a:r>
            <a:endParaRPr sz="20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53"/>
          <p:cNvSpPr>
            <a:spLocks noGrp="1"/>
          </p:cNvSpPr>
          <p:nvPr>
            <p:ph type="title" idx="4294967295"/>
          </p:nvPr>
        </p:nvSpPr>
        <p:spPr>
          <a:xfrm>
            <a:off x="844113" y="457200"/>
            <a:ext cx="7608173" cy="5847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sng" strike="noStrike" kern="0" cap="none" spc="0" normalizeH="0" baseline="0" noProof="0" dirty="0">
                <a:ln>
                  <a:noFill/>
                </a:ln>
                <a:solidFill>
                  <a:schemeClr val="dk2"/>
                </a:solidFill>
                <a:effectLst/>
                <a:uLnTx/>
                <a:uFillTx/>
                <a:latin typeface="Calibri"/>
                <a:ea typeface="Calibri"/>
                <a:cs typeface="Calibri"/>
                <a:sym typeface="Calibri"/>
              </a:rPr>
              <a:t>Examples: Community Plan During Flooding</a:t>
            </a:r>
            <a:endParaRPr kumimoji="0" lang="en-US" sz="3200" b="0" i="0" u="none" strike="noStrike" kern="0" cap="none" spc="0" normalizeH="0" baseline="0" noProof="0" dirty="0">
              <a:ln>
                <a:noFill/>
              </a:ln>
              <a:solidFill>
                <a:schemeClr val="dk2"/>
              </a:solidFill>
              <a:effectLst/>
              <a:uLnTx/>
              <a:uFillTx/>
              <a:latin typeface="Calibri"/>
              <a:ea typeface="Calibri"/>
              <a:cs typeface="Calibri"/>
              <a:sym typeface="Calibri"/>
            </a:endParaRPr>
          </a:p>
        </p:txBody>
      </p:sp>
      <p:pic>
        <p:nvPicPr>
          <p:cNvPr id="444" name="Google Shape;444;p53" descr="Individuals loading on a bus as part of an evacuation"/>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304800" y="1371600"/>
            <a:ext cx="8529919" cy="4495800"/>
          </a:xfrm>
          <a:prstGeom prst="rect">
            <a:avLst/>
          </a:prstGeom>
          <a:noFill/>
          <a:ln w="9525" cap="flat" cmpd="sng">
            <a:solidFill>
              <a:schemeClr val="dk1"/>
            </a:solidFill>
            <a:prstDash val="solid"/>
            <a:round/>
            <a:headEnd type="none" w="sm" len="sm"/>
            <a:tailEnd type="none" w="sm" len="sm"/>
          </a:ln>
        </p:spPr>
      </p:pic>
      <p:sp>
        <p:nvSpPr>
          <p:cNvPr id="2" name="Rectangle 1"/>
          <p:cNvSpPr/>
          <p:nvPr/>
        </p:nvSpPr>
        <p:spPr>
          <a:xfrm>
            <a:off x="6893083" y="5944926"/>
            <a:ext cx="1999265" cy="246221"/>
          </a:xfrm>
          <a:prstGeom prst="rect">
            <a:avLst/>
          </a:prstGeom>
        </p:spPr>
        <p:txBody>
          <a:bodyPr wrap="none">
            <a:spAutoFit/>
          </a:bodyPr>
          <a:lstStyle/>
          <a:p>
            <a:pPr lvl="0"/>
            <a:r>
              <a:rPr lang="en-US" sz="1000" i="1" dirty="0">
                <a:latin typeface="Arial" panose="020B0604020202020204" pitchFamily="34" charset="0"/>
                <a:ea typeface="Calibri"/>
                <a:cs typeface="Arial" panose="020B0604020202020204" pitchFamily="34" charset="0"/>
                <a:sym typeface="Calibri"/>
              </a:rPr>
              <a:t>Photo: Jim Lo </a:t>
            </a:r>
            <a:r>
              <a:rPr lang="en-US" sz="1000" i="1" dirty="0" err="1">
                <a:latin typeface="Arial" panose="020B0604020202020204" pitchFamily="34" charset="0"/>
                <a:ea typeface="Calibri"/>
                <a:cs typeface="Arial" panose="020B0604020202020204" pitchFamily="34" charset="0"/>
                <a:sym typeface="Calibri"/>
              </a:rPr>
              <a:t>Scalzo</a:t>
            </a:r>
            <a:r>
              <a:rPr lang="en-US" sz="1000" i="1" dirty="0">
                <a:latin typeface="Arial" panose="020B0604020202020204" pitchFamily="34" charset="0"/>
                <a:ea typeface="Calibri"/>
                <a:cs typeface="Arial" panose="020B0604020202020204" pitchFamily="34" charset="0"/>
                <a:sym typeface="Calibri"/>
              </a:rPr>
              <a:t>, EPA-EFE</a:t>
            </a:r>
            <a:endParaRPr lang="en-US" sz="1000" dirty="0">
              <a:latin typeface="Arial" panose="020B0604020202020204" pitchFamily="34" charset="0"/>
              <a:ea typeface="Calibri"/>
              <a:cs typeface="Arial" panose="020B0604020202020204" pitchFamily="34" charset="0"/>
              <a:sym typeface="Calibri"/>
            </a:endParaRPr>
          </a:p>
        </p:txBody>
      </p:sp>
      <p:sp>
        <p:nvSpPr>
          <p:cNvPr id="445" name="Google Shape;445;p53"/>
          <p:cNvSpPr/>
          <p:nvPr/>
        </p:nvSpPr>
        <p:spPr>
          <a:xfrm>
            <a:off x="160183" y="6268673"/>
            <a:ext cx="9070043" cy="475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Families board evacuation buses for a shelter.</a:t>
            </a:r>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54"/>
          <p:cNvSpPr txBox="1">
            <a:spLocks noGrp="1"/>
          </p:cNvSpPr>
          <p:nvPr>
            <p:ph type="ctrTitle"/>
          </p:nvPr>
        </p:nvSpPr>
        <p:spPr>
          <a:xfrm>
            <a:off x="685800" y="1371600"/>
            <a:ext cx="7848600" cy="1927225"/>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2"/>
              </a:buClr>
              <a:buSzPts val="5400"/>
              <a:buFont typeface="Calibri"/>
              <a:buNone/>
            </a:pPr>
            <a:r>
              <a:rPr lang="en-US" b="1" dirty="0"/>
              <a:t>DURING AN EMERGENCY</a:t>
            </a:r>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55"/>
          <p:cNvSpPr txBox="1">
            <a:spLocks noGrp="1"/>
          </p:cNvSpPr>
          <p:nvPr>
            <p:ph type="title"/>
          </p:nvPr>
        </p:nvSpPr>
        <p:spPr>
          <a:xfrm>
            <a:off x="152398" y="423214"/>
            <a:ext cx="8733432" cy="79426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200"/>
              <a:buFont typeface="Calibri"/>
              <a:buNone/>
            </a:pPr>
            <a:r>
              <a:rPr lang="en-US" sz="3200" b="1" u="sng" dirty="0"/>
              <a:t>Stay Informed: Emergency Alerts and Warnings</a:t>
            </a:r>
            <a:endParaRPr dirty="0"/>
          </a:p>
        </p:txBody>
      </p:sp>
      <p:sp>
        <p:nvSpPr>
          <p:cNvPr id="457" name="Google Shape;457;p55"/>
          <p:cNvSpPr/>
          <p:nvPr/>
        </p:nvSpPr>
        <p:spPr>
          <a:xfrm>
            <a:off x="188048" y="1401655"/>
            <a:ext cx="8844485" cy="156966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400" b="1">
                <a:solidFill>
                  <a:schemeClr val="dk1"/>
                </a:solidFill>
                <a:latin typeface="Calibri"/>
                <a:ea typeface="Calibri"/>
                <a:cs typeface="Calibri"/>
                <a:sym typeface="Calibri"/>
              </a:rPr>
              <a:t>Communication is imperative to surviving emergencies</a:t>
            </a:r>
            <a:r>
              <a:rPr lang="en-US" sz="2400">
                <a:solidFill>
                  <a:srgbClr val="000000"/>
                </a:solidFill>
                <a:latin typeface="Calibri"/>
                <a:ea typeface="Calibri"/>
                <a:cs typeface="Calibri"/>
                <a:sym typeface="Calibri"/>
              </a:rPr>
              <a:t>. Weather radios, radios with batteries, cell phones, and any communication device that doesn’t require electricity are great preparedness kit purchases. </a:t>
            </a:r>
            <a:endParaRPr sz="2400">
              <a:solidFill>
                <a:schemeClr val="dk1"/>
              </a:solidFill>
              <a:latin typeface="Calibri"/>
              <a:ea typeface="Calibri"/>
              <a:cs typeface="Calibri"/>
              <a:sym typeface="Calibri"/>
            </a:endParaRPr>
          </a:p>
        </p:txBody>
      </p:sp>
      <p:sp>
        <p:nvSpPr>
          <p:cNvPr id="456" name="Google Shape;456;p55"/>
          <p:cNvSpPr txBox="1">
            <a:spLocks noGrp="1"/>
          </p:cNvSpPr>
          <p:nvPr>
            <p:ph type="body" idx="1"/>
          </p:nvPr>
        </p:nvSpPr>
        <p:spPr>
          <a:xfrm>
            <a:off x="152398" y="3276600"/>
            <a:ext cx="5715002" cy="330595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040"/>
              <a:buNone/>
            </a:pPr>
            <a:r>
              <a:rPr lang="en-US" u="sng"/>
              <a:t>Watch vs. Warning</a:t>
            </a:r>
            <a:endParaRPr/>
          </a:p>
          <a:p>
            <a:pPr marL="0" lvl="0" indent="0" algn="l" rtl="0">
              <a:lnSpc>
                <a:spcPct val="90000"/>
              </a:lnSpc>
              <a:spcBef>
                <a:spcPts val="480"/>
              </a:spcBef>
              <a:spcAft>
                <a:spcPts val="0"/>
              </a:spcAft>
              <a:buSzPts val="2040"/>
              <a:buNone/>
            </a:pPr>
            <a:endParaRPr u="sng"/>
          </a:p>
          <a:p>
            <a:pPr marL="0" lvl="0" indent="0" algn="l" rtl="0">
              <a:lnSpc>
                <a:spcPct val="90000"/>
              </a:lnSpc>
              <a:spcBef>
                <a:spcPts val="480"/>
              </a:spcBef>
              <a:spcAft>
                <a:spcPts val="0"/>
              </a:spcAft>
              <a:buSzPts val="2040"/>
              <a:buNone/>
            </a:pPr>
            <a:r>
              <a:rPr lang="en-US"/>
              <a:t>Watch: </a:t>
            </a:r>
            <a:endParaRPr/>
          </a:p>
          <a:p>
            <a:pPr marL="0" lvl="0" indent="0" algn="l" rtl="0">
              <a:lnSpc>
                <a:spcPct val="90000"/>
              </a:lnSpc>
              <a:spcBef>
                <a:spcPts val="480"/>
              </a:spcBef>
              <a:spcAft>
                <a:spcPts val="0"/>
              </a:spcAft>
              <a:buSzPts val="2040"/>
              <a:buNone/>
            </a:pPr>
            <a:r>
              <a:rPr lang="en-US"/>
              <a:t>Conditions are favorable or expected but </a:t>
            </a:r>
            <a:r>
              <a:rPr lang="en-US" b="1" i="1"/>
              <a:t>not occurring or imminent</a:t>
            </a:r>
            <a:endParaRPr/>
          </a:p>
          <a:p>
            <a:pPr marL="0" lvl="0" indent="0" algn="l" rtl="0">
              <a:lnSpc>
                <a:spcPct val="90000"/>
              </a:lnSpc>
              <a:spcBef>
                <a:spcPts val="480"/>
              </a:spcBef>
              <a:spcAft>
                <a:spcPts val="0"/>
              </a:spcAft>
              <a:buSzPts val="2040"/>
              <a:buNone/>
            </a:pPr>
            <a:endParaRPr i="1"/>
          </a:p>
          <a:p>
            <a:pPr marL="0" lvl="0" indent="0" algn="l" rtl="0">
              <a:lnSpc>
                <a:spcPct val="90000"/>
              </a:lnSpc>
              <a:spcBef>
                <a:spcPts val="480"/>
              </a:spcBef>
              <a:spcAft>
                <a:spcPts val="0"/>
              </a:spcAft>
              <a:buSzPts val="2040"/>
              <a:buNone/>
            </a:pPr>
            <a:r>
              <a:rPr lang="en-US"/>
              <a:t>Warning: </a:t>
            </a:r>
            <a:endParaRPr/>
          </a:p>
          <a:p>
            <a:pPr marL="0" lvl="0" indent="0" algn="l" rtl="0">
              <a:lnSpc>
                <a:spcPct val="90000"/>
              </a:lnSpc>
              <a:spcBef>
                <a:spcPts val="480"/>
              </a:spcBef>
              <a:spcAft>
                <a:spcPts val="0"/>
              </a:spcAft>
              <a:buSzPts val="2040"/>
              <a:buNone/>
            </a:pPr>
            <a:r>
              <a:rPr lang="en-US"/>
              <a:t>Conditions are</a:t>
            </a:r>
            <a:r>
              <a:rPr lang="en-US" i="1"/>
              <a:t> </a:t>
            </a:r>
            <a:r>
              <a:rPr lang="en-US" b="1" i="1"/>
              <a:t>occurring or imminent</a:t>
            </a:r>
            <a:endParaRPr/>
          </a:p>
          <a:p>
            <a:pPr marL="274320" lvl="1" indent="0" algn="l" rtl="0">
              <a:lnSpc>
                <a:spcPct val="90000"/>
              </a:lnSpc>
              <a:spcBef>
                <a:spcPts val="400"/>
              </a:spcBef>
              <a:spcAft>
                <a:spcPts val="0"/>
              </a:spcAft>
              <a:buSzPts val="1700"/>
              <a:buNone/>
            </a:pPr>
            <a:endParaRPr i="1"/>
          </a:p>
          <a:p>
            <a:pPr marL="457200" lvl="1" indent="-74929" algn="l" rtl="0">
              <a:lnSpc>
                <a:spcPct val="90000"/>
              </a:lnSpc>
              <a:spcBef>
                <a:spcPts val="400"/>
              </a:spcBef>
              <a:spcAft>
                <a:spcPts val="0"/>
              </a:spcAft>
              <a:buSzPts val="1700"/>
              <a:buNone/>
            </a:pPr>
            <a:endParaRPr i="1"/>
          </a:p>
          <a:p>
            <a:pPr marL="274320" lvl="1" indent="0" algn="l" rtl="0">
              <a:lnSpc>
                <a:spcPct val="90000"/>
              </a:lnSpc>
              <a:spcBef>
                <a:spcPts val="400"/>
              </a:spcBef>
              <a:spcAft>
                <a:spcPts val="0"/>
              </a:spcAft>
              <a:buSzPts val="1700"/>
              <a:buNone/>
            </a:pPr>
            <a:endParaRPr i="1"/>
          </a:p>
        </p:txBody>
      </p:sp>
      <p:pic>
        <p:nvPicPr>
          <p:cNvPr id="458" name="Google Shape;458;p55" descr="Emergency alert on a phone screen"/>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5562600" y="2743200"/>
            <a:ext cx="3310530" cy="396240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5" name="Google Shape;105;p14"/>
          <p:cNvSpPr txBox="1">
            <a:spLocks noGrp="1"/>
          </p:cNvSpPr>
          <p:nvPr>
            <p:ph type="title"/>
          </p:nvPr>
        </p:nvSpPr>
        <p:spPr>
          <a:xfrm>
            <a:off x="23884" y="379281"/>
            <a:ext cx="8991600" cy="67087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Introduction: Why Community Preparedness?</a:t>
            </a:r>
            <a:endParaRPr dirty="0"/>
          </a:p>
        </p:txBody>
      </p:sp>
      <p:pic>
        <p:nvPicPr>
          <p:cNvPr id="4" name="Picture 3" descr="Man checking car engine"/>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02704" y="2462131"/>
            <a:ext cx="3908286" cy="2605524"/>
          </a:xfrm>
          <a:prstGeom prst="rect">
            <a:avLst/>
          </a:prstGeom>
        </p:spPr>
      </p:pic>
      <p:sp>
        <p:nvSpPr>
          <p:cNvPr id="106" name="Google Shape;106;p14"/>
          <p:cNvSpPr txBox="1"/>
          <p:nvPr/>
        </p:nvSpPr>
        <p:spPr>
          <a:xfrm>
            <a:off x="202704" y="5638800"/>
            <a:ext cx="3488327"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Scenario: Dead car battery</a:t>
            </a:r>
            <a:endParaRPr/>
          </a:p>
        </p:txBody>
      </p:sp>
      <p:sp>
        <p:nvSpPr>
          <p:cNvPr id="107" name="Google Shape;107;p14"/>
          <p:cNvSpPr txBox="1"/>
          <p:nvPr/>
        </p:nvSpPr>
        <p:spPr>
          <a:xfrm>
            <a:off x="4664925" y="1124875"/>
            <a:ext cx="43053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Calibri"/>
                <a:ea typeface="Calibri"/>
                <a:cs typeface="Calibri"/>
                <a:sym typeface="Calibri"/>
              </a:rPr>
              <a:t>Equipped but in need of a helping hand</a:t>
            </a:r>
            <a:endParaRPr/>
          </a:p>
        </p:txBody>
      </p:sp>
      <p:pic>
        <p:nvPicPr>
          <p:cNvPr id="3" name="Picture 2" descr="Jumper cables"/>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rot="10800000">
            <a:off x="5327976" y="1607587"/>
            <a:ext cx="2963031" cy="2222273"/>
          </a:xfrm>
          <a:prstGeom prst="rect">
            <a:avLst/>
          </a:prstGeom>
        </p:spPr>
      </p:pic>
      <p:sp>
        <p:nvSpPr>
          <p:cNvPr id="111" name="Google Shape;111;p14"/>
          <p:cNvSpPr txBox="1"/>
          <p:nvPr/>
        </p:nvSpPr>
        <p:spPr>
          <a:xfrm>
            <a:off x="6601775" y="3847406"/>
            <a:ext cx="502061"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OR</a:t>
            </a:r>
            <a:endParaRPr/>
          </a:p>
        </p:txBody>
      </p:sp>
      <p:sp>
        <p:nvSpPr>
          <p:cNvPr id="108" name="Google Shape;108;p14"/>
          <p:cNvSpPr txBox="1"/>
          <p:nvPr/>
        </p:nvSpPr>
        <p:spPr>
          <a:xfrm>
            <a:off x="4876975" y="6358025"/>
            <a:ext cx="41385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u="sng">
                <a:solidFill>
                  <a:schemeClr val="dk1"/>
                </a:solidFill>
                <a:latin typeface="Calibri"/>
                <a:ea typeface="Calibri"/>
                <a:cs typeface="Calibri"/>
                <a:sym typeface="Calibri"/>
              </a:rPr>
              <a:t>UNITY</a:t>
            </a:r>
            <a:r>
              <a:rPr lang="en-US" sz="2000">
                <a:solidFill>
                  <a:schemeClr val="dk1"/>
                </a:solidFill>
                <a:latin typeface="Calibri"/>
                <a:ea typeface="Calibri"/>
                <a:cs typeface="Calibri"/>
                <a:sym typeface="Calibri"/>
              </a:rPr>
              <a:t>…Neighbor helping Neighbor</a:t>
            </a:r>
            <a:endParaRPr/>
          </a:p>
        </p:txBody>
      </p:sp>
      <p:pic>
        <p:nvPicPr>
          <p:cNvPr id="5" name="Picture 4" descr="Jumper cables, attached to two car batteries indicating a &quot;jump&quot; is happening"/>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327977" y="4247516"/>
            <a:ext cx="2979196" cy="1982397"/>
          </a:xfrm>
          <a:prstGeom prst="rect">
            <a:avLst/>
          </a:prstGeom>
        </p:spPr>
      </p:pic>
      <p:cxnSp>
        <p:nvCxnSpPr>
          <p:cNvPr id="109" name="Google Shape;109;p14">
            <a:extLst>
              <a:ext uri="{C183D7F6-B498-43B3-948B-1728B52AA6E4}">
                <adec:decorative xmlns:adec="http://schemas.microsoft.com/office/drawing/2017/decorative" val="1"/>
              </a:ext>
            </a:extLst>
          </p:cNvPr>
          <p:cNvCxnSpPr/>
          <p:nvPr/>
        </p:nvCxnSpPr>
        <p:spPr>
          <a:xfrm flipV="1">
            <a:off x="4178699" y="2805077"/>
            <a:ext cx="1052777" cy="590693"/>
          </a:xfrm>
          <a:prstGeom prst="straightConnector1">
            <a:avLst/>
          </a:prstGeom>
          <a:noFill/>
          <a:ln w="15875" cap="flat" cmpd="sng">
            <a:solidFill>
              <a:schemeClr val="accent1"/>
            </a:solidFill>
            <a:prstDash val="solid"/>
            <a:round/>
            <a:headEnd type="none" w="sm" len="sm"/>
            <a:tailEnd type="stealth" w="med" len="med"/>
          </a:ln>
        </p:spPr>
      </p:cxnSp>
      <p:cxnSp>
        <p:nvCxnSpPr>
          <p:cNvPr id="110" name="Google Shape;110;p14">
            <a:extLst>
              <a:ext uri="{C183D7F6-B498-43B3-948B-1728B52AA6E4}">
                <adec:decorative xmlns:adec="http://schemas.microsoft.com/office/drawing/2017/decorative" val="1"/>
              </a:ext>
            </a:extLst>
          </p:cNvPr>
          <p:cNvCxnSpPr/>
          <p:nvPr/>
        </p:nvCxnSpPr>
        <p:spPr>
          <a:xfrm>
            <a:off x="4206240" y="4247516"/>
            <a:ext cx="1025236" cy="939626"/>
          </a:xfrm>
          <a:prstGeom prst="straightConnector1">
            <a:avLst/>
          </a:prstGeom>
          <a:noFill/>
          <a:ln w="15875" cap="flat" cmpd="sng">
            <a:solidFill>
              <a:schemeClr val="accent1"/>
            </a:solidFill>
            <a:prstDash val="solid"/>
            <a:round/>
            <a:headEnd type="none" w="sm" len="sm"/>
            <a:tailEnd type="stealth" w="med" len="med"/>
          </a:ln>
        </p:spPr>
      </p:cxn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56"/>
          <p:cNvSpPr txBox="1">
            <a:spLocks noGrp="1"/>
          </p:cNvSpPr>
          <p:nvPr>
            <p:ph type="title"/>
          </p:nvPr>
        </p:nvSpPr>
        <p:spPr>
          <a:xfrm>
            <a:off x="-49162" y="457200"/>
            <a:ext cx="9242323" cy="73468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240"/>
              <a:buFont typeface="Calibri"/>
              <a:buNone/>
            </a:pPr>
            <a:r>
              <a:rPr lang="en-US" sz="3240" b="1" u="sng" dirty="0"/>
              <a:t>Stay Informed: Smart Phone Apps, Facebook, Twitter</a:t>
            </a:r>
            <a:endParaRPr dirty="0"/>
          </a:p>
        </p:txBody>
      </p:sp>
      <p:sp>
        <p:nvSpPr>
          <p:cNvPr id="464" name="Google Shape;464;p56"/>
          <p:cNvSpPr txBox="1">
            <a:spLocks noGrp="1"/>
          </p:cNvSpPr>
          <p:nvPr>
            <p:ph type="body" idx="1"/>
          </p:nvPr>
        </p:nvSpPr>
        <p:spPr>
          <a:xfrm>
            <a:off x="247431" y="1371600"/>
            <a:ext cx="8744169" cy="5257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380"/>
              <a:buNone/>
            </a:pPr>
            <a:r>
              <a:rPr lang="en-US" sz="2800" b="1" u="sng" dirty="0"/>
              <a:t>Local</a:t>
            </a:r>
            <a:endParaRPr dirty="0"/>
          </a:p>
          <a:p>
            <a:pPr marL="182880" lvl="0" indent="-182880" algn="l" rtl="0">
              <a:spcBef>
                <a:spcPts val="560"/>
              </a:spcBef>
              <a:spcAft>
                <a:spcPts val="0"/>
              </a:spcAft>
              <a:buSzPts val="2380"/>
              <a:buFont typeface="Noto Sans Symbols"/>
              <a:buChar char="▪"/>
            </a:pPr>
            <a:r>
              <a:rPr lang="en-US" sz="2800" dirty="0"/>
              <a:t>News Affiliates </a:t>
            </a:r>
          </a:p>
          <a:p>
            <a:pPr marL="182880" lvl="0" indent="-182880" algn="l" rtl="0">
              <a:spcBef>
                <a:spcPts val="560"/>
              </a:spcBef>
              <a:spcAft>
                <a:spcPts val="0"/>
              </a:spcAft>
              <a:buSzPts val="2380"/>
              <a:buFont typeface="Noto Sans Symbols"/>
              <a:buChar char="▪"/>
            </a:pPr>
            <a:r>
              <a:rPr lang="en-US" sz="2800" dirty="0"/>
              <a:t>Mayor’s Office of Emergency Management (OEM)</a:t>
            </a:r>
            <a:endParaRPr dirty="0"/>
          </a:p>
          <a:p>
            <a:pPr marL="0" lvl="0" indent="0" algn="l" rtl="0">
              <a:spcBef>
                <a:spcPts val="560"/>
              </a:spcBef>
              <a:spcAft>
                <a:spcPts val="0"/>
              </a:spcAft>
              <a:buSzPts val="2380"/>
              <a:buNone/>
            </a:pPr>
            <a:r>
              <a:rPr lang="en-US" sz="2800" dirty="0"/>
              <a:t> </a:t>
            </a:r>
            <a:endParaRPr dirty="0"/>
          </a:p>
          <a:p>
            <a:pPr marL="0" lvl="0" indent="0" algn="l" rtl="0">
              <a:spcBef>
                <a:spcPts val="560"/>
              </a:spcBef>
              <a:spcAft>
                <a:spcPts val="0"/>
              </a:spcAft>
              <a:buSzPts val="2380"/>
              <a:buNone/>
            </a:pPr>
            <a:r>
              <a:rPr lang="en-US" sz="2800" b="1" u="sng" dirty="0"/>
              <a:t>State</a:t>
            </a:r>
            <a:endParaRPr dirty="0"/>
          </a:p>
          <a:p>
            <a:pPr marL="182880" lvl="0" indent="-182880" algn="l" rtl="0">
              <a:spcBef>
                <a:spcPts val="560"/>
              </a:spcBef>
              <a:spcAft>
                <a:spcPts val="0"/>
              </a:spcAft>
              <a:buSzPts val="2380"/>
              <a:buFont typeface="Noto Sans Symbols"/>
              <a:buChar char="▪"/>
            </a:pPr>
            <a:r>
              <a:rPr lang="en-US" sz="2800" dirty="0"/>
              <a:t>Emergency Management Agency</a:t>
            </a:r>
          </a:p>
          <a:p>
            <a:pPr marL="182880" lvl="0" indent="-182880" algn="l" rtl="0">
              <a:spcBef>
                <a:spcPts val="560"/>
              </a:spcBef>
              <a:spcAft>
                <a:spcPts val="0"/>
              </a:spcAft>
              <a:buSzPts val="2380"/>
              <a:buFont typeface="Noto Sans Symbols"/>
              <a:buChar char="▪"/>
            </a:pPr>
            <a:endParaRPr sz="2800" dirty="0"/>
          </a:p>
          <a:p>
            <a:pPr marL="0" lvl="0" indent="0" algn="l" rtl="0">
              <a:spcBef>
                <a:spcPts val="560"/>
              </a:spcBef>
              <a:spcAft>
                <a:spcPts val="0"/>
              </a:spcAft>
              <a:buSzPts val="2380"/>
              <a:buNone/>
            </a:pPr>
            <a:r>
              <a:rPr lang="en-US" sz="2800" b="1" u="sng" dirty="0"/>
              <a:t>National</a:t>
            </a:r>
            <a:endParaRPr dirty="0"/>
          </a:p>
          <a:p>
            <a:pPr marL="182880" lvl="0" indent="-182880" algn="l" rtl="0">
              <a:spcBef>
                <a:spcPts val="560"/>
              </a:spcBef>
              <a:spcAft>
                <a:spcPts val="0"/>
              </a:spcAft>
              <a:buSzPts val="2380"/>
              <a:buFont typeface="Noto Sans Symbols"/>
              <a:buChar char="▪"/>
            </a:pPr>
            <a:r>
              <a:rPr lang="en-US" sz="2800" dirty="0"/>
              <a:t>Federal  Emergency Management Agency (FEMA)</a:t>
            </a:r>
            <a:endParaRPr dirty="0"/>
          </a:p>
          <a:p>
            <a:pPr marL="182880" lvl="0" indent="-182880" algn="l" rtl="0">
              <a:spcBef>
                <a:spcPts val="560"/>
              </a:spcBef>
              <a:spcAft>
                <a:spcPts val="0"/>
              </a:spcAft>
              <a:buSzPts val="2380"/>
              <a:buFont typeface="Noto Sans Symbols"/>
              <a:buChar char="▪"/>
            </a:pPr>
            <a:r>
              <a:rPr lang="en-US" sz="2800" dirty="0"/>
              <a:t>National Weather Service</a:t>
            </a:r>
            <a:endParaRP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57"/>
          <p:cNvSpPr txBox="1">
            <a:spLocks noGrp="1"/>
          </p:cNvSpPr>
          <p:nvPr>
            <p:ph type="title"/>
          </p:nvPr>
        </p:nvSpPr>
        <p:spPr>
          <a:xfrm>
            <a:off x="70274" y="459962"/>
            <a:ext cx="8878529" cy="838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Stay Informed: Evacuation vs. Shelter in Place</a:t>
            </a:r>
            <a:endParaRPr dirty="0"/>
          </a:p>
        </p:txBody>
      </p:sp>
      <p:pic>
        <p:nvPicPr>
          <p:cNvPr id="2" name="Picture 1" descr="Evacuation shelt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74" y="1298162"/>
            <a:ext cx="5326380" cy="3147060"/>
          </a:xfrm>
          <a:prstGeom prst="rect">
            <a:avLst/>
          </a:prstGeom>
        </p:spPr>
      </p:pic>
      <p:sp>
        <p:nvSpPr>
          <p:cNvPr id="3" name="Rectangle 2"/>
          <p:cNvSpPr/>
          <p:nvPr/>
        </p:nvSpPr>
        <p:spPr>
          <a:xfrm>
            <a:off x="1663795" y="4498963"/>
            <a:ext cx="4559395" cy="246221"/>
          </a:xfrm>
          <a:prstGeom prst="rect">
            <a:avLst/>
          </a:prstGeom>
        </p:spPr>
        <p:txBody>
          <a:bodyPr wrap="square">
            <a:spAutoFit/>
          </a:bodyPr>
          <a:lstStyle/>
          <a:p>
            <a:r>
              <a:rPr lang="en-US" sz="1000" dirty="0"/>
              <a:t>Photo: https://emergency.cdc.gov/shelterassessment/</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8145" y="1498896"/>
            <a:ext cx="3120658" cy="3340705"/>
          </a:xfrm>
          <a:prstGeom prst="rect">
            <a:avLst/>
          </a:prstGeom>
        </p:spPr>
      </p:pic>
      <p:sp>
        <p:nvSpPr>
          <p:cNvPr id="472" name="Google Shape;472;p57"/>
          <p:cNvSpPr/>
          <p:nvPr/>
        </p:nvSpPr>
        <p:spPr>
          <a:xfrm>
            <a:off x="-88050" y="5181600"/>
            <a:ext cx="9195179" cy="1569660"/>
          </a:xfrm>
          <a:prstGeom prst="rect">
            <a:avLst/>
          </a:prstGeom>
          <a:noFill/>
          <a:ln>
            <a:noFill/>
          </a:ln>
        </p:spPr>
        <p:txBody>
          <a:bodyPr spcFirstLastPara="1" wrap="square" lIns="91425" tIns="45700" rIns="91425" bIns="45700" anchor="t" anchorCtr="0">
            <a:noAutofit/>
          </a:bodyPr>
          <a:lstStyle/>
          <a:p>
            <a:pPr marL="228600" marR="0" lvl="0" indent="0" algn="just" rtl="0">
              <a:spcBef>
                <a:spcPts val="0"/>
              </a:spcBef>
              <a:spcAft>
                <a:spcPts val="0"/>
              </a:spcAft>
              <a:buNone/>
            </a:pPr>
            <a:r>
              <a:rPr lang="en-US" sz="2400">
                <a:solidFill>
                  <a:srgbClr val="000000"/>
                </a:solidFill>
                <a:latin typeface="Calibri"/>
                <a:ea typeface="Calibri"/>
                <a:cs typeface="Calibri"/>
                <a:sym typeface="Calibri"/>
              </a:rPr>
              <a:t>Specific shelter locations are not known until the emergency happens. Red Cross has many volunteer locations, but depending on specific needs and logistics of individual emergencies, </a:t>
            </a:r>
            <a:r>
              <a:rPr lang="en-US" sz="2400" b="1">
                <a:solidFill>
                  <a:srgbClr val="000000"/>
                </a:solidFill>
                <a:latin typeface="Calibri"/>
                <a:ea typeface="Calibri"/>
                <a:cs typeface="Calibri"/>
                <a:sym typeface="Calibri"/>
              </a:rPr>
              <a:t>locations are chosen in real time</a:t>
            </a:r>
            <a:r>
              <a:rPr lang="en-US" sz="2400">
                <a:solidFill>
                  <a:srgbClr val="000000"/>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58"/>
          <p:cNvSpPr txBox="1">
            <a:spLocks noGrp="1"/>
          </p:cNvSpPr>
          <p:nvPr>
            <p:ph type="title"/>
          </p:nvPr>
        </p:nvSpPr>
        <p:spPr>
          <a:xfrm>
            <a:off x="152400" y="533400"/>
            <a:ext cx="8686800" cy="76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Stay Informed: Evacuation Guidelines</a:t>
            </a:r>
            <a:endParaRPr dirty="0"/>
          </a:p>
        </p:txBody>
      </p:sp>
      <p:sp>
        <p:nvSpPr>
          <p:cNvPr id="478" name="Google Shape;478;p58"/>
          <p:cNvSpPr txBox="1">
            <a:spLocks noGrp="1"/>
          </p:cNvSpPr>
          <p:nvPr>
            <p:ph type="body" idx="1"/>
          </p:nvPr>
        </p:nvSpPr>
        <p:spPr>
          <a:xfrm>
            <a:off x="152400" y="1600200"/>
            <a:ext cx="8915400" cy="3886200"/>
          </a:xfrm>
          <a:prstGeom prst="rect">
            <a:avLst/>
          </a:prstGeom>
          <a:noFill/>
          <a:ln>
            <a:noFill/>
          </a:ln>
        </p:spPr>
        <p:txBody>
          <a:bodyPr spcFirstLastPara="1" wrap="square" lIns="91425" tIns="45700" rIns="91425" bIns="45700" anchor="t" anchorCtr="0">
            <a:noAutofit/>
          </a:bodyPr>
          <a:lstStyle/>
          <a:p>
            <a:pPr marL="182880" lvl="0" indent="-182880" algn="l" rtl="0">
              <a:spcBef>
                <a:spcPts val="0"/>
              </a:spcBef>
              <a:spcAft>
                <a:spcPts val="0"/>
              </a:spcAft>
              <a:buSzPts val="2720"/>
              <a:buFont typeface="Noto Sans Symbols"/>
              <a:buChar char="▪"/>
            </a:pPr>
            <a:r>
              <a:rPr lang="en-US" sz="3200" dirty="0"/>
              <a:t> Emergency Kit</a:t>
            </a:r>
            <a:endParaRPr dirty="0"/>
          </a:p>
          <a:p>
            <a:pPr marL="182880" lvl="0" indent="-182880" algn="l" rtl="0">
              <a:spcBef>
                <a:spcPts val="640"/>
              </a:spcBef>
              <a:spcAft>
                <a:spcPts val="0"/>
              </a:spcAft>
              <a:buSzPts val="2720"/>
              <a:buFont typeface="Noto Sans Symbols"/>
              <a:buChar char="▪"/>
            </a:pPr>
            <a:r>
              <a:rPr lang="en-US" sz="3200" dirty="0"/>
              <a:t> Communications and Disaster Plans</a:t>
            </a:r>
            <a:endParaRPr dirty="0"/>
          </a:p>
          <a:p>
            <a:pPr marL="182880" lvl="0" indent="-182880" algn="l" rtl="0">
              <a:spcBef>
                <a:spcPts val="640"/>
              </a:spcBef>
              <a:spcAft>
                <a:spcPts val="0"/>
              </a:spcAft>
              <a:buSzPts val="2720"/>
              <a:buFont typeface="Noto Sans Symbols"/>
              <a:buChar char="▪"/>
            </a:pPr>
            <a:r>
              <a:rPr lang="en-US" sz="3200" dirty="0"/>
              <a:t> Essential Medications and Copies of Prescriptions</a:t>
            </a:r>
            <a:endParaRPr dirty="0"/>
          </a:p>
          <a:p>
            <a:pPr marL="182880" lvl="0" indent="-182880" algn="l" rtl="0">
              <a:spcBef>
                <a:spcPts val="640"/>
              </a:spcBef>
              <a:spcAft>
                <a:spcPts val="0"/>
              </a:spcAft>
              <a:buSzPts val="2720"/>
              <a:buFont typeface="Noto Sans Symbols"/>
              <a:buChar char="▪"/>
            </a:pPr>
            <a:r>
              <a:rPr lang="en-US" sz="3200" dirty="0"/>
              <a:t> Cell Phone</a:t>
            </a:r>
            <a:endParaRPr dirty="0"/>
          </a:p>
          <a:p>
            <a:pPr marL="182880" lvl="0" indent="-182880" algn="l" rtl="0">
              <a:spcBef>
                <a:spcPts val="640"/>
              </a:spcBef>
              <a:spcAft>
                <a:spcPts val="0"/>
              </a:spcAft>
              <a:buSzPts val="2720"/>
              <a:buFont typeface="Noto Sans Symbols"/>
              <a:buChar char="▪"/>
            </a:pPr>
            <a:r>
              <a:rPr lang="en-US" sz="3200" dirty="0"/>
              <a:t> Pets*</a:t>
            </a:r>
            <a:endParaRPr dirty="0"/>
          </a:p>
          <a:p>
            <a:pPr marL="182880" lvl="0" indent="0" algn="l" rtl="0">
              <a:spcBef>
                <a:spcPts val="800"/>
              </a:spcBef>
              <a:spcAft>
                <a:spcPts val="0"/>
              </a:spcAft>
              <a:buSzPts val="3400"/>
              <a:buNone/>
            </a:pPr>
            <a:endParaRPr sz="4000" dirty="0"/>
          </a:p>
        </p:txBody>
      </p:sp>
      <p:sp>
        <p:nvSpPr>
          <p:cNvPr id="479" name="Google Shape;479;p58"/>
          <p:cNvSpPr txBox="1"/>
          <p:nvPr/>
        </p:nvSpPr>
        <p:spPr>
          <a:xfrm>
            <a:off x="152400" y="5144869"/>
            <a:ext cx="8686800" cy="1292662"/>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400" dirty="0">
                <a:solidFill>
                  <a:schemeClr val="dk1"/>
                </a:solidFill>
                <a:latin typeface="Calibri"/>
                <a:ea typeface="Calibri"/>
                <a:cs typeface="Calibri"/>
                <a:sym typeface="Calibri"/>
              </a:rPr>
              <a:t>*</a:t>
            </a:r>
            <a:r>
              <a:rPr lang="en-US" sz="2600" dirty="0">
                <a:solidFill>
                  <a:schemeClr val="dk1"/>
                </a:solidFill>
                <a:latin typeface="Calibri"/>
                <a:ea typeface="Calibri"/>
                <a:cs typeface="Calibri"/>
                <a:sym typeface="Calibri"/>
              </a:rPr>
              <a:t>Pets are not always allowed in some emergency shelters, so plan in advance for a pet-friendly location. Some shelters will allow pets if they are crated.</a:t>
            </a:r>
            <a:endParaRP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7" name="Google Shape;487;p59"/>
          <p:cNvSpPr txBox="1">
            <a:spLocks noGrp="1"/>
          </p:cNvSpPr>
          <p:nvPr>
            <p:ph type="title"/>
          </p:nvPr>
        </p:nvSpPr>
        <p:spPr>
          <a:xfrm>
            <a:off x="31789" y="457200"/>
            <a:ext cx="8686800" cy="76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Stay Informed: Evacuation Guidelines</a:t>
            </a:r>
            <a:endParaRPr dirty="0"/>
          </a:p>
        </p:txBody>
      </p:sp>
      <p:sp>
        <p:nvSpPr>
          <p:cNvPr id="484" name="Google Shape;484;p59"/>
          <p:cNvSpPr txBox="1">
            <a:spLocks noGrp="1"/>
          </p:cNvSpPr>
          <p:nvPr>
            <p:ph type="body" idx="1"/>
          </p:nvPr>
        </p:nvSpPr>
        <p:spPr>
          <a:xfrm>
            <a:off x="152400" y="1447800"/>
            <a:ext cx="8839200" cy="2514600"/>
          </a:xfrm>
          <a:prstGeom prst="rect">
            <a:avLst/>
          </a:prstGeom>
          <a:noFill/>
          <a:ln>
            <a:noFill/>
          </a:ln>
        </p:spPr>
        <p:txBody>
          <a:bodyPr spcFirstLastPara="1" wrap="square" lIns="91425" tIns="45700" rIns="91425" bIns="45700" anchor="t" anchorCtr="0">
            <a:noAutofit/>
          </a:bodyPr>
          <a:lstStyle/>
          <a:p>
            <a:pPr marL="182880" lvl="0" indent="-182880" algn="l" rtl="0">
              <a:spcBef>
                <a:spcPts val="0"/>
              </a:spcBef>
              <a:spcAft>
                <a:spcPts val="0"/>
              </a:spcAft>
              <a:buSzPts val="2720"/>
              <a:buFont typeface="Noto Sans Symbols"/>
              <a:buChar char="▪"/>
            </a:pPr>
            <a:r>
              <a:rPr lang="en-US" sz="3200" dirty="0"/>
              <a:t>Shut off water, electricity, and natural gas if officials tell you </a:t>
            </a:r>
            <a:endParaRPr dirty="0"/>
          </a:p>
          <a:p>
            <a:pPr marL="182880" lvl="0" indent="-182880" algn="l" rtl="0">
              <a:spcBef>
                <a:spcPts val="640"/>
              </a:spcBef>
              <a:spcAft>
                <a:spcPts val="0"/>
              </a:spcAft>
              <a:buSzPts val="2720"/>
              <a:buFont typeface="Noto Sans Symbols"/>
              <a:buChar char="▪"/>
            </a:pPr>
            <a:r>
              <a:rPr lang="en-US" sz="3200" dirty="0"/>
              <a:t>Lock your home</a:t>
            </a:r>
            <a:endParaRPr dirty="0"/>
          </a:p>
        </p:txBody>
      </p:sp>
      <p:pic>
        <p:nvPicPr>
          <p:cNvPr id="3" name="Picture 2" descr="Image instructing how to turn off wate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562389" y="2352657"/>
            <a:ext cx="4898705" cy="3676685"/>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60"/>
          <p:cNvSpPr txBox="1">
            <a:spLocks noGrp="1"/>
          </p:cNvSpPr>
          <p:nvPr>
            <p:ph type="title"/>
          </p:nvPr>
        </p:nvSpPr>
        <p:spPr>
          <a:xfrm>
            <a:off x="394739" y="457200"/>
            <a:ext cx="8229600" cy="838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Stay Informed: Shelter in Place vs. Lockdown</a:t>
            </a:r>
            <a:endParaRPr dirty="0"/>
          </a:p>
        </p:txBody>
      </p:sp>
      <p:pic>
        <p:nvPicPr>
          <p:cNvPr id="493" name="Google Shape;493;p60" descr="Shelter in place versus lock down"/>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623339" y="1524000"/>
            <a:ext cx="7723139" cy="4725546"/>
          </a:xfrm>
          <a:prstGeom prst="rect">
            <a:avLst/>
          </a:prstGeom>
          <a:noFill/>
          <a:ln>
            <a:noFill/>
          </a:ln>
        </p:spPr>
      </p:pic>
      <p:sp>
        <p:nvSpPr>
          <p:cNvPr id="2" name="Rectangle 1"/>
          <p:cNvSpPr/>
          <p:nvPr/>
        </p:nvSpPr>
        <p:spPr>
          <a:xfrm>
            <a:off x="5888597" y="6355035"/>
            <a:ext cx="2457881" cy="246221"/>
          </a:xfrm>
          <a:prstGeom prst="rect">
            <a:avLst/>
          </a:prstGeom>
        </p:spPr>
        <p:txBody>
          <a:bodyPr wrap="square">
            <a:spAutoFit/>
          </a:bodyPr>
          <a:lstStyle/>
          <a:p>
            <a:pPr fontAlgn="base"/>
            <a:r>
              <a:rPr lang="en-US" sz="1000" dirty="0">
                <a:solidFill>
                  <a:srgbClr val="333333"/>
                </a:solidFill>
                <a:latin typeface="Arial" panose="020B0604020202020204" pitchFamily="34" charset="0"/>
                <a:cs typeface="Arial" panose="020B0604020202020204" pitchFamily="34" charset="0"/>
              </a:rPr>
              <a:t>U.S. Air Force graphic by David Perry</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61"/>
          <p:cNvSpPr txBox="1">
            <a:spLocks noGrp="1"/>
          </p:cNvSpPr>
          <p:nvPr>
            <p:ph type="ctrTitle"/>
          </p:nvPr>
        </p:nvSpPr>
        <p:spPr>
          <a:xfrm>
            <a:off x="685800" y="1371600"/>
            <a:ext cx="7848600" cy="1927225"/>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2"/>
              </a:buClr>
              <a:buSzPts val="5400"/>
              <a:buFont typeface="Calibri"/>
              <a:buNone/>
            </a:pPr>
            <a:r>
              <a:rPr lang="en-US" b="1" dirty="0"/>
              <a:t>AFTER AN EMERGENCY</a:t>
            </a:r>
            <a:endParaRP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62"/>
          <p:cNvSpPr txBox="1">
            <a:spLocks noGrp="1"/>
          </p:cNvSpPr>
          <p:nvPr>
            <p:ph type="title"/>
          </p:nvPr>
        </p:nvSpPr>
        <p:spPr>
          <a:xfrm>
            <a:off x="433552" y="438807"/>
            <a:ext cx="8229600" cy="78039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General Instructions</a:t>
            </a:r>
            <a:endParaRPr dirty="0"/>
          </a:p>
        </p:txBody>
      </p:sp>
      <p:sp>
        <p:nvSpPr>
          <p:cNvPr id="504" name="Google Shape;504;p62"/>
          <p:cNvSpPr txBox="1">
            <a:spLocks noGrp="1"/>
          </p:cNvSpPr>
          <p:nvPr>
            <p:ph type="body" idx="1"/>
          </p:nvPr>
        </p:nvSpPr>
        <p:spPr>
          <a:xfrm>
            <a:off x="78828" y="1219200"/>
            <a:ext cx="8939048" cy="5486400"/>
          </a:xfrm>
          <a:prstGeom prst="rect">
            <a:avLst/>
          </a:prstGeom>
          <a:noFill/>
          <a:ln>
            <a:noFill/>
          </a:ln>
        </p:spPr>
        <p:txBody>
          <a:bodyPr spcFirstLastPara="1" wrap="square" lIns="91425" tIns="45700" rIns="91425" bIns="45700" anchor="t" anchorCtr="0">
            <a:noAutofit/>
          </a:bodyPr>
          <a:lstStyle/>
          <a:p>
            <a:pPr marL="182880" lvl="0" indent="-182880" algn="l" rtl="0">
              <a:lnSpc>
                <a:spcPct val="150000"/>
              </a:lnSpc>
              <a:spcBef>
                <a:spcPts val="0"/>
              </a:spcBef>
              <a:spcAft>
                <a:spcPts val="0"/>
              </a:spcAft>
              <a:buSzPts val="2202"/>
              <a:buFont typeface="Noto Sans Symbols"/>
              <a:buChar char="▪"/>
            </a:pPr>
            <a:r>
              <a:rPr lang="en-US" sz="2000" dirty="0"/>
              <a:t>Try to stay calm and tuned in for information/instructions</a:t>
            </a:r>
            <a:endParaRPr sz="2000" dirty="0"/>
          </a:p>
          <a:p>
            <a:pPr marL="182880" lvl="0" indent="-182880" algn="l" rtl="0">
              <a:lnSpc>
                <a:spcPct val="150000"/>
              </a:lnSpc>
              <a:spcBef>
                <a:spcPts val="518"/>
              </a:spcBef>
              <a:spcAft>
                <a:spcPts val="0"/>
              </a:spcAft>
              <a:buSzPts val="2202"/>
              <a:buFont typeface="Noto Sans Symbols"/>
              <a:buChar char="▪"/>
            </a:pPr>
            <a:r>
              <a:rPr lang="en-US" sz="2000" dirty="0"/>
              <a:t>Use telephone only to report life-threatening emergencies</a:t>
            </a:r>
            <a:endParaRPr sz="2000" dirty="0"/>
          </a:p>
          <a:p>
            <a:pPr marL="182880" lvl="0" indent="-182880" algn="l" rtl="0">
              <a:lnSpc>
                <a:spcPct val="150000"/>
              </a:lnSpc>
              <a:spcBef>
                <a:spcPts val="518"/>
              </a:spcBef>
              <a:spcAft>
                <a:spcPts val="0"/>
              </a:spcAft>
              <a:buSzPts val="2202"/>
              <a:buFont typeface="Noto Sans Symbols"/>
              <a:buChar char="▪"/>
            </a:pPr>
            <a:r>
              <a:rPr lang="en-US" sz="2000" dirty="0"/>
              <a:t>Pick up your children from pre-determined meeting point</a:t>
            </a:r>
            <a:endParaRPr sz="2000" dirty="0"/>
          </a:p>
          <a:p>
            <a:pPr marL="182880" lvl="0" indent="-182880" algn="l" rtl="0">
              <a:lnSpc>
                <a:spcPct val="150000"/>
              </a:lnSpc>
              <a:spcBef>
                <a:spcPts val="518"/>
              </a:spcBef>
              <a:spcAft>
                <a:spcPts val="0"/>
              </a:spcAft>
              <a:buSzPts val="2202"/>
              <a:buFont typeface="Noto Sans Symbols"/>
              <a:buChar char="▪"/>
            </a:pPr>
            <a:r>
              <a:rPr lang="en-US" sz="2000" dirty="0"/>
              <a:t>Check on neighbors, especially elderly and special needs</a:t>
            </a:r>
            <a:endParaRPr sz="2000" dirty="0"/>
          </a:p>
          <a:p>
            <a:pPr marL="182880" lvl="0" indent="-182880" algn="l" rtl="0">
              <a:lnSpc>
                <a:spcPct val="150000"/>
              </a:lnSpc>
              <a:spcBef>
                <a:spcPts val="518"/>
              </a:spcBef>
              <a:spcAft>
                <a:spcPts val="0"/>
              </a:spcAft>
              <a:buSzPts val="2202"/>
              <a:buFont typeface="Noto Sans Symbols"/>
              <a:buChar char="▪"/>
            </a:pPr>
            <a:r>
              <a:rPr lang="en-US" sz="2000" dirty="0"/>
              <a:t>Stay away from damaged areas and dangling power lines</a:t>
            </a:r>
          </a:p>
          <a:p>
            <a:pPr marL="182880" lvl="0" indent="-182880">
              <a:lnSpc>
                <a:spcPct val="150000"/>
              </a:lnSpc>
              <a:spcBef>
                <a:spcPts val="518"/>
              </a:spcBef>
              <a:buSzPts val="2202"/>
              <a:buFont typeface="Noto Sans Symbols"/>
              <a:buChar char="▪"/>
            </a:pPr>
            <a:r>
              <a:rPr lang="en-US" sz="2000" dirty="0"/>
              <a:t>Get the right safety gear for cleanup </a:t>
            </a:r>
            <a:r>
              <a:rPr lang="en-US" sz="2000" dirty="0">
                <a:hlinkClick r:id="rId3"/>
              </a:rPr>
              <a:t>https://www.cdc.gov/disasters/cleanup/facts.html</a:t>
            </a:r>
            <a:endParaRPr lang="en-US" sz="2000" dirty="0"/>
          </a:p>
          <a:p>
            <a:pPr marL="182880" lvl="0" indent="-182880" algn="l" rtl="0">
              <a:lnSpc>
                <a:spcPct val="150000"/>
              </a:lnSpc>
              <a:spcBef>
                <a:spcPts val="518"/>
              </a:spcBef>
              <a:spcAft>
                <a:spcPts val="0"/>
              </a:spcAft>
              <a:buSzPts val="2202"/>
              <a:buFont typeface="Noto Sans Symbols"/>
              <a:buChar char="▪"/>
            </a:pPr>
            <a:r>
              <a:rPr lang="en-US" sz="2000" dirty="0"/>
              <a:t>Check for spoiled food and water quality</a:t>
            </a:r>
            <a:endParaRPr sz="2000" dirty="0"/>
          </a:p>
          <a:p>
            <a:pPr marL="182880" lvl="0" indent="-182880" algn="l" rtl="0">
              <a:lnSpc>
                <a:spcPct val="150000"/>
              </a:lnSpc>
              <a:spcBef>
                <a:spcPts val="518"/>
              </a:spcBef>
              <a:spcAft>
                <a:spcPts val="0"/>
              </a:spcAft>
              <a:buSzPts val="2202"/>
              <a:buFont typeface="Noto Sans Symbols"/>
              <a:buChar char="▪"/>
            </a:pPr>
            <a:r>
              <a:rPr lang="en-US" sz="2000" b="1" dirty="0"/>
              <a:t>Mark yourself safe on Facebook or the Safe and Well website</a:t>
            </a:r>
            <a:endParaRPr sz="2000" dirty="0"/>
          </a:p>
          <a:p>
            <a:pPr marL="182880" lvl="0" indent="-182880" algn="l" rtl="0">
              <a:lnSpc>
                <a:spcPct val="150000"/>
              </a:lnSpc>
              <a:spcBef>
                <a:spcPts val="518"/>
              </a:spcBef>
              <a:spcAft>
                <a:spcPts val="0"/>
              </a:spcAft>
              <a:buSzPts val="2202"/>
              <a:buFont typeface="Noto Sans Symbols"/>
              <a:buChar char="▪"/>
            </a:pPr>
            <a:r>
              <a:rPr lang="en-US" sz="2000" b="1" dirty="0"/>
              <a:t>Seek support agencies if necessary!!!!</a:t>
            </a:r>
            <a:endParaRPr sz="2000" dirty="0"/>
          </a:p>
          <a:p>
            <a:pPr marL="182880" lvl="0" indent="-43084" algn="l" rtl="0">
              <a:spcBef>
                <a:spcPts val="518"/>
              </a:spcBef>
              <a:spcAft>
                <a:spcPts val="0"/>
              </a:spcAft>
              <a:buSzPts val="2202"/>
              <a:buFont typeface="Noto Sans Symbols"/>
              <a:buNone/>
            </a:pPr>
            <a:endParaRPr sz="2590" b="1" dirty="0"/>
          </a:p>
          <a:p>
            <a:pPr marL="182880" lvl="0" indent="-43084" algn="l" rtl="0">
              <a:spcBef>
                <a:spcPts val="518"/>
              </a:spcBef>
              <a:spcAft>
                <a:spcPts val="0"/>
              </a:spcAft>
              <a:buSzPts val="2202"/>
              <a:buFont typeface="Noto Sans Symbols"/>
              <a:buNone/>
            </a:pPr>
            <a:endParaRPr sz="2590" dirty="0"/>
          </a:p>
          <a:p>
            <a:pPr marL="182880" lvl="0" indent="-43084" algn="l" rtl="0">
              <a:spcBef>
                <a:spcPts val="518"/>
              </a:spcBef>
              <a:spcAft>
                <a:spcPts val="0"/>
              </a:spcAft>
              <a:buSzPts val="2202"/>
              <a:buFont typeface="Noto Sans Symbols"/>
              <a:buNone/>
            </a:pPr>
            <a:endParaRPr sz="2590" dirty="0"/>
          </a:p>
        </p:txBody>
      </p:sp>
    </p:spTree>
    <p:extLst>
      <p:ext uri="{BB962C8B-B14F-4D97-AF65-F5344CB8AC3E}">
        <p14:creationId xmlns:p14="http://schemas.microsoft.com/office/powerpoint/2010/main" val="22507409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grpSp>
        <p:nvGrpSpPr>
          <p:cNvPr id="509" name="Google Shape;509;p63" descr="American Red Cross Safe and Well communication plan"/>
          <p:cNvGrpSpPr/>
          <p:nvPr/>
        </p:nvGrpSpPr>
        <p:grpSpPr>
          <a:xfrm>
            <a:off x="685800" y="762000"/>
            <a:ext cx="7454900" cy="4953001"/>
            <a:chOff x="457200" y="685800"/>
            <a:chExt cx="7454900" cy="4953001"/>
          </a:xfrm>
        </p:grpSpPr>
        <p:pic>
          <p:nvPicPr>
            <p:cNvPr id="510" name="Google Shape;510;p63"/>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1143000" y="3953469"/>
              <a:ext cx="6769100" cy="1685332"/>
            </a:xfrm>
            <a:prstGeom prst="rect">
              <a:avLst/>
            </a:prstGeom>
            <a:noFill/>
            <a:ln>
              <a:noFill/>
            </a:ln>
          </p:spPr>
        </p:pic>
        <p:pic>
          <p:nvPicPr>
            <p:cNvPr id="511" name="Google Shape;511;p63"/>
            <p:cNvPicPr preferRelativeResize="0"/>
            <p:nvPr/>
          </p:nvPicPr>
          <p:blipFill rotWithShape="1">
            <a:blip r:embed="rId4" cstate="screen">
              <a:alphaModFix/>
              <a:extLst>
                <a:ext uri="{28A0092B-C50C-407E-A947-70E740481C1C}">
                  <a14:useLocalDpi xmlns:a14="http://schemas.microsoft.com/office/drawing/2010/main" val="0"/>
                </a:ext>
              </a:extLst>
            </a:blip>
            <a:srcRect/>
            <a:stretch/>
          </p:blipFill>
          <p:spPr>
            <a:xfrm>
              <a:off x="457200" y="685800"/>
              <a:ext cx="3371850" cy="870751"/>
            </a:xfrm>
            <a:prstGeom prst="rect">
              <a:avLst/>
            </a:prstGeom>
            <a:noFill/>
            <a:ln>
              <a:noFill/>
            </a:ln>
          </p:spPr>
        </p:pic>
        <p:pic>
          <p:nvPicPr>
            <p:cNvPr id="512" name="Google Shape;512;p63"/>
            <p:cNvPicPr preferRelativeResize="0"/>
            <p:nvPr/>
          </p:nvPicPr>
          <p:blipFill rotWithShape="1">
            <a:blip r:embed="rId5">
              <a:alphaModFix/>
              <a:extLst>
                <a:ext uri="{28A0092B-C50C-407E-A947-70E740481C1C}">
                  <a14:useLocalDpi xmlns:a14="http://schemas.microsoft.com/office/drawing/2010/main" val="0"/>
                </a:ext>
              </a:extLst>
            </a:blip>
            <a:srcRect/>
            <a:stretch/>
          </p:blipFill>
          <p:spPr>
            <a:xfrm>
              <a:off x="1803400" y="1708951"/>
              <a:ext cx="5715000" cy="2244518"/>
            </a:xfrm>
            <a:prstGeom prst="rect">
              <a:avLst/>
            </a:prstGeom>
            <a:noFill/>
            <a:ln>
              <a:noFill/>
            </a:ln>
          </p:spPr>
        </p:pic>
      </p:grpSp>
      <p:sp>
        <p:nvSpPr>
          <p:cNvPr id="513" name="Google Shape;513;p63"/>
          <p:cNvSpPr/>
          <p:nvPr/>
        </p:nvSpPr>
        <p:spPr>
          <a:xfrm>
            <a:off x="685800" y="5956863"/>
            <a:ext cx="81407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u="sng">
                <a:solidFill>
                  <a:schemeClr val="hlink"/>
                </a:solidFill>
                <a:latin typeface="Calibri"/>
                <a:ea typeface="Calibri"/>
                <a:cs typeface="Calibri"/>
                <a:sym typeface="Calibri"/>
                <a:hlinkClick r:id="rId6"/>
              </a:rPr>
              <a:t>https://safeandwell.communityos.org/cms/index.php</a:t>
            </a:r>
            <a:endParaRPr sz="2800">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DBECDEBE-8F1C-8688-8EE4-1743E942962B}"/>
              </a:ext>
            </a:extLst>
          </p:cNvPr>
          <p:cNvSpPr>
            <a:spLocks noGrp="1"/>
          </p:cNvSpPr>
          <p:nvPr>
            <p:ph type="title"/>
          </p:nvPr>
        </p:nvSpPr>
        <p:spPr>
          <a:xfrm>
            <a:off x="457200" y="-990600"/>
            <a:ext cx="8229600" cy="990600"/>
          </a:xfrm>
        </p:spPr>
        <p:txBody>
          <a:bodyPr spcFirstLastPara="1" wrap="square" lIns="91425" tIns="45700" rIns="91425" bIns="45700" anchor="b" anchorCtr="0"/>
          <a:lstStyle/>
          <a:p>
            <a:r>
              <a:rPr lang="en-US" dirty="0"/>
              <a:t>American Red Cross: Safe and Well</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64"/>
          <p:cNvSpPr txBox="1">
            <a:spLocks noGrp="1"/>
          </p:cNvSpPr>
          <p:nvPr>
            <p:ph type="title"/>
          </p:nvPr>
        </p:nvSpPr>
        <p:spPr>
          <a:xfrm>
            <a:off x="404883" y="459785"/>
            <a:ext cx="8229600" cy="838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a:t>Support Agencies</a:t>
            </a:r>
            <a:endParaRPr/>
          </a:p>
        </p:txBody>
      </p:sp>
      <p:sp>
        <p:nvSpPr>
          <p:cNvPr id="519" name="Google Shape;519;p64"/>
          <p:cNvSpPr txBox="1">
            <a:spLocks noGrp="1"/>
          </p:cNvSpPr>
          <p:nvPr>
            <p:ph type="body" idx="1"/>
          </p:nvPr>
        </p:nvSpPr>
        <p:spPr>
          <a:xfrm>
            <a:off x="289932" y="1297985"/>
            <a:ext cx="6019800" cy="5286376"/>
          </a:xfrm>
          <a:prstGeom prst="rect">
            <a:avLst/>
          </a:prstGeom>
          <a:noFill/>
          <a:ln>
            <a:noFill/>
          </a:ln>
        </p:spPr>
        <p:txBody>
          <a:bodyPr spcFirstLastPara="1" wrap="square" lIns="91425" tIns="45700" rIns="91425" bIns="45700" anchor="t" anchorCtr="0">
            <a:noAutofit/>
          </a:bodyPr>
          <a:lstStyle/>
          <a:p>
            <a:pPr marL="182880" lvl="0" indent="-194310" algn="l" rtl="0">
              <a:lnSpc>
                <a:spcPct val="150000"/>
              </a:lnSpc>
              <a:spcBef>
                <a:spcPts val="0"/>
              </a:spcBef>
              <a:spcAft>
                <a:spcPts val="0"/>
              </a:spcAft>
              <a:buSzPts val="3060"/>
              <a:buFont typeface="Noto Sans Symbols"/>
              <a:buChar char="▪"/>
            </a:pPr>
            <a:r>
              <a:rPr lang="en-US" sz="3600" dirty="0"/>
              <a:t> </a:t>
            </a:r>
            <a:r>
              <a:rPr lang="en-US" sz="3200" dirty="0"/>
              <a:t>FEMA</a:t>
            </a:r>
            <a:endParaRPr dirty="0"/>
          </a:p>
          <a:p>
            <a:pPr marL="182880" lvl="0" indent="-182880" algn="l" rtl="0">
              <a:lnSpc>
                <a:spcPct val="150000"/>
              </a:lnSpc>
              <a:spcBef>
                <a:spcPts val="640"/>
              </a:spcBef>
              <a:spcAft>
                <a:spcPts val="0"/>
              </a:spcAft>
              <a:buSzPts val="2720"/>
              <a:buFont typeface="Noto Sans Symbols"/>
              <a:buChar char="▪"/>
            </a:pPr>
            <a:r>
              <a:rPr lang="en-US" sz="3200" dirty="0"/>
              <a:t> Red Cross</a:t>
            </a:r>
            <a:endParaRPr dirty="0"/>
          </a:p>
          <a:p>
            <a:pPr marL="182880" lvl="0" indent="-182880" algn="l" rtl="0">
              <a:lnSpc>
                <a:spcPct val="150000"/>
              </a:lnSpc>
              <a:spcBef>
                <a:spcPts val="640"/>
              </a:spcBef>
              <a:spcAft>
                <a:spcPts val="0"/>
              </a:spcAft>
              <a:buSzPts val="2720"/>
              <a:buFont typeface="Noto Sans Symbols"/>
              <a:buChar char="▪"/>
            </a:pPr>
            <a:r>
              <a:rPr lang="en-US" sz="3200" dirty="0"/>
              <a:t> Second Harvest Food Bank</a:t>
            </a:r>
            <a:endParaRPr dirty="0"/>
          </a:p>
          <a:p>
            <a:pPr marL="182880" lvl="0" indent="-182880" algn="l" rtl="0">
              <a:lnSpc>
                <a:spcPct val="150000"/>
              </a:lnSpc>
              <a:spcBef>
                <a:spcPts val="640"/>
              </a:spcBef>
              <a:spcAft>
                <a:spcPts val="0"/>
              </a:spcAft>
              <a:buSzPts val="2720"/>
              <a:buFont typeface="Noto Sans Symbols"/>
              <a:buChar char="▪"/>
            </a:pPr>
            <a:r>
              <a:rPr lang="en-US" sz="3200" dirty="0"/>
              <a:t> Salvation Army</a:t>
            </a:r>
            <a:endParaRPr dirty="0"/>
          </a:p>
          <a:p>
            <a:pPr marL="182880" lvl="0" indent="-182880" algn="l" rtl="0">
              <a:lnSpc>
                <a:spcPct val="150000"/>
              </a:lnSpc>
              <a:spcBef>
                <a:spcPts val="640"/>
              </a:spcBef>
              <a:spcAft>
                <a:spcPts val="0"/>
              </a:spcAft>
              <a:buSzPts val="2720"/>
              <a:buFont typeface="Noto Sans Symbols"/>
              <a:buChar char="▪"/>
            </a:pPr>
            <a:r>
              <a:rPr lang="en-US" sz="3200" dirty="0"/>
              <a:t> Churches/Faith-Based Agencies</a:t>
            </a:r>
            <a:endParaRPr dirty="0"/>
          </a:p>
          <a:p>
            <a:pPr marL="182880" lvl="0" indent="-182880" algn="l" rtl="0">
              <a:lnSpc>
                <a:spcPct val="150000"/>
              </a:lnSpc>
              <a:spcBef>
                <a:spcPts val="640"/>
              </a:spcBef>
              <a:spcAft>
                <a:spcPts val="0"/>
              </a:spcAft>
              <a:buSzPts val="2720"/>
              <a:buFont typeface="Noto Sans Symbols"/>
              <a:buChar char="▪"/>
            </a:pPr>
            <a:r>
              <a:rPr lang="en-US" sz="3200" dirty="0"/>
              <a:t> Volunteer Community Agencies</a:t>
            </a:r>
            <a:endParaRPr dirty="0"/>
          </a:p>
        </p:txBody>
      </p:sp>
      <p:pic>
        <p:nvPicPr>
          <p:cNvPr id="520" name="Google Shape;520;p64" descr="American Red Cross logo "/>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6439296" y="1297985"/>
            <a:ext cx="2297438" cy="1552576"/>
          </a:xfrm>
          <a:prstGeom prst="rect">
            <a:avLst/>
          </a:prstGeom>
          <a:noFill/>
          <a:ln>
            <a:noFill/>
          </a:ln>
        </p:spPr>
      </p:pic>
      <p:pic>
        <p:nvPicPr>
          <p:cNvPr id="521" name="Google Shape;521;p64" descr="second harvest food bank of east Tennessee logo"/>
          <p:cNvPicPr preferRelativeResize="0"/>
          <p:nvPr/>
        </p:nvPicPr>
        <p:blipFill rotWithShape="1">
          <a:blip r:embed="rId4">
            <a:alphaModFix/>
            <a:extLst>
              <a:ext uri="{28A0092B-C50C-407E-A947-70E740481C1C}">
                <a14:useLocalDpi xmlns:a14="http://schemas.microsoft.com/office/drawing/2010/main" val="0"/>
              </a:ext>
            </a:extLst>
          </a:blip>
          <a:srcRect/>
          <a:stretch/>
        </p:blipFill>
        <p:spPr>
          <a:xfrm>
            <a:off x="6532449" y="2850561"/>
            <a:ext cx="2102034" cy="1693798"/>
          </a:xfrm>
          <a:prstGeom prst="rect">
            <a:avLst/>
          </a:prstGeom>
          <a:noFill/>
          <a:ln>
            <a:noFill/>
          </a:ln>
        </p:spPr>
      </p:pic>
      <p:pic>
        <p:nvPicPr>
          <p:cNvPr id="522" name="Google Shape;522;p64" descr=" Hands on Nashville logo"/>
          <p:cNvPicPr preferRelativeResize="0"/>
          <p:nvPr/>
        </p:nvPicPr>
        <p:blipFill rotWithShape="1">
          <a:blip r:embed="rId5">
            <a:alphaModFix/>
            <a:extLst>
              <a:ext uri="{28A0092B-C50C-407E-A947-70E740481C1C}">
                <a14:useLocalDpi xmlns:a14="http://schemas.microsoft.com/office/drawing/2010/main" val="0"/>
              </a:ext>
            </a:extLst>
          </a:blip>
          <a:srcRect/>
          <a:stretch/>
        </p:blipFill>
        <p:spPr>
          <a:xfrm>
            <a:off x="6532449" y="4800600"/>
            <a:ext cx="2297439" cy="1848677"/>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65"/>
          <p:cNvSpPr txBox="1">
            <a:spLocks noGrp="1"/>
          </p:cNvSpPr>
          <p:nvPr>
            <p:ph type="title"/>
          </p:nvPr>
        </p:nvSpPr>
        <p:spPr>
          <a:xfrm>
            <a:off x="433552" y="438807"/>
            <a:ext cx="8229600" cy="78039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200"/>
              <a:buFont typeface="Calibri"/>
              <a:buNone/>
            </a:pPr>
            <a:r>
              <a:rPr lang="en-US" sz="3200" b="1" u="sng" dirty="0"/>
              <a:t>Mental Health: The Storm After the Storm</a:t>
            </a:r>
            <a:endParaRPr dirty="0"/>
          </a:p>
        </p:txBody>
      </p:sp>
      <p:sp>
        <p:nvSpPr>
          <p:cNvPr id="528" name="Google Shape;528;p65"/>
          <p:cNvSpPr txBox="1">
            <a:spLocks noGrp="1"/>
          </p:cNvSpPr>
          <p:nvPr>
            <p:ph type="body" idx="1"/>
          </p:nvPr>
        </p:nvSpPr>
        <p:spPr>
          <a:xfrm>
            <a:off x="98436" y="1127525"/>
            <a:ext cx="8899832" cy="1615676"/>
          </a:xfrm>
          <a:prstGeom prst="rect">
            <a:avLst/>
          </a:prstGeom>
          <a:noFill/>
          <a:ln>
            <a:noFill/>
          </a:ln>
        </p:spPr>
        <p:txBody>
          <a:bodyPr spcFirstLastPara="1" wrap="square" lIns="91425" tIns="45700" rIns="91425" bIns="45700" anchor="t" anchorCtr="0">
            <a:noAutofit/>
          </a:bodyPr>
          <a:lstStyle/>
          <a:p>
            <a:pPr marL="182880" lvl="0" indent="-182880" rtl="0">
              <a:lnSpc>
                <a:spcPct val="100000"/>
              </a:lnSpc>
              <a:spcBef>
                <a:spcPts val="0"/>
              </a:spcBef>
              <a:spcAft>
                <a:spcPts val="0"/>
              </a:spcAft>
              <a:buSzPts val="2023"/>
              <a:buFont typeface="Noto Sans Symbols"/>
              <a:buChar char="▪"/>
            </a:pPr>
            <a:r>
              <a:rPr lang="en-US" sz="2380" dirty="0"/>
              <a:t>What is “normal” after a disaster? Reconstruction may last for several months and even years</a:t>
            </a:r>
            <a:endParaRPr dirty="0"/>
          </a:p>
          <a:p>
            <a:pPr marL="182880" lvl="0" indent="-182880" rtl="0">
              <a:lnSpc>
                <a:spcPct val="90000"/>
              </a:lnSpc>
              <a:spcBef>
                <a:spcPts val="476"/>
              </a:spcBef>
              <a:spcAft>
                <a:spcPts val="0"/>
              </a:spcAft>
              <a:buSzPts val="2023"/>
              <a:buFont typeface="Noto Sans Symbols"/>
              <a:buChar char="▪"/>
            </a:pPr>
            <a:r>
              <a:rPr lang="en-US" sz="2380" dirty="0"/>
              <a:t>Mental health symptoms after disasters include general anxiety and fear of the unknown </a:t>
            </a:r>
            <a:endParaRPr dirty="0"/>
          </a:p>
          <a:p>
            <a:pPr marL="182880" lvl="0" indent="-54419" algn="l" rtl="0">
              <a:lnSpc>
                <a:spcPct val="90000"/>
              </a:lnSpc>
              <a:spcBef>
                <a:spcPts val="476"/>
              </a:spcBef>
              <a:spcAft>
                <a:spcPts val="0"/>
              </a:spcAft>
              <a:buSzPts val="2023"/>
              <a:buFont typeface="Noto Sans Symbols"/>
              <a:buNone/>
            </a:pPr>
            <a:endParaRPr sz="2380" dirty="0"/>
          </a:p>
        </p:txBody>
      </p:sp>
      <p:sp>
        <p:nvSpPr>
          <p:cNvPr id="3" name="TextBox 2"/>
          <p:cNvSpPr txBox="1"/>
          <p:nvPr/>
        </p:nvSpPr>
        <p:spPr>
          <a:xfrm>
            <a:off x="98437" y="2817091"/>
            <a:ext cx="2903382" cy="3083921"/>
          </a:xfrm>
          <a:prstGeom prst="rect">
            <a:avLst/>
          </a:prstGeom>
          <a:noFill/>
        </p:spPr>
        <p:txBody>
          <a:bodyPr wrap="square" rtlCol="0">
            <a:spAutoFit/>
          </a:bodyPr>
          <a:lstStyle/>
          <a:p>
            <a:pPr marL="182880" lvl="0" indent="-182880">
              <a:lnSpc>
                <a:spcPct val="90000"/>
              </a:lnSpc>
              <a:spcBef>
                <a:spcPts val="476"/>
              </a:spcBef>
              <a:buClr>
                <a:srgbClr val="4F81BD"/>
              </a:buClr>
              <a:buSzPts val="2023"/>
              <a:buFont typeface="Noto Sans Symbols"/>
              <a:buChar char="▪"/>
            </a:pPr>
            <a:r>
              <a:rPr lang="en-US" sz="2400" dirty="0">
                <a:latin typeface="Calibri" panose="020F0502020204030204" pitchFamily="34" charset="0"/>
                <a:cs typeface="Calibri" panose="020F0502020204030204" pitchFamily="34" charset="0"/>
                <a:sym typeface="Calibri"/>
              </a:rPr>
              <a:t>Post-Traumatic Stress Disorder (PTSD) is also a concern and can include nightmares, flashbacks, anxiety attacks, anger, avoidance, and substance abuse</a:t>
            </a:r>
          </a:p>
        </p:txBody>
      </p:sp>
      <p:pic>
        <p:nvPicPr>
          <p:cNvPr id="2" name="Picture 1" descr="Woman looking at wreckage following storm"/>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201555" y="2678546"/>
            <a:ext cx="5379027" cy="358601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5"/>
          <p:cNvSpPr txBox="1">
            <a:spLocks noGrp="1"/>
          </p:cNvSpPr>
          <p:nvPr>
            <p:ph type="ctrTitle"/>
          </p:nvPr>
        </p:nvSpPr>
        <p:spPr>
          <a:xfrm>
            <a:off x="685800" y="1371600"/>
            <a:ext cx="7848600" cy="1927225"/>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2"/>
              </a:buClr>
              <a:buSzPts val="4800"/>
              <a:buFont typeface="Calibri"/>
              <a:buNone/>
            </a:pPr>
            <a:r>
              <a:rPr lang="en-US" sz="4800" b="1" dirty="0"/>
              <a:t>KNOW THE RISKS</a:t>
            </a:r>
            <a:endParaRP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66"/>
          <p:cNvSpPr txBox="1">
            <a:spLocks noGrp="1"/>
          </p:cNvSpPr>
          <p:nvPr>
            <p:ph type="title"/>
          </p:nvPr>
        </p:nvSpPr>
        <p:spPr>
          <a:xfrm>
            <a:off x="433552" y="438807"/>
            <a:ext cx="8229600" cy="78039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200"/>
              <a:buFont typeface="Calibri"/>
              <a:buNone/>
            </a:pPr>
            <a:r>
              <a:rPr lang="en-US" sz="3200" b="1" u="sng" dirty="0"/>
              <a:t>Mental Health: The Storm After the Storm</a:t>
            </a:r>
            <a:endParaRPr dirty="0"/>
          </a:p>
        </p:txBody>
      </p:sp>
      <p:sp>
        <p:nvSpPr>
          <p:cNvPr id="535" name="Google Shape;535;p66"/>
          <p:cNvSpPr txBox="1">
            <a:spLocks noGrp="1"/>
          </p:cNvSpPr>
          <p:nvPr>
            <p:ph type="body" idx="1"/>
          </p:nvPr>
        </p:nvSpPr>
        <p:spPr>
          <a:xfrm>
            <a:off x="128752" y="2103582"/>
            <a:ext cx="8534400" cy="50292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SzPts val="2380"/>
              <a:buNone/>
            </a:pPr>
            <a:r>
              <a:rPr lang="en-US" dirty="0"/>
              <a:t>Most At-risk Populations:</a:t>
            </a:r>
            <a:endParaRPr dirty="0"/>
          </a:p>
          <a:p>
            <a:pPr marL="182880" lvl="0" indent="-182880" algn="l" rtl="0">
              <a:lnSpc>
                <a:spcPct val="140000"/>
              </a:lnSpc>
              <a:spcBef>
                <a:spcPts val="560"/>
              </a:spcBef>
              <a:spcAft>
                <a:spcPts val="0"/>
              </a:spcAft>
              <a:buSzPts val="2380"/>
              <a:buFont typeface="Noto Sans Symbols"/>
              <a:buChar char="▪"/>
            </a:pPr>
            <a:r>
              <a:rPr lang="en-US" dirty="0"/>
              <a:t>Children and youth</a:t>
            </a:r>
            <a:endParaRPr dirty="0"/>
          </a:p>
          <a:p>
            <a:pPr marL="182880" lvl="0" indent="-182880" algn="l" rtl="0">
              <a:lnSpc>
                <a:spcPct val="140000"/>
              </a:lnSpc>
              <a:spcBef>
                <a:spcPts val="560"/>
              </a:spcBef>
              <a:spcAft>
                <a:spcPts val="0"/>
              </a:spcAft>
              <a:buSzPts val="2380"/>
              <a:buFont typeface="Noto Sans Symbols"/>
              <a:buChar char="▪"/>
            </a:pPr>
            <a:r>
              <a:rPr lang="en-US" dirty="0"/>
              <a:t>Adults with young children</a:t>
            </a:r>
            <a:endParaRPr dirty="0"/>
          </a:p>
          <a:p>
            <a:pPr marL="182880" lvl="0" indent="-182880" algn="l" rtl="0">
              <a:lnSpc>
                <a:spcPct val="140000"/>
              </a:lnSpc>
              <a:spcBef>
                <a:spcPts val="560"/>
              </a:spcBef>
              <a:spcAft>
                <a:spcPts val="0"/>
              </a:spcAft>
              <a:buSzPts val="2380"/>
              <a:buFont typeface="Noto Sans Symbols"/>
              <a:buChar char="▪"/>
            </a:pPr>
            <a:r>
              <a:rPr lang="en-US" dirty="0"/>
              <a:t>Elderly and disabled</a:t>
            </a:r>
            <a:endParaRPr dirty="0"/>
          </a:p>
          <a:p>
            <a:pPr marL="182880" lvl="0" indent="-182880" algn="l" rtl="0">
              <a:lnSpc>
                <a:spcPct val="140000"/>
              </a:lnSpc>
              <a:spcBef>
                <a:spcPts val="560"/>
              </a:spcBef>
              <a:spcAft>
                <a:spcPts val="0"/>
              </a:spcAft>
              <a:buSzPts val="2380"/>
              <a:buFont typeface="Noto Sans Symbols"/>
              <a:buChar char="▪"/>
            </a:pPr>
            <a:r>
              <a:rPr lang="en-US" dirty="0"/>
              <a:t>Low-income groups</a:t>
            </a:r>
            <a:endParaRPr dirty="0"/>
          </a:p>
          <a:p>
            <a:pPr marL="182880" lvl="0" indent="-182880" algn="l" rtl="0">
              <a:lnSpc>
                <a:spcPct val="140000"/>
              </a:lnSpc>
              <a:spcBef>
                <a:spcPts val="560"/>
              </a:spcBef>
              <a:spcAft>
                <a:spcPts val="0"/>
              </a:spcAft>
              <a:buSzPts val="2380"/>
              <a:buFont typeface="Noto Sans Symbols"/>
              <a:buChar char="▪"/>
            </a:pPr>
            <a:r>
              <a:rPr lang="en-US" dirty="0"/>
              <a:t>People with prior trauma history</a:t>
            </a:r>
            <a:endParaRPr dirty="0"/>
          </a:p>
          <a:p>
            <a:pPr marL="182880" lvl="0" indent="-182880" algn="l" rtl="0">
              <a:lnSpc>
                <a:spcPct val="140000"/>
              </a:lnSpc>
              <a:spcBef>
                <a:spcPts val="560"/>
              </a:spcBef>
              <a:spcAft>
                <a:spcPts val="0"/>
              </a:spcAft>
              <a:buSzPts val="2380"/>
              <a:buFont typeface="Noto Sans Symbols"/>
              <a:buChar char="▪"/>
            </a:pPr>
            <a:r>
              <a:rPr lang="en-US" dirty="0"/>
              <a:t>First responders and safety workers</a:t>
            </a:r>
            <a:endParaRPr dirty="0"/>
          </a:p>
          <a:p>
            <a:pPr marL="0" lvl="0" indent="0" algn="l" rtl="0">
              <a:lnSpc>
                <a:spcPct val="140000"/>
              </a:lnSpc>
              <a:spcBef>
                <a:spcPts val="560"/>
              </a:spcBef>
              <a:spcAft>
                <a:spcPts val="0"/>
              </a:spcAft>
              <a:buSzPts val="2380"/>
              <a:buNone/>
            </a:pPr>
            <a:endParaRPr dirty="0"/>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301836" y="1133764"/>
            <a:ext cx="4511964" cy="4511964"/>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67"/>
          <p:cNvSpPr txBox="1">
            <a:spLocks noGrp="1"/>
          </p:cNvSpPr>
          <p:nvPr>
            <p:ph type="title"/>
          </p:nvPr>
        </p:nvSpPr>
        <p:spPr>
          <a:xfrm>
            <a:off x="433552" y="438807"/>
            <a:ext cx="8229600" cy="78039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200"/>
              <a:buFont typeface="Calibri"/>
              <a:buNone/>
            </a:pPr>
            <a:r>
              <a:rPr lang="en-US" sz="3200" b="1" u="sng" dirty="0"/>
              <a:t>Acknowledgements</a:t>
            </a:r>
            <a:endParaRPr sz="3200" b="1" u="sng" dirty="0"/>
          </a:p>
        </p:txBody>
      </p:sp>
      <p:sp>
        <p:nvSpPr>
          <p:cNvPr id="542" name="Google Shape;542;p67"/>
          <p:cNvSpPr txBox="1">
            <a:spLocks noGrp="1"/>
          </p:cNvSpPr>
          <p:nvPr>
            <p:ph type="body" idx="1"/>
          </p:nvPr>
        </p:nvSpPr>
        <p:spPr>
          <a:xfrm>
            <a:off x="433552" y="1447800"/>
            <a:ext cx="8229600" cy="2239945"/>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SzPts val="2380"/>
              <a:buNone/>
            </a:pPr>
            <a:r>
              <a:rPr lang="en-US" dirty="0"/>
              <a:t>This curriculum has been developed by the Midwest Consortium for Hazardous Waste Worker Training under grant number D42 ES07200 and cooperative agreement U45 ES 06184 from the National Institute of Environmental Health Sciences.</a:t>
            </a:r>
            <a:endParaRPr dirty="0"/>
          </a:p>
        </p:txBody>
      </p:sp>
      <p:pic>
        <p:nvPicPr>
          <p:cNvPr id="3" name="Picture 2" descr="Midwest Consortium for Hazardous Waste Worker Training (mwc.umn.edu)&#10;">
            <a:extLst>
              <a:ext uri="{FF2B5EF4-FFF2-40B4-BE49-F238E27FC236}">
                <a16:creationId xmlns:a16="http://schemas.microsoft.com/office/drawing/2014/main" id="{E00E7961-FCC6-AAFD-6203-5C554A9A85B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110122" y="4016848"/>
            <a:ext cx="3553030" cy="2058384"/>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68"/>
          <p:cNvSpPr txBox="1">
            <a:spLocks noGrp="1"/>
          </p:cNvSpPr>
          <p:nvPr>
            <p:ph type="ctrTitle"/>
          </p:nvPr>
        </p:nvSpPr>
        <p:spPr>
          <a:xfrm>
            <a:off x="609598" y="174724"/>
            <a:ext cx="7848600" cy="6858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2800"/>
              <a:buFont typeface="Calibri"/>
              <a:buNone/>
            </a:pPr>
            <a:r>
              <a:rPr lang="en-US" sz="2800" b="1">
                <a:solidFill>
                  <a:schemeClr val="dk1"/>
                </a:solidFill>
              </a:rPr>
              <a:t>QUESTIONS:</a:t>
            </a:r>
            <a:endParaRPr/>
          </a:p>
        </p:txBody>
      </p:sp>
      <p:sp>
        <p:nvSpPr>
          <p:cNvPr id="549" name="Google Shape;549;p68"/>
          <p:cNvSpPr txBox="1">
            <a:spLocks noGrp="1"/>
          </p:cNvSpPr>
          <p:nvPr>
            <p:ph type="subTitle" idx="1"/>
          </p:nvPr>
        </p:nvSpPr>
        <p:spPr>
          <a:xfrm>
            <a:off x="152398" y="3810000"/>
            <a:ext cx="8763000" cy="280987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2380"/>
              <a:buNone/>
            </a:pPr>
            <a:r>
              <a:rPr lang="en-US" sz="2800" b="1" cap="none">
                <a:solidFill>
                  <a:schemeClr val="dk1"/>
                </a:solidFill>
              </a:rPr>
              <a:t>ADDITIONAL QUESTIONS:</a:t>
            </a:r>
            <a:endParaRPr b="1" cap="none">
              <a:solidFill>
                <a:schemeClr val="dk1"/>
              </a:solidFill>
            </a:endParaRPr>
          </a:p>
          <a:p>
            <a:pPr marL="0" lvl="0" indent="0" algn="ctr" rtl="0">
              <a:spcBef>
                <a:spcPts val="480"/>
              </a:spcBef>
              <a:spcAft>
                <a:spcPts val="0"/>
              </a:spcAft>
              <a:buSzPts val="2040"/>
              <a:buNone/>
            </a:pPr>
            <a:r>
              <a:rPr lang="en-US" b="1">
                <a:solidFill>
                  <a:schemeClr val="dk1"/>
                </a:solidFill>
              </a:rPr>
              <a:t>Rachel Franklin</a:t>
            </a:r>
            <a:endParaRPr/>
          </a:p>
          <a:p>
            <a:pPr marL="0" lvl="0" indent="0" algn="ctr" rtl="0">
              <a:spcBef>
                <a:spcPts val="480"/>
              </a:spcBef>
              <a:spcAft>
                <a:spcPts val="0"/>
              </a:spcAft>
              <a:buSzPts val="2040"/>
              <a:buNone/>
            </a:pPr>
            <a:r>
              <a:rPr lang="en-US" b="1">
                <a:solidFill>
                  <a:schemeClr val="dk1"/>
                </a:solidFill>
              </a:rPr>
              <a:t>Director of Emergency Preparedness</a:t>
            </a:r>
            <a:endParaRPr/>
          </a:p>
          <a:p>
            <a:pPr marL="0" lvl="0" indent="0" algn="ctr" rtl="0">
              <a:spcBef>
                <a:spcPts val="480"/>
              </a:spcBef>
              <a:spcAft>
                <a:spcPts val="0"/>
              </a:spcAft>
              <a:buSzPts val="2040"/>
              <a:buNone/>
            </a:pPr>
            <a:r>
              <a:rPr lang="en-US" b="1">
                <a:solidFill>
                  <a:schemeClr val="dk1"/>
                </a:solidFill>
              </a:rPr>
              <a:t>Metro Public Health Department</a:t>
            </a:r>
            <a:endParaRPr/>
          </a:p>
          <a:p>
            <a:pPr marL="0" lvl="0" indent="0" algn="ctr" rtl="0">
              <a:spcBef>
                <a:spcPts val="480"/>
              </a:spcBef>
              <a:spcAft>
                <a:spcPts val="0"/>
              </a:spcAft>
              <a:buSzPts val="2040"/>
              <a:buNone/>
            </a:pPr>
            <a:r>
              <a:rPr lang="en-US" b="1">
                <a:solidFill>
                  <a:schemeClr val="dk1"/>
                </a:solidFill>
              </a:rPr>
              <a:t>Rachel.Franklin@Nashville.gov</a:t>
            </a:r>
            <a:endParaRPr/>
          </a:p>
          <a:p>
            <a:pPr marL="0" lvl="0" indent="0" algn="ctr" rtl="0">
              <a:spcBef>
                <a:spcPts val="480"/>
              </a:spcBef>
              <a:spcAft>
                <a:spcPts val="0"/>
              </a:spcAft>
              <a:buSzPts val="2040"/>
              <a:buNone/>
            </a:pPr>
            <a:r>
              <a:rPr lang="en-US" b="1">
                <a:solidFill>
                  <a:schemeClr val="dk1"/>
                </a:solidFill>
              </a:rPr>
              <a:t>615-340-5691</a:t>
            </a:r>
            <a:endParaRPr/>
          </a:p>
        </p:txBody>
      </p:sp>
      <p:sp>
        <p:nvSpPr>
          <p:cNvPr id="550" name="Google Shape;550;p68"/>
          <p:cNvSpPr txBox="1"/>
          <p:nvPr/>
        </p:nvSpPr>
        <p:spPr>
          <a:xfrm>
            <a:off x="840162" y="860524"/>
            <a:ext cx="7387472" cy="230832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Robert Wingfield, PhD</a:t>
            </a:r>
            <a:endParaRPr/>
          </a:p>
          <a:p>
            <a:pPr marL="0" marR="0" lvl="0" indent="0" algn="ctr" rtl="0">
              <a:spcBef>
                <a:spcPts val="0"/>
              </a:spcBef>
              <a:spcAft>
                <a:spcPts val="0"/>
              </a:spcAft>
              <a:buNone/>
            </a:pPr>
            <a:r>
              <a:rPr lang="en-US" sz="2400" b="1">
                <a:solidFill>
                  <a:schemeClr val="dk1"/>
                </a:solidFill>
                <a:latin typeface="Calibri"/>
                <a:ea typeface="Calibri"/>
                <a:cs typeface="Calibri"/>
                <a:sym typeface="Calibri"/>
              </a:rPr>
              <a:t>Associate Professor</a:t>
            </a:r>
            <a:endParaRPr/>
          </a:p>
          <a:p>
            <a:pPr marL="0" marR="0" lvl="0" indent="0" algn="ctr" rtl="0">
              <a:spcBef>
                <a:spcPts val="0"/>
              </a:spcBef>
              <a:spcAft>
                <a:spcPts val="0"/>
              </a:spcAft>
              <a:buNone/>
            </a:pPr>
            <a:r>
              <a:rPr lang="en-US" sz="2400" b="1">
                <a:solidFill>
                  <a:schemeClr val="dk1"/>
                </a:solidFill>
                <a:latin typeface="Calibri"/>
                <a:ea typeface="Calibri"/>
                <a:cs typeface="Calibri"/>
                <a:sym typeface="Calibri"/>
              </a:rPr>
              <a:t>Director, Community Environmental Awareness Program</a:t>
            </a:r>
            <a:endParaRPr/>
          </a:p>
          <a:p>
            <a:pPr marL="0" marR="0" lvl="0" indent="0" algn="ctr" rtl="0">
              <a:spcBef>
                <a:spcPts val="0"/>
              </a:spcBef>
              <a:spcAft>
                <a:spcPts val="0"/>
              </a:spcAft>
              <a:buNone/>
            </a:pPr>
            <a:r>
              <a:rPr lang="en-US" sz="2400" b="1">
                <a:solidFill>
                  <a:schemeClr val="dk1"/>
                </a:solidFill>
                <a:latin typeface="Calibri"/>
                <a:ea typeface="Calibri"/>
                <a:cs typeface="Calibri"/>
                <a:sym typeface="Calibri"/>
              </a:rPr>
              <a:t>Fisk University</a:t>
            </a:r>
            <a:endParaRPr/>
          </a:p>
          <a:p>
            <a:pPr marL="0" marR="0" lvl="0" indent="0" algn="ctr" rtl="0">
              <a:spcBef>
                <a:spcPts val="0"/>
              </a:spcBef>
              <a:spcAft>
                <a:spcPts val="0"/>
              </a:spcAft>
              <a:buNone/>
            </a:pPr>
            <a:r>
              <a:rPr lang="en-US" sz="2400" b="1">
                <a:solidFill>
                  <a:schemeClr val="dk1"/>
                </a:solidFill>
                <a:latin typeface="Calibri"/>
                <a:ea typeface="Calibri"/>
                <a:cs typeface="Calibri"/>
                <a:sym typeface="Calibri"/>
              </a:rPr>
              <a:t>rwingfld@fisk.edu</a:t>
            </a:r>
            <a:endParaRPr sz="2400" b="1">
              <a:solidFill>
                <a:schemeClr val="dk1"/>
              </a:solidFill>
              <a:latin typeface="Calibri"/>
              <a:ea typeface="Calibri"/>
              <a:cs typeface="Calibri"/>
              <a:sym typeface="Calibri"/>
            </a:endParaRPr>
          </a:p>
          <a:p>
            <a:pPr marL="0" marR="0" lvl="0" indent="0" algn="ctr" rtl="0">
              <a:spcBef>
                <a:spcPts val="0"/>
              </a:spcBef>
              <a:spcAft>
                <a:spcPts val="0"/>
              </a:spcAft>
              <a:buNone/>
            </a:pPr>
            <a:r>
              <a:rPr lang="en-US" sz="2400" b="1">
                <a:solidFill>
                  <a:schemeClr val="dk1"/>
                </a:solidFill>
                <a:latin typeface="Calibri"/>
                <a:ea typeface="Calibri"/>
                <a:cs typeface="Calibri"/>
                <a:sym typeface="Calibri"/>
              </a:rPr>
              <a:t>615-329-8626</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6"/>
          <p:cNvSpPr txBox="1">
            <a:spLocks noGrp="1"/>
          </p:cNvSpPr>
          <p:nvPr>
            <p:ph type="title"/>
          </p:nvPr>
        </p:nvSpPr>
        <p:spPr>
          <a:xfrm>
            <a:off x="401845" y="408889"/>
            <a:ext cx="8229600" cy="76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dirty="0"/>
              <a:t>Know the Risks: </a:t>
            </a:r>
            <a:r>
              <a:rPr lang="en-US" sz="3600" b="1" u="sng" dirty="0"/>
              <a:t>Natural Hazard</a:t>
            </a:r>
            <a:endParaRPr dirty="0"/>
          </a:p>
        </p:txBody>
      </p:sp>
      <p:pic>
        <p:nvPicPr>
          <p:cNvPr id="4" name="Picture 3" descr="Cars in snow storm"/>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97227" y="2698009"/>
            <a:ext cx="4119418" cy="2746279"/>
          </a:xfrm>
          <a:prstGeom prst="rect">
            <a:avLst/>
          </a:prstGeom>
        </p:spPr>
      </p:pic>
      <p:pic>
        <p:nvPicPr>
          <p:cNvPr id="3" name="Picture 2" descr="Tornado going through a city"/>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576945" y="1281823"/>
            <a:ext cx="4451927" cy="2597348"/>
          </a:xfrm>
          <a:prstGeom prst="rect">
            <a:avLst/>
          </a:prstGeom>
        </p:spPr>
      </p:pic>
      <p:pic>
        <p:nvPicPr>
          <p:cNvPr id="2" name="Picture 1" descr="Large thunderbolt"/>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855781" y="2580497"/>
            <a:ext cx="2946473" cy="2819216"/>
          </a:xfrm>
          <a:prstGeom prst="rect">
            <a:avLst/>
          </a:prstGeom>
        </p:spPr>
      </p:pic>
      <p:sp>
        <p:nvSpPr>
          <p:cNvPr id="127" name="Google Shape;127;p16"/>
          <p:cNvSpPr txBox="1"/>
          <p:nvPr/>
        </p:nvSpPr>
        <p:spPr>
          <a:xfrm>
            <a:off x="0" y="5444288"/>
            <a:ext cx="9144000" cy="129266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600" b="1" u="sng">
                <a:solidFill>
                  <a:schemeClr val="dk1"/>
                </a:solidFill>
                <a:latin typeface="Calibri"/>
                <a:ea typeface="Calibri"/>
                <a:cs typeface="Calibri"/>
                <a:sym typeface="Calibri"/>
              </a:rPr>
              <a:t>Natural hazard</a:t>
            </a:r>
            <a:r>
              <a:rPr lang="en-US" sz="2600" b="1">
                <a:solidFill>
                  <a:schemeClr val="dk1"/>
                </a:solidFill>
                <a:latin typeface="Calibri"/>
                <a:ea typeface="Calibri"/>
                <a:cs typeface="Calibri"/>
                <a:sym typeface="Calibri"/>
              </a:rPr>
              <a:t> </a:t>
            </a:r>
            <a:r>
              <a:rPr lang="en-US" sz="2600">
                <a:solidFill>
                  <a:schemeClr val="dk1"/>
                </a:solidFill>
                <a:latin typeface="Calibri"/>
                <a:ea typeface="Calibri"/>
                <a:cs typeface="Calibri"/>
                <a:sym typeface="Calibri"/>
              </a:rPr>
              <a:t>risks include floods, hurricanes, tornadoes, thunderstorms, winter storms, extreme heat or cold, wildfires, earthquakes, volcanoes, landslides, and tsunamis.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7"/>
          <p:cNvSpPr txBox="1">
            <a:spLocks noGrp="1"/>
          </p:cNvSpPr>
          <p:nvPr>
            <p:ph type="title"/>
          </p:nvPr>
        </p:nvSpPr>
        <p:spPr>
          <a:xfrm>
            <a:off x="495299" y="491607"/>
            <a:ext cx="8229600" cy="609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dirty="0"/>
              <a:t>Know the Risks: </a:t>
            </a:r>
            <a:r>
              <a:rPr lang="en-US" sz="3600" b="1" u="sng" dirty="0"/>
              <a:t>Hazardous Materials</a:t>
            </a:r>
            <a:endParaRPr dirty="0"/>
          </a:p>
        </p:txBody>
      </p:sp>
      <p:pic>
        <p:nvPicPr>
          <p:cNvPr id="2" name="Picture 1" descr="Nuclear reactor discharge towers"/>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127734" y="2340999"/>
            <a:ext cx="4802520" cy="3126915"/>
          </a:xfrm>
          <a:prstGeom prst="rect">
            <a:avLst/>
          </a:prstGeom>
        </p:spPr>
      </p:pic>
      <p:pic>
        <p:nvPicPr>
          <p:cNvPr id="3" name="Picture 2" descr="Overturned truc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809" y="1101207"/>
            <a:ext cx="4891354" cy="2751859"/>
          </a:xfrm>
          <a:prstGeom prst="rect">
            <a:avLst/>
          </a:prstGeom>
        </p:spPr>
      </p:pic>
      <p:sp>
        <p:nvSpPr>
          <p:cNvPr id="4" name="TextBox 3"/>
          <p:cNvSpPr txBox="1"/>
          <p:nvPr/>
        </p:nvSpPr>
        <p:spPr>
          <a:xfrm>
            <a:off x="2033891" y="3904456"/>
            <a:ext cx="2093843" cy="246221"/>
          </a:xfrm>
          <a:prstGeom prst="rect">
            <a:avLst/>
          </a:prstGeom>
          <a:noFill/>
        </p:spPr>
        <p:txBody>
          <a:bodyPr wrap="none" rtlCol="0">
            <a:spAutoFit/>
          </a:bodyPr>
          <a:lstStyle/>
          <a:p>
            <a:r>
              <a:rPr lang="en-US" sz="1000" dirty="0"/>
              <a:t>Courtesy Fairfax Fire and Rescue</a:t>
            </a:r>
          </a:p>
        </p:txBody>
      </p:sp>
      <p:sp>
        <p:nvSpPr>
          <p:cNvPr id="134" name="Google Shape;134;p17"/>
          <p:cNvSpPr txBox="1"/>
          <p:nvPr/>
        </p:nvSpPr>
        <p:spPr>
          <a:xfrm>
            <a:off x="0" y="5467914"/>
            <a:ext cx="9067800" cy="129266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600" b="1" u="sng">
                <a:solidFill>
                  <a:schemeClr val="dk1"/>
                </a:solidFill>
                <a:latin typeface="Calibri"/>
                <a:ea typeface="Calibri"/>
                <a:cs typeface="Calibri"/>
                <a:sym typeface="Calibri"/>
              </a:rPr>
              <a:t>Hazardous materials</a:t>
            </a:r>
            <a:r>
              <a:rPr lang="en-US" sz="2600" b="1">
                <a:solidFill>
                  <a:schemeClr val="dk1"/>
                </a:solidFill>
                <a:latin typeface="Calibri"/>
                <a:ea typeface="Calibri"/>
                <a:cs typeface="Calibri"/>
                <a:sym typeface="Calibri"/>
              </a:rPr>
              <a:t> </a:t>
            </a:r>
            <a:r>
              <a:rPr lang="en-US" sz="2600">
                <a:solidFill>
                  <a:schemeClr val="dk1"/>
                </a:solidFill>
                <a:latin typeface="Calibri"/>
                <a:ea typeface="Calibri"/>
                <a:cs typeface="Calibri"/>
                <a:sym typeface="Calibri"/>
              </a:rPr>
              <a:t>risks</a:t>
            </a:r>
            <a:r>
              <a:rPr lang="en-US" sz="2600" b="1">
                <a:solidFill>
                  <a:schemeClr val="dk1"/>
                </a:solidFill>
                <a:latin typeface="Calibri"/>
                <a:ea typeface="Calibri"/>
                <a:cs typeface="Calibri"/>
                <a:sym typeface="Calibri"/>
              </a:rPr>
              <a:t> </a:t>
            </a:r>
            <a:r>
              <a:rPr lang="en-US" sz="2600">
                <a:solidFill>
                  <a:schemeClr val="dk1"/>
                </a:solidFill>
                <a:latin typeface="Calibri"/>
                <a:ea typeface="Calibri"/>
                <a:cs typeface="Calibri"/>
                <a:sym typeface="Calibri"/>
              </a:rPr>
              <a:t>include accidental releases from transportation accidents, manufacturing facilities, nuclear power plants, and improper use of household chemical products.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8"/>
          <p:cNvSpPr txBox="1">
            <a:spLocks noGrp="1"/>
          </p:cNvSpPr>
          <p:nvPr>
            <p:ph type="title"/>
          </p:nvPr>
        </p:nvSpPr>
        <p:spPr>
          <a:xfrm>
            <a:off x="363940" y="548860"/>
            <a:ext cx="8229600" cy="76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dirty="0"/>
              <a:t>Know the Risks: </a:t>
            </a:r>
            <a:r>
              <a:rPr lang="en-US" sz="3600" b="1" u="sng" dirty="0"/>
              <a:t>Terrorism</a:t>
            </a:r>
            <a:endParaRPr dirty="0"/>
          </a:p>
        </p:txBody>
      </p:sp>
      <p:pic>
        <p:nvPicPr>
          <p:cNvPr id="2" name="Picture 1" descr="Biohazard indicato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8822" y="1703911"/>
            <a:ext cx="4664364" cy="3136171"/>
          </a:xfrm>
          <a:prstGeom prst="rect">
            <a:avLst/>
          </a:prstGeom>
        </p:spPr>
      </p:pic>
      <p:pic>
        <p:nvPicPr>
          <p:cNvPr id="3" name="Picture 2" descr="Cyber attack indicato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876312" y="1765586"/>
            <a:ext cx="3765797" cy="3074496"/>
          </a:xfrm>
          <a:prstGeom prst="rect">
            <a:avLst/>
          </a:prstGeom>
        </p:spPr>
      </p:pic>
      <p:sp>
        <p:nvSpPr>
          <p:cNvPr id="143" name="Google Shape;143;p18"/>
          <p:cNvSpPr txBox="1"/>
          <p:nvPr/>
        </p:nvSpPr>
        <p:spPr>
          <a:xfrm>
            <a:off x="-76200" y="5210155"/>
            <a:ext cx="9220200" cy="129266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600" b="1" u="sng">
                <a:solidFill>
                  <a:schemeClr val="dk1"/>
                </a:solidFill>
                <a:latin typeface="Calibri"/>
                <a:ea typeface="Calibri"/>
                <a:cs typeface="Calibri"/>
                <a:sym typeface="Calibri"/>
              </a:rPr>
              <a:t>Terrorism</a:t>
            </a:r>
            <a:r>
              <a:rPr lang="en-US" sz="2600">
                <a:solidFill>
                  <a:schemeClr val="dk1"/>
                </a:solidFill>
                <a:latin typeface="Calibri"/>
                <a:ea typeface="Calibri"/>
                <a:cs typeface="Calibri"/>
                <a:sym typeface="Calibri"/>
              </a:rPr>
              <a:t> risks include intentional chemical/biological/radiological threats such as bombings, chemical releases, and weaponized biological agents, as well as, computer based cyber-attacks.  </a:t>
            </a:r>
            <a:endParaRPr/>
          </a:p>
        </p:txBody>
      </p:sp>
    </p:spTree>
  </p:cSld>
  <p:clrMapOvr>
    <a:masterClrMapping/>
  </p:clrMapOvr>
</p:sld>
</file>

<file path=ppt/theme/theme1.xml><?xml version="1.0" encoding="utf-8"?>
<a:theme xmlns:a="http://schemas.openxmlformats.org/drawingml/2006/main" name="Clarity">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B2670F1BC1BF4CB9F9D06453772634" ma:contentTypeVersion="2" ma:contentTypeDescription="Create a new document." ma:contentTypeScope="" ma:versionID="1793a05808d24389e7ca5513160dd902">
  <xsd:schema xmlns:xsd="http://www.w3.org/2001/XMLSchema" xmlns:xs="http://www.w3.org/2001/XMLSchema" xmlns:p="http://schemas.microsoft.com/office/2006/metadata/properties" xmlns:ns2="b78096c9-7137-4c78-8a65-2ca4e014258c" targetNamespace="http://schemas.microsoft.com/office/2006/metadata/properties" ma:root="true" ma:fieldsID="9fafd88bdfff9febefb1da4a3e084d00" ns2:_="">
    <xsd:import namespace="b78096c9-7137-4c78-8a65-2ca4e014258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8096c9-7137-4c78-8a65-2ca4e01425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047C94D-701B-458D-8856-323AEAB113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8096c9-7137-4c78-8a65-2ca4e01425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FD1748-123A-4302-8AF9-2EFCA0EF1BE5}">
  <ds:schemaRefs>
    <ds:schemaRef ds:uri="http://schemas.microsoft.com/sharepoint/v3/contenttype/forms"/>
  </ds:schemaRefs>
</ds:datastoreItem>
</file>

<file path=customXml/itemProps3.xml><?xml version="1.0" encoding="utf-8"?>
<ds:datastoreItem xmlns:ds="http://schemas.openxmlformats.org/officeDocument/2006/customXml" ds:itemID="{C69F7C36-5A98-4256-87E9-7562728FF08B}">
  <ds:schemaRefs>
    <ds:schemaRef ds:uri="http://schemas.microsoft.com/office/2006/documentManagement/types"/>
    <ds:schemaRef ds:uri="b78096c9-7137-4c78-8a65-2ca4e014258c"/>
    <ds:schemaRef ds:uri="http://purl.org/dc/terms/"/>
    <ds:schemaRef ds:uri="http://purl.org/dc/elements/1.1/"/>
    <ds:schemaRef ds:uri="http://schemas.microsoft.com/office/infopath/2007/PartnerControls"/>
    <ds:schemaRef ds:uri="http://purl.org/dc/dcmitype/"/>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1084</TotalTime>
  <Words>2431</Words>
  <Application>Microsoft Office PowerPoint</Application>
  <PresentationFormat>On-screen Show (4:3)</PresentationFormat>
  <Paragraphs>363</Paragraphs>
  <Slides>62</Slides>
  <Notes>59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Arial</vt:lpstr>
      <vt:lpstr>Calibri</vt:lpstr>
      <vt:lpstr>Noto Sans Symbols</vt:lpstr>
      <vt:lpstr>Open Sans</vt:lpstr>
      <vt:lpstr>Clarity</vt:lpstr>
      <vt:lpstr>FAMILY AND COMMUNITY EMERGENCY PREPAREDNESS</vt:lpstr>
      <vt:lpstr>Overview</vt:lpstr>
      <vt:lpstr>INTRODUCTION</vt:lpstr>
      <vt:lpstr>Introduction: Why Family Preparedness?</vt:lpstr>
      <vt:lpstr>Introduction: Why Community Preparedness?</vt:lpstr>
      <vt:lpstr>KNOW THE RISKS</vt:lpstr>
      <vt:lpstr>Know the Risks: Natural Hazard</vt:lpstr>
      <vt:lpstr>Know the Risks: Hazardous Materials</vt:lpstr>
      <vt:lpstr>Know the Risks: Terrorism</vt:lpstr>
      <vt:lpstr>Know the Risks</vt:lpstr>
      <vt:lpstr>Hazard Vulnerability Assessment (HVA) for Middle TN</vt:lpstr>
      <vt:lpstr>Know the Risks</vt:lpstr>
      <vt:lpstr>Know the Risks</vt:lpstr>
      <vt:lpstr>FAMILY PREPAREDNESS</vt:lpstr>
      <vt:lpstr>Family Preparedness</vt:lpstr>
      <vt:lpstr>1) Family Communication Plan</vt:lpstr>
      <vt:lpstr>2) Family Disaster Plan</vt:lpstr>
      <vt:lpstr>Table of Special Considerations</vt:lpstr>
      <vt:lpstr>Prepare your pets for disasters</vt:lpstr>
      <vt:lpstr>Family planning for an outbreak like COVID-19</vt:lpstr>
      <vt:lpstr>3) Get a Kit</vt:lpstr>
      <vt:lpstr>3) Get a Kit</vt:lpstr>
      <vt:lpstr>3) Get a Kit</vt:lpstr>
      <vt:lpstr>3) Get a Kit</vt:lpstr>
      <vt:lpstr>Hazard Vulnerability Assessment (HVA) for Middle TN</vt:lpstr>
      <vt:lpstr>WORKSHOP ACTIVITY Family Disaster Plan Development</vt:lpstr>
      <vt:lpstr>Tornado Safety</vt:lpstr>
      <vt:lpstr>No Shelter, No Basement, No Problem!!</vt:lpstr>
      <vt:lpstr>Light Sources During a Power Outage</vt:lpstr>
      <vt:lpstr>Light Sources During a Power Outage</vt:lpstr>
      <vt:lpstr>Ways to Keep Food/Medicine Cool</vt:lpstr>
      <vt:lpstr>AT HOME ACTIVITY: Educating Children</vt:lpstr>
      <vt:lpstr>Smart911</vt:lpstr>
      <vt:lpstr>COMMUNITY PREPAREDNESS</vt:lpstr>
      <vt:lpstr>Community Preparedness</vt:lpstr>
      <vt:lpstr>Community Preparedness</vt:lpstr>
      <vt:lpstr>Community Preparedness</vt:lpstr>
      <vt:lpstr>Community Preparedness</vt:lpstr>
      <vt:lpstr>Hazard Vulnerability Assessment (HVA) for Middle TN</vt:lpstr>
      <vt:lpstr>2010 Nashville Flood</vt:lpstr>
      <vt:lpstr>Nashville Flash Flooding After Heavy Rainfall</vt:lpstr>
      <vt:lpstr>WORKSHOP ACTIVITY Community Plan Development</vt:lpstr>
      <vt:lpstr>Examples: Community Action Plan Pre-Flooding</vt:lpstr>
      <vt:lpstr>Examples: Community Action Plan Pre-Flooding</vt:lpstr>
      <vt:lpstr>Examples: Community Plan Pre-Flooding</vt:lpstr>
      <vt:lpstr>Examples: Community Plan During Flooding</vt:lpstr>
      <vt:lpstr>Examples: Community Plan During Flooding</vt:lpstr>
      <vt:lpstr>DURING AN EMERGENCY</vt:lpstr>
      <vt:lpstr>Stay Informed: Emergency Alerts and Warnings</vt:lpstr>
      <vt:lpstr>Stay Informed: Smart Phone Apps, Facebook, Twitter</vt:lpstr>
      <vt:lpstr>Stay Informed: Evacuation vs. Shelter in Place</vt:lpstr>
      <vt:lpstr>Stay Informed: Evacuation Guidelines</vt:lpstr>
      <vt:lpstr>Stay Informed: Evacuation Guidelines</vt:lpstr>
      <vt:lpstr>Stay Informed: Shelter in Place vs. Lockdown</vt:lpstr>
      <vt:lpstr>AFTER AN EMERGENCY</vt:lpstr>
      <vt:lpstr>General Instructions</vt:lpstr>
      <vt:lpstr>American Red Cross: Safe and Well</vt:lpstr>
      <vt:lpstr>Support Agencies</vt:lpstr>
      <vt:lpstr>Mental Health: The Storm After the Storm</vt:lpstr>
      <vt:lpstr>Mental Health: The Storm After the Storm</vt:lpstr>
      <vt:lpstr>Acknowledgements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AND COMMUNITY EMERGENCY PREPAREDNESS</dc:title>
  <dc:creator>Peter C Raynor</dc:creator>
  <cp:lastModifiedBy>Hilbert, Timothy (hilbertj)</cp:lastModifiedBy>
  <cp:revision>85</cp:revision>
  <dcterms:modified xsi:type="dcterms:W3CDTF">2023-04-26T12:19:12Z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0x01010070B2670F1BC1BF4CB9F9D06453772634</vt:lpwstr>
  </property>
</Properties>
</file>