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65"/>
  </p:notesMasterIdLst>
  <p:sldIdLst>
    <p:sldId id="256" r:id="rId5"/>
    <p:sldId id="257" r:id="rId6"/>
    <p:sldId id="258" r:id="rId7"/>
    <p:sldId id="259" r:id="rId8"/>
    <p:sldId id="260" r:id="rId9"/>
    <p:sldId id="261" r:id="rId10"/>
    <p:sldId id="262" r:id="rId11"/>
    <p:sldId id="263" r:id="rId12"/>
    <p:sldId id="264" r:id="rId13"/>
    <p:sldId id="265" r:id="rId14"/>
    <p:sldId id="315" r:id="rId15"/>
    <p:sldId id="267" r:id="rId16"/>
    <p:sldId id="268" r:id="rId17"/>
    <p:sldId id="269" r:id="rId18"/>
    <p:sldId id="317" r:id="rId19"/>
    <p:sldId id="318" r:id="rId20"/>
    <p:sldId id="272" r:id="rId21"/>
    <p:sldId id="321" r:id="rId22"/>
    <p:sldId id="322" r:id="rId23"/>
    <p:sldId id="273" r:id="rId24"/>
    <p:sldId id="274" r:id="rId25"/>
    <p:sldId id="275" r:id="rId26"/>
    <p:sldId id="323"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316"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20" r:id="rId59"/>
    <p:sldId id="309" r:id="rId60"/>
    <p:sldId id="310" r:id="rId61"/>
    <p:sldId id="311" r:id="rId62"/>
    <p:sldId id="312" r:id="rId63"/>
    <p:sldId id="313"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Valetta Watson" initials="" lastIdx="3" clrIdx="1"/>
  <p:cmAuthor id="2" name="Peter Raynor" initials="PR" lastIdx="18" clrIdx="2">
    <p:extLst>
      <p:ext uri="{19B8F6BF-5375-455C-9EA6-DF929625EA0E}">
        <p15:presenceInfo xmlns:p15="http://schemas.microsoft.com/office/powerpoint/2012/main" userId="de8511aeb75bf1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A1989-A44F-4407-A235-AD0DDECEEC0B}" v="5071" dt="2023-04-13T17:59:53.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4" autoAdjust="0"/>
  </p:normalViewPr>
  <p:slideViewPr>
    <p:cSldViewPr snapToGrid="0">
      <p:cViewPr varScale="1">
        <p:scale>
          <a:sx n="95" d="100"/>
          <a:sy n="95" d="100"/>
        </p:scale>
        <p:origin x="810" y="96"/>
      </p:cViewPr>
      <p:guideLst>
        <p:guide orient="horz" pos="2160"/>
        <p:guide pos="2880"/>
      </p:guideLst>
    </p:cSldViewPr>
  </p:slideViewPr>
  <p:outlineViewPr>
    <p:cViewPr>
      <p:scale>
        <a:sx n="33" d="100"/>
        <a:sy n="33" d="100"/>
      </p:scale>
      <p:origin x="0" y="-9846"/>
    </p:cViewPr>
  </p:outlineViewPr>
  <p:notesTextViewPr>
    <p:cViewPr>
      <p:scale>
        <a:sx n="1" d="1"/>
        <a:sy n="1" d="1"/>
      </p:scale>
      <p:origin x="0" y="0"/>
    </p:cViewPr>
  </p:notesTextViewPr>
  <p:sorterViewPr>
    <p:cViewPr varScale="1">
      <p:scale>
        <a:sx n="1" d="1"/>
        <a:sy n="1" d="1"/>
      </p:scale>
      <p:origin x="0" y="-55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Developed 2/4/2021</a:t>
            </a:r>
            <a:endParaRPr/>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943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49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387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13" name="Google Shape;4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698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Calibri"/>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85800" y="3505200"/>
            <a:ext cx="6400800" cy="11430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cxnSp>
        <p:nvCxnSpPr>
          <p:cNvPr id="19" name="Google Shape;19;p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2" name="Google Shape;32;p5"/>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3" name="Google Shape;33;p5"/>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8" name="Google Shape;38;p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6"/>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pic>
        <p:nvPicPr>
          <p:cNvPr id="44" name="Google Shape;44;p6"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1" name="Google Shape;51;p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 name="Google Shape;52;p8"/>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pic>
        <p:nvPicPr>
          <p:cNvPr id="55" name="Google Shape;55;p8"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0" name="Google Shape;60;p9"/>
          <p:cNvSpPr txBox="1">
            <a:spLocks noGrp="1"/>
          </p:cNvSpPr>
          <p:nvPr>
            <p:ph type="ftr" idx="11"/>
          </p:nvPr>
        </p:nvSpPr>
        <p:spPr>
          <a:xfrm>
            <a:off x="3810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chemeClr val="dk2"/>
                </a:solidFill>
                <a:latin typeface="Calibri"/>
                <a:ea typeface="Calibri"/>
                <a:cs typeface="Calibri"/>
                <a:sym typeface="Calibri"/>
              </a:defRPr>
            </a:lvl1pPr>
            <a:lvl2pPr marL="0" marR="0" lvl="1" indent="0" algn="l" rtl="0">
              <a:spcBef>
                <a:spcPts val="0"/>
              </a:spcBef>
              <a:buNone/>
              <a:defRPr sz="1400" b="1" i="0" u="none" strike="noStrike" cap="none">
                <a:solidFill>
                  <a:schemeClr val="dk2"/>
                </a:solidFill>
                <a:latin typeface="Calibri"/>
                <a:ea typeface="Calibri"/>
                <a:cs typeface="Calibri"/>
                <a:sym typeface="Calibri"/>
              </a:defRPr>
            </a:lvl2pPr>
            <a:lvl3pPr marL="0" marR="0" lvl="2" indent="0" algn="l" rtl="0">
              <a:spcBef>
                <a:spcPts val="0"/>
              </a:spcBef>
              <a:buNone/>
              <a:defRPr sz="1400" b="1" i="0" u="none" strike="noStrike" cap="none">
                <a:solidFill>
                  <a:schemeClr val="dk2"/>
                </a:solidFill>
                <a:latin typeface="Calibri"/>
                <a:ea typeface="Calibri"/>
                <a:cs typeface="Calibri"/>
                <a:sym typeface="Calibri"/>
              </a:defRPr>
            </a:lvl3pPr>
            <a:lvl4pPr marL="0" marR="0" lvl="3" indent="0" algn="l" rtl="0">
              <a:spcBef>
                <a:spcPts val="0"/>
              </a:spcBef>
              <a:buNone/>
              <a:defRPr sz="1400" b="1" i="0" u="none" strike="noStrike" cap="none">
                <a:solidFill>
                  <a:schemeClr val="dk2"/>
                </a:solidFill>
                <a:latin typeface="Calibri"/>
                <a:ea typeface="Calibri"/>
                <a:cs typeface="Calibri"/>
                <a:sym typeface="Calibri"/>
              </a:defRPr>
            </a:lvl4pPr>
            <a:lvl5pPr marL="0" marR="0" lvl="4" indent="0" algn="l" rtl="0">
              <a:spcBef>
                <a:spcPts val="0"/>
              </a:spcBef>
              <a:buNone/>
              <a:defRPr sz="1400" b="1" i="0" u="none" strike="noStrike" cap="none">
                <a:solidFill>
                  <a:schemeClr val="dk2"/>
                </a:solidFill>
                <a:latin typeface="Calibri"/>
                <a:ea typeface="Calibri"/>
                <a:cs typeface="Calibri"/>
                <a:sym typeface="Calibri"/>
              </a:defRPr>
            </a:lvl5pPr>
            <a:lvl6pPr marL="0" marR="0" lvl="5" indent="0" algn="l" rtl="0">
              <a:spcBef>
                <a:spcPts val="0"/>
              </a:spcBef>
              <a:buNone/>
              <a:defRPr sz="1400" b="1" i="0" u="none" strike="noStrike" cap="none">
                <a:solidFill>
                  <a:schemeClr val="dk2"/>
                </a:solidFill>
                <a:latin typeface="Calibri"/>
                <a:ea typeface="Calibri"/>
                <a:cs typeface="Calibri"/>
                <a:sym typeface="Calibri"/>
              </a:defRPr>
            </a:lvl6pPr>
            <a:lvl7pPr marL="0" marR="0" lvl="6" indent="0" algn="l" rtl="0">
              <a:spcBef>
                <a:spcPts val="0"/>
              </a:spcBef>
              <a:buNone/>
              <a:defRPr sz="1400" b="1" i="0" u="none" strike="noStrike" cap="none">
                <a:solidFill>
                  <a:schemeClr val="dk2"/>
                </a:solidFill>
                <a:latin typeface="Calibri"/>
                <a:ea typeface="Calibri"/>
                <a:cs typeface="Calibri"/>
                <a:sym typeface="Calibri"/>
              </a:defRPr>
            </a:lvl7pPr>
            <a:lvl8pPr marL="0" marR="0" lvl="7" indent="0" algn="l" rtl="0">
              <a:spcBef>
                <a:spcPts val="0"/>
              </a:spcBef>
              <a:buNone/>
              <a:defRPr sz="1400" b="1" i="0" u="none" strike="noStrike" cap="none">
                <a:solidFill>
                  <a:schemeClr val="dk2"/>
                </a:solidFill>
                <a:latin typeface="Calibri"/>
                <a:ea typeface="Calibri"/>
                <a:cs typeface="Calibri"/>
                <a:sym typeface="Calibri"/>
              </a:defRPr>
            </a:lvl8pPr>
            <a:lvl9pPr marL="0" marR="0" lvl="8" indent="0" algn="l" rtl="0">
              <a:spcBef>
                <a:spcPts val="0"/>
              </a:spcBef>
              <a:buNone/>
              <a:defRPr sz="1400" b="1"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ma.gov/disasters/disaster-declara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ema.gov/media-library-data/1440449346150-1ff18127345615d8b7e1effb4752b668/Family_Comm_Plan_508_2015082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ady.gov/make-a-pl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ady.gov/pe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faq.html#Preparing-for-an-Outbrea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mart911.com/"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nextdoor.com/"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weather.gov/safety/flood-turn-around-dont-drow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crowdsourcerescue.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disasters/cleanup/facts.html"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s://safeandwell.communityos.org/cms/index.php"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21808" y="1524000"/>
            <a:ext cx="7848600" cy="1546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000"/>
              <a:buFont typeface="Calibri"/>
              <a:buNone/>
            </a:pPr>
            <a:r>
              <a:rPr lang="en-US" sz="4000" b="1" dirty="0"/>
              <a:t>FAMILY AND COMMUNITY EMERGENCY PREPAREDNESS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228600" y="5334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Know the Risks</a:t>
            </a:r>
            <a:endParaRPr dirty="0"/>
          </a:p>
        </p:txBody>
      </p:sp>
      <p:sp>
        <p:nvSpPr>
          <p:cNvPr id="151" name="Google Shape;151;p19"/>
          <p:cNvSpPr txBox="1"/>
          <p:nvPr/>
        </p:nvSpPr>
        <p:spPr>
          <a:xfrm>
            <a:off x="95250" y="1845304"/>
            <a:ext cx="8953500" cy="9740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What do you think are the greatest risks where you live?</a:t>
            </a:r>
            <a:endParaRPr sz="2800" dirty="0"/>
          </a:p>
        </p:txBody>
      </p:sp>
      <p:pic>
        <p:nvPicPr>
          <p:cNvPr id="2" name="Picture 1" descr="Map of the U.S. states and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671" y="2455747"/>
            <a:ext cx="5830158" cy="44146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0" y="360218"/>
            <a:ext cx="9361602"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3" name="TextBox 2"/>
          <p:cNvSpPr txBox="1"/>
          <p:nvPr/>
        </p:nvSpPr>
        <p:spPr>
          <a:xfrm>
            <a:off x="6266329" y="1350818"/>
            <a:ext cx="2671814" cy="1569660"/>
          </a:xfrm>
          <a:prstGeom prst="rect">
            <a:avLst/>
          </a:prstGeom>
          <a:noFill/>
        </p:spPr>
        <p:txBody>
          <a:bodyPr wrap="square" rtlCol="0">
            <a:spAutoFit/>
          </a:bodyPr>
          <a:lstStyle/>
          <a:p>
            <a:r>
              <a:rPr lang="en-US" sz="2400" dirty="0">
                <a:solidFill>
                  <a:srgbClr val="FF0000"/>
                </a:solidFill>
              </a:rPr>
              <a:t>Update the title and content of this slide for your local area</a:t>
            </a:r>
          </a:p>
        </p:txBody>
      </p:sp>
      <p:sp>
        <p:nvSpPr>
          <p:cNvPr id="248" name="Google Shape;248;p31"/>
          <p:cNvSpPr txBox="1">
            <a:spLocks noGrp="1"/>
          </p:cNvSpPr>
          <p:nvPr>
            <p:ph type="body" idx="1"/>
          </p:nvPr>
        </p:nvSpPr>
        <p:spPr>
          <a:xfrm>
            <a:off x="14102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26442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Know the Risks</a:t>
            </a:r>
            <a:endParaRPr dirty="0"/>
          </a:p>
        </p:txBody>
      </p:sp>
      <p:sp>
        <p:nvSpPr>
          <p:cNvPr id="165" name="Google Shape;165;p21"/>
          <p:cNvSpPr txBox="1"/>
          <p:nvPr/>
        </p:nvSpPr>
        <p:spPr>
          <a:xfrm>
            <a:off x="151616" y="1152227"/>
            <a:ext cx="8839200" cy="1200329"/>
          </a:xfrm>
          <a:prstGeom prst="rect">
            <a:avLst/>
          </a:prstGeom>
          <a:noFill/>
          <a:ln>
            <a:noFill/>
          </a:ln>
        </p:spPr>
        <p:txBody>
          <a:bodyPr spcFirstLastPara="1" wrap="square" lIns="91425" tIns="45700" rIns="91425" bIns="45700" anchor="t" anchorCtr="0">
            <a:noAutofit/>
          </a:bodyPr>
          <a:lstStyle/>
          <a:p>
            <a:pPr lvl="0" algn="just"/>
            <a:r>
              <a:rPr lang="en-US" sz="2000" dirty="0">
                <a:solidFill>
                  <a:schemeClr val="dk1"/>
                </a:solidFill>
                <a:latin typeface="Calibri"/>
                <a:ea typeface="Calibri"/>
                <a:cs typeface="Calibri"/>
                <a:sym typeface="Calibri"/>
              </a:rPr>
              <a:t>Stay informed about your community’s risk from hazards. You can obtain this information from your local </a:t>
            </a:r>
            <a:r>
              <a:rPr lang="en-US" sz="2000" b="1" dirty="0">
                <a:solidFill>
                  <a:schemeClr val="dk1"/>
                </a:solidFill>
                <a:latin typeface="Calibri"/>
                <a:ea typeface="Calibri"/>
                <a:cs typeface="Calibri"/>
                <a:sym typeface="Calibri"/>
              </a:rPr>
              <a:t>Office of Emergency Management</a:t>
            </a:r>
            <a:r>
              <a:rPr lang="en-US" sz="2000" dirty="0">
                <a:solidFill>
                  <a:schemeClr val="dk1"/>
                </a:solidFill>
                <a:latin typeface="Calibri"/>
                <a:ea typeface="Calibri"/>
                <a:cs typeface="Calibri"/>
                <a:sym typeface="Calibri"/>
              </a:rPr>
              <a:t>. Another source of information is FEMA. You can search for past Declared Disaster here </a:t>
            </a:r>
            <a:r>
              <a:rPr lang="en-US" sz="2000" dirty="0">
                <a:solidFill>
                  <a:schemeClr val="dk1"/>
                </a:solidFill>
                <a:latin typeface="Calibri"/>
                <a:ea typeface="Calibri"/>
                <a:cs typeface="Calibri"/>
                <a:sym typeface="Calibri"/>
                <a:hlinkClick r:id="rId3"/>
              </a:rPr>
              <a:t>https://www.fema.gov/disasters/disaster-declarations</a:t>
            </a:r>
            <a:r>
              <a:rPr lang="en-US" sz="2000" dirty="0">
                <a:solidFill>
                  <a:schemeClr val="dk1"/>
                </a:solidFill>
                <a:latin typeface="Calibri"/>
                <a:ea typeface="Calibri"/>
                <a:cs typeface="Calibri"/>
                <a:sym typeface="Calibri"/>
              </a:rPr>
              <a:t>.</a:t>
            </a:r>
          </a:p>
          <a:p>
            <a:pPr lvl="0" algn="just"/>
            <a:endParaRPr lang="en-US"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dirty="0"/>
          </a:p>
        </p:txBody>
      </p:sp>
      <p:sp>
        <p:nvSpPr>
          <p:cNvPr id="4" name="TextBox 3"/>
          <p:cNvSpPr txBox="1"/>
          <p:nvPr/>
        </p:nvSpPr>
        <p:spPr>
          <a:xfrm>
            <a:off x="151616" y="2513821"/>
            <a:ext cx="2143536" cy="307777"/>
          </a:xfrm>
          <a:prstGeom prst="rect">
            <a:avLst/>
          </a:prstGeom>
          <a:noFill/>
        </p:spPr>
        <p:txBody>
          <a:bodyPr wrap="none" rtlCol="0">
            <a:spAutoFit/>
          </a:bodyPr>
          <a:lstStyle/>
          <a:p>
            <a:r>
              <a:rPr lang="en-US" dirty="0"/>
              <a:t>Disaster Map 2018-2019</a:t>
            </a:r>
            <a:endParaRPr lang="en-US" sz="1000" dirty="0"/>
          </a:p>
        </p:txBody>
      </p:sp>
      <p:pic>
        <p:nvPicPr>
          <p:cNvPr id="3" name="Picture 2" descr="Disaster incident map, 2018-20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3765" y="2757759"/>
            <a:ext cx="8580235" cy="4100241"/>
          </a:xfrm>
          <a:prstGeom prst="rect">
            <a:avLst/>
          </a:prstGeom>
        </p:spPr>
      </p:pic>
      <p:sp>
        <p:nvSpPr>
          <p:cNvPr id="5" name="TextBox 4"/>
          <p:cNvSpPr txBox="1"/>
          <p:nvPr/>
        </p:nvSpPr>
        <p:spPr>
          <a:xfrm>
            <a:off x="3018605" y="2512680"/>
            <a:ext cx="6125395" cy="246221"/>
          </a:xfrm>
          <a:prstGeom prst="rect">
            <a:avLst/>
          </a:prstGeom>
          <a:noFill/>
        </p:spPr>
        <p:txBody>
          <a:bodyPr wrap="none" rtlCol="0">
            <a:spAutoFit/>
          </a:bodyPr>
          <a:lstStyle/>
          <a:p>
            <a:r>
              <a:rPr lang="en-US" sz="1000" dirty="0"/>
              <a:t>https://www.niehs.nih.gov/careers/hazmat/funding/assets/wtp_2019_foa_declared_disaster_map_508.pdf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FAMILY PREPAREDNESS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57107" y="559845"/>
            <a:ext cx="882111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00"/>
              <a:buFont typeface="Calibri"/>
              <a:buNone/>
            </a:pPr>
            <a:r>
              <a:rPr lang="en-US" sz="3900" b="1" u="sng" dirty="0"/>
              <a:t>Family Preparedness</a:t>
            </a:r>
            <a:endParaRPr dirty="0"/>
          </a:p>
        </p:txBody>
      </p:sp>
      <p:pic>
        <p:nvPicPr>
          <p:cNvPr id="182" name="Google Shape;182;p23">
            <a:extLst>
              <a:ext uri="{C183D7F6-B498-43B3-948B-1728B52AA6E4}">
                <adec:decorative xmlns:adec="http://schemas.microsoft.com/office/drawing/2017/decorative" val="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76226" y="1523999"/>
            <a:ext cx="4038600" cy="1833131"/>
          </a:xfrm>
          <a:prstGeom prst="rect">
            <a:avLst/>
          </a:prstGeom>
          <a:noFill/>
          <a:ln>
            <a:noFill/>
          </a:ln>
        </p:spPr>
      </p:pic>
      <p:sp>
        <p:nvSpPr>
          <p:cNvPr id="179" name="Google Shape;179;p23"/>
          <p:cNvSpPr txBox="1"/>
          <p:nvPr/>
        </p:nvSpPr>
        <p:spPr>
          <a:xfrm>
            <a:off x="1173625" y="3766425"/>
            <a:ext cx="73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1) Develop a </a:t>
            </a:r>
            <a:r>
              <a:rPr lang="en-US" sz="3200" b="1">
                <a:solidFill>
                  <a:srgbClr val="FF0000"/>
                </a:solidFill>
                <a:latin typeface="Calibri"/>
                <a:ea typeface="Calibri"/>
                <a:cs typeface="Calibri"/>
                <a:sym typeface="Calibri"/>
              </a:rPr>
              <a:t>Family Communication Plan</a:t>
            </a:r>
            <a:endParaRPr/>
          </a:p>
        </p:txBody>
      </p:sp>
      <p:sp>
        <p:nvSpPr>
          <p:cNvPr id="180" name="Google Shape;180;p23"/>
          <p:cNvSpPr txBox="1"/>
          <p:nvPr/>
        </p:nvSpPr>
        <p:spPr>
          <a:xfrm>
            <a:off x="1681425" y="4704700"/>
            <a:ext cx="61296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2) Develop a </a:t>
            </a:r>
            <a:r>
              <a:rPr lang="en-US" sz="3200" b="1">
                <a:solidFill>
                  <a:srgbClr val="FF0000"/>
                </a:solidFill>
                <a:latin typeface="Calibri"/>
                <a:ea typeface="Calibri"/>
                <a:cs typeface="Calibri"/>
                <a:sym typeface="Calibri"/>
              </a:rPr>
              <a:t>Family Disaster Plan</a:t>
            </a:r>
            <a:endParaRPr/>
          </a:p>
        </p:txBody>
      </p:sp>
      <p:sp>
        <p:nvSpPr>
          <p:cNvPr id="181" name="Google Shape;181;p23"/>
          <p:cNvSpPr txBox="1"/>
          <p:nvPr/>
        </p:nvSpPr>
        <p:spPr>
          <a:xfrm>
            <a:off x="2259166" y="5642987"/>
            <a:ext cx="423442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3) Get an </a:t>
            </a:r>
            <a:r>
              <a:rPr lang="en-US" sz="3200" b="1">
                <a:solidFill>
                  <a:srgbClr val="FF0000"/>
                </a:solidFill>
                <a:latin typeface="Calibri"/>
                <a:ea typeface="Calibri"/>
                <a:cs typeface="Calibri"/>
                <a:sym typeface="Calibri"/>
              </a:rPr>
              <a:t>Emergency Kit</a:t>
            </a:r>
            <a:endParaRPr sz="320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38292" y="367318"/>
            <a:ext cx="8229600" cy="7106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dirty="0"/>
              <a:t>1) </a:t>
            </a:r>
            <a:r>
              <a:rPr lang="en-US" sz="3200" b="1" u="sng" dirty="0"/>
              <a:t>Family Communication Plan</a:t>
            </a:r>
            <a:endParaRPr dirty="0"/>
          </a:p>
        </p:txBody>
      </p:sp>
      <p:pic>
        <p:nvPicPr>
          <p:cNvPr id="3" name="Picture 2" descr="U.S. Department of Homeland Security, Federal Emergency Management Agency (FEMA)"/>
          <p:cNvPicPr>
            <a:picLocks noChangeAspect="1"/>
          </p:cNvPicPr>
          <p:nvPr/>
        </p:nvPicPr>
        <p:blipFill>
          <a:blip r:embed="rId3"/>
          <a:stretch>
            <a:fillRect/>
          </a:stretch>
        </p:blipFill>
        <p:spPr>
          <a:xfrm>
            <a:off x="275574" y="1383809"/>
            <a:ext cx="1731414" cy="1725318"/>
          </a:xfrm>
          <a:prstGeom prst="rect">
            <a:avLst/>
          </a:prstGeom>
        </p:spPr>
      </p:pic>
      <p:sp>
        <p:nvSpPr>
          <p:cNvPr id="2" name="Rectangle 1"/>
          <p:cNvSpPr/>
          <p:nvPr/>
        </p:nvSpPr>
        <p:spPr>
          <a:xfrm>
            <a:off x="338292" y="3258839"/>
            <a:ext cx="8277726" cy="2559162"/>
          </a:xfrm>
          <a:prstGeom prst="rect">
            <a:avLst/>
          </a:prstGeom>
        </p:spPr>
        <p:txBody>
          <a:bodyPr wrap="square">
            <a:spAutoFit/>
          </a:bodyPr>
          <a:lstStyle/>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FEMA has developed a tool to help your family prepare a communication plan.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Collect </a:t>
            </a:r>
            <a:r>
              <a:rPr lang="en-US" sz="1800" dirty="0">
                <a:latin typeface="Arial" panose="020B0604020202020204" pitchFamily="34" charset="0"/>
                <a:ea typeface="Calibri" panose="020F0502020204030204" pitchFamily="34" charset="0"/>
                <a:cs typeface="Times New Roman" panose="02020603050405020304" pitchFamily="18" charset="0"/>
              </a:rPr>
              <a:t>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Share</a:t>
            </a:r>
            <a:r>
              <a:rPr lang="en-US" sz="1800" dirty="0">
                <a:latin typeface="Arial" panose="020B0604020202020204" pitchFamily="34" charset="0"/>
                <a:ea typeface="Calibri" panose="020F0502020204030204" pitchFamily="34" charset="0"/>
                <a:cs typeface="Times New Roman" panose="02020603050405020304" pitchFamily="18" charset="0"/>
              </a:rPr>
              <a:t>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Practice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The tool can be found here: </a:t>
            </a:r>
            <a:r>
              <a:rPr lang="en-US" u="sng" dirty="0">
                <a:hlinkClick r:id="rId4"/>
              </a:rPr>
              <a:t>https://www.fema.gov/media-library-data/1440449346150-1ff18127345615d8b7e1effb4752b668/Family_Comm_Plan_508_20150820.pdf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77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33362" y="533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2) </a:t>
            </a:r>
            <a:r>
              <a:rPr lang="en-US" sz="3600" b="1" u="sng" dirty="0"/>
              <a:t>Family Disaster Plan</a:t>
            </a:r>
            <a:endParaRPr dirty="0"/>
          </a:p>
        </p:txBody>
      </p:sp>
      <p:sp>
        <p:nvSpPr>
          <p:cNvPr id="200" name="Google Shape;200;p25"/>
          <p:cNvSpPr/>
          <p:nvPr/>
        </p:nvSpPr>
        <p:spPr>
          <a:xfrm>
            <a:off x="304800" y="1219200"/>
            <a:ext cx="8572500" cy="101566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000" dirty="0">
                <a:solidFill>
                  <a:schemeClr val="dk1"/>
                </a:solidFill>
                <a:latin typeface="Calibri"/>
                <a:ea typeface="Calibri"/>
                <a:cs typeface="Calibri"/>
                <a:sym typeface="Calibri"/>
              </a:rPr>
              <a:t>Think about your homes. What may be some safe spots within them in case of a disaster? </a:t>
            </a:r>
            <a:endParaRPr dirty="0"/>
          </a:p>
        </p:txBody>
      </p:sp>
      <p:sp>
        <p:nvSpPr>
          <p:cNvPr id="199" name="Google Shape;199;p25"/>
          <p:cNvSpPr txBox="1">
            <a:spLocks noGrp="1"/>
          </p:cNvSpPr>
          <p:nvPr>
            <p:ph type="body" idx="1"/>
          </p:nvPr>
        </p:nvSpPr>
        <p:spPr>
          <a:xfrm>
            <a:off x="304800" y="2367929"/>
            <a:ext cx="8610600" cy="4142874"/>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2516"/>
              <a:buFont typeface="Noto Sans Symbols"/>
              <a:buChar char="✓"/>
            </a:pPr>
            <a:r>
              <a:rPr lang="en-US" dirty="0"/>
              <a:t>Safe Spots in Home for Each Type of Risk Hazard</a:t>
            </a:r>
            <a:endParaRPr dirty="0"/>
          </a:p>
          <a:p>
            <a:pPr marL="0" lvl="0" indent="0" algn="l" rtl="0">
              <a:lnSpc>
                <a:spcPct val="80000"/>
              </a:lnSpc>
              <a:spcBef>
                <a:spcPts val="592"/>
              </a:spcBef>
              <a:spcAft>
                <a:spcPts val="0"/>
              </a:spcAft>
              <a:buSzPts val="2516"/>
              <a:buNone/>
            </a:pPr>
            <a:endParaRPr b="1" dirty="0"/>
          </a:p>
          <a:p>
            <a:pPr marL="182880" lvl="0" indent="-182880" algn="l" rtl="0">
              <a:lnSpc>
                <a:spcPct val="80000"/>
              </a:lnSpc>
              <a:spcBef>
                <a:spcPts val="592"/>
              </a:spcBef>
              <a:spcAft>
                <a:spcPts val="0"/>
              </a:spcAft>
              <a:buSzPts val="2516"/>
              <a:buFont typeface="Noto Sans Symbols"/>
              <a:buChar char="✓"/>
            </a:pPr>
            <a:r>
              <a:rPr lang="en-US" dirty="0"/>
              <a:t>Multiple Meeting Places (Outside of Home)</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dirty="0"/>
              <a:t>Best Escape Routes</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b="1" dirty="0"/>
              <a:t>Don’t Forget Pets and People With Special Needs</a:t>
            </a:r>
          </a:p>
          <a:p>
            <a:pPr marL="182880" lvl="0" indent="-182880" algn="l" rtl="0">
              <a:lnSpc>
                <a:spcPct val="80000"/>
              </a:lnSpc>
              <a:spcBef>
                <a:spcPts val="592"/>
              </a:spcBef>
              <a:spcAft>
                <a:spcPts val="0"/>
              </a:spcAft>
              <a:buSzPts val="2516"/>
              <a:buFont typeface="Noto Sans Symbols"/>
              <a:buChar char="✓"/>
            </a:pPr>
            <a:endParaRPr lang="en-US" sz="2960" b="1" dirty="0"/>
          </a:p>
          <a:p>
            <a:pPr marL="182880" lvl="0" indent="-182880" algn="l" rtl="0">
              <a:lnSpc>
                <a:spcPct val="80000"/>
              </a:lnSpc>
              <a:spcBef>
                <a:spcPts val="592"/>
              </a:spcBef>
              <a:spcAft>
                <a:spcPts val="0"/>
              </a:spcAft>
              <a:buSzPts val="2516"/>
              <a:buFont typeface="Noto Sans Symbols"/>
              <a:buChar char="✓"/>
            </a:pPr>
            <a:endParaRPr lang="en-US" sz="2960" b="1" dirty="0"/>
          </a:p>
          <a:p>
            <a:pPr marL="0" lvl="0" indent="0" algn="l" rtl="0">
              <a:lnSpc>
                <a:spcPct val="80000"/>
              </a:lnSpc>
              <a:spcBef>
                <a:spcPts val="592"/>
              </a:spcBef>
              <a:spcAft>
                <a:spcPts val="0"/>
              </a:spcAft>
              <a:buSzPts val="2516"/>
              <a:buNone/>
            </a:pPr>
            <a:r>
              <a:rPr lang="en-US" sz="2960" b="1" dirty="0"/>
              <a:t> </a:t>
            </a:r>
            <a:r>
              <a:rPr lang="en-US" sz="1800" dirty="0"/>
              <a:t>More information can be found here: </a:t>
            </a:r>
            <a:endParaRPr sz="1800" dirty="0"/>
          </a:p>
        </p:txBody>
      </p:sp>
      <p:sp>
        <p:nvSpPr>
          <p:cNvPr id="5" name="Google Shape;188;p24"/>
          <p:cNvSpPr/>
          <p:nvPr/>
        </p:nvSpPr>
        <p:spPr>
          <a:xfrm>
            <a:off x="3958904" y="5826261"/>
            <a:ext cx="5104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3"/>
              </a:rPr>
              <a:t>https://www.ready.gov/make-a-plan</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5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Title 2">
            <a:extLst>
              <a:ext uri="{FF2B5EF4-FFF2-40B4-BE49-F238E27FC236}">
                <a16:creationId xmlns:a16="http://schemas.microsoft.com/office/drawing/2014/main" id="{6720D510-9425-D5C2-D44C-DA57F9A24DD9}"/>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Table of Special Considerations</a:t>
            </a:r>
          </a:p>
        </p:txBody>
      </p:sp>
      <p:graphicFrame>
        <p:nvGraphicFramePr>
          <p:cNvPr id="4" name="Table 4">
            <a:extLst>
              <a:ext uri="{FF2B5EF4-FFF2-40B4-BE49-F238E27FC236}">
                <a16:creationId xmlns:a16="http://schemas.microsoft.com/office/drawing/2014/main" id="{4C1A0104-C2FF-9CA0-5E3F-EB6949F1A4F0}"/>
              </a:ext>
            </a:extLst>
          </p:cNvPr>
          <p:cNvGraphicFramePr>
            <a:graphicFrameLocks noGrp="1"/>
          </p:cNvGraphicFramePr>
          <p:nvPr>
            <p:extLst>
              <p:ext uri="{D42A27DB-BD31-4B8C-83A1-F6EECF244321}">
                <p14:modId xmlns:p14="http://schemas.microsoft.com/office/powerpoint/2010/main" val="394037079"/>
              </p:ext>
            </p:extLst>
          </p:nvPr>
        </p:nvGraphicFramePr>
        <p:xfrm>
          <a:off x="255636" y="639096"/>
          <a:ext cx="8622892" cy="5911998"/>
        </p:xfrm>
        <a:graphic>
          <a:graphicData uri="http://schemas.openxmlformats.org/drawingml/2006/table">
            <a:tbl>
              <a:tblPr firstRow="1" bandRow="1">
                <a:tableStyleId>{9D7B26C5-4107-4FEC-AEDC-1716B250A1EF}</a:tableStyleId>
              </a:tblPr>
              <a:tblGrid>
                <a:gridCol w="2861190">
                  <a:extLst>
                    <a:ext uri="{9D8B030D-6E8A-4147-A177-3AD203B41FA5}">
                      <a16:colId xmlns:a16="http://schemas.microsoft.com/office/drawing/2014/main" val="3236125643"/>
                    </a:ext>
                  </a:extLst>
                </a:gridCol>
                <a:gridCol w="5761702">
                  <a:extLst>
                    <a:ext uri="{9D8B030D-6E8A-4147-A177-3AD203B41FA5}">
                      <a16:colId xmlns:a16="http://schemas.microsoft.com/office/drawing/2014/main" val="3899995007"/>
                    </a:ext>
                  </a:extLst>
                </a:gridCol>
              </a:tblGrid>
              <a:tr h="832933">
                <a:tc>
                  <a:txBody>
                    <a:bodyPr/>
                    <a:lstStyle/>
                    <a:p>
                      <a:r>
                        <a:rPr lang="en-US" sz="2400" dirty="0"/>
                        <a:t>Disability/Special</a:t>
                      </a:r>
                      <a:r>
                        <a:rPr lang="en-US" sz="2400" baseline="0" dirty="0"/>
                        <a:t> Need</a:t>
                      </a:r>
                      <a:endParaRPr lang="en-US" sz="2400" dirty="0"/>
                    </a:p>
                  </a:txBody>
                  <a:tcPr/>
                </a:tc>
                <a:tc>
                  <a:txBody>
                    <a:bodyPr/>
                    <a:lstStyle/>
                    <a:p>
                      <a:r>
                        <a:rPr lang="en-US" sz="2400" dirty="0"/>
                        <a:t>Additional Steps</a:t>
                      </a:r>
                    </a:p>
                  </a:txBody>
                  <a:tcPr/>
                </a:tc>
                <a:extLst>
                  <a:ext uri="{0D108BD9-81ED-4DB2-BD59-A6C34878D82A}">
                    <a16:rowId xmlns:a16="http://schemas.microsoft.com/office/drawing/2014/main" val="3946637288"/>
                  </a:ext>
                </a:extLst>
              </a:tr>
              <a:tr h="832933">
                <a:tc>
                  <a:txBody>
                    <a:bodyPr/>
                    <a:lstStyle/>
                    <a:p>
                      <a:r>
                        <a:rPr lang="en-US" sz="2400" dirty="0"/>
                        <a:t>Hearing impaired</a:t>
                      </a:r>
                    </a:p>
                  </a:txBody>
                  <a:tcPr/>
                </a:tc>
                <a:tc>
                  <a:txBody>
                    <a:bodyPr/>
                    <a:lstStyle/>
                    <a:p>
                      <a:r>
                        <a:rPr lang="en-US" sz="1800" dirty="0"/>
                        <a:t>May need to make special arrangements to receive</a:t>
                      </a:r>
                      <a:r>
                        <a:rPr lang="en-US" sz="1800" baseline="0" dirty="0"/>
                        <a:t> warnings.</a:t>
                      </a:r>
                    </a:p>
                  </a:txBody>
                  <a:tcPr/>
                </a:tc>
                <a:extLst>
                  <a:ext uri="{0D108BD9-81ED-4DB2-BD59-A6C34878D82A}">
                    <a16:rowId xmlns:a16="http://schemas.microsoft.com/office/drawing/2014/main" val="1298920984"/>
                  </a:ext>
                </a:extLst>
              </a:tr>
              <a:tr h="832933">
                <a:tc>
                  <a:txBody>
                    <a:bodyPr/>
                    <a:lstStyle/>
                    <a:p>
                      <a:r>
                        <a:rPr lang="en-US" sz="2400" dirty="0"/>
                        <a:t>Mobility impaired</a:t>
                      </a:r>
                    </a:p>
                  </a:txBody>
                  <a:tcPr/>
                </a:tc>
                <a:tc>
                  <a:txBody>
                    <a:bodyPr/>
                    <a:lstStyle/>
                    <a:p>
                      <a:r>
                        <a:rPr lang="en-US" sz="1800" dirty="0"/>
                        <a:t>May need special assistance to get to a shelter.</a:t>
                      </a:r>
                    </a:p>
                  </a:txBody>
                  <a:tcPr/>
                </a:tc>
                <a:extLst>
                  <a:ext uri="{0D108BD9-81ED-4DB2-BD59-A6C34878D82A}">
                    <a16:rowId xmlns:a16="http://schemas.microsoft.com/office/drawing/2014/main" val="480358980"/>
                  </a:ext>
                </a:extLst>
              </a:tr>
              <a:tr h="832933">
                <a:tc>
                  <a:txBody>
                    <a:bodyPr/>
                    <a:lstStyle/>
                    <a:p>
                      <a:r>
                        <a:rPr lang="en-US" sz="2400" dirty="0"/>
                        <a:t>Single working parent</a:t>
                      </a:r>
                    </a:p>
                  </a:txBody>
                  <a:tcPr/>
                </a:tc>
                <a:tc>
                  <a:txBody>
                    <a:bodyPr/>
                    <a:lstStyle/>
                    <a:p>
                      <a:r>
                        <a:rPr lang="en-US" sz="1800" dirty="0"/>
                        <a:t>May need help to plan for disasters and emergencies.</a:t>
                      </a:r>
                    </a:p>
                  </a:txBody>
                  <a:tcPr/>
                </a:tc>
                <a:extLst>
                  <a:ext uri="{0D108BD9-81ED-4DB2-BD59-A6C34878D82A}">
                    <a16:rowId xmlns:a16="http://schemas.microsoft.com/office/drawing/2014/main" val="2212583782"/>
                  </a:ext>
                </a:extLst>
              </a:tr>
              <a:tr h="832933">
                <a:tc>
                  <a:txBody>
                    <a:bodyPr/>
                    <a:lstStyle/>
                    <a:p>
                      <a:r>
                        <a:rPr lang="en-US" sz="2400" dirty="0"/>
                        <a:t>Non-English</a:t>
                      </a:r>
                      <a:r>
                        <a:rPr lang="en-US" sz="2400" baseline="0" dirty="0"/>
                        <a:t> </a:t>
                      </a:r>
                      <a:r>
                        <a:rPr lang="en-US" sz="2400" dirty="0"/>
                        <a:t>speaking persons</a:t>
                      </a:r>
                    </a:p>
                  </a:txBody>
                  <a:tcPr/>
                </a:tc>
                <a:tc>
                  <a:txBody>
                    <a:bodyPr/>
                    <a:lstStyle/>
                    <a:p>
                      <a:r>
                        <a:rPr lang="en-US" sz="1800" dirty="0"/>
                        <a:t>May need assistance planning for and responding to emergencies. Community and cultural groups may be able to help keep people informed.</a:t>
                      </a:r>
                    </a:p>
                  </a:txBody>
                  <a:tcPr/>
                </a:tc>
                <a:extLst>
                  <a:ext uri="{0D108BD9-81ED-4DB2-BD59-A6C34878D82A}">
                    <a16:rowId xmlns:a16="http://schemas.microsoft.com/office/drawing/2014/main" val="3958318362"/>
                  </a:ext>
                </a:extLst>
              </a:tr>
              <a:tr h="832933">
                <a:tc>
                  <a:txBody>
                    <a:bodyPr/>
                    <a:lstStyle/>
                    <a:p>
                      <a:r>
                        <a:rPr lang="en-US" sz="2400" dirty="0"/>
                        <a:t>People without vehicles</a:t>
                      </a:r>
                    </a:p>
                  </a:txBody>
                  <a:tcPr/>
                </a:tc>
                <a:tc>
                  <a:txBody>
                    <a:bodyPr/>
                    <a:lstStyle/>
                    <a:p>
                      <a:r>
                        <a:rPr lang="en-US" sz="1800" dirty="0"/>
                        <a:t>May need to make arrangements</a:t>
                      </a:r>
                      <a:r>
                        <a:rPr lang="en-US" sz="1800" baseline="0" dirty="0"/>
                        <a:t> for transportation.</a:t>
                      </a:r>
                      <a:endParaRPr lang="en-US" sz="1800" dirty="0"/>
                    </a:p>
                  </a:txBody>
                  <a:tcPr/>
                </a:tc>
                <a:extLst>
                  <a:ext uri="{0D108BD9-81ED-4DB2-BD59-A6C34878D82A}">
                    <a16:rowId xmlns:a16="http://schemas.microsoft.com/office/drawing/2014/main" val="1530181444"/>
                  </a:ext>
                </a:extLst>
              </a:tr>
              <a:tr h="832933">
                <a:tc>
                  <a:txBody>
                    <a:bodyPr/>
                    <a:lstStyle/>
                    <a:p>
                      <a:r>
                        <a:rPr lang="en-US" sz="2400" dirty="0"/>
                        <a:t>People with special</a:t>
                      </a:r>
                      <a:r>
                        <a:rPr lang="en-US" sz="2400" baseline="0" dirty="0"/>
                        <a:t> dietary needs</a:t>
                      </a:r>
                      <a:endParaRPr lang="en-US" sz="2400" dirty="0"/>
                    </a:p>
                  </a:txBody>
                  <a:tcPr/>
                </a:tc>
                <a:tc>
                  <a:txBody>
                    <a:bodyPr/>
                    <a:lstStyle/>
                    <a:p>
                      <a:r>
                        <a:rPr lang="en-US" sz="1800" dirty="0"/>
                        <a:t>Should take special precautions to have an adequate emergency food supply/</a:t>
                      </a:r>
                    </a:p>
                  </a:txBody>
                  <a:tcPr/>
                </a:tc>
                <a:extLst>
                  <a:ext uri="{0D108BD9-81ED-4DB2-BD59-A6C34878D82A}">
                    <a16:rowId xmlns:a16="http://schemas.microsoft.com/office/drawing/2014/main" val="250046831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8745"/>
            <a:ext cx="8229600" cy="1119909"/>
          </a:xfrm>
        </p:spPr>
        <p:txBody>
          <a:bodyPr/>
          <a:lstStyle/>
          <a:p>
            <a:r>
              <a:rPr lang="en-US" dirty="0"/>
              <a:t>Prepare your pets for disasters</a:t>
            </a:r>
          </a:p>
        </p:txBody>
      </p:sp>
      <p:sp>
        <p:nvSpPr>
          <p:cNvPr id="4" name="TextBox 3"/>
          <p:cNvSpPr txBox="1"/>
          <p:nvPr/>
        </p:nvSpPr>
        <p:spPr>
          <a:xfrm>
            <a:off x="457199" y="1783741"/>
            <a:ext cx="8571346" cy="400110"/>
          </a:xfrm>
          <a:prstGeom prst="rect">
            <a:avLst/>
          </a:prstGeom>
          <a:noFill/>
        </p:spPr>
        <p:txBody>
          <a:bodyPr wrap="square" rtlCol="0">
            <a:spAutoFit/>
          </a:bodyPr>
          <a:lstStyle/>
          <a:p>
            <a:r>
              <a:rPr lang="en-US" sz="2000" dirty="0"/>
              <a:t>See </a:t>
            </a:r>
            <a:r>
              <a:rPr lang="en-US" sz="2000" dirty="0">
                <a:hlinkClick r:id="rId2"/>
              </a:rPr>
              <a:t>https://www.ready.gov/pets </a:t>
            </a:r>
            <a:r>
              <a:rPr lang="en-US" sz="2000" dirty="0"/>
              <a:t>for more details on the outline below</a:t>
            </a:r>
          </a:p>
        </p:txBody>
      </p:sp>
      <p:sp>
        <p:nvSpPr>
          <p:cNvPr id="3" name="TextBox 2"/>
          <p:cNvSpPr txBox="1"/>
          <p:nvPr/>
        </p:nvSpPr>
        <p:spPr>
          <a:xfrm>
            <a:off x="514926" y="2779049"/>
            <a:ext cx="8114145" cy="3693319"/>
          </a:xfrm>
          <a:prstGeom prst="rect">
            <a:avLst/>
          </a:prstGeom>
          <a:noFill/>
        </p:spPr>
        <p:txBody>
          <a:bodyPr wrap="square" rtlCol="0">
            <a:spAutoFit/>
          </a:bodyPr>
          <a:lstStyle/>
          <a:p>
            <a:r>
              <a:rPr lang="en-US" sz="2000" dirty="0"/>
              <a:t>1. Make a Plan</a:t>
            </a:r>
          </a:p>
          <a:p>
            <a:pPr marL="342900" lvl="8" indent="-342900">
              <a:buFont typeface="Arial" panose="020B0604020202020204" pitchFamily="34" charset="0"/>
              <a:buChar char="•"/>
            </a:pPr>
            <a:r>
              <a:rPr lang="en-US" sz="2000" dirty="0"/>
              <a:t>Many shelters/hotels won’t allow pets. Know where you can go.</a:t>
            </a:r>
          </a:p>
          <a:p>
            <a:pPr marL="342900" lvl="5" indent="-342900">
              <a:buFont typeface="Arial" panose="020B0604020202020204" pitchFamily="34" charset="0"/>
              <a:buChar char="•"/>
            </a:pPr>
            <a:r>
              <a:rPr lang="en-US" sz="2000" dirty="0"/>
              <a:t>Have your pet microchipped </a:t>
            </a:r>
          </a:p>
          <a:p>
            <a:pPr marL="342900" lvl="5" indent="-342900">
              <a:buFont typeface="Arial" panose="020B0604020202020204" pitchFamily="34" charset="0"/>
              <a:buChar char="•"/>
            </a:pPr>
            <a:r>
              <a:rPr lang="en-US" sz="2000" dirty="0"/>
              <a:t>Large animals such as horses and pigs will require extra planning</a:t>
            </a:r>
          </a:p>
          <a:p>
            <a:pPr lvl="5"/>
            <a:endParaRPr lang="en-US" sz="2000" dirty="0"/>
          </a:p>
          <a:p>
            <a:pPr lvl="1"/>
            <a:r>
              <a:rPr lang="en-US" sz="2000" dirty="0"/>
              <a:t>2. Build a Kit</a:t>
            </a:r>
          </a:p>
          <a:p>
            <a:pPr marL="285750" lvl="1" indent="-285750">
              <a:buFont typeface="Arial" panose="020B0604020202020204" pitchFamily="34" charset="0"/>
              <a:buChar char="•"/>
            </a:pPr>
            <a:r>
              <a:rPr lang="en-US" sz="2000" dirty="0"/>
              <a:t>Food, medicine, leash, carrier, toy/blanket, grooming &amp; sanitation items</a:t>
            </a:r>
          </a:p>
          <a:p>
            <a:pPr marL="285750" lvl="1" indent="-285750">
              <a:buFont typeface="Arial" panose="020B0604020202020204" pitchFamily="34" charset="0"/>
              <a:buChar char="•"/>
            </a:pPr>
            <a:endParaRPr lang="en-US" sz="2000" dirty="0"/>
          </a:p>
          <a:p>
            <a:pPr lvl="1"/>
            <a:r>
              <a:rPr lang="en-US" sz="2000" dirty="0"/>
              <a:t>3. Stay informed</a:t>
            </a:r>
          </a:p>
          <a:p>
            <a:pPr marL="285750" lvl="1" indent="-285750">
              <a:buFont typeface="Arial" panose="020B0604020202020204" pitchFamily="34" charset="0"/>
              <a:buChar char="•"/>
            </a:pPr>
            <a:r>
              <a:rPr lang="en-US" sz="2000" dirty="0"/>
              <a:t>Bring pets indoors at first sign of storm or disaster warning</a:t>
            </a:r>
          </a:p>
          <a:p>
            <a:pPr lvl="1"/>
            <a:endParaRPr lang="en-US" dirty="0"/>
          </a:p>
        </p:txBody>
      </p:sp>
    </p:spTree>
    <p:extLst>
      <p:ext uri="{BB962C8B-B14F-4D97-AF65-F5344CB8AC3E}">
        <p14:creationId xmlns:p14="http://schemas.microsoft.com/office/powerpoint/2010/main" val="311124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26582" cy="990600"/>
          </a:xfrm>
        </p:spPr>
        <p:txBody>
          <a:bodyPr/>
          <a:lstStyle/>
          <a:p>
            <a:r>
              <a:rPr lang="en-US" sz="3200" dirty="0"/>
              <a:t>Family planning for an outbreak like COVID-19</a:t>
            </a:r>
          </a:p>
        </p:txBody>
      </p:sp>
      <p:sp>
        <p:nvSpPr>
          <p:cNvPr id="3" name="Rectangle 2"/>
          <p:cNvSpPr/>
          <p:nvPr/>
        </p:nvSpPr>
        <p:spPr>
          <a:xfrm>
            <a:off x="457200" y="1524000"/>
            <a:ext cx="7855527"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Open Sans"/>
              </a:rPr>
              <a:t>Plan ways to care for those who might be at greater risk such as those with disabilities, special medical needs or the elderly.</a:t>
            </a:r>
          </a:p>
          <a:p>
            <a:endParaRPr lang="en-US" sz="2000" dirty="0">
              <a:latin typeface="Open Sans"/>
            </a:endParaRPr>
          </a:p>
          <a:p>
            <a:pPr marL="342900" indent="-342900">
              <a:buFont typeface="Arial" panose="020B0604020202020204" pitchFamily="34" charset="0"/>
              <a:buChar char="•"/>
            </a:pPr>
            <a:r>
              <a:rPr lang="en-US" sz="2000" dirty="0">
                <a:latin typeface="Open Sans"/>
              </a:rPr>
              <a:t>Gather essential items your household needs to be ready. Be sure to have access to 2 weeks of medications and supplies.</a:t>
            </a:r>
          </a:p>
          <a:p>
            <a:endParaRPr lang="en-US" sz="2000" dirty="0">
              <a:latin typeface="Open Sans"/>
            </a:endParaRPr>
          </a:p>
          <a:p>
            <a:pPr marL="342900" indent="-342900">
              <a:buFont typeface="Arial" panose="020B0604020202020204" pitchFamily="34" charset="0"/>
              <a:buChar char="•"/>
            </a:pPr>
            <a:r>
              <a:rPr lang="en-US" sz="2000" dirty="0">
                <a:latin typeface="Open Sans"/>
              </a:rPr>
              <a:t>Create an emergency contact list of family, friends, neighbors, health care providers, and other community resources.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Get to know your neighbors.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Create a list of local organizations that you can contact if you need access to information, healthcare services, support, and resources.</a:t>
            </a:r>
          </a:p>
        </p:txBody>
      </p:sp>
      <p:sp>
        <p:nvSpPr>
          <p:cNvPr id="4" name="TextBox 3"/>
          <p:cNvSpPr txBox="1"/>
          <p:nvPr/>
        </p:nvSpPr>
        <p:spPr>
          <a:xfrm>
            <a:off x="1237673" y="6289963"/>
            <a:ext cx="7075054" cy="276999"/>
          </a:xfrm>
          <a:prstGeom prst="rect">
            <a:avLst/>
          </a:prstGeom>
          <a:noFill/>
        </p:spPr>
        <p:txBody>
          <a:bodyPr wrap="square" rtlCol="0">
            <a:spAutoFit/>
          </a:bodyPr>
          <a:lstStyle/>
          <a:p>
            <a:r>
              <a:rPr lang="en-US" sz="1200" dirty="0">
                <a:hlinkClick r:id="rId2"/>
              </a:rPr>
              <a:t>From: https://www.cdc.gov/coronavirus/2019-ncov/faq.html#Preparing-for-an-Outbreak</a:t>
            </a:r>
            <a:endParaRPr lang="en-US" sz="1200" dirty="0"/>
          </a:p>
        </p:txBody>
      </p:sp>
    </p:spTree>
    <p:extLst>
      <p:ext uri="{BB962C8B-B14F-4D97-AF65-F5344CB8AC3E}">
        <p14:creationId xmlns:p14="http://schemas.microsoft.com/office/powerpoint/2010/main" val="197002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60131" y="381000"/>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Overview</a:t>
            </a:r>
            <a:endParaRPr dirty="0"/>
          </a:p>
        </p:txBody>
      </p:sp>
      <p:sp>
        <p:nvSpPr>
          <p:cNvPr id="76" name="Google Shape;76;p11"/>
          <p:cNvSpPr txBox="1">
            <a:spLocks noGrp="1"/>
          </p:cNvSpPr>
          <p:nvPr>
            <p:ph type="body" idx="1"/>
          </p:nvPr>
        </p:nvSpPr>
        <p:spPr>
          <a:xfrm>
            <a:off x="260131" y="1447800"/>
            <a:ext cx="8547538" cy="5257800"/>
          </a:xfrm>
          <a:prstGeom prst="rect">
            <a:avLst/>
          </a:prstGeom>
          <a:noFill/>
          <a:ln>
            <a:noFill/>
          </a:ln>
        </p:spPr>
        <p:txBody>
          <a:bodyPr spcFirstLastPara="1" wrap="square" lIns="91425" tIns="45700" rIns="91425" bIns="45700" anchor="t" anchorCtr="0">
            <a:noAutofit/>
          </a:bodyPr>
          <a:lstStyle/>
          <a:p>
            <a:pPr marL="182880" lvl="0" indent="-194310" algn="l" rtl="0">
              <a:lnSpc>
                <a:spcPct val="90000"/>
              </a:lnSpc>
              <a:spcBef>
                <a:spcPts val="0"/>
              </a:spcBef>
              <a:spcAft>
                <a:spcPts val="0"/>
              </a:spcAft>
              <a:buSzPts val="3060"/>
              <a:buFont typeface="Noto Sans Symbols"/>
              <a:buChar char="▪"/>
            </a:pPr>
            <a:r>
              <a:rPr lang="en-US" sz="3600"/>
              <a:t>  Introduction</a:t>
            </a:r>
            <a:endParaRPr/>
          </a:p>
          <a:p>
            <a:pPr marL="182880" lvl="0" indent="-194310" algn="l" rtl="0">
              <a:lnSpc>
                <a:spcPct val="140000"/>
              </a:lnSpc>
              <a:spcBef>
                <a:spcPts val="720"/>
              </a:spcBef>
              <a:spcAft>
                <a:spcPts val="0"/>
              </a:spcAft>
              <a:buSzPts val="3060"/>
              <a:buFont typeface="Noto Sans Symbols"/>
              <a:buChar char="▪"/>
            </a:pPr>
            <a:r>
              <a:rPr lang="en-US" sz="3600"/>
              <a:t>  Know the Risks</a:t>
            </a:r>
            <a:endParaRPr/>
          </a:p>
          <a:p>
            <a:pPr marL="182880" lvl="0" indent="-194310" algn="l" rtl="0">
              <a:lnSpc>
                <a:spcPct val="140000"/>
              </a:lnSpc>
              <a:spcBef>
                <a:spcPts val="720"/>
              </a:spcBef>
              <a:spcAft>
                <a:spcPts val="0"/>
              </a:spcAft>
              <a:buSzPts val="3060"/>
              <a:buFont typeface="Noto Sans Symbols"/>
              <a:buChar char="▪"/>
            </a:pPr>
            <a:r>
              <a:rPr lang="en-US" sz="3600"/>
              <a:t>  Family Preparedness</a:t>
            </a:r>
            <a:endParaRPr/>
          </a:p>
          <a:p>
            <a:pPr marL="182880" lvl="0" indent="-194310" algn="l" rtl="0">
              <a:lnSpc>
                <a:spcPct val="140000"/>
              </a:lnSpc>
              <a:spcBef>
                <a:spcPts val="720"/>
              </a:spcBef>
              <a:spcAft>
                <a:spcPts val="0"/>
              </a:spcAft>
              <a:buSzPts val="3060"/>
              <a:buFont typeface="Noto Sans Symbols"/>
              <a:buChar char="▪"/>
            </a:pPr>
            <a:r>
              <a:rPr lang="en-US" sz="3600"/>
              <a:t>  Community Preparedness</a:t>
            </a:r>
            <a:endParaRPr/>
          </a:p>
          <a:p>
            <a:pPr marL="182880" lvl="0" indent="-194310" algn="l" rtl="0">
              <a:lnSpc>
                <a:spcPct val="140000"/>
              </a:lnSpc>
              <a:spcBef>
                <a:spcPts val="720"/>
              </a:spcBef>
              <a:spcAft>
                <a:spcPts val="0"/>
              </a:spcAft>
              <a:buSzPts val="3060"/>
              <a:buFont typeface="Noto Sans Symbols"/>
              <a:buChar char="▪"/>
            </a:pPr>
            <a:r>
              <a:rPr lang="en-US" sz="3600"/>
              <a:t>  During an Emergency</a:t>
            </a:r>
            <a:endParaRPr/>
          </a:p>
          <a:p>
            <a:pPr marL="182880" lvl="0" indent="-194310" algn="l" rtl="0">
              <a:lnSpc>
                <a:spcPct val="140000"/>
              </a:lnSpc>
              <a:spcBef>
                <a:spcPts val="720"/>
              </a:spcBef>
              <a:spcAft>
                <a:spcPts val="0"/>
              </a:spcAft>
              <a:buSzPts val="3060"/>
              <a:buFont typeface="Noto Sans Symbols"/>
              <a:buChar char="▪"/>
            </a:pPr>
            <a:r>
              <a:rPr lang="en-US" sz="3600"/>
              <a:t>  After an Emergency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47675" y="215947"/>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13" name="Google Shape;213;p27"/>
          <p:cNvSpPr txBox="1"/>
          <p:nvPr/>
        </p:nvSpPr>
        <p:spPr>
          <a:xfrm>
            <a:off x="-19050" y="987472"/>
            <a:ext cx="7410450" cy="590931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Water</a:t>
            </a:r>
            <a:r>
              <a:rPr lang="en-US" sz="1400" dirty="0">
                <a:solidFill>
                  <a:schemeClr val="dk1"/>
                </a:solidFill>
                <a:latin typeface="Arial"/>
                <a:ea typeface="Arial"/>
                <a:cs typeface="Arial"/>
                <a:sym typeface="Arial"/>
              </a:rPr>
              <a:t> (one gallon per person per day for at least three days, for drinking and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Food</a:t>
            </a:r>
            <a:r>
              <a:rPr lang="en-US" sz="1400" dirty="0">
                <a:solidFill>
                  <a:schemeClr val="dk1"/>
                </a:solidFill>
                <a:latin typeface="Arial"/>
                <a:ea typeface="Arial"/>
                <a:cs typeface="Arial"/>
                <a:sym typeface="Arial"/>
              </a:rPr>
              <a:t> (at least a three-day supply of non-perishable food)</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Prescription medicine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Cash</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Battery-powered or hand crank </a:t>
            </a:r>
            <a:r>
              <a:rPr lang="en-US" sz="1400" b="1" dirty="0">
                <a:solidFill>
                  <a:schemeClr val="dk1"/>
                </a:solidFill>
                <a:latin typeface="Arial"/>
                <a:ea typeface="Arial"/>
                <a:cs typeface="Arial"/>
                <a:sym typeface="Arial"/>
              </a:rPr>
              <a:t>radio</a:t>
            </a:r>
            <a:r>
              <a:rPr lang="en-US" sz="1400" dirty="0">
                <a:solidFill>
                  <a:schemeClr val="dk1"/>
                </a:solidFill>
                <a:latin typeface="Arial"/>
                <a:ea typeface="Arial"/>
                <a:cs typeface="Arial"/>
                <a:sym typeface="Arial"/>
              </a:rPr>
              <a:t> and a NOAA Weather Radio with tone alert</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Flashlight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Extra batteries</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First aid kit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Whistle</a:t>
            </a:r>
            <a:r>
              <a:rPr lang="en-US" sz="1400" dirty="0">
                <a:solidFill>
                  <a:schemeClr val="dk1"/>
                </a:solidFill>
                <a:latin typeface="Arial"/>
                <a:ea typeface="Arial"/>
                <a:cs typeface="Arial"/>
                <a:sym typeface="Arial"/>
              </a:rPr>
              <a:t> to signal for help</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Dust mask</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plastic sheeting</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duct tape </a:t>
            </a:r>
            <a:r>
              <a:rPr lang="en-US" sz="1400" dirty="0">
                <a:solidFill>
                  <a:schemeClr val="dk1"/>
                </a:solidFill>
                <a:latin typeface="Arial"/>
                <a:ea typeface="Arial"/>
                <a:cs typeface="Arial"/>
                <a:sym typeface="Arial"/>
              </a:rPr>
              <a:t>to shelter-in-place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Moist towelettes</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garbage bags</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plastic ties </a:t>
            </a:r>
            <a:r>
              <a:rPr lang="en-US" sz="1400" dirty="0">
                <a:solidFill>
                  <a:schemeClr val="dk1"/>
                </a:solidFill>
                <a:latin typeface="Arial"/>
                <a:ea typeface="Arial"/>
                <a:cs typeface="Arial"/>
                <a:sym typeface="Arial"/>
              </a:rPr>
              <a:t>for personal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Manual can opener</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Local maps</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Cell phone </a:t>
            </a:r>
            <a:r>
              <a:rPr lang="en-US" sz="1400" dirty="0">
                <a:solidFill>
                  <a:schemeClr val="dk1"/>
                </a:solidFill>
                <a:latin typeface="Arial"/>
                <a:ea typeface="Arial"/>
                <a:cs typeface="Arial"/>
                <a:sym typeface="Arial"/>
              </a:rPr>
              <a:t>with charger and a </a:t>
            </a:r>
            <a:r>
              <a:rPr lang="en-US" sz="1400" b="1" dirty="0">
                <a:solidFill>
                  <a:schemeClr val="dk1"/>
                </a:solidFill>
                <a:latin typeface="Arial"/>
                <a:ea typeface="Arial"/>
                <a:cs typeface="Arial"/>
                <a:sym typeface="Arial"/>
              </a:rPr>
              <a:t>backup battery</a:t>
            </a:r>
            <a:endParaRPr sz="1400" dirty="0">
              <a:solidFill>
                <a:schemeClr val="dk1"/>
              </a:solidFill>
              <a:latin typeface="Arial"/>
              <a:ea typeface="Arial"/>
              <a:cs typeface="Arial"/>
              <a:sym typeface="Arial"/>
            </a:endParaRPr>
          </a:p>
        </p:txBody>
      </p:sp>
      <p:pic>
        <p:nvPicPr>
          <p:cNvPr id="212" name="Google Shape;212;p27" descr="FEMA Emergency Supply Kit ad"/>
          <p:cNvPicPr preferRelativeResize="0"/>
          <p:nvPr/>
        </p:nvPicPr>
        <p:blipFill rotWithShape="1">
          <a:blip r:embed="rId3" cstate="screen">
            <a:alphaModFix/>
            <a:extLst>
              <a:ext uri="{28A0092B-C50C-407E-A947-70E740481C1C}">
                <a14:useLocalDpi xmlns:a14="http://schemas.microsoft.com/office/drawing/2010/main" val="0"/>
              </a:ext>
            </a:extLst>
          </a:blip>
          <a:srcRect b="-132"/>
          <a:stretch/>
        </p:blipFill>
        <p:spPr>
          <a:xfrm>
            <a:off x="7370989" y="956176"/>
            <a:ext cx="1752600" cy="587052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pic>
        <p:nvPicPr>
          <p:cNvPr id="220" name="Google Shape;220;p28" descr="Don't wait until an emergency to purchase basic supplies. BE PROACTIVE. The first 72 are on YOU."/>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2400" y="1066800"/>
            <a:ext cx="8839199" cy="1141730"/>
          </a:xfrm>
          <a:prstGeom prst="rect">
            <a:avLst/>
          </a:prstGeom>
          <a:noFill/>
          <a:ln>
            <a:noFill/>
          </a:ln>
        </p:spPr>
      </p:pic>
      <p:pic>
        <p:nvPicPr>
          <p:cNvPr id="2" name="Picture 1" descr="Empty grocery store aisl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1480" y="2336044"/>
            <a:ext cx="4350777" cy="3434405"/>
          </a:xfrm>
          <a:prstGeom prst="rect">
            <a:avLst/>
          </a:prstGeom>
        </p:spPr>
      </p:pic>
      <p:pic>
        <p:nvPicPr>
          <p:cNvPr id="222" name="Google Shape;222;p28" descr="&quot;Grocery stores began selling out of water, milk and bread, and supply shortages were struggling to stock batteries. Home Depot ran out of water, plywood, generators, flashlights, propane, batteries, and five-gallon gas cans.&quot;"/>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4762257" y="2450105"/>
            <a:ext cx="4229343" cy="3537040"/>
          </a:xfrm>
          <a:prstGeom prst="rect">
            <a:avLst/>
          </a:prstGeom>
          <a:noFill/>
          <a:ln>
            <a:noFill/>
          </a:ln>
        </p:spPr>
      </p:pic>
      <p:sp>
        <p:nvSpPr>
          <p:cNvPr id="223" name="Google Shape;223;p28"/>
          <p:cNvSpPr txBox="1"/>
          <p:nvPr/>
        </p:nvSpPr>
        <p:spPr>
          <a:xfrm>
            <a:off x="229075" y="5897963"/>
            <a:ext cx="4457400" cy="63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Empty shelves at store during a crisis</a:t>
            </a:r>
            <a:endParaRPr sz="2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32" name="Google Shape;232;p29"/>
          <p:cNvSpPr txBox="1"/>
          <p:nvPr/>
        </p:nvSpPr>
        <p:spPr>
          <a:xfrm>
            <a:off x="76773" y="4588530"/>
            <a:ext cx="8839200"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There are a number of emergency preparedness kits available for sale in stores and online. </a:t>
            </a:r>
            <a:r>
              <a:rPr lang="en-US" sz="2800" b="1" dirty="0">
                <a:solidFill>
                  <a:schemeClr val="dk1"/>
                </a:solidFill>
                <a:latin typeface="Calibri"/>
                <a:ea typeface="Calibri"/>
                <a:cs typeface="Calibri"/>
                <a:sym typeface="Calibri"/>
              </a:rPr>
              <a:t>Alternatively, you can put together a kit over time.</a:t>
            </a:r>
            <a:endParaRPr dirty="0"/>
          </a:p>
        </p:txBody>
      </p:sp>
      <p:pic>
        <p:nvPicPr>
          <p:cNvPr id="2" name="Picture 1" descr="Emergency kit suppli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9491" y="1327085"/>
            <a:ext cx="8285018" cy="2381831"/>
          </a:xfrm>
          <a:prstGeom prst="rect">
            <a:avLst/>
          </a:prstGeom>
        </p:spPr>
      </p:pic>
      <p:sp>
        <p:nvSpPr>
          <p:cNvPr id="3" name="TextBox 2"/>
          <p:cNvSpPr txBox="1"/>
          <p:nvPr/>
        </p:nvSpPr>
        <p:spPr>
          <a:xfrm>
            <a:off x="7387182" y="3722980"/>
            <a:ext cx="1399309" cy="246221"/>
          </a:xfrm>
          <a:prstGeom prst="rect">
            <a:avLst/>
          </a:prstGeom>
          <a:noFill/>
        </p:spPr>
        <p:txBody>
          <a:bodyPr wrap="square" rtlCol="0">
            <a:spAutoFit/>
          </a:bodyPr>
          <a:lstStyle/>
          <a:p>
            <a:r>
              <a:rPr lang="en-US" sz="1000" dirty="0"/>
              <a:t>Photo: Ready.gov/kit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 </a:t>
            </a:r>
            <a:r>
              <a:rPr lang="en-US" b="1" u="sng" dirty="0"/>
              <a:t>Get a Kit</a:t>
            </a:r>
          </a:p>
        </p:txBody>
      </p:sp>
      <p:sp>
        <p:nvSpPr>
          <p:cNvPr id="3" name="TextBox 2"/>
          <p:cNvSpPr txBox="1"/>
          <p:nvPr/>
        </p:nvSpPr>
        <p:spPr>
          <a:xfrm>
            <a:off x="604981" y="1699490"/>
            <a:ext cx="8081819" cy="4524315"/>
          </a:xfrm>
          <a:prstGeom prst="rect">
            <a:avLst/>
          </a:prstGeom>
          <a:noFill/>
        </p:spPr>
        <p:txBody>
          <a:bodyPr wrap="square" rtlCol="0">
            <a:spAutoFit/>
          </a:bodyPr>
          <a:lstStyle/>
          <a:p>
            <a:r>
              <a:rPr lang="en-US" sz="2000" dirty="0"/>
              <a:t>In order to be prepared for an outbreak like COVID-19, add the following items to your kit:</a:t>
            </a:r>
          </a:p>
          <a:p>
            <a:endParaRPr lang="en-US" sz="2000" dirty="0"/>
          </a:p>
          <a:p>
            <a:pPr marL="285750" indent="-285750">
              <a:buFont typeface="Arial" panose="020B0604020202020204" pitchFamily="34" charset="0"/>
              <a:buChar char="•"/>
            </a:pPr>
            <a:r>
              <a:rPr lang="en-US" sz="2000" dirty="0"/>
              <a:t>Face masks</a:t>
            </a:r>
          </a:p>
          <a:p>
            <a:pPr marL="285750" indent="-285750">
              <a:buFont typeface="Arial" panose="020B0604020202020204" pitchFamily="34" charset="0"/>
              <a:buChar char="•"/>
            </a:pPr>
            <a:r>
              <a:rPr lang="en-US" sz="2000" dirty="0"/>
              <a:t>Hand sanitizer</a:t>
            </a:r>
          </a:p>
          <a:p>
            <a:pPr marL="285750" indent="-285750">
              <a:buFont typeface="Arial" panose="020B0604020202020204" pitchFamily="34" charset="0"/>
              <a:buChar char="•"/>
            </a:pPr>
            <a:r>
              <a:rPr lang="en-US" sz="2000" dirty="0"/>
              <a:t>Disinfectant wipes</a:t>
            </a:r>
          </a:p>
          <a:p>
            <a:pPr marL="285750" indent="-285750">
              <a:buFont typeface="Arial" panose="020B0604020202020204" pitchFamily="34" charset="0"/>
              <a:buChar char="•"/>
            </a:pPr>
            <a:r>
              <a:rPr lang="en-US" sz="2000" dirty="0"/>
              <a:t>Thermometer </a:t>
            </a:r>
          </a:p>
          <a:p>
            <a:pPr marL="285750" indent="-285750">
              <a:buFont typeface="Arial" panose="020B0604020202020204" pitchFamily="34" charset="0"/>
              <a:buChar char="•"/>
            </a:pPr>
            <a:r>
              <a:rPr lang="en-US" sz="2000" dirty="0"/>
              <a:t>Tissues</a:t>
            </a:r>
          </a:p>
          <a:p>
            <a:pPr marL="285750" indent="-285750">
              <a:buFont typeface="Arial" panose="020B0604020202020204" pitchFamily="34" charset="0"/>
              <a:buChar char="•"/>
            </a:pPr>
            <a:r>
              <a:rPr lang="en-US" sz="2000" dirty="0"/>
              <a:t>Paper towels</a:t>
            </a:r>
          </a:p>
          <a:p>
            <a:pPr marL="285750" indent="-285750">
              <a:buFont typeface="Arial" panose="020B0604020202020204" pitchFamily="34" charset="0"/>
              <a:buChar char="•"/>
            </a:pPr>
            <a:r>
              <a:rPr lang="en-US" sz="2000" dirty="0"/>
              <a:t>Soap</a:t>
            </a:r>
          </a:p>
          <a:p>
            <a:pPr marL="285750" indent="-285750">
              <a:buFont typeface="Arial" panose="020B0604020202020204" pitchFamily="34" charset="0"/>
              <a:buChar char="•"/>
            </a:pPr>
            <a:r>
              <a:rPr lang="en-US" sz="2000" dirty="0"/>
              <a:t>Bleach </a:t>
            </a:r>
          </a:p>
          <a:p>
            <a:pPr marL="285750" indent="-285750">
              <a:buFont typeface="Arial" panose="020B0604020202020204" pitchFamily="34" charset="0"/>
              <a:buChar char="•"/>
            </a:pPr>
            <a:r>
              <a:rPr lang="en-US" sz="2000" dirty="0"/>
              <a:t>Gloves</a:t>
            </a:r>
          </a:p>
          <a:p>
            <a:pPr marL="285750" indent="-285750">
              <a:buFont typeface="Arial" panose="020B0604020202020204" pitchFamily="34" charset="0"/>
              <a:buChar char="•"/>
            </a:pPr>
            <a:r>
              <a:rPr lang="en-US" sz="2000" dirty="0"/>
              <a:t>List of medical conditions, medicines, allergies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851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55001" y="353343"/>
            <a:ext cx="926534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0986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7"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75086" y="4006189"/>
            <a:ext cx="685800" cy="649959"/>
          </a:xfrm>
          <a:prstGeom prst="rect">
            <a:avLst/>
          </a:prstGeom>
          <a:noFill/>
          <a:ln>
            <a:noFill/>
          </a:ln>
        </p:spPr>
      </p:pic>
      <p:pic>
        <p:nvPicPr>
          <p:cNvPr id="8"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21230" y="1669175"/>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
        <p:nvSpPr>
          <p:cNvPr id="3" name="Rectangle 2"/>
          <p:cNvSpPr/>
          <p:nvPr/>
        </p:nvSpPr>
        <p:spPr>
          <a:xfrm>
            <a:off x="6242778" y="1195749"/>
            <a:ext cx="2520028" cy="2246769"/>
          </a:xfrm>
          <a:prstGeom prst="rect">
            <a:avLst/>
          </a:prstGeom>
        </p:spPr>
        <p:txBody>
          <a:bodyPr wrap="square">
            <a:spAutoFit/>
          </a:bodyPr>
          <a:lstStyle/>
          <a:p>
            <a:pPr lvl="0"/>
            <a:r>
              <a:rPr lang="en-US" sz="2800" dirty="0">
                <a:solidFill>
                  <a:srgbClr val="FF0000"/>
                </a:solidFill>
              </a:rPr>
              <a:t>Update the title and content of this slide for your local area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76200" y="38100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Family Disaster Plan Development</a:t>
            </a:r>
            <a:endParaRPr dirty="0"/>
          </a:p>
        </p:txBody>
      </p:sp>
      <p:sp>
        <p:nvSpPr>
          <p:cNvPr id="255" name="Google Shape;255;p32"/>
          <p:cNvSpPr txBox="1"/>
          <p:nvPr/>
        </p:nvSpPr>
        <p:spPr>
          <a:xfrm>
            <a:off x="152400" y="1569689"/>
            <a:ext cx="8839200" cy="9541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Take 10 minutes </a:t>
            </a:r>
            <a:r>
              <a:rPr lang="en-US" sz="2800">
                <a:solidFill>
                  <a:schemeClr val="dk1"/>
                </a:solidFill>
                <a:latin typeface="Calibri"/>
                <a:ea typeface="Calibri"/>
                <a:cs typeface="Calibri"/>
                <a:sym typeface="Calibri"/>
              </a:rPr>
              <a:t>to jot down some ideas that may work best for </a:t>
            </a:r>
            <a:r>
              <a:rPr lang="en-US" sz="2800" b="1">
                <a:solidFill>
                  <a:srgbClr val="FF0000"/>
                </a:solidFill>
                <a:latin typeface="Calibri"/>
                <a:ea typeface="Calibri"/>
                <a:cs typeface="Calibri"/>
                <a:sym typeface="Calibri"/>
              </a:rPr>
              <a:t>YOU</a:t>
            </a:r>
            <a:r>
              <a:rPr lang="en-US" sz="2800">
                <a:solidFill>
                  <a:schemeClr val="dk1"/>
                </a:solidFill>
                <a:latin typeface="Calibri"/>
                <a:ea typeface="Calibri"/>
                <a:cs typeface="Calibri"/>
                <a:sym typeface="Calibri"/>
              </a:rPr>
              <a:t> and </a:t>
            </a:r>
            <a:r>
              <a:rPr lang="en-US" sz="2800" b="1">
                <a:solidFill>
                  <a:srgbClr val="FF0000"/>
                </a:solidFill>
                <a:latin typeface="Calibri"/>
                <a:ea typeface="Calibri"/>
                <a:cs typeface="Calibri"/>
                <a:sym typeface="Calibri"/>
              </a:rPr>
              <a:t>YOUR FAMILY </a:t>
            </a:r>
            <a:r>
              <a:rPr lang="en-US" sz="2800">
                <a:solidFill>
                  <a:schemeClr val="dk1"/>
                </a:solidFill>
                <a:latin typeface="Calibri"/>
                <a:ea typeface="Calibri"/>
                <a:cs typeface="Calibri"/>
                <a:sym typeface="Calibri"/>
              </a:rPr>
              <a:t>during a</a:t>
            </a:r>
            <a:r>
              <a:rPr lang="en-US" sz="2800" b="1">
                <a:solidFill>
                  <a:schemeClr val="dk1"/>
                </a:solidFill>
                <a:latin typeface="Calibri"/>
                <a:ea typeface="Calibri"/>
                <a:cs typeface="Calibri"/>
                <a:sym typeface="Calibri"/>
              </a:rPr>
              <a:t> </a:t>
            </a:r>
            <a:r>
              <a:rPr lang="en-US" sz="2800" b="1" u="sng">
                <a:solidFill>
                  <a:schemeClr val="dk1"/>
                </a:solidFill>
                <a:latin typeface="Calibri"/>
                <a:ea typeface="Calibri"/>
                <a:cs typeface="Calibri"/>
                <a:sym typeface="Calibri"/>
              </a:rPr>
              <a:t>TORNADO</a:t>
            </a:r>
            <a:r>
              <a:rPr lang="en-US" sz="2800">
                <a:solidFill>
                  <a:schemeClr val="dk1"/>
                </a:solidFill>
                <a:latin typeface="Calibri"/>
                <a:ea typeface="Calibri"/>
                <a:cs typeface="Calibri"/>
                <a:sym typeface="Calibri"/>
              </a:rPr>
              <a:t>.</a:t>
            </a:r>
            <a:endParaRPr sz="2800" u="sng" cap="none">
              <a:solidFill>
                <a:schemeClr val="dk1"/>
              </a:solidFill>
              <a:latin typeface="Calibri"/>
              <a:ea typeface="Calibri"/>
              <a:cs typeface="Calibri"/>
              <a:sym typeface="Calibri"/>
            </a:endParaRPr>
          </a:p>
        </p:txBody>
      </p:sp>
      <p:pic>
        <p:nvPicPr>
          <p:cNvPr id="2" name="Picture 1" descr="Severe thunderstorm meteorology warning during newsca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93" y="2523796"/>
            <a:ext cx="8217065" cy="43426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0" y="25046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Tornado Safety</a:t>
            </a:r>
            <a:endParaRPr dirty="0"/>
          </a:p>
        </p:txBody>
      </p:sp>
      <p:sp>
        <p:nvSpPr>
          <p:cNvPr id="264" name="Google Shape;264;p33"/>
          <p:cNvSpPr/>
          <p:nvPr/>
        </p:nvSpPr>
        <p:spPr>
          <a:xfrm>
            <a:off x="90487" y="1184262"/>
            <a:ext cx="8901113" cy="5262979"/>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Stay away from windows, outside walls, and doors</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Go to the basement or take shelter in a small interior ground floor room such as a bathroom, closet, or hallway</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You can also protect yourself by taking shelter under a heavy table or desk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Protect head and neck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b="0" i="0" u="none" strike="noStrike" dirty="0">
                <a:solidFill>
                  <a:srgbClr val="222222"/>
                </a:solidFill>
                <a:latin typeface="Calibri"/>
                <a:ea typeface="Calibri"/>
                <a:cs typeface="Calibri"/>
                <a:sym typeface="Calibri"/>
              </a:rPr>
              <a:t>If caught outside, get in a ditch or drainage area</a:t>
            </a:r>
            <a:r>
              <a:rPr lang="en-US" sz="2800" dirty="0">
                <a:solidFill>
                  <a:srgbClr val="222222"/>
                </a:solidFill>
                <a:latin typeface="Calibri"/>
                <a:ea typeface="Calibri"/>
                <a:cs typeface="Calibri"/>
                <a:sym typeface="Calibri"/>
              </a:rPr>
              <a:t> and </a:t>
            </a:r>
            <a:r>
              <a:rPr lang="en-US" sz="2800" b="0" i="0" u="none" strike="noStrike" dirty="0">
                <a:solidFill>
                  <a:srgbClr val="222222"/>
                </a:solidFill>
                <a:latin typeface="Calibri"/>
                <a:ea typeface="Calibri"/>
                <a:cs typeface="Calibri"/>
                <a:sym typeface="Calibri"/>
              </a:rPr>
              <a:t>be very aware of flying debris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idx="4294967295"/>
          </p:nvPr>
        </p:nvSpPr>
        <p:spPr>
          <a:xfrm>
            <a:off x="756414" y="414459"/>
            <a:ext cx="7769243"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No Shelter, No Basement, No Problem!!</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72" name="Google Shape;272;p34" descr="Under stairs shelte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1434" y="1335257"/>
            <a:ext cx="4114800" cy="4191001"/>
          </a:xfrm>
          <a:prstGeom prst="rect">
            <a:avLst/>
          </a:prstGeom>
          <a:noFill/>
          <a:ln>
            <a:noFill/>
          </a:ln>
        </p:spPr>
      </p:pic>
      <p:pic>
        <p:nvPicPr>
          <p:cNvPr id="270" name="Google Shape;270;p34" descr="Bathroom shelte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641034" y="1325732"/>
            <a:ext cx="4274365" cy="4191000"/>
          </a:xfrm>
          <a:prstGeom prst="rect">
            <a:avLst/>
          </a:prstGeom>
          <a:noFill/>
          <a:ln>
            <a:noFill/>
          </a:ln>
        </p:spPr>
      </p:pic>
      <p:sp>
        <p:nvSpPr>
          <p:cNvPr id="271" name="Google Shape;271;p34"/>
          <p:cNvSpPr/>
          <p:nvPr/>
        </p:nvSpPr>
        <p:spPr>
          <a:xfrm>
            <a:off x="0" y="5694145"/>
            <a:ext cx="9144000"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dirty="0">
                <a:solidFill>
                  <a:srgbClr val="000000"/>
                </a:solidFill>
                <a:latin typeface="Calibri"/>
                <a:ea typeface="Calibri"/>
                <a:cs typeface="Calibri"/>
                <a:sym typeface="Calibri"/>
              </a:rPr>
              <a:t>Use pillows, blankets, sleeping bags, coats, and helmets to shield your head and body and to protect yourself from flying debris.</a:t>
            </a:r>
            <a:endParaRPr sz="26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418120" y="370522"/>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78" name="Google Shape;278;p35"/>
          <p:cNvSpPr txBox="1">
            <a:spLocks noGrp="1"/>
          </p:cNvSpPr>
          <p:nvPr>
            <p:ph type="body" idx="1"/>
          </p:nvPr>
        </p:nvSpPr>
        <p:spPr>
          <a:xfrm>
            <a:off x="228600" y="1639223"/>
            <a:ext cx="4724400" cy="4495800"/>
          </a:xfrm>
          <a:prstGeom prst="rect">
            <a:avLst/>
          </a:prstGeom>
          <a:noFill/>
          <a:ln>
            <a:noFill/>
          </a:ln>
        </p:spPr>
        <p:txBody>
          <a:bodyPr spcFirstLastPara="1" wrap="square" lIns="91425" tIns="45700" rIns="91425" bIns="45700" anchor="t" anchorCtr="0">
            <a:noAutofit/>
          </a:bodyPr>
          <a:lstStyle/>
          <a:p>
            <a:pPr marL="182880" lvl="0" indent="-194310" algn="l" rtl="0">
              <a:spcBef>
                <a:spcPts val="0"/>
              </a:spcBef>
              <a:spcAft>
                <a:spcPts val="0"/>
              </a:spcAft>
              <a:buSzPts val="3060"/>
              <a:buFont typeface="Noto Sans Symbols"/>
              <a:buChar char="▪"/>
            </a:pPr>
            <a:r>
              <a:rPr lang="en-US" sz="3600" dirty="0"/>
              <a:t> Flashlights </a:t>
            </a:r>
            <a:endParaRPr dirty="0"/>
          </a:p>
          <a:p>
            <a:pPr marL="182880" lvl="0" indent="-194310" algn="l" rtl="0">
              <a:spcBef>
                <a:spcPts val="720"/>
              </a:spcBef>
              <a:spcAft>
                <a:spcPts val="0"/>
              </a:spcAft>
              <a:buSzPts val="3060"/>
              <a:buFont typeface="Noto Sans Symbols"/>
              <a:buChar char="▪"/>
            </a:pPr>
            <a:r>
              <a:rPr lang="en-US" sz="3600" dirty="0"/>
              <a:t> Battery powered lights </a:t>
            </a:r>
            <a:endParaRPr dirty="0"/>
          </a:p>
          <a:p>
            <a:pPr marL="182880" lvl="0" indent="-194310" algn="l" rtl="0">
              <a:spcBef>
                <a:spcPts val="720"/>
              </a:spcBef>
              <a:spcAft>
                <a:spcPts val="0"/>
              </a:spcAft>
              <a:buSzPts val="3060"/>
              <a:buFont typeface="Noto Sans Symbols"/>
              <a:buChar char="▪"/>
            </a:pPr>
            <a:r>
              <a:rPr lang="en-US" sz="3600" dirty="0"/>
              <a:t> Solar powered lamps</a:t>
            </a:r>
            <a:endParaRPr dirty="0"/>
          </a:p>
          <a:p>
            <a:pPr marL="182880" lvl="0" indent="-194310" algn="l" rtl="0">
              <a:spcBef>
                <a:spcPts val="720"/>
              </a:spcBef>
              <a:spcAft>
                <a:spcPts val="0"/>
              </a:spcAft>
              <a:buSzPts val="3060"/>
              <a:buFont typeface="Noto Sans Symbols"/>
              <a:buChar char="▪"/>
            </a:pPr>
            <a:r>
              <a:rPr lang="en-US" sz="3600" dirty="0"/>
              <a:t> Candlelight*</a:t>
            </a:r>
            <a:endParaRPr dirty="0"/>
          </a:p>
          <a:p>
            <a:pPr marL="182880" lvl="0" indent="-194310" algn="l" rtl="0">
              <a:spcBef>
                <a:spcPts val="720"/>
              </a:spcBef>
              <a:spcAft>
                <a:spcPts val="0"/>
              </a:spcAft>
              <a:buSzPts val="3060"/>
              <a:buFont typeface="Noto Sans Symbols"/>
              <a:buChar char="▪"/>
            </a:pPr>
            <a:r>
              <a:rPr lang="en-US" sz="3600" dirty="0"/>
              <a:t> Glow Sticks</a:t>
            </a:r>
            <a:endParaRPr dirty="0"/>
          </a:p>
          <a:p>
            <a:pPr marL="182880" lvl="0" indent="-194310" algn="l" rtl="0">
              <a:spcBef>
                <a:spcPts val="720"/>
              </a:spcBef>
              <a:spcAft>
                <a:spcPts val="0"/>
              </a:spcAft>
              <a:buSzPts val="3060"/>
              <a:buFont typeface="Noto Sans Symbols"/>
              <a:buChar char="▪"/>
            </a:pPr>
            <a:r>
              <a:rPr lang="en-US" sz="3600" dirty="0"/>
              <a:t> Glow in the Dark Tape</a:t>
            </a:r>
            <a:endParaRPr dirty="0"/>
          </a:p>
        </p:txBody>
      </p:sp>
      <p:pic>
        <p:nvPicPr>
          <p:cNvPr id="2" name="Picture 1" descr="Flashlight"/>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835237" y="2118244"/>
            <a:ext cx="3832167" cy="2874125"/>
          </a:xfrm>
          <a:prstGeom prst="rect">
            <a:avLst/>
          </a:prstGeom>
        </p:spPr>
      </p:pic>
      <p:sp>
        <p:nvSpPr>
          <p:cNvPr id="280" name="Google Shape;280;p35"/>
          <p:cNvSpPr txBox="1"/>
          <p:nvPr/>
        </p:nvSpPr>
        <p:spPr>
          <a:xfrm>
            <a:off x="76200" y="6135023"/>
            <a:ext cx="898964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Exercise caution when using an open flame, especially around children and pets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595545" y="312616"/>
            <a:ext cx="8305800" cy="7853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88" name="Google Shape;288;p36"/>
          <p:cNvSpPr txBox="1"/>
          <p:nvPr/>
        </p:nvSpPr>
        <p:spPr>
          <a:xfrm>
            <a:off x="595545" y="6117221"/>
            <a:ext cx="333148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Non-toxic Glow Sticks</a:t>
            </a:r>
            <a:endParaRPr/>
          </a:p>
        </p:txBody>
      </p:sp>
      <p:pic>
        <p:nvPicPr>
          <p:cNvPr id="2" name="Picture 1" descr="Glow sti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2436" y="2165555"/>
            <a:ext cx="4326083" cy="2884055"/>
          </a:xfrm>
          <a:prstGeom prst="rect">
            <a:avLst/>
          </a:prstGeom>
        </p:spPr>
      </p:pic>
      <p:sp>
        <p:nvSpPr>
          <p:cNvPr id="289" name="Google Shape;289;p36"/>
          <p:cNvSpPr txBox="1"/>
          <p:nvPr/>
        </p:nvSpPr>
        <p:spPr>
          <a:xfrm>
            <a:off x="5256925" y="6117221"/>
            <a:ext cx="332597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Glow in the dark tape</a:t>
            </a:r>
            <a:endParaRPr/>
          </a:p>
        </p:txBody>
      </p:sp>
      <p:pic>
        <p:nvPicPr>
          <p:cNvPr id="3" name="Picture 2" descr="Glow-in-the-dark ta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265" y="2165555"/>
            <a:ext cx="2163042" cy="28840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533400" y="12954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INTRODUCTION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431958" y="393426"/>
            <a:ext cx="8305800" cy="7277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Ways to Keep Food/Medicine Cool</a:t>
            </a:r>
            <a:endParaRPr dirty="0"/>
          </a:p>
        </p:txBody>
      </p:sp>
      <p:sp>
        <p:nvSpPr>
          <p:cNvPr id="301" name="Google Shape;301;p37"/>
          <p:cNvSpPr/>
          <p:nvPr/>
        </p:nvSpPr>
        <p:spPr>
          <a:xfrm>
            <a:off x="76200" y="1299698"/>
            <a:ext cx="8763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F0F0F"/>
                </a:solidFill>
                <a:latin typeface="Calibri"/>
                <a:ea typeface="Calibri"/>
                <a:cs typeface="Calibri"/>
                <a:sym typeface="Calibri"/>
              </a:rPr>
              <a:t>Pre-Freeze Large Chunks of Ice </a:t>
            </a:r>
            <a:endParaRPr sz="2400" b="1">
              <a:solidFill>
                <a:schemeClr val="dk1"/>
              </a:solidFill>
              <a:latin typeface="Calibri"/>
              <a:ea typeface="Calibri"/>
              <a:cs typeface="Calibri"/>
              <a:sym typeface="Calibri"/>
            </a:endParaRPr>
          </a:p>
        </p:txBody>
      </p:sp>
      <p:pic>
        <p:nvPicPr>
          <p:cNvPr id="3" name="Picture 2" descr="Freezer filled with ice pa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142093" y="1840095"/>
            <a:ext cx="4323176" cy="3242382"/>
          </a:xfrm>
          <a:prstGeom prst="rect">
            <a:avLst/>
          </a:prstGeom>
        </p:spPr>
      </p:pic>
      <p:sp>
        <p:nvSpPr>
          <p:cNvPr id="305" name="Google Shape;305;p37"/>
          <p:cNvSpPr txBox="1"/>
          <p:nvPr/>
        </p:nvSpPr>
        <p:spPr>
          <a:xfrm>
            <a:off x="3490673" y="5999747"/>
            <a:ext cx="497168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Transfer to Coolers During Emergency</a:t>
            </a:r>
            <a:endParaRPr dirty="0"/>
          </a:p>
        </p:txBody>
      </p:sp>
      <p:pic>
        <p:nvPicPr>
          <p:cNvPr id="2" name="Picture 1" descr="Coole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295045" y="3051195"/>
            <a:ext cx="4130963" cy="309822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228600" y="540224"/>
            <a:ext cx="8585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AT HOME ACTIVITY: Educating Children</a:t>
            </a:r>
            <a:endParaRPr dirty="0"/>
          </a:p>
        </p:txBody>
      </p:sp>
      <p:pic>
        <p:nvPicPr>
          <p:cNvPr id="313" name="Google Shape;313;p38" descr="Family talking through their emergency pla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485900" y="1270237"/>
            <a:ext cx="6070600" cy="4248150"/>
          </a:xfrm>
          <a:prstGeom prst="rect">
            <a:avLst/>
          </a:prstGeom>
          <a:noFill/>
          <a:ln>
            <a:noFill/>
          </a:ln>
        </p:spPr>
      </p:pic>
      <p:sp>
        <p:nvSpPr>
          <p:cNvPr id="312" name="Google Shape;312;p38"/>
          <p:cNvSpPr txBox="1">
            <a:spLocks noGrp="1"/>
          </p:cNvSpPr>
          <p:nvPr>
            <p:ph type="body" idx="1"/>
          </p:nvPr>
        </p:nvSpPr>
        <p:spPr>
          <a:xfrm>
            <a:off x="228600" y="5638800"/>
            <a:ext cx="8753522" cy="10094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50"/>
              <a:buNone/>
            </a:pPr>
            <a:r>
              <a:rPr lang="en-US" sz="3000"/>
              <a:t>Quiz Kids on Plans: Make it a Game! </a:t>
            </a:r>
            <a:endParaRPr/>
          </a:p>
          <a:p>
            <a:pPr marL="0" lvl="0" indent="0" algn="l" rtl="0">
              <a:lnSpc>
                <a:spcPct val="90000"/>
              </a:lnSpc>
              <a:spcBef>
                <a:spcPts val="600"/>
              </a:spcBef>
              <a:spcAft>
                <a:spcPts val="0"/>
              </a:spcAft>
              <a:buSzPts val="2550"/>
              <a:buNone/>
            </a:pPr>
            <a:r>
              <a:rPr lang="en-US" sz="3000"/>
              <a:t>Include activities such as How and When to Call 9-1-1</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9" descr="SMART911, planning ahead for any emergency online portal"/>
          <p:cNvGrpSpPr/>
          <p:nvPr/>
        </p:nvGrpSpPr>
        <p:grpSpPr>
          <a:xfrm>
            <a:off x="304800" y="457200"/>
            <a:ext cx="8548254" cy="5537852"/>
            <a:chOff x="290944" y="609600"/>
            <a:chExt cx="8548254" cy="5537852"/>
          </a:xfrm>
        </p:grpSpPr>
        <p:pic>
          <p:nvPicPr>
            <p:cNvPr id="319" name="Google Shape;319;p39"/>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04799" y="1253646"/>
              <a:ext cx="8534399" cy="3516180"/>
            </a:xfrm>
            <a:prstGeom prst="rect">
              <a:avLst/>
            </a:prstGeom>
            <a:noFill/>
            <a:ln>
              <a:noFill/>
            </a:ln>
          </p:spPr>
        </p:pic>
        <p:pic>
          <p:nvPicPr>
            <p:cNvPr id="320" name="Google Shape;320;p3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90944" y="4419600"/>
              <a:ext cx="8534399" cy="1727852"/>
            </a:xfrm>
            <a:prstGeom prst="rect">
              <a:avLst/>
            </a:prstGeom>
            <a:noFill/>
            <a:ln w="9525" cap="flat" cmpd="sng">
              <a:solidFill>
                <a:schemeClr val="accent1"/>
              </a:solidFill>
              <a:prstDash val="solid"/>
              <a:round/>
              <a:headEnd type="none" w="sm" len="sm"/>
              <a:tailEnd type="none" w="sm" len="sm"/>
            </a:ln>
          </p:spPr>
        </p:pic>
        <p:pic>
          <p:nvPicPr>
            <p:cNvPr id="321" name="Google Shape;321;p39"/>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3137746" y="609600"/>
              <a:ext cx="2868506" cy="765671"/>
            </a:xfrm>
            <a:prstGeom prst="rect">
              <a:avLst/>
            </a:prstGeom>
            <a:noFill/>
            <a:ln w="9525" cap="flat" cmpd="sng">
              <a:solidFill>
                <a:schemeClr val="accent1"/>
              </a:solidFill>
              <a:prstDash val="solid"/>
              <a:round/>
              <a:headEnd type="none" w="sm" len="sm"/>
              <a:tailEnd type="none" w="sm" len="sm"/>
            </a:ln>
          </p:spPr>
        </p:pic>
      </p:grpSp>
      <p:sp>
        <p:nvSpPr>
          <p:cNvPr id="322" name="Google Shape;322;p39"/>
          <p:cNvSpPr/>
          <p:nvPr/>
        </p:nvSpPr>
        <p:spPr>
          <a:xfrm>
            <a:off x="2590800" y="6172200"/>
            <a:ext cx="425994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https://www.smart911.com</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373DFE2-6C33-D7F6-F84D-A5DAD24C8092}"/>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Smart911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COMMUNITY PREPAREDNESS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457200" y="5334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34" name="Google Shape;334;p41"/>
          <p:cNvSpPr/>
          <p:nvPr/>
        </p:nvSpPr>
        <p:spPr>
          <a:xfrm>
            <a:off x="209550" y="1676400"/>
            <a:ext cx="8724900" cy="477053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Neighbors helping neighbors</a:t>
            </a:r>
            <a:r>
              <a:rPr lang="en-US" sz="2800">
                <a:solidFill>
                  <a:schemeClr val="dk1"/>
                </a:solidFill>
                <a:latin typeface="Calibri"/>
                <a:ea typeface="Calibri"/>
                <a:cs typeface="Calibri"/>
                <a:sym typeface="Calibri"/>
              </a:rPr>
              <a:t> is a great strategy for surviving emergencies.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Learn</a:t>
            </a:r>
            <a:r>
              <a:rPr lang="en-US" sz="2800">
                <a:solidFill>
                  <a:schemeClr val="dk1"/>
                </a:solidFill>
                <a:latin typeface="Calibri"/>
                <a:ea typeface="Calibri"/>
                <a:cs typeface="Calibri"/>
                <a:sym typeface="Calibri"/>
              </a:rPr>
              <a:t> what your </a:t>
            </a:r>
            <a:r>
              <a:rPr lang="en-US" sz="2800" b="1">
                <a:solidFill>
                  <a:schemeClr val="dk1"/>
                </a:solidFill>
                <a:latin typeface="Calibri"/>
                <a:ea typeface="Calibri"/>
                <a:cs typeface="Calibri"/>
                <a:sym typeface="Calibri"/>
              </a:rPr>
              <a:t>neighborhood’s</a:t>
            </a:r>
            <a:r>
              <a:rPr lang="en-US" sz="2800">
                <a:solidFill>
                  <a:schemeClr val="dk1"/>
                </a:solidFill>
                <a:latin typeface="Calibri"/>
                <a:ea typeface="Calibri"/>
                <a:cs typeface="Calibri"/>
                <a:sym typeface="Calibri"/>
              </a:rPr>
              <a:t> </a:t>
            </a:r>
            <a:r>
              <a:rPr lang="en-US" sz="2800" b="1">
                <a:solidFill>
                  <a:schemeClr val="dk1"/>
                </a:solidFill>
                <a:latin typeface="Calibri"/>
                <a:ea typeface="Calibri"/>
                <a:cs typeface="Calibri"/>
                <a:sym typeface="Calibri"/>
              </a:rPr>
              <a:t>limitations</a:t>
            </a:r>
            <a:r>
              <a:rPr lang="en-US" sz="2800">
                <a:solidFill>
                  <a:schemeClr val="dk1"/>
                </a:solidFill>
                <a:latin typeface="Calibri"/>
                <a:ea typeface="Calibri"/>
                <a:cs typeface="Calibri"/>
                <a:sym typeface="Calibri"/>
              </a:rPr>
              <a:t> and needs are now and prepare to respond to those needs when necessary.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Community members are encouraged to </a:t>
            </a:r>
            <a:r>
              <a:rPr lang="en-US" sz="2800" b="1">
                <a:solidFill>
                  <a:schemeClr val="dk1"/>
                </a:solidFill>
                <a:latin typeface="Calibri"/>
                <a:ea typeface="Calibri"/>
                <a:cs typeface="Calibri"/>
                <a:sym typeface="Calibri"/>
              </a:rPr>
              <a:t>develop plans </a:t>
            </a:r>
            <a:r>
              <a:rPr lang="en-US" sz="2800">
                <a:solidFill>
                  <a:schemeClr val="dk1"/>
                </a:solidFill>
                <a:latin typeface="Calibri"/>
                <a:ea typeface="Calibri"/>
                <a:cs typeface="Calibri"/>
                <a:sym typeface="Calibri"/>
              </a:rPr>
              <a:t>(notifications, meeting location, food/water stockpiling, etc.) </a:t>
            </a:r>
            <a:r>
              <a:rPr lang="en-US" sz="2800" b="1">
                <a:solidFill>
                  <a:schemeClr val="dk1"/>
                </a:solidFill>
                <a:latin typeface="Calibri"/>
                <a:ea typeface="Calibri"/>
                <a:cs typeface="Calibri"/>
                <a:sym typeface="Calibri"/>
              </a:rPr>
              <a:t>prior to emergencies </a:t>
            </a:r>
            <a:r>
              <a:rPr lang="en-US" sz="2800">
                <a:solidFill>
                  <a:schemeClr val="dk1"/>
                </a:solidFill>
                <a:latin typeface="Calibri"/>
                <a:ea typeface="Calibri"/>
                <a:cs typeface="Calibri"/>
                <a:sym typeface="Calibri"/>
              </a:rPr>
              <a:t>and are encouraged to communicate these plans will all residents. </a:t>
            </a:r>
            <a:endParaRPr sz="2400" b="1">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495300" y="3810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41" name="Google Shape;341;p42"/>
          <p:cNvSpPr/>
          <p:nvPr/>
        </p:nvSpPr>
        <p:spPr>
          <a:xfrm>
            <a:off x="304800" y="1244600"/>
            <a:ext cx="8610600"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Identify </a:t>
            </a:r>
            <a:r>
              <a:rPr lang="en-US" sz="2800" b="1" dirty="0">
                <a:solidFill>
                  <a:schemeClr val="dk1"/>
                </a:solidFill>
                <a:latin typeface="Calibri"/>
                <a:ea typeface="Calibri"/>
                <a:cs typeface="Calibri"/>
                <a:sym typeface="Calibri"/>
              </a:rPr>
              <a:t>specific hazards</a:t>
            </a:r>
            <a:r>
              <a:rPr lang="en-US" sz="2800" dirty="0">
                <a:solidFill>
                  <a:schemeClr val="dk1"/>
                </a:solidFill>
                <a:latin typeface="Calibri"/>
                <a:ea typeface="Calibri"/>
                <a:cs typeface="Calibri"/>
                <a:sym typeface="Calibri"/>
              </a:rPr>
              <a:t> that are </a:t>
            </a:r>
            <a:r>
              <a:rPr lang="en-US" sz="2800" b="1" dirty="0">
                <a:solidFill>
                  <a:schemeClr val="dk1"/>
                </a:solidFill>
                <a:latin typeface="Calibri"/>
                <a:ea typeface="Calibri"/>
                <a:cs typeface="Calibri"/>
                <a:sym typeface="Calibri"/>
              </a:rPr>
              <a:t>unique to your neighborhood </a:t>
            </a:r>
            <a:r>
              <a:rPr lang="en-US" sz="2800" dirty="0">
                <a:solidFill>
                  <a:schemeClr val="dk1"/>
                </a:solidFill>
                <a:latin typeface="Calibri"/>
                <a:ea typeface="Calibri"/>
                <a:cs typeface="Calibri"/>
                <a:sym typeface="Calibri"/>
              </a:rPr>
              <a:t>and make emergency preparedness plans as a community.</a:t>
            </a:r>
            <a:endParaRPr dirty="0"/>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pic>
        <p:nvPicPr>
          <p:cNvPr id="2" name="Picture 1" descr="Nuclear reactor silo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8496" y="3075126"/>
            <a:ext cx="5115503" cy="3330698"/>
          </a:xfrm>
          <a:prstGeom prst="rect">
            <a:avLst/>
          </a:prstGeom>
        </p:spPr>
      </p:pic>
      <p:pic>
        <p:nvPicPr>
          <p:cNvPr id="3" name="Picture 2" descr="Train tracks cutting through neighborhoo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722574"/>
            <a:ext cx="3942101" cy="2872253"/>
          </a:xfrm>
          <a:prstGeom prst="rect">
            <a:avLst/>
          </a:prstGeom>
        </p:spPr>
      </p:pic>
      <p:sp>
        <p:nvSpPr>
          <p:cNvPr id="4" name="Rectangle 3"/>
          <p:cNvSpPr/>
          <p:nvPr/>
        </p:nvSpPr>
        <p:spPr>
          <a:xfrm>
            <a:off x="304800" y="5600215"/>
            <a:ext cx="3688722" cy="400110"/>
          </a:xfrm>
          <a:prstGeom prst="rect">
            <a:avLst/>
          </a:prstGeom>
        </p:spPr>
        <p:txBody>
          <a:bodyPr wrap="square">
            <a:spAutoFit/>
          </a:bodyPr>
          <a:lstStyle/>
          <a:p>
            <a:r>
              <a:rPr lang="en-US" sz="1000" dirty="0"/>
              <a:t>Photo:https://www.cleveland.com/lakewood/2014/11/train_traffic_triples_though_l.html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title"/>
          </p:nvPr>
        </p:nvSpPr>
        <p:spPr>
          <a:xfrm>
            <a:off x="495300" y="314434"/>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50" name="Google Shape;350;p43"/>
          <p:cNvSpPr/>
          <p:nvPr/>
        </p:nvSpPr>
        <p:spPr>
          <a:xfrm>
            <a:off x="138113" y="1153912"/>
            <a:ext cx="8762999"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Identify specific hazards that are </a:t>
            </a:r>
            <a:r>
              <a:rPr lang="en-US" sz="2400" b="1">
                <a:solidFill>
                  <a:schemeClr val="dk1"/>
                </a:solidFill>
                <a:latin typeface="Calibri"/>
                <a:ea typeface="Calibri"/>
                <a:cs typeface="Calibri"/>
                <a:sym typeface="Calibri"/>
              </a:rPr>
              <a:t>unique to your neighborhood </a:t>
            </a:r>
            <a:r>
              <a:rPr lang="en-US" sz="2400">
                <a:solidFill>
                  <a:schemeClr val="dk1"/>
                </a:solidFill>
                <a:latin typeface="Calibri"/>
                <a:ea typeface="Calibri"/>
                <a:cs typeface="Calibri"/>
                <a:sym typeface="Calibri"/>
              </a:rPr>
              <a:t>and make emergency preparedness plans as a community.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pic>
        <p:nvPicPr>
          <p:cNvPr id="351" name="Google Shape;351;p43" descr="List of evacuation supplies including a first aid kit, personal health products, special dietary food, blanket and pillows, cash, change of clothin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9706" y="1981201"/>
            <a:ext cx="9011306" cy="4724398"/>
          </a:xfrm>
          <a:prstGeom prst="rect">
            <a:avLst/>
          </a:prstGeom>
          <a:noFill/>
          <a:ln>
            <a:noFill/>
          </a:ln>
        </p:spPr>
      </p:pic>
      <p:cxnSp>
        <p:nvCxnSpPr>
          <p:cNvPr id="353" name="Google Shape;353;p43">
            <a:extLst>
              <a:ext uri="{C183D7F6-B498-43B3-948B-1728B52AA6E4}">
                <adec:decorative xmlns:adec="http://schemas.microsoft.com/office/drawing/2017/decorative" val="1"/>
              </a:ext>
            </a:extLst>
          </p:cNvPr>
          <p:cNvCxnSpPr/>
          <p:nvPr/>
        </p:nvCxnSpPr>
        <p:spPr>
          <a:xfrm>
            <a:off x="190500" y="1981200"/>
            <a:ext cx="87630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533400" y="2286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grpSp>
        <p:nvGrpSpPr>
          <p:cNvPr id="361" name="Google Shape;361;p44" descr="Nextdoor application, social network for your local neighborhood"/>
          <p:cNvGrpSpPr/>
          <p:nvPr/>
        </p:nvGrpSpPr>
        <p:grpSpPr>
          <a:xfrm>
            <a:off x="381000" y="1114766"/>
            <a:ext cx="8382001" cy="5001857"/>
            <a:chOff x="346363" y="1213533"/>
            <a:chExt cx="8305800" cy="5001857"/>
          </a:xfrm>
        </p:grpSpPr>
        <p:pic>
          <p:nvPicPr>
            <p:cNvPr id="362" name="Google Shape;362;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46363" y="1795790"/>
              <a:ext cx="8305800" cy="4419600"/>
            </a:xfrm>
            <a:prstGeom prst="rect">
              <a:avLst/>
            </a:prstGeom>
            <a:noFill/>
            <a:ln>
              <a:noFill/>
            </a:ln>
          </p:spPr>
        </p:pic>
        <p:pic>
          <p:nvPicPr>
            <p:cNvPr id="363" name="Google Shape;363;p4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346363" y="1213533"/>
              <a:ext cx="7024255" cy="571500"/>
            </a:xfrm>
            <a:prstGeom prst="rect">
              <a:avLst/>
            </a:prstGeom>
            <a:noFill/>
            <a:ln>
              <a:noFill/>
            </a:ln>
          </p:spPr>
        </p:pic>
      </p:grpSp>
      <p:sp>
        <p:nvSpPr>
          <p:cNvPr id="360" name="Google Shape;360;p44"/>
          <p:cNvSpPr/>
          <p:nvPr/>
        </p:nvSpPr>
        <p:spPr>
          <a:xfrm>
            <a:off x="3041780" y="6127380"/>
            <a:ext cx="4271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dirty="0">
                <a:solidFill>
                  <a:schemeClr val="hlink"/>
                </a:solidFill>
                <a:latin typeface="Calibri"/>
                <a:ea typeface="Calibri"/>
                <a:cs typeface="Calibri"/>
                <a:sym typeface="Calibri"/>
                <a:hlinkClick r:id="rId5"/>
              </a:rPr>
              <a:t>https://nextdoor.com</a:t>
            </a:r>
            <a:endParaRPr sz="2800"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61877" y="360218"/>
            <a:ext cx="942347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45236"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46"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9462" y="3401172"/>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
        <p:nvSpPr>
          <p:cNvPr id="3" name="Rectangle 2"/>
          <p:cNvSpPr/>
          <p:nvPr/>
        </p:nvSpPr>
        <p:spPr>
          <a:xfrm>
            <a:off x="5988424" y="1468054"/>
            <a:ext cx="2885018" cy="1815882"/>
          </a:xfrm>
          <a:prstGeom prst="rect">
            <a:avLst/>
          </a:prstGeom>
        </p:spPr>
        <p:txBody>
          <a:bodyPr wrap="square">
            <a:spAutoFit/>
          </a:bodyPr>
          <a:lstStyle/>
          <a:p>
            <a:pPr lvl="0"/>
            <a:r>
              <a:rPr lang="en-US" sz="2800" dirty="0">
                <a:solidFill>
                  <a:srgbClr val="FF0000"/>
                </a:solidFill>
              </a:rPr>
              <a:t>Update the title and content of this slide for your local area</a:t>
            </a:r>
          </a:p>
        </p:txBody>
      </p:sp>
    </p:spTree>
    <p:extLst>
      <p:ext uri="{BB962C8B-B14F-4D97-AF65-F5344CB8AC3E}">
        <p14:creationId xmlns:p14="http://schemas.microsoft.com/office/powerpoint/2010/main" val="1716117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419099" y="408136"/>
            <a:ext cx="8229600" cy="4956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2010 Nashville Flood</a:t>
            </a:r>
            <a:endParaRPr dirty="0"/>
          </a:p>
        </p:txBody>
      </p:sp>
      <p:pic>
        <p:nvPicPr>
          <p:cNvPr id="384" name="Google Shape;384;p46" descr="View of floodi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5329" y="947650"/>
            <a:ext cx="3845740" cy="2576945"/>
          </a:xfrm>
          <a:prstGeom prst="rect">
            <a:avLst/>
          </a:prstGeom>
          <a:noFill/>
          <a:ln w="9525" cap="flat" cmpd="sng">
            <a:solidFill>
              <a:schemeClr val="dk1"/>
            </a:solidFill>
            <a:prstDash val="solid"/>
            <a:miter lim="800000"/>
            <a:headEnd type="none" w="sm" len="sm"/>
            <a:tailEnd type="none" w="sm" len="sm"/>
          </a:ln>
        </p:spPr>
      </p:pic>
      <p:sp>
        <p:nvSpPr>
          <p:cNvPr id="6" name="TextBox 5"/>
          <p:cNvSpPr txBox="1"/>
          <p:nvPr/>
        </p:nvSpPr>
        <p:spPr>
          <a:xfrm>
            <a:off x="2350423" y="3508468"/>
            <a:ext cx="2183476" cy="246221"/>
          </a:xfrm>
          <a:prstGeom prst="rect">
            <a:avLst/>
          </a:prstGeom>
          <a:noFill/>
        </p:spPr>
        <p:txBody>
          <a:bodyPr wrap="square" rtlCol="0">
            <a:spAutoFit/>
          </a:bodyPr>
          <a:lstStyle/>
          <a:p>
            <a:r>
              <a:rPr lang="en-US" sz="1000" dirty="0"/>
              <a:t>Photo: </a:t>
            </a:r>
            <a:r>
              <a:rPr lang="en-US" sz="1000" dirty="0" err="1"/>
              <a:t>Kaldari</a:t>
            </a:r>
            <a:r>
              <a:rPr lang="en-US" sz="1000" dirty="0"/>
              <a:t>, public domain</a:t>
            </a:r>
          </a:p>
        </p:txBody>
      </p:sp>
      <p:pic>
        <p:nvPicPr>
          <p:cNvPr id="4" name="Picture 3" descr="Aerial view of floodi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56900" y="947651"/>
            <a:ext cx="4121835" cy="2747890"/>
          </a:xfrm>
          <a:prstGeom prst="rect">
            <a:avLst/>
          </a:prstGeom>
        </p:spPr>
      </p:pic>
      <p:sp>
        <p:nvSpPr>
          <p:cNvPr id="3" name="Rectangle 2"/>
          <p:cNvSpPr/>
          <p:nvPr/>
        </p:nvSpPr>
        <p:spPr>
          <a:xfrm>
            <a:off x="6256612" y="3695541"/>
            <a:ext cx="2474521" cy="246221"/>
          </a:xfrm>
          <a:prstGeom prst="rect">
            <a:avLst/>
          </a:prstGeom>
        </p:spPr>
        <p:txBody>
          <a:bodyPr wrap="square">
            <a:spAutoFit/>
          </a:bodyPr>
          <a:lstStyle/>
          <a:p>
            <a:r>
              <a:rPr lang="en-US" sz="1000" dirty="0"/>
              <a:t>Photo: FEMA/David Fine, Public domain</a:t>
            </a:r>
          </a:p>
        </p:txBody>
      </p:sp>
      <p:pic>
        <p:nvPicPr>
          <p:cNvPr id="5" name="Picture 4" descr="Aerial view of flood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3004" y="3959625"/>
            <a:ext cx="4182795" cy="2367225"/>
          </a:xfrm>
          <a:prstGeom prst="rect">
            <a:avLst/>
          </a:prstGeom>
        </p:spPr>
      </p:pic>
      <p:sp>
        <p:nvSpPr>
          <p:cNvPr id="2" name="Rectangle 1"/>
          <p:cNvSpPr/>
          <p:nvPr/>
        </p:nvSpPr>
        <p:spPr>
          <a:xfrm>
            <a:off x="56799" y="6315506"/>
            <a:ext cx="3195105" cy="246221"/>
          </a:xfrm>
          <a:prstGeom prst="rect">
            <a:avLst/>
          </a:prstGeom>
        </p:spPr>
        <p:txBody>
          <a:bodyPr wrap="none">
            <a:spAutoFit/>
          </a:bodyPr>
          <a:lstStyle/>
          <a:p>
            <a:r>
              <a:rPr lang="en-US" sz="1000" dirty="0"/>
              <a:t>Photo: https://www.weather.gov/safety/flood-states-tn</a:t>
            </a:r>
          </a:p>
        </p:txBody>
      </p:sp>
      <p:sp>
        <p:nvSpPr>
          <p:cNvPr id="385" name="Google Shape;385;p46"/>
          <p:cNvSpPr/>
          <p:nvPr/>
        </p:nvSpPr>
        <p:spPr>
          <a:xfrm>
            <a:off x="4533899" y="4219074"/>
            <a:ext cx="4197234"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600" dirty="0">
                <a:solidFill>
                  <a:schemeClr val="dk1"/>
                </a:solidFill>
                <a:latin typeface="Calibri"/>
                <a:ea typeface="Calibri"/>
                <a:cs typeface="Calibri"/>
                <a:sym typeface="Calibri"/>
              </a:rPr>
              <a:t>The Cumberland River, which winds through downtown Nashville, crested at 51.9 feet spilling into the city and surrounding neighborhoods.</a:t>
            </a:r>
            <a:endParaRPr dirty="0"/>
          </a:p>
        </p:txBody>
      </p:sp>
      <p:sp>
        <p:nvSpPr>
          <p:cNvPr id="7" name="TextBox 6"/>
          <p:cNvSpPr txBox="1"/>
          <p:nvPr/>
        </p:nvSpPr>
        <p:spPr>
          <a:xfrm>
            <a:off x="6632516" y="439506"/>
            <a:ext cx="2511484" cy="461665"/>
          </a:xfrm>
          <a:prstGeom prst="rect">
            <a:avLst/>
          </a:prstGeom>
          <a:noFill/>
        </p:spPr>
        <p:txBody>
          <a:bodyPr wrap="square" rtlCol="0">
            <a:spAutoFit/>
          </a:bodyPr>
          <a:lstStyle/>
          <a:p>
            <a:pPr lvl="0"/>
            <a:r>
              <a:rPr lang="en-US" sz="1200" dirty="0">
                <a:solidFill>
                  <a:srgbClr val="FF0000"/>
                </a:solidFill>
              </a:rPr>
              <a:t>Update the title and content of this slide for your local area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5067" y="400857"/>
            <a:ext cx="8991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Family Preparedness?</a:t>
            </a:r>
            <a:endParaRPr dirty="0"/>
          </a:p>
        </p:txBody>
      </p:sp>
      <p:pic>
        <p:nvPicPr>
          <p:cNvPr id="2" name="Picture 1" descr="Flat tir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443" y="2535042"/>
            <a:ext cx="4032094" cy="2565519"/>
          </a:xfrm>
          <a:prstGeom prst="rect">
            <a:avLst/>
          </a:prstGeom>
        </p:spPr>
      </p:pic>
      <p:sp>
        <p:nvSpPr>
          <p:cNvPr id="92" name="Google Shape;92;p13"/>
          <p:cNvSpPr txBox="1"/>
          <p:nvPr/>
        </p:nvSpPr>
        <p:spPr>
          <a:xfrm>
            <a:off x="618116" y="6112160"/>
            <a:ext cx="23676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Scenario: Flat tire</a:t>
            </a:r>
            <a:endParaRPr/>
          </a:p>
        </p:txBody>
      </p:sp>
      <p:sp>
        <p:nvSpPr>
          <p:cNvPr id="95" name="Google Shape;95;p13"/>
          <p:cNvSpPr txBox="1"/>
          <p:nvPr/>
        </p:nvSpPr>
        <p:spPr>
          <a:xfrm>
            <a:off x="4937644" y="1124283"/>
            <a:ext cx="404212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Stressed, stranded, waiting for help</a:t>
            </a:r>
            <a:endParaRPr/>
          </a:p>
        </p:txBody>
      </p:sp>
      <p:pic>
        <p:nvPicPr>
          <p:cNvPr id="4" name="Picture 3" descr="Man sitting on ground, leaning on car with flat tir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1388" y="1541319"/>
            <a:ext cx="3207630" cy="2140744"/>
          </a:xfrm>
          <a:prstGeom prst="rect">
            <a:avLst/>
          </a:prstGeom>
        </p:spPr>
      </p:pic>
      <p:sp>
        <p:nvSpPr>
          <p:cNvPr id="97" name="Google Shape;97;p13">
            <a:extLst>
              <a:ext uri="{C183D7F6-B498-43B3-948B-1728B52AA6E4}">
                <adec:decorative xmlns:adec="http://schemas.microsoft.com/office/drawing/2017/decorative" val="0"/>
              </a:ext>
            </a:extLst>
          </p:cNvPr>
          <p:cNvSpPr txBox="1"/>
          <p:nvPr/>
        </p:nvSpPr>
        <p:spPr>
          <a:xfrm>
            <a:off x="6716132" y="3682064"/>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96" name="Google Shape;96;p13"/>
          <p:cNvSpPr txBox="1"/>
          <p:nvPr/>
        </p:nvSpPr>
        <p:spPr>
          <a:xfrm>
            <a:off x="4955481" y="6342993"/>
            <a:ext cx="424517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EMPOWERED</a:t>
            </a:r>
            <a:r>
              <a:rPr lang="en-US" sz="2000">
                <a:solidFill>
                  <a:schemeClr val="dk1"/>
                </a:solidFill>
                <a:latin typeface="Calibri"/>
                <a:ea typeface="Calibri"/>
                <a:cs typeface="Calibri"/>
                <a:sym typeface="Calibri"/>
              </a:rPr>
              <a:t> with ability to self-assist</a:t>
            </a:r>
            <a:endParaRPr/>
          </a:p>
        </p:txBody>
      </p:sp>
      <p:pic>
        <p:nvPicPr>
          <p:cNvPr id="3" name="Picture 2" descr="Man changing flat tire"/>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32019" y="4007475"/>
            <a:ext cx="3499470" cy="2335516"/>
          </a:xfrm>
          <a:prstGeom prst="rect">
            <a:avLst/>
          </a:prstGeom>
        </p:spPr>
      </p:pic>
      <p:cxnSp>
        <p:nvCxnSpPr>
          <p:cNvPr id="93" name="Google Shape;93;p13">
            <a:extLst>
              <a:ext uri="{C183D7F6-B498-43B3-948B-1728B52AA6E4}">
                <adec:decorative xmlns:adec="http://schemas.microsoft.com/office/drawing/2017/decorative" val="1"/>
              </a:ext>
            </a:extLst>
          </p:cNvPr>
          <p:cNvCxnSpPr/>
          <p:nvPr/>
        </p:nvCxnSpPr>
        <p:spPr>
          <a:xfrm flipV="1">
            <a:off x="4233536" y="2829265"/>
            <a:ext cx="855682" cy="620382"/>
          </a:xfrm>
          <a:prstGeom prst="straightConnector1">
            <a:avLst/>
          </a:prstGeom>
          <a:noFill/>
          <a:ln w="15875" cap="flat" cmpd="sng">
            <a:solidFill>
              <a:schemeClr val="accent1"/>
            </a:solidFill>
            <a:prstDash val="solid"/>
            <a:round/>
            <a:headEnd type="none" w="sm" len="sm"/>
            <a:tailEnd type="stealth" w="med" len="med"/>
          </a:ln>
        </p:spPr>
      </p:cxnSp>
      <p:cxnSp>
        <p:nvCxnSpPr>
          <p:cNvPr id="94" name="Google Shape;94;p13">
            <a:extLst>
              <a:ext uri="{C183D7F6-B498-43B3-948B-1728B52AA6E4}">
                <adec:decorative xmlns:adec="http://schemas.microsoft.com/office/drawing/2017/decorative" val="1"/>
              </a:ext>
            </a:extLst>
          </p:cNvPr>
          <p:cNvCxnSpPr/>
          <p:nvPr/>
        </p:nvCxnSpPr>
        <p:spPr>
          <a:xfrm>
            <a:off x="4233536" y="3619066"/>
            <a:ext cx="769251" cy="705427"/>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7"/>
          <p:cNvSpPr txBox="1">
            <a:spLocks noGrp="1"/>
          </p:cNvSpPr>
          <p:nvPr>
            <p:ph type="title" idx="4294967295"/>
          </p:nvPr>
        </p:nvSpPr>
        <p:spPr>
          <a:xfrm>
            <a:off x="291926" y="457200"/>
            <a:ext cx="8696996"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Nashville Flash Flooding After Heavy Rainfall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 name="Picture 2" descr="Flash flood newscast warni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1926" y="1237438"/>
            <a:ext cx="6341616" cy="3576718"/>
          </a:xfrm>
          <a:prstGeom prst="rect">
            <a:avLst/>
          </a:prstGeom>
        </p:spPr>
      </p:pic>
      <p:sp>
        <p:nvSpPr>
          <p:cNvPr id="2" name="Rectangle 1"/>
          <p:cNvSpPr/>
          <p:nvPr/>
        </p:nvSpPr>
        <p:spPr>
          <a:xfrm>
            <a:off x="2175610" y="4832709"/>
            <a:ext cx="4572000" cy="246221"/>
          </a:xfrm>
          <a:prstGeom prst="rect">
            <a:avLst/>
          </a:prstGeom>
        </p:spPr>
        <p:txBody>
          <a:bodyPr>
            <a:spAutoFit/>
          </a:bodyPr>
          <a:lstStyle/>
          <a:p>
            <a:r>
              <a:rPr lang="en-US" sz="1000" dirty="0"/>
              <a:t>https://www.wkrn.com/special-reports/flash-flooding-what-you-need-to-know/</a:t>
            </a:r>
          </a:p>
        </p:txBody>
      </p:sp>
      <p:sp>
        <p:nvSpPr>
          <p:cNvPr id="392" name="Google Shape;392;p47"/>
          <p:cNvSpPr txBox="1"/>
          <p:nvPr/>
        </p:nvSpPr>
        <p:spPr>
          <a:xfrm>
            <a:off x="387000" y="5461375"/>
            <a:ext cx="8370000" cy="1329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600" dirty="0">
                <a:solidFill>
                  <a:schemeClr val="dk1"/>
                </a:solidFill>
                <a:latin typeface="Calibri"/>
                <a:ea typeface="Calibri"/>
                <a:cs typeface="Calibri"/>
                <a:sym typeface="Calibri"/>
              </a:rPr>
              <a:t>Flash floods can be just as dangerous as major floods.</a:t>
            </a:r>
            <a:endParaRPr sz="26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600" b="1" dirty="0">
                <a:solidFill>
                  <a:schemeClr val="dk1"/>
                </a:solidFill>
                <a:latin typeface="Calibri"/>
                <a:ea typeface="Calibri"/>
                <a:cs typeface="Calibri"/>
                <a:sym typeface="Calibri"/>
              </a:rPr>
              <a:t>“Turn Around Don’t Drown”</a:t>
            </a:r>
            <a:endParaRPr sz="26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000" u="sng" dirty="0">
                <a:solidFill>
                  <a:schemeClr val="hlink"/>
                </a:solidFill>
                <a:latin typeface="Calibri"/>
                <a:ea typeface="Calibri"/>
                <a:cs typeface="Calibri"/>
                <a:sym typeface="Calibri"/>
                <a:hlinkClick r:id="rId4"/>
              </a:rPr>
              <a:t>https://www.weather.gov/safety/flood-turn-around-dont-drown</a:t>
            </a:r>
            <a:endParaRPr sz="2000" u="sng" dirty="0">
              <a:solidFill>
                <a:schemeClr val="hlink"/>
              </a:solidFill>
              <a:latin typeface="Calibri"/>
              <a:ea typeface="Calibri"/>
              <a:cs typeface="Calibri"/>
              <a:sym typeface="Calibri"/>
              <a:hlinkClick r:id="rId4"/>
            </a:endParaRPr>
          </a:p>
        </p:txBody>
      </p:sp>
      <p:sp>
        <p:nvSpPr>
          <p:cNvPr id="4" name="TextBox 3"/>
          <p:cNvSpPr txBox="1"/>
          <p:nvPr/>
        </p:nvSpPr>
        <p:spPr>
          <a:xfrm>
            <a:off x="6920753" y="1485976"/>
            <a:ext cx="2068169" cy="2677656"/>
          </a:xfrm>
          <a:prstGeom prst="rect">
            <a:avLst/>
          </a:prstGeom>
          <a:noFill/>
        </p:spPr>
        <p:txBody>
          <a:bodyPr wrap="square" rtlCol="0">
            <a:spAutoFit/>
          </a:bodyPr>
          <a:lstStyle/>
          <a:p>
            <a:pPr lvl="0"/>
            <a:r>
              <a:rPr lang="en-US" sz="2800" dirty="0">
                <a:solidFill>
                  <a:srgbClr val="FF0000"/>
                </a:solidFill>
              </a:rPr>
              <a:t>Update the title and content of this slide for your local area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436584"/>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Community Plan Development</a:t>
            </a:r>
            <a:endParaRPr dirty="0"/>
          </a:p>
        </p:txBody>
      </p:sp>
      <p:sp>
        <p:nvSpPr>
          <p:cNvPr id="398" name="Google Shape;398;p48"/>
          <p:cNvSpPr txBox="1"/>
          <p:nvPr/>
        </p:nvSpPr>
        <p:spPr>
          <a:xfrm>
            <a:off x="152400" y="1385455"/>
            <a:ext cx="88392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dirty="0">
                <a:solidFill>
                  <a:schemeClr val="dk1"/>
                </a:solidFill>
                <a:latin typeface="Calibri"/>
                <a:ea typeface="Calibri"/>
                <a:cs typeface="Calibri"/>
                <a:sym typeface="Calibri"/>
              </a:rPr>
              <a:t>Take 10 minutes </a:t>
            </a:r>
            <a:r>
              <a:rPr lang="en-US" sz="2800" dirty="0">
                <a:solidFill>
                  <a:schemeClr val="dk1"/>
                </a:solidFill>
                <a:latin typeface="Calibri"/>
                <a:ea typeface="Calibri"/>
                <a:cs typeface="Calibri"/>
                <a:sym typeface="Calibri"/>
              </a:rPr>
              <a:t>to discuss some ideas that may work best for </a:t>
            </a:r>
            <a:r>
              <a:rPr lang="en-US" sz="2800" b="1" dirty="0">
                <a:solidFill>
                  <a:srgbClr val="FF0000"/>
                </a:solidFill>
                <a:latin typeface="Calibri"/>
                <a:ea typeface="Calibri"/>
                <a:cs typeface="Calibri"/>
                <a:sym typeface="Calibri"/>
              </a:rPr>
              <a:t>YOUR COMMUNITY</a:t>
            </a:r>
            <a:r>
              <a:rPr lang="en-US" sz="2800" dirty="0">
                <a:solidFill>
                  <a:schemeClr val="dk1"/>
                </a:solidFill>
                <a:latin typeface="Calibri"/>
                <a:ea typeface="Calibri"/>
                <a:cs typeface="Calibri"/>
                <a:sym typeface="Calibri"/>
              </a:rPr>
              <a:t> before or during a</a:t>
            </a:r>
            <a:r>
              <a:rPr lang="en-US" sz="2800" b="1" dirty="0">
                <a:solidFill>
                  <a:schemeClr val="dk1"/>
                </a:solidFill>
                <a:latin typeface="Calibri"/>
                <a:ea typeface="Calibri"/>
                <a:cs typeface="Calibri"/>
                <a:sym typeface="Calibri"/>
              </a:rPr>
              <a:t> </a:t>
            </a:r>
            <a:r>
              <a:rPr lang="en-US" sz="2800" b="1" u="sng" dirty="0">
                <a:solidFill>
                  <a:schemeClr val="dk1"/>
                </a:solidFill>
                <a:latin typeface="Calibri"/>
                <a:ea typeface="Calibri"/>
                <a:cs typeface="Calibri"/>
                <a:sym typeface="Calibri"/>
              </a:rPr>
              <a:t>FLOOD</a:t>
            </a:r>
            <a:r>
              <a:rPr lang="en-US" sz="2800" dirty="0">
                <a:solidFill>
                  <a:schemeClr val="dk1"/>
                </a:solidFill>
                <a:latin typeface="Calibri"/>
                <a:ea typeface="Calibri"/>
                <a:cs typeface="Calibri"/>
                <a:sym typeface="Calibri"/>
              </a:rPr>
              <a:t>. </a:t>
            </a:r>
            <a:endParaRPr sz="2800" u="sng" dirty="0">
              <a:solidFill>
                <a:schemeClr val="dk1"/>
              </a:solidFill>
              <a:latin typeface="Calibri"/>
              <a:ea typeface="Calibri"/>
              <a:cs typeface="Calibri"/>
              <a:sym typeface="Calibri"/>
            </a:endParaRPr>
          </a:p>
        </p:txBody>
      </p:sp>
      <p:pic>
        <p:nvPicPr>
          <p:cNvPr id="3" name="Picture 2" descr="Hazard sign: Road closed due to hig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4" y="2960209"/>
            <a:ext cx="7153594" cy="389779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9"/>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09" name="Google Shape;409;p49"/>
          <p:cNvSpPr/>
          <p:nvPr/>
        </p:nvSpPr>
        <p:spPr>
          <a:xfrm>
            <a:off x="692000" y="1329956"/>
            <a:ext cx="328410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Adopt-a-Storm Drain</a:t>
            </a:r>
            <a:endParaRPr/>
          </a:p>
        </p:txBody>
      </p:sp>
      <p:pic>
        <p:nvPicPr>
          <p:cNvPr id="4" name="Picture 3" descr="Debris covering street drain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22" y="1957080"/>
            <a:ext cx="3985260" cy="3002280"/>
          </a:xfrm>
          <a:prstGeom prst="rect">
            <a:avLst/>
          </a:prstGeom>
        </p:spPr>
      </p:pic>
      <p:sp>
        <p:nvSpPr>
          <p:cNvPr id="5" name="TextBox 4"/>
          <p:cNvSpPr txBox="1"/>
          <p:nvPr/>
        </p:nvSpPr>
        <p:spPr>
          <a:xfrm>
            <a:off x="324709" y="5063264"/>
            <a:ext cx="3985260" cy="400110"/>
          </a:xfrm>
          <a:prstGeom prst="rect">
            <a:avLst/>
          </a:prstGeom>
          <a:noFill/>
        </p:spPr>
        <p:txBody>
          <a:bodyPr wrap="square" rtlCol="0">
            <a:spAutoFit/>
          </a:bodyPr>
          <a:lstStyle/>
          <a:p>
            <a:r>
              <a:rPr lang="en-US" sz="1000" dirty="0"/>
              <a:t>Photo: http://healthylakewinona.weebly.com/adopt-a-storm-drain.html</a:t>
            </a:r>
          </a:p>
        </p:txBody>
      </p:sp>
      <p:pic>
        <p:nvPicPr>
          <p:cNvPr id="2" name="Picture 1" descr="Children clearing debris from roa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17990" y="3458220"/>
            <a:ext cx="4492420" cy="3000848"/>
          </a:xfrm>
          <a:prstGeom prst="rect">
            <a:avLst/>
          </a:prstGeom>
        </p:spPr>
      </p:pic>
      <p:sp>
        <p:nvSpPr>
          <p:cNvPr id="3" name="TextBox 2"/>
          <p:cNvSpPr txBox="1"/>
          <p:nvPr/>
        </p:nvSpPr>
        <p:spPr>
          <a:xfrm>
            <a:off x="4326682" y="6517678"/>
            <a:ext cx="4693565" cy="246221"/>
          </a:xfrm>
          <a:prstGeom prst="rect">
            <a:avLst/>
          </a:prstGeom>
          <a:noFill/>
        </p:spPr>
        <p:txBody>
          <a:bodyPr wrap="square" rtlCol="0">
            <a:spAutoFit/>
          </a:bodyPr>
          <a:lstStyle/>
          <a:p>
            <a:r>
              <a:rPr lang="en-US" sz="1000" dirty="0"/>
              <a:t>Photo: https://www.bloomingtonmn.gov/cob/news/adopt-storm-drain-2020-03-23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50"/>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19" name="Google Shape;419;p50"/>
          <p:cNvSpPr txBox="1"/>
          <p:nvPr/>
        </p:nvSpPr>
        <p:spPr>
          <a:xfrm>
            <a:off x="4133697" y="1277066"/>
            <a:ext cx="4533933"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Plant Trees and Rain Gardens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descr="Individuals planting rain gard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6" y="2077285"/>
            <a:ext cx="6537960" cy="4000500"/>
          </a:xfrm>
          <a:prstGeom prst="rect">
            <a:avLst/>
          </a:prstGeom>
        </p:spPr>
      </p:pic>
      <p:sp>
        <p:nvSpPr>
          <p:cNvPr id="2" name="Rectangle 1"/>
          <p:cNvSpPr/>
          <p:nvPr/>
        </p:nvSpPr>
        <p:spPr>
          <a:xfrm>
            <a:off x="1715358" y="6098918"/>
            <a:ext cx="5427961" cy="246221"/>
          </a:xfrm>
          <a:prstGeom prst="rect">
            <a:avLst/>
          </a:prstGeom>
        </p:spPr>
        <p:txBody>
          <a:bodyPr wrap="square">
            <a:spAutoFit/>
          </a:bodyPr>
          <a:lstStyle/>
          <a:p>
            <a:r>
              <a:rPr lang="en-US" sz="1000" dirty="0"/>
              <a:t>Photo: http://www.stormwater.allianceforthebay.org/take-action/installations/rain-gardens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a:spLocks noGrp="1"/>
          </p:cNvSpPr>
          <p:nvPr>
            <p:ph type="title" idx="4294967295"/>
          </p:nvPr>
        </p:nvSpPr>
        <p:spPr>
          <a:xfrm>
            <a:off x="1219200" y="421819"/>
            <a:ext cx="706815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grpSp>
        <p:nvGrpSpPr>
          <p:cNvPr id="426" name="Google Shape;426;p51" descr="Crowdsource Rescue"/>
          <p:cNvGrpSpPr/>
          <p:nvPr/>
        </p:nvGrpSpPr>
        <p:grpSpPr>
          <a:xfrm>
            <a:off x="512281" y="1274008"/>
            <a:ext cx="8305798" cy="4554578"/>
            <a:chOff x="512282" y="1176397"/>
            <a:chExt cx="8305798" cy="4554578"/>
          </a:xfrm>
        </p:grpSpPr>
        <p:sp>
          <p:nvSpPr>
            <p:cNvPr id="427" name="Google Shape;427;p51"/>
            <p:cNvSpPr txBox="1"/>
            <p:nvPr/>
          </p:nvSpPr>
          <p:spPr>
            <a:xfrm>
              <a:off x="512282" y="1945323"/>
              <a:ext cx="8305798" cy="3785652"/>
            </a:xfrm>
            <a:prstGeom prst="rect">
              <a:avLst/>
            </a:prstGeom>
            <a:solidFill>
              <a:srgbClr val="538CD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We are a group of volunteers that created a small website to help organize rescues in our Houston neighborhood during Harvey. It wound up helping rescue over 37,000+ people in Harvey, Irma, Maria by connecting them to 12,000+ volunteers via GPS  tracking, integrated communication, and skills matching.</a:t>
              </a:r>
              <a:endParaRPr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If you’re able to help in any potential disaster, whether you’re a civilian rescuing in a boat, a licensed firefighter, distributing relief supplies, or </a:t>
              </a:r>
              <a:r>
                <a:rPr lang="en-US" sz="2400" b="1" u="sng" dirty="0">
                  <a:solidFill>
                    <a:schemeClr val="lt1"/>
                  </a:solidFill>
                  <a:latin typeface="Calibri"/>
                  <a:ea typeface="Calibri"/>
                  <a:cs typeface="Calibri"/>
                  <a:sym typeface="Calibri"/>
                </a:rPr>
                <a:t>helping your elderly neighbors evacuate</a:t>
              </a:r>
              <a:r>
                <a:rPr lang="en-US" sz="2400" dirty="0">
                  <a:solidFill>
                    <a:schemeClr val="lt1"/>
                  </a:solidFill>
                  <a:latin typeface="Calibri"/>
                  <a:ea typeface="Calibri"/>
                  <a:cs typeface="Calibri"/>
                  <a:sym typeface="Calibri"/>
                </a:rPr>
                <a:t>, we’d love for you to sign-up!</a:t>
              </a:r>
              <a:endParaRPr dirty="0"/>
            </a:p>
          </p:txBody>
        </p:sp>
        <p:pic>
          <p:nvPicPr>
            <p:cNvPr id="428" name="Google Shape;428;p5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74231" y="1176397"/>
              <a:ext cx="7581900" cy="736600"/>
            </a:xfrm>
            <a:prstGeom prst="rect">
              <a:avLst/>
            </a:prstGeom>
            <a:noFill/>
            <a:ln>
              <a:noFill/>
            </a:ln>
          </p:spPr>
        </p:pic>
      </p:grpSp>
      <p:sp>
        <p:nvSpPr>
          <p:cNvPr id="429" name="Google Shape;429;p51"/>
          <p:cNvSpPr/>
          <p:nvPr/>
        </p:nvSpPr>
        <p:spPr>
          <a:xfrm>
            <a:off x="2240382" y="6096000"/>
            <a:ext cx="484959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4"/>
              </a:rPr>
              <a:t>https://crowdsourcerescue.com</a:t>
            </a:r>
            <a:endParaRPr sz="2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a:spLocks noGrp="1"/>
          </p:cNvSpPr>
          <p:nvPr>
            <p:ph type="title" idx="4294967295"/>
          </p:nvPr>
        </p:nvSpPr>
        <p:spPr>
          <a:xfrm>
            <a:off x="609600"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36" name="Google Shape;436;p52" descr="Adult men carrying children in a boat during a flooding event"/>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65635" y="1227939"/>
            <a:ext cx="6896102" cy="42672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370638" y="5557992"/>
            <a:ext cx="1572866" cy="246221"/>
          </a:xfrm>
          <a:prstGeom prst="rect">
            <a:avLst/>
          </a:prstGeom>
        </p:spPr>
        <p:txBody>
          <a:bodyPr wrap="none">
            <a:spAutoFit/>
          </a:bodyPr>
          <a:lstStyle/>
          <a:p>
            <a:pPr lvl="0" algn="just"/>
            <a:r>
              <a:rPr lang="en-US" sz="1000" i="1" dirty="0">
                <a:ea typeface="Calibri"/>
                <a:cs typeface="Calibri"/>
                <a:sym typeface="Calibri"/>
              </a:rPr>
              <a:t>Photo: Associated Press</a:t>
            </a:r>
            <a:endParaRPr lang="en-US" sz="1000" dirty="0"/>
          </a:p>
        </p:txBody>
      </p:sp>
      <p:sp>
        <p:nvSpPr>
          <p:cNvPr id="437" name="Google Shape;437;p52"/>
          <p:cNvSpPr/>
          <p:nvPr/>
        </p:nvSpPr>
        <p:spPr>
          <a:xfrm>
            <a:off x="818146" y="5912662"/>
            <a:ext cx="7184573" cy="89949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dirty="0">
                <a:solidFill>
                  <a:schemeClr val="dk1"/>
                </a:solidFill>
                <a:latin typeface="Calibri"/>
                <a:ea typeface="Calibri"/>
                <a:cs typeface="Calibri"/>
                <a:sym typeface="Calibri"/>
              </a:rPr>
              <a:t>Community residents use a boat to evacuate children and an elderly woman from their flooded homes.</a:t>
            </a:r>
            <a:endParaRP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a:spLocks noGrp="1"/>
          </p:cNvSpPr>
          <p:nvPr>
            <p:ph type="title" idx="4294967295"/>
          </p:nvPr>
        </p:nvSpPr>
        <p:spPr>
          <a:xfrm>
            <a:off x="844113"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44" name="Google Shape;444;p53" descr="Individuals loading on a bus as part of an evacuatio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1371600"/>
            <a:ext cx="8529919" cy="44958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893083" y="5944926"/>
            <a:ext cx="1999265" cy="246221"/>
          </a:xfrm>
          <a:prstGeom prst="rect">
            <a:avLst/>
          </a:prstGeom>
        </p:spPr>
        <p:txBody>
          <a:bodyPr wrap="none">
            <a:spAutoFit/>
          </a:bodyPr>
          <a:lstStyle/>
          <a:p>
            <a:pPr lvl="0"/>
            <a:r>
              <a:rPr lang="en-US" sz="1000" i="1" dirty="0">
                <a:latin typeface="Arial" panose="020B0604020202020204" pitchFamily="34" charset="0"/>
                <a:ea typeface="Calibri"/>
                <a:cs typeface="Arial" panose="020B0604020202020204" pitchFamily="34" charset="0"/>
                <a:sym typeface="Calibri"/>
              </a:rPr>
              <a:t>Photo: Jim Lo </a:t>
            </a:r>
            <a:r>
              <a:rPr lang="en-US" sz="1000" i="1" dirty="0" err="1">
                <a:latin typeface="Arial" panose="020B0604020202020204" pitchFamily="34" charset="0"/>
                <a:ea typeface="Calibri"/>
                <a:cs typeface="Arial" panose="020B0604020202020204" pitchFamily="34" charset="0"/>
                <a:sym typeface="Calibri"/>
              </a:rPr>
              <a:t>Scalzo</a:t>
            </a:r>
            <a:r>
              <a:rPr lang="en-US" sz="1000" i="1" dirty="0">
                <a:latin typeface="Arial" panose="020B0604020202020204" pitchFamily="34" charset="0"/>
                <a:ea typeface="Calibri"/>
                <a:cs typeface="Arial" panose="020B0604020202020204" pitchFamily="34" charset="0"/>
                <a:sym typeface="Calibri"/>
              </a:rPr>
              <a:t>, EPA-EFE</a:t>
            </a:r>
            <a:endParaRPr lang="en-US" sz="1000" dirty="0">
              <a:latin typeface="Arial" panose="020B0604020202020204" pitchFamily="34" charset="0"/>
              <a:ea typeface="Calibri"/>
              <a:cs typeface="Arial" panose="020B0604020202020204" pitchFamily="34" charset="0"/>
              <a:sym typeface="Calibri"/>
            </a:endParaRPr>
          </a:p>
        </p:txBody>
      </p:sp>
      <p:sp>
        <p:nvSpPr>
          <p:cNvPr id="445" name="Google Shape;445;p53"/>
          <p:cNvSpPr/>
          <p:nvPr/>
        </p:nvSpPr>
        <p:spPr>
          <a:xfrm>
            <a:off x="160183" y="6268673"/>
            <a:ext cx="9070043" cy="475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Families board evacuation buses for a shelter.</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DURING AN EMERGENCY</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152398" y="423214"/>
            <a:ext cx="8733432" cy="794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Stay Informed: Emergency Alerts and Warnings</a:t>
            </a:r>
            <a:endParaRPr dirty="0"/>
          </a:p>
        </p:txBody>
      </p:sp>
      <p:sp>
        <p:nvSpPr>
          <p:cNvPr id="457" name="Google Shape;457;p55"/>
          <p:cNvSpPr/>
          <p:nvPr/>
        </p:nvSpPr>
        <p:spPr>
          <a:xfrm>
            <a:off x="188048" y="1401655"/>
            <a:ext cx="8844485" cy="15696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chemeClr val="dk1"/>
                </a:solidFill>
                <a:latin typeface="Calibri"/>
                <a:ea typeface="Calibri"/>
                <a:cs typeface="Calibri"/>
                <a:sym typeface="Calibri"/>
              </a:rPr>
              <a:t>Communication is imperative to surviving emergencies</a:t>
            </a:r>
            <a:r>
              <a:rPr lang="en-US" sz="2400">
                <a:solidFill>
                  <a:srgbClr val="000000"/>
                </a:solidFill>
                <a:latin typeface="Calibri"/>
                <a:ea typeface="Calibri"/>
                <a:cs typeface="Calibri"/>
                <a:sym typeface="Calibri"/>
              </a:rPr>
              <a:t>. Weather radios, radios with batteries, cell phones, and any communication device that doesn’t require electricity are great preparedness kit purchases. </a:t>
            </a:r>
            <a:endParaRPr sz="2400">
              <a:solidFill>
                <a:schemeClr val="dk1"/>
              </a:solidFill>
              <a:latin typeface="Calibri"/>
              <a:ea typeface="Calibri"/>
              <a:cs typeface="Calibri"/>
              <a:sym typeface="Calibri"/>
            </a:endParaRPr>
          </a:p>
        </p:txBody>
      </p:sp>
      <p:sp>
        <p:nvSpPr>
          <p:cNvPr id="456" name="Google Shape;456;p55"/>
          <p:cNvSpPr txBox="1">
            <a:spLocks noGrp="1"/>
          </p:cNvSpPr>
          <p:nvPr>
            <p:ph type="body" idx="1"/>
          </p:nvPr>
        </p:nvSpPr>
        <p:spPr>
          <a:xfrm>
            <a:off x="152398" y="3276600"/>
            <a:ext cx="5715002" cy="33059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n-US" u="sng"/>
              <a:t>Watch vs. Warning</a:t>
            </a:r>
            <a:endParaRPr/>
          </a:p>
          <a:p>
            <a:pPr marL="0" lvl="0" indent="0" algn="l" rtl="0">
              <a:lnSpc>
                <a:spcPct val="90000"/>
              </a:lnSpc>
              <a:spcBef>
                <a:spcPts val="480"/>
              </a:spcBef>
              <a:spcAft>
                <a:spcPts val="0"/>
              </a:spcAft>
              <a:buSzPts val="2040"/>
              <a:buNone/>
            </a:pPr>
            <a:endParaRPr u="sng"/>
          </a:p>
          <a:p>
            <a:pPr marL="0" lvl="0" indent="0" algn="l" rtl="0">
              <a:lnSpc>
                <a:spcPct val="90000"/>
              </a:lnSpc>
              <a:spcBef>
                <a:spcPts val="480"/>
              </a:spcBef>
              <a:spcAft>
                <a:spcPts val="0"/>
              </a:spcAft>
              <a:buSzPts val="2040"/>
              <a:buNone/>
            </a:pPr>
            <a:r>
              <a:rPr lang="en-US"/>
              <a:t>Watch: </a:t>
            </a:r>
            <a:endParaRPr/>
          </a:p>
          <a:p>
            <a:pPr marL="0" lvl="0" indent="0" algn="l" rtl="0">
              <a:lnSpc>
                <a:spcPct val="90000"/>
              </a:lnSpc>
              <a:spcBef>
                <a:spcPts val="480"/>
              </a:spcBef>
              <a:spcAft>
                <a:spcPts val="0"/>
              </a:spcAft>
              <a:buSzPts val="2040"/>
              <a:buNone/>
            </a:pPr>
            <a:r>
              <a:rPr lang="en-US"/>
              <a:t>Conditions are favorable or expected but </a:t>
            </a:r>
            <a:r>
              <a:rPr lang="en-US" b="1" i="1"/>
              <a:t>not occurring or imminent</a:t>
            </a:r>
            <a:endParaRPr/>
          </a:p>
          <a:p>
            <a:pPr marL="0" lvl="0" indent="0" algn="l" rtl="0">
              <a:lnSpc>
                <a:spcPct val="90000"/>
              </a:lnSpc>
              <a:spcBef>
                <a:spcPts val="480"/>
              </a:spcBef>
              <a:spcAft>
                <a:spcPts val="0"/>
              </a:spcAft>
              <a:buSzPts val="2040"/>
              <a:buNone/>
            </a:pPr>
            <a:endParaRPr i="1"/>
          </a:p>
          <a:p>
            <a:pPr marL="0" lvl="0" indent="0" algn="l" rtl="0">
              <a:lnSpc>
                <a:spcPct val="90000"/>
              </a:lnSpc>
              <a:spcBef>
                <a:spcPts val="480"/>
              </a:spcBef>
              <a:spcAft>
                <a:spcPts val="0"/>
              </a:spcAft>
              <a:buSzPts val="2040"/>
              <a:buNone/>
            </a:pPr>
            <a:r>
              <a:rPr lang="en-US"/>
              <a:t>Warning: </a:t>
            </a:r>
            <a:endParaRPr/>
          </a:p>
          <a:p>
            <a:pPr marL="0" lvl="0" indent="0" algn="l" rtl="0">
              <a:lnSpc>
                <a:spcPct val="90000"/>
              </a:lnSpc>
              <a:spcBef>
                <a:spcPts val="480"/>
              </a:spcBef>
              <a:spcAft>
                <a:spcPts val="0"/>
              </a:spcAft>
              <a:buSzPts val="2040"/>
              <a:buNone/>
            </a:pPr>
            <a:r>
              <a:rPr lang="en-US"/>
              <a:t>Conditions are</a:t>
            </a:r>
            <a:r>
              <a:rPr lang="en-US" i="1"/>
              <a:t> </a:t>
            </a:r>
            <a:r>
              <a:rPr lang="en-US" b="1" i="1"/>
              <a:t>occurring or imminent</a:t>
            </a:r>
            <a:endParaRPr/>
          </a:p>
          <a:p>
            <a:pPr marL="274320" lvl="1" indent="0" algn="l" rtl="0">
              <a:lnSpc>
                <a:spcPct val="90000"/>
              </a:lnSpc>
              <a:spcBef>
                <a:spcPts val="400"/>
              </a:spcBef>
              <a:spcAft>
                <a:spcPts val="0"/>
              </a:spcAft>
              <a:buSzPts val="1700"/>
              <a:buNone/>
            </a:pPr>
            <a:endParaRPr i="1"/>
          </a:p>
          <a:p>
            <a:pPr marL="457200" lvl="1" indent="-74929" algn="l" rtl="0">
              <a:lnSpc>
                <a:spcPct val="90000"/>
              </a:lnSpc>
              <a:spcBef>
                <a:spcPts val="400"/>
              </a:spcBef>
              <a:spcAft>
                <a:spcPts val="0"/>
              </a:spcAft>
              <a:buSzPts val="1700"/>
              <a:buNone/>
            </a:pPr>
            <a:endParaRPr i="1"/>
          </a:p>
          <a:p>
            <a:pPr marL="274320" lvl="1" indent="0" algn="l" rtl="0">
              <a:lnSpc>
                <a:spcPct val="90000"/>
              </a:lnSpc>
              <a:spcBef>
                <a:spcPts val="400"/>
              </a:spcBef>
              <a:spcAft>
                <a:spcPts val="0"/>
              </a:spcAft>
              <a:buSzPts val="1700"/>
              <a:buNone/>
            </a:pPr>
            <a:endParaRPr i="1"/>
          </a:p>
        </p:txBody>
      </p:sp>
      <p:pic>
        <p:nvPicPr>
          <p:cNvPr id="458" name="Google Shape;458;p55" descr="Emergency alert on a phone scree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562600" y="2743200"/>
            <a:ext cx="3310530" cy="3962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6"/>
          <p:cNvSpPr txBox="1">
            <a:spLocks noGrp="1"/>
          </p:cNvSpPr>
          <p:nvPr>
            <p:ph type="title"/>
          </p:nvPr>
        </p:nvSpPr>
        <p:spPr>
          <a:xfrm>
            <a:off x="-49162" y="457200"/>
            <a:ext cx="9242323" cy="73468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u="sng" dirty="0"/>
              <a:t>Stay Informed: Smart Phone Apps, Facebook, Twitter</a:t>
            </a:r>
            <a:endParaRPr dirty="0"/>
          </a:p>
        </p:txBody>
      </p:sp>
      <p:sp>
        <p:nvSpPr>
          <p:cNvPr id="464" name="Google Shape;464;p56"/>
          <p:cNvSpPr txBox="1">
            <a:spLocks noGrp="1"/>
          </p:cNvSpPr>
          <p:nvPr>
            <p:ph type="body" idx="1"/>
          </p:nvPr>
        </p:nvSpPr>
        <p:spPr>
          <a:xfrm>
            <a:off x="247431" y="1371600"/>
            <a:ext cx="8744169"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US" sz="2800" b="1" u="sng" dirty="0"/>
              <a:t>Local</a:t>
            </a:r>
            <a:endParaRPr dirty="0"/>
          </a:p>
          <a:p>
            <a:pPr marL="182880" lvl="0" indent="-182880" algn="l" rtl="0">
              <a:spcBef>
                <a:spcPts val="560"/>
              </a:spcBef>
              <a:spcAft>
                <a:spcPts val="0"/>
              </a:spcAft>
              <a:buSzPts val="2380"/>
              <a:buFont typeface="Noto Sans Symbols"/>
              <a:buChar char="▪"/>
            </a:pPr>
            <a:r>
              <a:rPr lang="en-US" sz="2800" dirty="0"/>
              <a:t>News Affiliates </a:t>
            </a:r>
          </a:p>
          <a:p>
            <a:pPr marL="182880" lvl="0" indent="-182880" algn="l" rtl="0">
              <a:spcBef>
                <a:spcPts val="560"/>
              </a:spcBef>
              <a:spcAft>
                <a:spcPts val="0"/>
              </a:spcAft>
              <a:buSzPts val="2380"/>
              <a:buFont typeface="Noto Sans Symbols"/>
              <a:buChar char="▪"/>
            </a:pPr>
            <a:r>
              <a:rPr lang="en-US" sz="2800" dirty="0"/>
              <a:t>Mayor’s Office of Emergency Management (OEM)</a:t>
            </a:r>
            <a:endParaRPr dirty="0"/>
          </a:p>
          <a:p>
            <a:pPr marL="0" lvl="0" indent="0" algn="l" rtl="0">
              <a:spcBef>
                <a:spcPts val="560"/>
              </a:spcBef>
              <a:spcAft>
                <a:spcPts val="0"/>
              </a:spcAft>
              <a:buSzPts val="2380"/>
              <a:buNone/>
            </a:pPr>
            <a:r>
              <a:rPr lang="en-US" sz="2800" dirty="0"/>
              <a:t> </a:t>
            </a:r>
            <a:endParaRPr dirty="0"/>
          </a:p>
          <a:p>
            <a:pPr marL="0" lvl="0" indent="0" algn="l" rtl="0">
              <a:spcBef>
                <a:spcPts val="560"/>
              </a:spcBef>
              <a:spcAft>
                <a:spcPts val="0"/>
              </a:spcAft>
              <a:buSzPts val="2380"/>
              <a:buNone/>
            </a:pPr>
            <a:r>
              <a:rPr lang="en-US" sz="2800" b="1" u="sng" dirty="0"/>
              <a:t>State</a:t>
            </a:r>
            <a:endParaRPr dirty="0"/>
          </a:p>
          <a:p>
            <a:pPr marL="182880" lvl="0" indent="-182880" algn="l" rtl="0">
              <a:spcBef>
                <a:spcPts val="560"/>
              </a:spcBef>
              <a:spcAft>
                <a:spcPts val="0"/>
              </a:spcAft>
              <a:buSzPts val="2380"/>
              <a:buFont typeface="Noto Sans Symbols"/>
              <a:buChar char="▪"/>
            </a:pPr>
            <a:r>
              <a:rPr lang="en-US" sz="2800" dirty="0"/>
              <a:t>Emergency Management Agency</a:t>
            </a:r>
          </a:p>
          <a:p>
            <a:pPr marL="182880" lvl="0" indent="-182880" algn="l" rtl="0">
              <a:spcBef>
                <a:spcPts val="560"/>
              </a:spcBef>
              <a:spcAft>
                <a:spcPts val="0"/>
              </a:spcAft>
              <a:buSzPts val="2380"/>
              <a:buFont typeface="Noto Sans Symbols"/>
              <a:buChar char="▪"/>
            </a:pPr>
            <a:endParaRPr sz="2800" dirty="0"/>
          </a:p>
          <a:p>
            <a:pPr marL="0" lvl="0" indent="0" algn="l" rtl="0">
              <a:spcBef>
                <a:spcPts val="560"/>
              </a:spcBef>
              <a:spcAft>
                <a:spcPts val="0"/>
              </a:spcAft>
              <a:buSzPts val="2380"/>
              <a:buNone/>
            </a:pPr>
            <a:r>
              <a:rPr lang="en-US" sz="2800" b="1" u="sng" dirty="0"/>
              <a:t>National</a:t>
            </a:r>
            <a:endParaRPr dirty="0"/>
          </a:p>
          <a:p>
            <a:pPr marL="182880" lvl="0" indent="-182880" algn="l" rtl="0">
              <a:spcBef>
                <a:spcPts val="560"/>
              </a:spcBef>
              <a:spcAft>
                <a:spcPts val="0"/>
              </a:spcAft>
              <a:buSzPts val="2380"/>
              <a:buFont typeface="Noto Sans Symbols"/>
              <a:buChar char="▪"/>
            </a:pPr>
            <a:r>
              <a:rPr lang="en-US" sz="2800" dirty="0"/>
              <a:t>Federal  Emergency Management Agency (FEMA)</a:t>
            </a:r>
            <a:endParaRPr dirty="0"/>
          </a:p>
          <a:p>
            <a:pPr marL="182880" lvl="0" indent="-182880" algn="l" rtl="0">
              <a:spcBef>
                <a:spcPts val="560"/>
              </a:spcBef>
              <a:spcAft>
                <a:spcPts val="0"/>
              </a:spcAft>
              <a:buSzPts val="2380"/>
              <a:buFont typeface="Noto Sans Symbols"/>
              <a:buChar char="▪"/>
            </a:pPr>
            <a:r>
              <a:rPr lang="en-US" sz="2800" dirty="0"/>
              <a:t>National Weather Service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a:spLocks noGrp="1"/>
          </p:cNvSpPr>
          <p:nvPr>
            <p:ph type="title"/>
          </p:nvPr>
        </p:nvSpPr>
        <p:spPr>
          <a:xfrm>
            <a:off x="23884" y="379281"/>
            <a:ext cx="8991600" cy="6708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Community Preparedness?</a:t>
            </a:r>
            <a:endParaRPr dirty="0"/>
          </a:p>
        </p:txBody>
      </p:sp>
      <p:pic>
        <p:nvPicPr>
          <p:cNvPr id="4" name="Picture 3" descr="Man checking car engin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704" y="2462131"/>
            <a:ext cx="3908286" cy="2605524"/>
          </a:xfrm>
          <a:prstGeom prst="rect">
            <a:avLst/>
          </a:prstGeom>
        </p:spPr>
      </p:pic>
      <p:sp>
        <p:nvSpPr>
          <p:cNvPr id="106" name="Google Shape;106;p14"/>
          <p:cNvSpPr txBox="1"/>
          <p:nvPr/>
        </p:nvSpPr>
        <p:spPr>
          <a:xfrm>
            <a:off x="202704" y="5638800"/>
            <a:ext cx="34883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Scenario: Dead car battery</a:t>
            </a:r>
            <a:endParaRPr/>
          </a:p>
        </p:txBody>
      </p:sp>
      <p:sp>
        <p:nvSpPr>
          <p:cNvPr id="107" name="Google Shape;107;p14"/>
          <p:cNvSpPr txBox="1"/>
          <p:nvPr/>
        </p:nvSpPr>
        <p:spPr>
          <a:xfrm>
            <a:off x="4664925" y="1124875"/>
            <a:ext cx="43053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Equipped but in need of a helping hand</a:t>
            </a:r>
            <a:endParaRPr/>
          </a:p>
        </p:txBody>
      </p:sp>
      <p:pic>
        <p:nvPicPr>
          <p:cNvPr id="3" name="Picture 2" descr="Jumper cable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00000">
            <a:off x="5327976" y="1607587"/>
            <a:ext cx="2963031" cy="2222273"/>
          </a:xfrm>
          <a:prstGeom prst="rect">
            <a:avLst/>
          </a:prstGeom>
        </p:spPr>
      </p:pic>
      <p:sp>
        <p:nvSpPr>
          <p:cNvPr id="111" name="Google Shape;111;p14"/>
          <p:cNvSpPr txBox="1"/>
          <p:nvPr/>
        </p:nvSpPr>
        <p:spPr>
          <a:xfrm>
            <a:off x="6601775" y="3847406"/>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108" name="Google Shape;108;p14"/>
          <p:cNvSpPr txBox="1"/>
          <p:nvPr/>
        </p:nvSpPr>
        <p:spPr>
          <a:xfrm>
            <a:off x="4876975" y="6358025"/>
            <a:ext cx="4138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UNITY</a:t>
            </a:r>
            <a:r>
              <a:rPr lang="en-US" sz="2000">
                <a:solidFill>
                  <a:schemeClr val="dk1"/>
                </a:solidFill>
                <a:latin typeface="Calibri"/>
                <a:ea typeface="Calibri"/>
                <a:cs typeface="Calibri"/>
                <a:sym typeface="Calibri"/>
              </a:rPr>
              <a:t>…Neighbor helping Neighbor</a:t>
            </a:r>
            <a:endParaRPr/>
          </a:p>
        </p:txBody>
      </p:sp>
      <p:pic>
        <p:nvPicPr>
          <p:cNvPr id="5" name="Picture 4" descr="Jumper cables, attached to two car batteries indicating a &quot;jump&quot; is happen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27977" y="4247516"/>
            <a:ext cx="2979196" cy="1982397"/>
          </a:xfrm>
          <a:prstGeom prst="rect">
            <a:avLst/>
          </a:prstGeom>
        </p:spPr>
      </p:pic>
      <p:cxnSp>
        <p:nvCxnSpPr>
          <p:cNvPr id="109" name="Google Shape;109;p14">
            <a:extLst>
              <a:ext uri="{C183D7F6-B498-43B3-948B-1728B52AA6E4}">
                <adec:decorative xmlns:adec="http://schemas.microsoft.com/office/drawing/2017/decorative" val="1"/>
              </a:ext>
            </a:extLst>
          </p:cNvPr>
          <p:cNvCxnSpPr/>
          <p:nvPr/>
        </p:nvCxnSpPr>
        <p:spPr>
          <a:xfrm flipV="1">
            <a:off x="4178699" y="2805077"/>
            <a:ext cx="1052777" cy="590693"/>
          </a:xfrm>
          <a:prstGeom prst="straightConnector1">
            <a:avLst/>
          </a:prstGeom>
          <a:noFill/>
          <a:ln w="15875" cap="flat" cmpd="sng">
            <a:solidFill>
              <a:schemeClr val="accent1"/>
            </a:solidFill>
            <a:prstDash val="solid"/>
            <a:round/>
            <a:headEnd type="none" w="sm" len="sm"/>
            <a:tailEnd type="stealth" w="med" len="med"/>
          </a:ln>
        </p:spPr>
      </p:cxnSp>
      <p:cxnSp>
        <p:nvCxnSpPr>
          <p:cNvPr id="110" name="Google Shape;110;p14">
            <a:extLst>
              <a:ext uri="{C183D7F6-B498-43B3-948B-1728B52AA6E4}">
                <adec:decorative xmlns:adec="http://schemas.microsoft.com/office/drawing/2017/decorative" val="1"/>
              </a:ext>
            </a:extLst>
          </p:cNvPr>
          <p:cNvCxnSpPr/>
          <p:nvPr/>
        </p:nvCxnSpPr>
        <p:spPr>
          <a:xfrm>
            <a:off x="4206240" y="4247516"/>
            <a:ext cx="1025236" cy="939626"/>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7"/>
          <p:cNvSpPr txBox="1">
            <a:spLocks noGrp="1"/>
          </p:cNvSpPr>
          <p:nvPr>
            <p:ph type="title"/>
          </p:nvPr>
        </p:nvSpPr>
        <p:spPr>
          <a:xfrm>
            <a:off x="70274" y="459962"/>
            <a:ext cx="8878529"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vs. Shelter in Place</a:t>
            </a:r>
            <a:endParaRPr dirty="0"/>
          </a:p>
        </p:txBody>
      </p:sp>
      <p:pic>
        <p:nvPicPr>
          <p:cNvPr id="2" name="Picture 1" descr="Evacuation she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4" y="1298162"/>
            <a:ext cx="5326380" cy="3147060"/>
          </a:xfrm>
          <a:prstGeom prst="rect">
            <a:avLst/>
          </a:prstGeom>
        </p:spPr>
      </p:pic>
      <p:sp>
        <p:nvSpPr>
          <p:cNvPr id="3" name="Rectangle 2"/>
          <p:cNvSpPr/>
          <p:nvPr/>
        </p:nvSpPr>
        <p:spPr>
          <a:xfrm>
            <a:off x="1663795" y="4498963"/>
            <a:ext cx="4559395" cy="246221"/>
          </a:xfrm>
          <a:prstGeom prst="rect">
            <a:avLst/>
          </a:prstGeom>
        </p:spPr>
        <p:txBody>
          <a:bodyPr wrap="square">
            <a:spAutoFit/>
          </a:bodyPr>
          <a:lstStyle/>
          <a:p>
            <a:r>
              <a:rPr lang="en-US" sz="1000" dirty="0"/>
              <a:t>Photo: https://emergency.cdc.gov/shelterassessment/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145" y="1498896"/>
            <a:ext cx="3120658" cy="3340705"/>
          </a:xfrm>
          <a:prstGeom prst="rect">
            <a:avLst/>
          </a:prstGeom>
        </p:spPr>
      </p:pic>
      <p:sp>
        <p:nvSpPr>
          <p:cNvPr id="472" name="Google Shape;472;p57"/>
          <p:cNvSpPr/>
          <p:nvPr/>
        </p:nvSpPr>
        <p:spPr>
          <a:xfrm>
            <a:off x="-88050" y="5181600"/>
            <a:ext cx="9195179" cy="1569660"/>
          </a:xfrm>
          <a:prstGeom prst="rect">
            <a:avLst/>
          </a:prstGeom>
          <a:noFill/>
          <a:ln>
            <a:noFill/>
          </a:ln>
        </p:spPr>
        <p:txBody>
          <a:bodyPr spcFirstLastPara="1" wrap="square" lIns="91425" tIns="45700" rIns="91425" bIns="45700" anchor="t" anchorCtr="0">
            <a:noAutofit/>
          </a:bodyPr>
          <a:lstStyle/>
          <a:p>
            <a:pPr marL="228600" marR="0" lvl="0" indent="0" algn="just" rtl="0">
              <a:spcBef>
                <a:spcPts val="0"/>
              </a:spcBef>
              <a:spcAft>
                <a:spcPts val="0"/>
              </a:spcAft>
              <a:buNone/>
            </a:pPr>
            <a:r>
              <a:rPr lang="en-US" sz="2400">
                <a:solidFill>
                  <a:srgbClr val="000000"/>
                </a:solidFill>
                <a:latin typeface="Calibri"/>
                <a:ea typeface="Calibri"/>
                <a:cs typeface="Calibri"/>
                <a:sym typeface="Calibri"/>
              </a:rPr>
              <a:t>Specific shelter locations are not known until the emergency happens. Red Cross has many volunteer locations, but depending on specific needs and logistics of individual emergencies, </a:t>
            </a:r>
            <a:r>
              <a:rPr lang="en-US" sz="2400" b="1">
                <a:solidFill>
                  <a:srgbClr val="000000"/>
                </a:solidFill>
                <a:latin typeface="Calibri"/>
                <a:ea typeface="Calibri"/>
                <a:cs typeface="Calibri"/>
                <a:sym typeface="Calibri"/>
              </a:rPr>
              <a:t>locations are chosen in real time</a:t>
            </a:r>
            <a:r>
              <a:rPr lang="en-US"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8"/>
          <p:cNvSpPr txBox="1">
            <a:spLocks noGrp="1"/>
          </p:cNvSpPr>
          <p:nvPr>
            <p:ph type="title"/>
          </p:nvPr>
        </p:nvSpPr>
        <p:spPr>
          <a:xfrm>
            <a:off x="152400" y="5334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78" name="Google Shape;478;p58"/>
          <p:cNvSpPr txBox="1">
            <a:spLocks noGrp="1"/>
          </p:cNvSpPr>
          <p:nvPr>
            <p:ph type="body" idx="1"/>
          </p:nvPr>
        </p:nvSpPr>
        <p:spPr>
          <a:xfrm>
            <a:off x="152400" y="1600200"/>
            <a:ext cx="8915400" cy="38862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 Emergency Kit</a:t>
            </a:r>
            <a:endParaRPr dirty="0"/>
          </a:p>
          <a:p>
            <a:pPr marL="182880" lvl="0" indent="-182880" algn="l" rtl="0">
              <a:spcBef>
                <a:spcPts val="640"/>
              </a:spcBef>
              <a:spcAft>
                <a:spcPts val="0"/>
              </a:spcAft>
              <a:buSzPts val="2720"/>
              <a:buFont typeface="Noto Sans Symbols"/>
              <a:buChar char="▪"/>
            </a:pPr>
            <a:r>
              <a:rPr lang="en-US" sz="3200" dirty="0"/>
              <a:t> Communications and Disaster Plans</a:t>
            </a:r>
            <a:endParaRPr dirty="0"/>
          </a:p>
          <a:p>
            <a:pPr marL="182880" lvl="0" indent="-182880" algn="l" rtl="0">
              <a:spcBef>
                <a:spcPts val="640"/>
              </a:spcBef>
              <a:spcAft>
                <a:spcPts val="0"/>
              </a:spcAft>
              <a:buSzPts val="2720"/>
              <a:buFont typeface="Noto Sans Symbols"/>
              <a:buChar char="▪"/>
            </a:pPr>
            <a:r>
              <a:rPr lang="en-US" sz="3200" dirty="0"/>
              <a:t> Essential Medications and Copies of Prescriptions</a:t>
            </a:r>
            <a:endParaRPr dirty="0"/>
          </a:p>
          <a:p>
            <a:pPr marL="182880" lvl="0" indent="-182880" algn="l" rtl="0">
              <a:spcBef>
                <a:spcPts val="640"/>
              </a:spcBef>
              <a:spcAft>
                <a:spcPts val="0"/>
              </a:spcAft>
              <a:buSzPts val="2720"/>
              <a:buFont typeface="Noto Sans Symbols"/>
              <a:buChar char="▪"/>
            </a:pPr>
            <a:r>
              <a:rPr lang="en-US" sz="3200" dirty="0"/>
              <a:t> Cell Phone</a:t>
            </a:r>
            <a:endParaRPr dirty="0"/>
          </a:p>
          <a:p>
            <a:pPr marL="182880" lvl="0" indent="-182880" algn="l" rtl="0">
              <a:spcBef>
                <a:spcPts val="640"/>
              </a:spcBef>
              <a:spcAft>
                <a:spcPts val="0"/>
              </a:spcAft>
              <a:buSzPts val="2720"/>
              <a:buFont typeface="Noto Sans Symbols"/>
              <a:buChar char="▪"/>
            </a:pPr>
            <a:r>
              <a:rPr lang="en-US" sz="3200" dirty="0"/>
              <a:t> Pets*</a:t>
            </a:r>
            <a:endParaRPr dirty="0"/>
          </a:p>
          <a:p>
            <a:pPr marL="182880" lvl="0" indent="0" algn="l" rtl="0">
              <a:spcBef>
                <a:spcPts val="800"/>
              </a:spcBef>
              <a:spcAft>
                <a:spcPts val="0"/>
              </a:spcAft>
              <a:buSzPts val="3400"/>
              <a:buNone/>
            </a:pPr>
            <a:endParaRPr sz="4000" dirty="0"/>
          </a:p>
        </p:txBody>
      </p:sp>
      <p:sp>
        <p:nvSpPr>
          <p:cNvPr id="479" name="Google Shape;479;p58"/>
          <p:cNvSpPr txBox="1"/>
          <p:nvPr/>
        </p:nvSpPr>
        <p:spPr>
          <a:xfrm>
            <a:off x="152400" y="5144869"/>
            <a:ext cx="8686800"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Calibri"/>
                <a:ea typeface="Calibri"/>
                <a:cs typeface="Calibri"/>
                <a:sym typeface="Calibri"/>
              </a:rPr>
              <a:t>*</a:t>
            </a:r>
            <a:r>
              <a:rPr lang="en-US" sz="2600" dirty="0">
                <a:solidFill>
                  <a:schemeClr val="dk1"/>
                </a:solidFill>
                <a:latin typeface="Calibri"/>
                <a:ea typeface="Calibri"/>
                <a:cs typeface="Calibri"/>
                <a:sym typeface="Calibri"/>
              </a:rPr>
              <a:t>Pets are not always allowed in some emergency shelters, so plan in advance for a pet-friendly location. Some shelters will allow pets if they are crated.</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59"/>
          <p:cNvSpPr txBox="1">
            <a:spLocks noGrp="1"/>
          </p:cNvSpPr>
          <p:nvPr>
            <p:ph type="title"/>
          </p:nvPr>
        </p:nvSpPr>
        <p:spPr>
          <a:xfrm>
            <a:off x="31789" y="4572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84" name="Google Shape;484;p59"/>
          <p:cNvSpPr txBox="1">
            <a:spLocks noGrp="1"/>
          </p:cNvSpPr>
          <p:nvPr>
            <p:ph type="body" idx="1"/>
          </p:nvPr>
        </p:nvSpPr>
        <p:spPr>
          <a:xfrm>
            <a:off x="152400" y="1447800"/>
            <a:ext cx="8839200" cy="2514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Shut off water, electricity, and natural gas if officials tell you </a:t>
            </a:r>
            <a:endParaRPr dirty="0"/>
          </a:p>
          <a:p>
            <a:pPr marL="182880" lvl="0" indent="-182880" algn="l" rtl="0">
              <a:spcBef>
                <a:spcPts val="640"/>
              </a:spcBef>
              <a:spcAft>
                <a:spcPts val="0"/>
              </a:spcAft>
              <a:buSzPts val="2720"/>
              <a:buFont typeface="Noto Sans Symbols"/>
              <a:buChar char="▪"/>
            </a:pPr>
            <a:r>
              <a:rPr lang="en-US" sz="3200" dirty="0"/>
              <a:t>Lock your home</a:t>
            </a:r>
            <a:endParaRPr dirty="0"/>
          </a:p>
        </p:txBody>
      </p:sp>
      <p:pic>
        <p:nvPicPr>
          <p:cNvPr id="3" name="Picture 2" descr="Image instructing how to turn off wate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2389" y="2352657"/>
            <a:ext cx="4898705" cy="367668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394739" y="457200"/>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Shelter in Place vs. Lockdown</a:t>
            </a:r>
            <a:endParaRPr dirty="0"/>
          </a:p>
        </p:txBody>
      </p:sp>
      <p:pic>
        <p:nvPicPr>
          <p:cNvPr id="493" name="Google Shape;493;p60" descr="Shelter in place versus lock down"/>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23339" y="1524000"/>
            <a:ext cx="7723139" cy="4725546"/>
          </a:xfrm>
          <a:prstGeom prst="rect">
            <a:avLst/>
          </a:prstGeom>
          <a:noFill/>
          <a:ln>
            <a:noFill/>
          </a:ln>
        </p:spPr>
      </p:pic>
      <p:sp>
        <p:nvSpPr>
          <p:cNvPr id="2" name="Rectangle 1"/>
          <p:cNvSpPr/>
          <p:nvPr/>
        </p:nvSpPr>
        <p:spPr>
          <a:xfrm>
            <a:off x="5888597" y="6355035"/>
            <a:ext cx="2457881" cy="246221"/>
          </a:xfrm>
          <a:prstGeom prst="rect">
            <a:avLst/>
          </a:prstGeom>
        </p:spPr>
        <p:txBody>
          <a:bodyPr wrap="square">
            <a:spAutoFit/>
          </a:bodyPr>
          <a:lstStyle/>
          <a:p>
            <a:pPr fontAlgn="base"/>
            <a:r>
              <a:rPr lang="en-US" sz="1000" dirty="0">
                <a:solidFill>
                  <a:srgbClr val="333333"/>
                </a:solidFill>
                <a:latin typeface="Arial" panose="020B0604020202020204" pitchFamily="34" charset="0"/>
                <a:cs typeface="Arial" panose="020B0604020202020204" pitchFamily="34" charset="0"/>
              </a:rPr>
              <a:t>U.S. Air Force graphic by David Perry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AFTER AN EMERGENCY</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General Instructions</a:t>
            </a:r>
            <a:endParaRPr dirty="0"/>
          </a:p>
        </p:txBody>
      </p:sp>
      <p:sp>
        <p:nvSpPr>
          <p:cNvPr id="504" name="Google Shape;504;p62"/>
          <p:cNvSpPr txBox="1">
            <a:spLocks noGrp="1"/>
          </p:cNvSpPr>
          <p:nvPr>
            <p:ph type="body" idx="1"/>
          </p:nvPr>
        </p:nvSpPr>
        <p:spPr>
          <a:xfrm>
            <a:off x="78828" y="1219200"/>
            <a:ext cx="8939048" cy="5486400"/>
          </a:xfrm>
          <a:prstGeom prst="rect">
            <a:avLst/>
          </a:prstGeom>
          <a:noFill/>
          <a:ln>
            <a:noFill/>
          </a:ln>
        </p:spPr>
        <p:txBody>
          <a:bodyPr spcFirstLastPara="1" wrap="square" lIns="91425" tIns="45700" rIns="91425" bIns="45700" anchor="t" anchorCtr="0">
            <a:noAutofit/>
          </a:bodyPr>
          <a:lstStyle/>
          <a:p>
            <a:pPr marL="182880" lvl="0" indent="-182880" algn="l" rtl="0">
              <a:lnSpc>
                <a:spcPct val="150000"/>
              </a:lnSpc>
              <a:spcBef>
                <a:spcPts val="0"/>
              </a:spcBef>
              <a:spcAft>
                <a:spcPts val="0"/>
              </a:spcAft>
              <a:buSzPts val="2202"/>
              <a:buFont typeface="Noto Sans Symbols"/>
              <a:buChar char="▪"/>
            </a:pPr>
            <a:r>
              <a:rPr lang="en-US" sz="2000" dirty="0"/>
              <a:t>Try to stay calm and tuned in for information/instructions</a:t>
            </a:r>
            <a:endParaRPr sz="2000" dirty="0"/>
          </a:p>
          <a:p>
            <a:pPr marL="182880" lvl="0" indent="-182880" algn="l" rtl="0">
              <a:lnSpc>
                <a:spcPct val="150000"/>
              </a:lnSpc>
              <a:spcBef>
                <a:spcPts val="518"/>
              </a:spcBef>
              <a:spcAft>
                <a:spcPts val="0"/>
              </a:spcAft>
              <a:buSzPts val="2202"/>
              <a:buFont typeface="Noto Sans Symbols"/>
              <a:buChar char="▪"/>
            </a:pPr>
            <a:r>
              <a:rPr lang="en-US" sz="2000" dirty="0"/>
              <a:t>Use telephone only to report life-threatening emergencies</a:t>
            </a:r>
            <a:endParaRPr sz="2000" dirty="0"/>
          </a:p>
          <a:p>
            <a:pPr marL="182880" lvl="0" indent="-182880" algn="l" rtl="0">
              <a:lnSpc>
                <a:spcPct val="150000"/>
              </a:lnSpc>
              <a:spcBef>
                <a:spcPts val="518"/>
              </a:spcBef>
              <a:spcAft>
                <a:spcPts val="0"/>
              </a:spcAft>
              <a:buSzPts val="2202"/>
              <a:buFont typeface="Noto Sans Symbols"/>
              <a:buChar char="▪"/>
            </a:pPr>
            <a:r>
              <a:rPr lang="en-US" sz="2000" dirty="0"/>
              <a:t>Pick up your children from pre-determined meeting point</a:t>
            </a:r>
            <a:endParaRPr sz="2000" dirty="0"/>
          </a:p>
          <a:p>
            <a:pPr marL="182880" lvl="0" indent="-182880" algn="l" rtl="0">
              <a:lnSpc>
                <a:spcPct val="150000"/>
              </a:lnSpc>
              <a:spcBef>
                <a:spcPts val="518"/>
              </a:spcBef>
              <a:spcAft>
                <a:spcPts val="0"/>
              </a:spcAft>
              <a:buSzPts val="2202"/>
              <a:buFont typeface="Noto Sans Symbols"/>
              <a:buChar char="▪"/>
            </a:pPr>
            <a:r>
              <a:rPr lang="en-US" sz="2000" dirty="0"/>
              <a:t>Check on neighbors, especially elderly and special needs</a:t>
            </a:r>
            <a:endParaRPr sz="2000" dirty="0"/>
          </a:p>
          <a:p>
            <a:pPr marL="182880" lvl="0" indent="-182880" algn="l" rtl="0">
              <a:lnSpc>
                <a:spcPct val="150000"/>
              </a:lnSpc>
              <a:spcBef>
                <a:spcPts val="518"/>
              </a:spcBef>
              <a:spcAft>
                <a:spcPts val="0"/>
              </a:spcAft>
              <a:buSzPts val="2202"/>
              <a:buFont typeface="Noto Sans Symbols"/>
              <a:buChar char="▪"/>
            </a:pPr>
            <a:r>
              <a:rPr lang="en-US" sz="2000" dirty="0"/>
              <a:t>Stay away from damaged areas and dangling power lines</a:t>
            </a:r>
          </a:p>
          <a:p>
            <a:pPr marL="182880" lvl="0" indent="-182880">
              <a:lnSpc>
                <a:spcPct val="150000"/>
              </a:lnSpc>
              <a:spcBef>
                <a:spcPts val="518"/>
              </a:spcBef>
              <a:buSzPts val="2202"/>
              <a:buFont typeface="Noto Sans Symbols"/>
              <a:buChar char="▪"/>
            </a:pPr>
            <a:r>
              <a:rPr lang="en-US" sz="2000" dirty="0"/>
              <a:t>Get the right safety gear for cleanup </a:t>
            </a:r>
            <a:r>
              <a:rPr lang="en-US" sz="2000" dirty="0">
                <a:hlinkClick r:id="rId3"/>
              </a:rPr>
              <a:t>https://www.cdc.gov/disasters/cleanup/facts.html</a:t>
            </a:r>
            <a:endParaRPr lang="en-US" sz="2000" dirty="0"/>
          </a:p>
          <a:p>
            <a:pPr marL="182880" lvl="0" indent="-182880" algn="l" rtl="0">
              <a:lnSpc>
                <a:spcPct val="150000"/>
              </a:lnSpc>
              <a:spcBef>
                <a:spcPts val="518"/>
              </a:spcBef>
              <a:spcAft>
                <a:spcPts val="0"/>
              </a:spcAft>
              <a:buSzPts val="2202"/>
              <a:buFont typeface="Noto Sans Symbols"/>
              <a:buChar char="▪"/>
            </a:pPr>
            <a:r>
              <a:rPr lang="en-US" sz="2000" dirty="0"/>
              <a:t>Check for spoiled food and water quality</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Mark yourself safe on Facebook or the Safe and Well website</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Seek support agencies if necessary!!!!</a:t>
            </a:r>
            <a:endParaRPr sz="2000" dirty="0"/>
          </a:p>
          <a:p>
            <a:pPr marL="182880" lvl="0" indent="-43084" algn="l" rtl="0">
              <a:spcBef>
                <a:spcPts val="518"/>
              </a:spcBef>
              <a:spcAft>
                <a:spcPts val="0"/>
              </a:spcAft>
              <a:buSzPts val="2202"/>
              <a:buFont typeface="Noto Sans Symbols"/>
              <a:buNone/>
            </a:pPr>
            <a:endParaRPr sz="2590" b="1" dirty="0"/>
          </a:p>
          <a:p>
            <a:pPr marL="182880" lvl="0" indent="-43084" algn="l" rtl="0">
              <a:spcBef>
                <a:spcPts val="518"/>
              </a:spcBef>
              <a:spcAft>
                <a:spcPts val="0"/>
              </a:spcAft>
              <a:buSzPts val="2202"/>
              <a:buFont typeface="Noto Sans Symbols"/>
              <a:buNone/>
            </a:pPr>
            <a:endParaRPr sz="2590" dirty="0"/>
          </a:p>
          <a:p>
            <a:pPr marL="182880" lvl="0" indent="-43084" algn="l" rtl="0">
              <a:spcBef>
                <a:spcPts val="518"/>
              </a:spcBef>
              <a:spcAft>
                <a:spcPts val="0"/>
              </a:spcAft>
              <a:buSzPts val="2202"/>
              <a:buFont typeface="Noto Sans Symbols"/>
              <a:buNone/>
            </a:pPr>
            <a:endParaRPr sz="2590" dirty="0"/>
          </a:p>
        </p:txBody>
      </p:sp>
    </p:spTree>
    <p:extLst>
      <p:ext uri="{BB962C8B-B14F-4D97-AF65-F5344CB8AC3E}">
        <p14:creationId xmlns:p14="http://schemas.microsoft.com/office/powerpoint/2010/main" val="2250740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63" descr="American Red Cross Safe and Well communication plan"/>
          <p:cNvGrpSpPr/>
          <p:nvPr/>
        </p:nvGrpSpPr>
        <p:grpSpPr>
          <a:xfrm>
            <a:off x="685800" y="762000"/>
            <a:ext cx="7454900" cy="4953001"/>
            <a:chOff x="457200" y="685800"/>
            <a:chExt cx="7454900" cy="4953001"/>
          </a:xfrm>
        </p:grpSpPr>
        <p:pic>
          <p:nvPicPr>
            <p:cNvPr id="510" name="Google Shape;510;p6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143000" y="3953469"/>
              <a:ext cx="6769100" cy="1685332"/>
            </a:xfrm>
            <a:prstGeom prst="rect">
              <a:avLst/>
            </a:prstGeom>
            <a:noFill/>
            <a:ln>
              <a:noFill/>
            </a:ln>
          </p:spPr>
        </p:pic>
        <p:pic>
          <p:nvPicPr>
            <p:cNvPr id="511" name="Google Shape;511;p63"/>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57200" y="685800"/>
              <a:ext cx="3371850" cy="870751"/>
            </a:xfrm>
            <a:prstGeom prst="rect">
              <a:avLst/>
            </a:prstGeom>
            <a:noFill/>
            <a:ln>
              <a:noFill/>
            </a:ln>
          </p:spPr>
        </p:pic>
        <p:pic>
          <p:nvPicPr>
            <p:cNvPr id="512" name="Google Shape;512;p63"/>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1803400" y="1708951"/>
              <a:ext cx="5715000" cy="2244518"/>
            </a:xfrm>
            <a:prstGeom prst="rect">
              <a:avLst/>
            </a:prstGeom>
            <a:noFill/>
            <a:ln>
              <a:noFill/>
            </a:ln>
          </p:spPr>
        </p:pic>
      </p:grpSp>
      <p:sp>
        <p:nvSpPr>
          <p:cNvPr id="513" name="Google Shape;513;p63"/>
          <p:cNvSpPr/>
          <p:nvPr/>
        </p:nvSpPr>
        <p:spPr>
          <a:xfrm>
            <a:off x="685800" y="5956863"/>
            <a:ext cx="81407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https://safeandwell.communityos.org/cms/index.php</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DBECDEBE-8F1C-8688-8EE4-1743E942962B}"/>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American Red Cross: Safe and Well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xfrm>
            <a:off x="404883" y="459785"/>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Support Agencies</a:t>
            </a:r>
            <a:endParaRPr dirty="0"/>
          </a:p>
        </p:txBody>
      </p:sp>
      <p:sp>
        <p:nvSpPr>
          <p:cNvPr id="519" name="Google Shape;519;p64"/>
          <p:cNvSpPr txBox="1">
            <a:spLocks noGrp="1"/>
          </p:cNvSpPr>
          <p:nvPr>
            <p:ph type="body" idx="1"/>
          </p:nvPr>
        </p:nvSpPr>
        <p:spPr>
          <a:xfrm>
            <a:off x="289932" y="1297985"/>
            <a:ext cx="6019800" cy="5286376"/>
          </a:xfrm>
          <a:prstGeom prst="rect">
            <a:avLst/>
          </a:prstGeom>
          <a:noFill/>
          <a:ln>
            <a:noFill/>
          </a:ln>
        </p:spPr>
        <p:txBody>
          <a:bodyPr spcFirstLastPara="1" wrap="square" lIns="91425" tIns="45700" rIns="91425" bIns="45700" anchor="t" anchorCtr="0">
            <a:noAutofit/>
          </a:bodyPr>
          <a:lstStyle/>
          <a:p>
            <a:pPr marL="182880" lvl="0" indent="-194310" algn="l" rtl="0">
              <a:lnSpc>
                <a:spcPct val="150000"/>
              </a:lnSpc>
              <a:spcBef>
                <a:spcPts val="0"/>
              </a:spcBef>
              <a:spcAft>
                <a:spcPts val="0"/>
              </a:spcAft>
              <a:buSzPts val="3060"/>
              <a:buFont typeface="Noto Sans Symbols"/>
              <a:buChar char="▪"/>
            </a:pPr>
            <a:r>
              <a:rPr lang="en-US" sz="3200" dirty="0"/>
              <a:t>FEMA</a:t>
            </a:r>
            <a:endParaRPr dirty="0"/>
          </a:p>
          <a:p>
            <a:pPr marL="182880" lvl="0" indent="-182880" algn="l" rtl="0">
              <a:lnSpc>
                <a:spcPct val="150000"/>
              </a:lnSpc>
              <a:spcBef>
                <a:spcPts val="640"/>
              </a:spcBef>
              <a:spcAft>
                <a:spcPts val="0"/>
              </a:spcAft>
              <a:buSzPts val="2720"/>
              <a:buFont typeface="Noto Sans Symbols"/>
              <a:buChar char="▪"/>
            </a:pPr>
            <a:r>
              <a:rPr lang="en-US" sz="3200" dirty="0"/>
              <a:t>Red Cross</a:t>
            </a:r>
            <a:endParaRPr dirty="0"/>
          </a:p>
          <a:p>
            <a:pPr marL="182880" indent="-182880">
              <a:lnSpc>
                <a:spcPct val="150000"/>
              </a:lnSpc>
              <a:spcBef>
                <a:spcPts val="640"/>
              </a:spcBef>
              <a:buSzPts val="2720"/>
              <a:buFont typeface="Noto Sans Symbols"/>
              <a:buChar char="▪"/>
            </a:pPr>
            <a:r>
              <a:rPr lang="en-US" sz="3200" dirty="0"/>
              <a:t>Salvation Army</a:t>
            </a:r>
          </a:p>
          <a:p>
            <a:pPr marL="182880" lvl="0" indent="-182880" algn="l" rtl="0">
              <a:lnSpc>
                <a:spcPct val="150000"/>
              </a:lnSpc>
              <a:spcBef>
                <a:spcPts val="640"/>
              </a:spcBef>
              <a:spcAft>
                <a:spcPts val="0"/>
              </a:spcAft>
              <a:buSzPts val="2720"/>
              <a:buFont typeface="Noto Sans Symbols"/>
              <a:buChar char="▪"/>
            </a:pPr>
            <a:r>
              <a:rPr lang="en-US" sz="3200" dirty="0"/>
              <a:t>Food Banks</a:t>
            </a:r>
            <a:endParaRPr dirty="0"/>
          </a:p>
          <a:p>
            <a:pPr marL="182880" lvl="0" indent="-182880" algn="l" rtl="0">
              <a:lnSpc>
                <a:spcPct val="150000"/>
              </a:lnSpc>
              <a:spcBef>
                <a:spcPts val="640"/>
              </a:spcBef>
              <a:spcAft>
                <a:spcPts val="0"/>
              </a:spcAft>
              <a:buSzPts val="2720"/>
              <a:buFont typeface="Noto Sans Symbols"/>
              <a:buChar char="▪"/>
            </a:pPr>
            <a:r>
              <a:rPr lang="en-US" sz="3200" dirty="0"/>
              <a:t>Churches/Faith-Based Agencies</a:t>
            </a:r>
            <a:endParaRPr dirty="0"/>
          </a:p>
          <a:p>
            <a:pPr marL="182880" lvl="0" indent="-182880" algn="l" rtl="0">
              <a:lnSpc>
                <a:spcPct val="150000"/>
              </a:lnSpc>
              <a:spcBef>
                <a:spcPts val="640"/>
              </a:spcBef>
              <a:spcAft>
                <a:spcPts val="0"/>
              </a:spcAft>
              <a:buSzPts val="2720"/>
              <a:buFont typeface="Noto Sans Symbols"/>
              <a:buChar char="▪"/>
            </a:pPr>
            <a:r>
              <a:rPr lang="en-US" sz="3200" dirty="0"/>
              <a:t>Volunteer Community Agencies</a:t>
            </a:r>
            <a:endParaRPr dirty="0"/>
          </a:p>
        </p:txBody>
      </p:sp>
      <p:pic>
        <p:nvPicPr>
          <p:cNvPr id="520" name="Google Shape;520;p64" descr=" American Red Cross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439296" y="1297985"/>
            <a:ext cx="2297438" cy="15525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28" name="Google Shape;528;p65"/>
          <p:cNvSpPr txBox="1">
            <a:spLocks noGrp="1"/>
          </p:cNvSpPr>
          <p:nvPr>
            <p:ph type="body" idx="1"/>
          </p:nvPr>
        </p:nvSpPr>
        <p:spPr>
          <a:xfrm>
            <a:off x="98436" y="1127525"/>
            <a:ext cx="8899832" cy="1615676"/>
          </a:xfrm>
          <a:prstGeom prst="rect">
            <a:avLst/>
          </a:prstGeom>
          <a:noFill/>
          <a:ln>
            <a:noFill/>
          </a:ln>
        </p:spPr>
        <p:txBody>
          <a:bodyPr spcFirstLastPara="1" wrap="square" lIns="91425" tIns="45700" rIns="91425" bIns="45700" anchor="t" anchorCtr="0">
            <a:noAutofit/>
          </a:bodyPr>
          <a:lstStyle/>
          <a:p>
            <a:pPr marL="182880" lvl="0" indent="-182880" rtl="0">
              <a:lnSpc>
                <a:spcPct val="100000"/>
              </a:lnSpc>
              <a:spcBef>
                <a:spcPts val="0"/>
              </a:spcBef>
              <a:spcAft>
                <a:spcPts val="0"/>
              </a:spcAft>
              <a:buSzPts val="2023"/>
              <a:buFont typeface="Noto Sans Symbols"/>
              <a:buChar char="▪"/>
            </a:pPr>
            <a:r>
              <a:rPr lang="en-US" sz="2380" dirty="0"/>
              <a:t>What is “normal” after a disaster? Reconstruction may last for several months and even years</a:t>
            </a:r>
            <a:endParaRPr dirty="0"/>
          </a:p>
          <a:p>
            <a:pPr marL="182880" lvl="0" indent="-182880" rtl="0">
              <a:lnSpc>
                <a:spcPct val="90000"/>
              </a:lnSpc>
              <a:spcBef>
                <a:spcPts val="476"/>
              </a:spcBef>
              <a:spcAft>
                <a:spcPts val="0"/>
              </a:spcAft>
              <a:buSzPts val="2023"/>
              <a:buFont typeface="Noto Sans Symbols"/>
              <a:buChar char="▪"/>
            </a:pPr>
            <a:r>
              <a:rPr lang="en-US" sz="2380" dirty="0"/>
              <a:t>Mental health symptoms after disasters include general anxiety and fear of the unknown </a:t>
            </a:r>
            <a:endParaRPr dirty="0"/>
          </a:p>
          <a:p>
            <a:pPr marL="182880" lvl="0" indent="-54419" algn="l" rtl="0">
              <a:lnSpc>
                <a:spcPct val="90000"/>
              </a:lnSpc>
              <a:spcBef>
                <a:spcPts val="476"/>
              </a:spcBef>
              <a:spcAft>
                <a:spcPts val="0"/>
              </a:spcAft>
              <a:buSzPts val="2023"/>
              <a:buFont typeface="Noto Sans Symbols"/>
              <a:buNone/>
            </a:pPr>
            <a:endParaRPr sz="2380" dirty="0"/>
          </a:p>
        </p:txBody>
      </p:sp>
      <p:sp>
        <p:nvSpPr>
          <p:cNvPr id="3" name="TextBox 2"/>
          <p:cNvSpPr txBox="1"/>
          <p:nvPr/>
        </p:nvSpPr>
        <p:spPr>
          <a:xfrm>
            <a:off x="98437" y="2817091"/>
            <a:ext cx="2903382" cy="3083921"/>
          </a:xfrm>
          <a:prstGeom prst="rect">
            <a:avLst/>
          </a:prstGeom>
          <a:noFill/>
        </p:spPr>
        <p:txBody>
          <a:bodyPr wrap="square" rtlCol="0">
            <a:spAutoFit/>
          </a:bodyPr>
          <a:lstStyle/>
          <a:p>
            <a:pPr marL="182880" lvl="0" indent="-182880">
              <a:lnSpc>
                <a:spcPct val="90000"/>
              </a:lnSpc>
              <a:spcBef>
                <a:spcPts val="476"/>
              </a:spcBef>
              <a:buClr>
                <a:srgbClr val="4F81BD"/>
              </a:buClr>
              <a:buSzPts val="2023"/>
              <a:buFont typeface="Noto Sans Symbols"/>
              <a:buChar char="▪"/>
            </a:pPr>
            <a:r>
              <a:rPr lang="en-US" sz="2400" dirty="0">
                <a:latin typeface="Calibri" panose="020F0502020204030204" pitchFamily="34" charset="0"/>
                <a:cs typeface="Calibri" panose="020F0502020204030204" pitchFamily="34" charset="0"/>
                <a:sym typeface="Calibri"/>
              </a:rPr>
              <a:t>Post-Traumatic Stress Disorder (PTSD) is also a concern and can include nightmares, flashbacks, anxiety attacks, anger, avoidance, and substance abuse</a:t>
            </a:r>
          </a:p>
        </p:txBody>
      </p:sp>
      <p:pic>
        <p:nvPicPr>
          <p:cNvPr id="2" name="Picture 1" descr="Woman looking at wreckage following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1555" y="2678546"/>
            <a:ext cx="5379027" cy="358601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35" name="Google Shape;535;p66"/>
          <p:cNvSpPr txBox="1">
            <a:spLocks noGrp="1"/>
          </p:cNvSpPr>
          <p:nvPr>
            <p:ph type="body" idx="1"/>
          </p:nvPr>
        </p:nvSpPr>
        <p:spPr>
          <a:xfrm>
            <a:off x="128752" y="2103582"/>
            <a:ext cx="8534400" cy="50292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2380"/>
              <a:buNone/>
            </a:pPr>
            <a:r>
              <a:rPr lang="en-US" dirty="0"/>
              <a:t>Most At-risk Populations:</a:t>
            </a:r>
            <a:endParaRPr dirty="0"/>
          </a:p>
          <a:p>
            <a:pPr marL="182880" lvl="0" indent="-182880" algn="l" rtl="0">
              <a:lnSpc>
                <a:spcPct val="140000"/>
              </a:lnSpc>
              <a:spcBef>
                <a:spcPts val="560"/>
              </a:spcBef>
              <a:spcAft>
                <a:spcPts val="0"/>
              </a:spcAft>
              <a:buSzPts val="2380"/>
              <a:buFont typeface="Noto Sans Symbols"/>
              <a:buChar char="▪"/>
            </a:pPr>
            <a:r>
              <a:rPr lang="en-US" dirty="0"/>
              <a:t>Children and youth</a:t>
            </a:r>
            <a:endParaRPr dirty="0"/>
          </a:p>
          <a:p>
            <a:pPr marL="182880" lvl="0" indent="-182880" algn="l" rtl="0">
              <a:lnSpc>
                <a:spcPct val="140000"/>
              </a:lnSpc>
              <a:spcBef>
                <a:spcPts val="560"/>
              </a:spcBef>
              <a:spcAft>
                <a:spcPts val="0"/>
              </a:spcAft>
              <a:buSzPts val="2380"/>
              <a:buFont typeface="Noto Sans Symbols"/>
              <a:buChar char="▪"/>
            </a:pPr>
            <a:r>
              <a:rPr lang="en-US" dirty="0"/>
              <a:t>Adults with young children</a:t>
            </a:r>
            <a:endParaRPr dirty="0"/>
          </a:p>
          <a:p>
            <a:pPr marL="182880" lvl="0" indent="-182880" algn="l" rtl="0">
              <a:lnSpc>
                <a:spcPct val="140000"/>
              </a:lnSpc>
              <a:spcBef>
                <a:spcPts val="560"/>
              </a:spcBef>
              <a:spcAft>
                <a:spcPts val="0"/>
              </a:spcAft>
              <a:buSzPts val="2380"/>
              <a:buFont typeface="Noto Sans Symbols"/>
              <a:buChar char="▪"/>
            </a:pPr>
            <a:r>
              <a:rPr lang="en-US" dirty="0"/>
              <a:t>Elderly and disabled</a:t>
            </a:r>
            <a:endParaRPr dirty="0"/>
          </a:p>
          <a:p>
            <a:pPr marL="182880" lvl="0" indent="-182880" algn="l" rtl="0">
              <a:lnSpc>
                <a:spcPct val="140000"/>
              </a:lnSpc>
              <a:spcBef>
                <a:spcPts val="560"/>
              </a:spcBef>
              <a:spcAft>
                <a:spcPts val="0"/>
              </a:spcAft>
              <a:buSzPts val="2380"/>
              <a:buFont typeface="Noto Sans Symbols"/>
              <a:buChar char="▪"/>
            </a:pPr>
            <a:r>
              <a:rPr lang="en-US" dirty="0"/>
              <a:t>Low-income groups</a:t>
            </a:r>
            <a:endParaRPr dirty="0"/>
          </a:p>
          <a:p>
            <a:pPr marL="182880" lvl="0" indent="-182880" algn="l" rtl="0">
              <a:lnSpc>
                <a:spcPct val="140000"/>
              </a:lnSpc>
              <a:spcBef>
                <a:spcPts val="560"/>
              </a:spcBef>
              <a:spcAft>
                <a:spcPts val="0"/>
              </a:spcAft>
              <a:buSzPts val="2380"/>
              <a:buFont typeface="Noto Sans Symbols"/>
              <a:buChar char="▪"/>
            </a:pPr>
            <a:r>
              <a:rPr lang="en-US" dirty="0"/>
              <a:t>People with prior trauma history</a:t>
            </a:r>
            <a:endParaRPr dirty="0"/>
          </a:p>
          <a:p>
            <a:pPr marL="182880" lvl="0" indent="-182880" algn="l" rtl="0">
              <a:lnSpc>
                <a:spcPct val="140000"/>
              </a:lnSpc>
              <a:spcBef>
                <a:spcPts val="560"/>
              </a:spcBef>
              <a:spcAft>
                <a:spcPts val="0"/>
              </a:spcAft>
              <a:buSzPts val="2380"/>
              <a:buFont typeface="Noto Sans Symbols"/>
              <a:buChar char="▪"/>
            </a:pPr>
            <a:r>
              <a:rPr lang="en-US" dirty="0"/>
              <a:t>First responders and safety workers</a:t>
            </a:r>
            <a:endParaRPr dirty="0"/>
          </a:p>
          <a:p>
            <a:pPr marL="0" lvl="0" indent="0" algn="l" rtl="0">
              <a:lnSpc>
                <a:spcPct val="140000"/>
              </a:lnSpc>
              <a:spcBef>
                <a:spcPts val="560"/>
              </a:spcBef>
              <a:spcAft>
                <a:spcPts val="0"/>
              </a:spcAft>
              <a:buSzPts val="2380"/>
              <a:buNone/>
            </a:pP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01836" y="1133764"/>
            <a:ext cx="4511964" cy="45119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KNOW THE RISKS</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Acknowledgements</a:t>
            </a:r>
            <a:endParaRPr sz="3200" b="1" u="sng" dirty="0"/>
          </a:p>
        </p:txBody>
      </p:sp>
      <p:sp>
        <p:nvSpPr>
          <p:cNvPr id="542" name="Google Shape;542;p67"/>
          <p:cNvSpPr txBox="1">
            <a:spLocks noGrp="1"/>
          </p:cNvSpPr>
          <p:nvPr>
            <p:ph type="body" idx="1"/>
          </p:nvPr>
        </p:nvSpPr>
        <p:spPr>
          <a:xfrm>
            <a:off x="433552" y="1447800"/>
            <a:ext cx="8229600" cy="223994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380"/>
              <a:buNone/>
            </a:pPr>
            <a:r>
              <a:rPr lang="en-US" dirty="0"/>
              <a:t>This curriculum has been developed by the Midwest Consortium for Hazardous Waste Worker Training under grant number D42 ES07200 and cooperative agreement U45 ES 06184 from the National Institute of Environmental Health Sciences.</a:t>
            </a:r>
            <a:endParaRPr dirty="0"/>
          </a:p>
        </p:txBody>
      </p:sp>
      <p:pic>
        <p:nvPicPr>
          <p:cNvPr id="3" name="Picture 2" descr="Midwest Consortium for Hazardous Waste Worker Training (mwc.umn.edu)&#10;">
            <a:extLst>
              <a:ext uri="{FF2B5EF4-FFF2-40B4-BE49-F238E27FC236}">
                <a16:creationId xmlns:a16="http://schemas.microsoft.com/office/drawing/2014/main" id="{E00E7961-FCC6-AAFD-6203-5C554A9A85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0122" y="4016848"/>
            <a:ext cx="3553030" cy="20583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01845" y="40888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Natural Hazard</a:t>
            </a:r>
            <a:endParaRPr dirty="0"/>
          </a:p>
        </p:txBody>
      </p:sp>
      <p:pic>
        <p:nvPicPr>
          <p:cNvPr id="4" name="Picture 3" descr="Cars in snow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7227" y="2698009"/>
            <a:ext cx="4119418" cy="2746279"/>
          </a:xfrm>
          <a:prstGeom prst="rect">
            <a:avLst/>
          </a:prstGeom>
        </p:spPr>
      </p:pic>
      <p:pic>
        <p:nvPicPr>
          <p:cNvPr id="3" name="Picture 2" descr="Tornado going through a city"/>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6945" y="1281823"/>
            <a:ext cx="4451927" cy="2597348"/>
          </a:xfrm>
          <a:prstGeom prst="rect">
            <a:avLst/>
          </a:prstGeom>
        </p:spPr>
      </p:pic>
      <p:pic>
        <p:nvPicPr>
          <p:cNvPr id="2" name="Picture 1" descr="Large thunderbol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55781" y="2580497"/>
            <a:ext cx="2946473" cy="2819216"/>
          </a:xfrm>
          <a:prstGeom prst="rect">
            <a:avLst/>
          </a:prstGeom>
        </p:spPr>
      </p:pic>
      <p:sp>
        <p:nvSpPr>
          <p:cNvPr id="127" name="Google Shape;127;p16"/>
          <p:cNvSpPr txBox="1"/>
          <p:nvPr/>
        </p:nvSpPr>
        <p:spPr>
          <a:xfrm>
            <a:off x="0" y="5444288"/>
            <a:ext cx="91440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Natural hazard</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 include floods, hurricanes, tornadoes, thunderstorms, winter storms, extreme heat or cold, wildfires, earthquakes, volcanoes, landslides, and tsunamis.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495299" y="491607"/>
            <a:ext cx="82296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Hazardous Materials</a:t>
            </a:r>
            <a:endParaRPr dirty="0"/>
          </a:p>
        </p:txBody>
      </p:sp>
      <p:pic>
        <p:nvPicPr>
          <p:cNvPr id="2" name="Picture 1" descr="Nuclear reactor discharge tower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27734" y="2340999"/>
            <a:ext cx="4802520" cy="3126915"/>
          </a:xfrm>
          <a:prstGeom prst="rect">
            <a:avLst/>
          </a:prstGeom>
        </p:spPr>
      </p:pic>
      <p:pic>
        <p:nvPicPr>
          <p:cNvPr id="3" name="Picture 2" descr="Overturned 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9" y="1101207"/>
            <a:ext cx="4891354" cy="2751859"/>
          </a:xfrm>
          <a:prstGeom prst="rect">
            <a:avLst/>
          </a:prstGeom>
        </p:spPr>
      </p:pic>
      <p:sp>
        <p:nvSpPr>
          <p:cNvPr id="4" name="TextBox 3"/>
          <p:cNvSpPr txBox="1"/>
          <p:nvPr/>
        </p:nvSpPr>
        <p:spPr>
          <a:xfrm>
            <a:off x="2033891" y="3904456"/>
            <a:ext cx="2093843" cy="246221"/>
          </a:xfrm>
          <a:prstGeom prst="rect">
            <a:avLst/>
          </a:prstGeom>
          <a:noFill/>
        </p:spPr>
        <p:txBody>
          <a:bodyPr wrap="none" rtlCol="0">
            <a:spAutoFit/>
          </a:bodyPr>
          <a:lstStyle/>
          <a:p>
            <a:r>
              <a:rPr lang="en-US" sz="1000" dirty="0"/>
              <a:t>Courtesy Fairfax Fire and Rescue</a:t>
            </a:r>
          </a:p>
        </p:txBody>
      </p:sp>
      <p:sp>
        <p:nvSpPr>
          <p:cNvPr id="134" name="Google Shape;134;p17"/>
          <p:cNvSpPr txBox="1"/>
          <p:nvPr/>
        </p:nvSpPr>
        <p:spPr>
          <a:xfrm>
            <a:off x="0" y="5467914"/>
            <a:ext cx="90678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Hazardous materials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include accidental releases from transportation accidents, manufacturing facilities, nuclear power plants, and improper use of household chemical products.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363940" y="54886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Terrorism</a:t>
            </a:r>
            <a:endParaRPr dirty="0"/>
          </a:p>
        </p:txBody>
      </p:sp>
      <p:pic>
        <p:nvPicPr>
          <p:cNvPr id="2" name="Picture 1" descr="Biohazard indicato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822" y="1703911"/>
            <a:ext cx="4664364" cy="3136171"/>
          </a:xfrm>
          <a:prstGeom prst="rect">
            <a:avLst/>
          </a:prstGeom>
        </p:spPr>
      </p:pic>
      <p:pic>
        <p:nvPicPr>
          <p:cNvPr id="3" name="Picture 2" descr="Cyber attack indicato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6312" y="1765586"/>
            <a:ext cx="3765797" cy="3074496"/>
          </a:xfrm>
          <a:prstGeom prst="rect">
            <a:avLst/>
          </a:prstGeom>
        </p:spPr>
      </p:pic>
      <p:sp>
        <p:nvSpPr>
          <p:cNvPr id="143" name="Google Shape;143;p18"/>
          <p:cNvSpPr txBox="1"/>
          <p:nvPr/>
        </p:nvSpPr>
        <p:spPr>
          <a:xfrm>
            <a:off x="-76200" y="5210155"/>
            <a:ext cx="92202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Terrorism</a:t>
            </a:r>
            <a:r>
              <a:rPr lang="en-US" sz="2600">
                <a:solidFill>
                  <a:schemeClr val="dk1"/>
                </a:solidFill>
                <a:latin typeface="Calibri"/>
                <a:ea typeface="Calibri"/>
                <a:cs typeface="Calibri"/>
                <a:sym typeface="Calibri"/>
              </a:rPr>
              <a:t> risks include intentional chemical/biological/radiological threats such as bombings, chemical releases, and weaponized biological agents, as well as, computer based cyber-attacks.  </a:t>
            </a:r>
            <a:endParaRPr/>
          </a:p>
        </p:txBody>
      </p:sp>
    </p:spTree>
  </p:cSld>
  <p:clrMapOvr>
    <a:masterClrMapping/>
  </p:clrMapOvr>
</p:sld>
</file>

<file path=ppt/theme/theme1.xml><?xml version="1.0" encoding="utf-8"?>
<a:theme xmlns:a="http://schemas.openxmlformats.org/drawingml/2006/main" name="Clar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F7C36-5A98-4256-87E9-7562728FF08B}">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b78096c9-7137-4c78-8a65-2ca4e014258c"/>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C047C94D-701B-458D-8856-323AEAB11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096c9-7137-4c78-8a65-2ca4e0142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FD1748-123A-4302-8AF9-2EFCA0EF1B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1073</TotalTime>
  <Words>2355</Words>
  <Application>Microsoft Office PowerPoint</Application>
  <PresentationFormat>On-screen Show (4:3)</PresentationFormat>
  <Paragraphs>347</Paragraphs>
  <Slides>60</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Noto Sans Symbols</vt:lpstr>
      <vt:lpstr>Open Sans</vt:lpstr>
      <vt:lpstr>Clarity</vt:lpstr>
      <vt:lpstr>FAMILY AND COMMUNITY EMERGENCY PREPAREDNESS</vt:lpstr>
      <vt:lpstr>Overview</vt:lpstr>
      <vt:lpstr>INTRODUCTION</vt:lpstr>
      <vt:lpstr>Introduction: Why Family Preparedness?</vt:lpstr>
      <vt:lpstr>Introduction: Why Community Preparedness?</vt:lpstr>
      <vt:lpstr>KNOW THE RISKS</vt:lpstr>
      <vt:lpstr>Know the Risks: Natural Hazard</vt:lpstr>
      <vt:lpstr>Know the Risks: Hazardous Materials</vt:lpstr>
      <vt:lpstr>Know the Risks: Terrorism</vt:lpstr>
      <vt:lpstr>Know the Risks</vt:lpstr>
      <vt:lpstr>Hazard Vulnerability Assessment (HVA) for Middle TN</vt:lpstr>
      <vt:lpstr>Know the Risks</vt:lpstr>
      <vt:lpstr>FAMILY PREPAREDNESS</vt:lpstr>
      <vt:lpstr>Family Preparedness</vt:lpstr>
      <vt:lpstr>1) Family Communication Plan</vt:lpstr>
      <vt:lpstr>2) Family Disaster Plan</vt:lpstr>
      <vt:lpstr>Table of Special Considerations</vt:lpstr>
      <vt:lpstr>Prepare your pets for disasters</vt:lpstr>
      <vt:lpstr>Family planning for an outbreak like COVID-19</vt:lpstr>
      <vt:lpstr>3) Get a Kit</vt:lpstr>
      <vt:lpstr>3) Get a Kit</vt:lpstr>
      <vt:lpstr>3) Get a Kit</vt:lpstr>
      <vt:lpstr>3) Get a Kit</vt:lpstr>
      <vt:lpstr>Hazard Vulnerability Assessment (HVA) for Middle TN</vt:lpstr>
      <vt:lpstr>WORKSHOP ACTIVITY Family Disaster Plan Development</vt:lpstr>
      <vt:lpstr>Tornado Safety</vt:lpstr>
      <vt:lpstr>No Shelter, No Basement, No Problem!!</vt:lpstr>
      <vt:lpstr>Light Sources During a Power Outage</vt:lpstr>
      <vt:lpstr>Light Sources During a Power Outage</vt:lpstr>
      <vt:lpstr>Ways to Keep Food/Medicine Cool</vt:lpstr>
      <vt:lpstr>AT HOME ACTIVITY: Educating Children</vt:lpstr>
      <vt:lpstr>Smart911</vt:lpstr>
      <vt:lpstr>COMMUNITY PREPAREDNESS</vt:lpstr>
      <vt:lpstr>Community Preparedness</vt:lpstr>
      <vt:lpstr>Community Preparedness</vt:lpstr>
      <vt:lpstr>Community Preparedness</vt:lpstr>
      <vt:lpstr>Community Preparedness</vt:lpstr>
      <vt:lpstr>Hazard Vulnerability Assessment (HVA) for Middle TN</vt:lpstr>
      <vt:lpstr>2010 Nashville Flood</vt:lpstr>
      <vt:lpstr>Nashville Flash Flooding After Heavy Rainfall</vt:lpstr>
      <vt:lpstr>WORKSHOP ACTIVITY Community Plan Development</vt:lpstr>
      <vt:lpstr>Examples: Community Action Plan Pre-Flooding</vt:lpstr>
      <vt:lpstr>Examples: Community Action Plan Pre-Flooding</vt:lpstr>
      <vt:lpstr>Examples: Community Plan Pre-Flooding</vt:lpstr>
      <vt:lpstr>Examples: Community Plan During Flooding</vt:lpstr>
      <vt:lpstr>Examples: Community Plan During Flooding</vt:lpstr>
      <vt:lpstr>DURING AN EMERGENCY</vt:lpstr>
      <vt:lpstr>Stay Informed: Emergency Alerts and Warnings</vt:lpstr>
      <vt:lpstr>Stay Informed: Smart Phone Apps, Facebook, Twitter</vt:lpstr>
      <vt:lpstr>Stay Informed: Evacuation vs. Shelter in Place</vt:lpstr>
      <vt:lpstr>Stay Informed: Evacuation Guidelines</vt:lpstr>
      <vt:lpstr>Stay Informed: Evacuation Guidelines</vt:lpstr>
      <vt:lpstr>Stay Informed: Shelter in Place vs. Lockdown</vt:lpstr>
      <vt:lpstr>AFTER AN EMERGENCY</vt:lpstr>
      <vt:lpstr>General Instructions</vt:lpstr>
      <vt:lpstr>American Red Cross: Safe and Well</vt:lpstr>
      <vt:lpstr>Support Agencies</vt:lpstr>
      <vt:lpstr>Mental Health: The Storm After the Storm</vt:lpstr>
      <vt:lpstr>Mental Health: The Storm After the Storm</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EMERGENCY PREPAREDNESS</dc:title>
  <dc:creator>Peter C Raynor</dc:creator>
  <cp:lastModifiedBy>Hilbert, Timothy (hilbertj)</cp:lastModifiedBy>
  <cp:revision>80</cp:revision>
  <dcterms:modified xsi:type="dcterms:W3CDTF">2023-04-26T10:02:24Z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