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710" r:id="rId3"/>
    <p:sldId id="404" r:id="rId4"/>
    <p:sldId id="261" r:id="rId5"/>
    <p:sldId id="676" r:id="rId6"/>
    <p:sldId id="356" r:id="rId7"/>
    <p:sldId id="565" r:id="rId8"/>
    <p:sldId id="683" r:id="rId9"/>
    <p:sldId id="684" r:id="rId10"/>
    <p:sldId id="572" r:id="rId11"/>
    <p:sldId id="366" r:id="rId12"/>
    <p:sldId id="617" r:id="rId13"/>
    <p:sldId id="269" r:id="rId14"/>
    <p:sldId id="267" r:id="rId15"/>
    <p:sldId id="707" r:id="rId16"/>
    <p:sldId id="705" r:id="rId17"/>
    <p:sldId id="704" r:id="rId18"/>
    <p:sldId id="671" r:id="rId19"/>
    <p:sldId id="271" r:id="rId20"/>
    <p:sldId id="329" r:id="rId21"/>
    <p:sldId id="273" r:id="rId22"/>
    <p:sldId id="260" r:id="rId23"/>
    <p:sldId id="618" r:id="rId24"/>
    <p:sldId id="679" r:id="rId25"/>
    <p:sldId id="643" r:id="rId26"/>
    <p:sldId id="672" r:id="rId27"/>
    <p:sldId id="693" r:id="rId28"/>
    <p:sldId id="694" r:id="rId29"/>
    <p:sldId id="695" r:id="rId30"/>
    <p:sldId id="696" r:id="rId31"/>
    <p:sldId id="293" r:id="rId32"/>
    <p:sldId id="650" r:id="rId33"/>
    <p:sldId id="295" r:id="rId34"/>
    <p:sldId id="633" r:id="rId35"/>
    <p:sldId id="634" r:id="rId36"/>
    <p:sldId id="635" r:id="rId37"/>
    <p:sldId id="641" r:id="rId38"/>
    <p:sldId id="663" r:id="rId39"/>
    <p:sldId id="664" r:id="rId40"/>
    <p:sldId id="665" r:id="rId41"/>
    <p:sldId id="666" r:id="rId42"/>
    <p:sldId id="708"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04" autoAdjust="0"/>
    <p:restoredTop sz="88561" autoAdjust="0"/>
  </p:normalViewPr>
  <p:slideViewPr>
    <p:cSldViewPr snapToGrid="0">
      <p:cViewPr varScale="1">
        <p:scale>
          <a:sx n="103" d="100"/>
          <a:sy n="103" d="100"/>
        </p:scale>
        <p:origin x="888" y="91"/>
      </p:cViewPr>
      <p:guideLst/>
    </p:cSldViewPr>
  </p:slideViewPr>
  <p:notesTextViewPr>
    <p:cViewPr>
      <p:scale>
        <a:sx n="1" d="1"/>
        <a:sy n="1" d="1"/>
      </p:scale>
      <p:origin x="0" y="0"/>
    </p:cViewPr>
  </p:notesTextViewPr>
  <p:sorterViewPr>
    <p:cViewPr>
      <p:scale>
        <a:sx n="110" d="100"/>
        <a:sy n="110" d="100"/>
      </p:scale>
      <p:origin x="0" y="-1141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F8534-774E-4150-A010-6F0621B58A7D}" type="datetimeFigureOut">
              <a:rPr lang="en-US" smtClean="0"/>
              <a:t>11/12/2021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024F0-B231-4FC6-BBDB-427F271EF21D}" type="slidenum">
              <a:rPr lang="en-US" smtClean="0"/>
              <a:t>‹#›</a:t>
            </a:fld>
            <a:endParaRPr lang="en-US"/>
          </a:p>
        </p:txBody>
      </p:sp>
    </p:spTree>
    <p:extLst>
      <p:ext uri="{BB962C8B-B14F-4D97-AF65-F5344CB8AC3E}">
        <p14:creationId xmlns:p14="http://schemas.microsoft.com/office/powerpoint/2010/main" val="355798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xperience.arcgis.com/experience/685d0ace521648f8a5beeeee1b9125c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coronavirus/2019-ncov/cases-in-us.html#2019coronavirus-summar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000"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6173BEE4-E025-9C4B-A234-6C8550A55731}" type="slidenum">
              <a:rPr lang="en-US" smtClean="0"/>
              <a:pPr>
                <a:defRPr/>
              </a:pPr>
              <a:t>3</a:t>
            </a:fld>
            <a:endParaRPr lang="en-US" dirty="0"/>
          </a:p>
        </p:txBody>
      </p:sp>
    </p:spTree>
    <p:extLst>
      <p:ext uri="{BB962C8B-B14F-4D97-AF65-F5344CB8AC3E}">
        <p14:creationId xmlns:p14="http://schemas.microsoft.com/office/powerpoint/2010/main" val="3558105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b="1" dirty="0">
                <a:latin typeface="+mn-lt"/>
              </a:rPr>
              <a:t>Instructor notes</a:t>
            </a: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12</a:t>
            </a:fld>
            <a:endParaRPr lang="en-US" altLang="en-US" dirty="0"/>
          </a:p>
        </p:txBody>
      </p:sp>
    </p:spTree>
    <p:extLst>
      <p:ext uri="{BB962C8B-B14F-4D97-AF65-F5344CB8AC3E}">
        <p14:creationId xmlns:p14="http://schemas.microsoft.com/office/powerpoint/2010/main" val="92064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05119E7-BE96-4F66-BB77-1E5564FAE251}"/>
              </a:ext>
            </a:extLst>
          </p:cNvPr>
          <p:cNvSpPr>
            <a:spLocks noGrp="1" noRot="1" noChangeAspect="1" noTextEdit="1"/>
          </p:cNvSpPr>
          <p:nvPr>
            <p:ph type="sldImg"/>
          </p:nvPr>
        </p:nvSpPr>
        <p:spPr>
          <a:xfrm>
            <a:off x="685800" y="1143000"/>
            <a:ext cx="5486400" cy="3086100"/>
          </a:xfrm>
          <a:ln/>
        </p:spPr>
      </p:sp>
      <p:sp>
        <p:nvSpPr>
          <p:cNvPr id="36867" name="Notes Placeholder 2">
            <a:extLst>
              <a:ext uri="{FF2B5EF4-FFF2-40B4-BE49-F238E27FC236}">
                <a16:creationId xmlns:a16="http://schemas.microsoft.com/office/drawing/2014/main" id="{DCDD8612-B488-4174-8664-69833F117E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mn-lt"/>
              </a:rPr>
              <a:t>Instructor notes: </a:t>
            </a:r>
          </a:p>
          <a:p>
            <a:endParaRPr lang="en-US" altLang="en-US" dirty="0">
              <a:latin typeface="+mn-lt"/>
              <a:ea typeface="ＭＳ Ｐゴシック" panose="020B0600070205080204" pitchFamily="34" charset="-128"/>
            </a:endParaRPr>
          </a:p>
        </p:txBody>
      </p:sp>
      <p:sp>
        <p:nvSpPr>
          <p:cNvPr id="36868" name="Slide Number Placeholder 3">
            <a:extLst>
              <a:ext uri="{FF2B5EF4-FFF2-40B4-BE49-F238E27FC236}">
                <a16:creationId xmlns:a16="http://schemas.microsoft.com/office/drawing/2014/main" id="{65C306C5-8347-4456-8B08-FADCF56B73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A7AD443-AA9B-4103-8053-8D695BB63EB3}" type="slidenum">
              <a:rPr lang="en-US" altLang="en-US" sz="1200" baseline="0"/>
              <a:pPr/>
              <a:t>13</a:t>
            </a:fld>
            <a:endParaRPr lang="en-US" altLang="en-US" sz="1200" baseline="0" dirty="0"/>
          </a:p>
        </p:txBody>
      </p:sp>
    </p:spTree>
    <p:extLst>
      <p:ext uri="{BB962C8B-B14F-4D97-AF65-F5344CB8AC3E}">
        <p14:creationId xmlns:p14="http://schemas.microsoft.com/office/powerpoint/2010/main" val="3868381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746AC8E-93DC-428A-8D0D-069E14FF966F}"/>
              </a:ext>
            </a:extLst>
          </p:cNvPr>
          <p:cNvSpPr>
            <a:spLocks noGrp="1" noRot="1" noChangeAspect="1" noTextEdit="1"/>
          </p:cNvSpPr>
          <p:nvPr>
            <p:ph type="sldImg"/>
          </p:nvPr>
        </p:nvSpPr>
        <p:spPr>
          <a:xfrm>
            <a:off x="685800" y="1143000"/>
            <a:ext cx="5486400" cy="3086100"/>
          </a:xfrm>
          <a:ln/>
        </p:spPr>
      </p:sp>
      <p:sp>
        <p:nvSpPr>
          <p:cNvPr id="43011" name="Notes Placeholder 2">
            <a:extLst>
              <a:ext uri="{FF2B5EF4-FFF2-40B4-BE49-F238E27FC236}">
                <a16:creationId xmlns:a16="http://schemas.microsoft.com/office/drawing/2014/main" id="{AE266AAE-D924-4C1A-99E7-336102BB28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mn-lt"/>
                <a:ea typeface="ＭＳ Ｐゴシック" panose="020B0600070205080204" pitchFamily="34" charset="-128"/>
              </a:rPr>
              <a:t>Instructor notes:</a:t>
            </a:r>
          </a:p>
          <a:p>
            <a:endParaRPr lang="en-US" altLang="en-US" dirty="0">
              <a:latin typeface="+mn-lt"/>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3BFB39F1-059A-43BD-8A58-9D04489A97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D8FCD589-94B9-41EA-A57E-C9C0A9E05AEA}" type="slidenum">
              <a:rPr lang="en-US" altLang="en-US" sz="1200" baseline="0"/>
              <a:pPr/>
              <a:t>14</a:t>
            </a:fld>
            <a:endParaRPr lang="en-US" altLang="en-US" sz="1200" baseline="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746AC8E-93DC-428A-8D0D-069E14FF966F}"/>
              </a:ext>
            </a:extLst>
          </p:cNvPr>
          <p:cNvSpPr>
            <a:spLocks noGrp="1" noRot="1" noChangeAspect="1" noTextEdit="1"/>
          </p:cNvSpPr>
          <p:nvPr>
            <p:ph type="sldImg"/>
          </p:nvPr>
        </p:nvSpPr>
        <p:spPr>
          <a:xfrm>
            <a:off x="685800" y="1143000"/>
            <a:ext cx="5486400" cy="3086100"/>
          </a:xfrm>
          <a:ln/>
        </p:spPr>
      </p:sp>
      <p:sp>
        <p:nvSpPr>
          <p:cNvPr id="43011" name="Notes Placeholder 2">
            <a:extLst>
              <a:ext uri="{FF2B5EF4-FFF2-40B4-BE49-F238E27FC236}">
                <a16:creationId xmlns:a16="http://schemas.microsoft.com/office/drawing/2014/main" id="{AE266AAE-D924-4C1A-99E7-336102BB28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mn-lt"/>
                <a:ea typeface="ＭＳ Ｐゴシック" panose="020B0600070205080204" pitchFamily="34" charset="-128"/>
              </a:rPr>
              <a:t>Instructor notes:</a:t>
            </a:r>
          </a:p>
          <a:p>
            <a:endParaRPr lang="en-US" altLang="en-US" dirty="0">
              <a:latin typeface="+mn-lt"/>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3BFB39F1-059A-43BD-8A58-9D04489A97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D8FCD589-94B9-41EA-A57E-C9C0A9E05AEA}" type="slidenum">
              <a:rPr lang="en-US" altLang="en-US" sz="1200" baseline="0"/>
              <a:pPr/>
              <a:t>17</a:t>
            </a:fld>
            <a:endParaRPr lang="en-US" altLang="en-US" sz="1200" baseline="0" dirty="0"/>
          </a:p>
        </p:txBody>
      </p:sp>
    </p:spTree>
    <p:extLst>
      <p:ext uri="{BB962C8B-B14F-4D97-AF65-F5344CB8AC3E}">
        <p14:creationId xmlns:p14="http://schemas.microsoft.com/office/powerpoint/2010/main" val="1234499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b="1" dirty="0">
                <a:latin typeface="+mn-lt"/>
              </a:rPr>
              <a:t>Instructor notes:</a:t>
            </a:r>
          </a:p>
          <a:p>
            <a:endParaRPr lang="en-US" sz="1100" b="1" dirty="0">
              <a:latin typeface="+mn-lt"/>
            </a:endParaRP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18</a:t>
            </a:fld>
            <a:endParaRPr lang="en-US" altLang="en-US" dirty="0"/>
          </a:p>
        </p:txBody>
      </p:sp>
    </p:spTree>
    <p:extLst>
      <p:ext uri="{BB962C8B-B14F-4D97-AF65-F5344CB8AC3E}">
        <p14:creationId xmlns:p14="http://schemas.microsoft.com/office/powerpoint/2010/main" val="3231032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382E294-069D-4E5F-AA3E-5926B29A81B2}"/>
              </a:ext>
            </a:extLst>
          </p:cNvPr>
          <p:cNvSpPr>
            <a:spLocks noGrp="1" noRot="1" noChangeAspect="1" noTextEdit="1"/>
          </p:cNvSpPr>
          <p:nvPr>
            <p:ph type="sldImg"/>
          </p:nvPr>
        </p:nvSpPr>
        <p:spPr>
          <a:xfrm>
            <a:off x="685800" y="1143000"/>
            <a:ext cx="5486400" cy="3086100"/>
          </a:xfrm>
          <a:ln/>
        </p:spPr>
      </p:sp>
      <p:sp>
        <p:nvSpPr>
          <p:cNvPr id="47107" name="Notes Placeholder 2">
            <a:extLst>
              <a:ext uri="{FF2B5EF4-FFF2-40B4-BE49-F238E27FC236}">
                <a16:creationId xmlns:a16="http://schemas.microsoft.com/office/drawing/2014/main" id="{95E0FA37-4309-42BD-9F2A-6512503694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latin typeface="Arial" panose="020B0604020202020204" pitchFamily="34" charset="0"/>
              <a:ea typeface="ＭＳ Ｐゴシック" panose="020B0600070205080204" pitchFamily="34" charset="-128"/>
            </a:endParaRPr>
          </a:p>
        </p:txBody>
      </p:sp>
      <p:sp>
        <p:nvSpPr>
          <p:cNvPr id="47108" name="Slide Number Placeholder 3">
            <a:extLst>
              <a:ext uri="{FF2B5EF4-FFF2-40B4-BE49-F238E27FC236}">
                <a16:creationId xmlns:a16="http://schemas.microsoft.com/office/drawing/2014/main" id="{641D7F56-52FD-46EB-9100-C65BC98B4E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6F6BA3B7-6FB0-4304-94D1-B250D89AC56C}" type="slidenum">
              <a:rPr lang="en-US" altLang="en-US" sz="1200" baseline="0"/>
              <a:pPr/>
              <a:t>19</a:t>
            </a:fld>
            <a:endParaRPr lang="en-US" altLang="en-US" sz="1200" baseline="0" dirty="0"/>
          </a:p>
        </p:txBody>
      </p:sp>
    </p:spTree>
    <p:extLst>
      <p:ext uri="{BB962C8B-B14F-4D97-AF65-F5344CB8AC3E}">
        <p14:creationId xmlns:p14="http://schemas.microsoft.com/office/powerpoint/2010/main" val="1274426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09103345-D17C-4CB9-B1D0-DB719C92123A}"/>
              </a:ext>
            </a:extLst>
          </p:cNvPr>
          <p:cNvSpPr>
            <a:spLocks noGrp="1" noRot="1" noChangeAspect="1" noTextEdit="1"/>
          </p:cNvSpPr>
          <p:nvPr>
            <p:ph type="sldImg"/>
          </p:nvPr>
        </p:nvSpPr>
        <p:spPr>
          <a:xfrm>
            <a:off x="685800" y="1143000"/>
            <a:ext cx="5486400" cy="3086100"/>
          </a:xfrm>
          <a:ln/>
        </p:spPr>
      </p:sp>
      <p:sp>
        <p:nvSpPr>
          <p:cNvPr id="57347" name="Notes Placeholder 2">
            <a:extLst>
              <a:ext uri="{FF2B5EF4-FFF2-40B4-BE49-F238E27FC236}">
                <a16:creationId xmlns:a16="http://schemas.microsoft.com/office/drawing/2014/main" id="{807D0304-4855-4C59-A2AE-0DFA2FB432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p:txBody>
      </p:sp>
      <p:sp>
        <p:nvSpPr>
          <p:cNvPr id="57348" name="Slide Number Placeholder 3">
            <a:extLst>
              <a:ext uri="{FF2B5EF4-FFF2-40B4-BE49-F238E27FC236}">
                <a16:creationId xmlns:a16="http://schemas.microsoft.com/office/drawing/2014/main" id="{D29AEEC6-673F-414D-89AF-292D5554B8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38B8028-E621-4F1B-8F04-9531CB8B143D}" type="slidenum">
              <a:rPr lang="en-US" altLang="en-US" sz="1200" baseline="0"/>
              <a:pPr/>
              <a:t>20</a:t>
            </a:fld>
            <a:endParaRPr lang="en-US" altLang="en-US" sz="1200" baseline="0" dirty="0"/>
          </a:p>
        </p:txBody>
      </p:sp>
    </p:spTree>
    <p:extLst>
      <p:ext uri="{BB962C8B-B14F-4D97-AF65-F5344CB8AC3E}">
        <p14:creationId xmlns:p14="http://schemas.microsoft.com/office/powerpoint/2010/main" val="1967545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51EC647-56A0-4B62-8225-2E281018BA90}"/>
              </a:ext>
            </a:extLst>
          </p:cNvPr>
          <p:cNvSpPr>
            <a:spLocks noGrp="1" noRot="1" noChangeAspect="1" noTextEdit="1"/>
          </p:cNvSpPr>
          <p:nvPr>
            <p:ph type="sldImg"/>
          </p:nvPr>
        </p:nvSpPr>
        <p:spPr>
          <a:xfrm>
            <a:off x="685800" y="1143000"/>
            <a:ext cx="5486400" cy="3086100"/>
          </a:xfrm>
          <a:ln/>
        </p:spPr>
      </p:sp>
      <p:sp>
        <p:nvSpPr>
          <p:cNvPr id="49155" name="Notes Placeholder 2">
            <a:extLst>
              <a:ext uri="{FF2B5EF4-FFF2-40B4-BE49-F238E27FC236}">
                <a16:creationId xmlns:a16="http://schemas.microsoft.com/office/drawing/2014/main" id="{647E2230-09A6-4C68-8C19-79812CE6D7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p:txBody>
      </p:sp>
      <p:sp>
        <p:nvSpPr>
          <p:cNvPr id="49156" name="Slide Number Placeholder 3">
            <a:extLst>
              <a:ext uri="{FF2B5EF4-FFF2-40B4-BE49-F238E27FC236}">
                <a16:creationId xmlns:a16="http://schemas.microsoft.com/office/drawing/2014/main" id="{C0CE2F0D-04A6-4875-9B76-9E6CC55004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13193534-D34C-48B6-B44A-B60EA231B49C}" type="slidenum">
              <a:rPr lang="en-US" altLang="en-US" sz="1200" baseline="0"/>
              <a:pPr/>
              <a:t>21</a:t>
            </a:fld>
            <a:endParaRPr lang="en-US" altLang="en-US" sz="1200" baseline="0" dirty="0"/>
          </a:p>
        </p:txBody>
      </p:sp>
    </p:spTree>
    <p:extLst>
      <p:ext uri="{BB962C8B-B14F-4D97-AF65-F5344CB8AC3E}">
        <p14:creationId xmlns:p14="http://schemas.microsoft.com/office/powerpoint/2010/main" val="980272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D1B2BED-46E3-4AE7-AA65-C75F39A374A8}"/>
              </a:ext>
            </a:extLst>
          </p:cNvPr>
          <p:cNvSpPr>
            <a:spLocks noGrp="1" noRot="1" noChangeAspect="1" noTextEdit="1"/>
          </p:cNvSpPr>
          <p:nvPr>
            <p:ph type="sldImg"/>
          </p:nvPr>
        </p:nvSpPr>
        <p:spPr>
          <a:xfrm>
            <a:off x="450850" y="769938"/>
            <a:ext cx="6208713" cy="3492500"/>
          </a:xfrm>
          <a:ln/>
        </p:spPr>
      </p:sp>
      <p:sp>
        <p:nvSpPr>
          <p:cNvPr id="24579" name="Notes Placeholder 2">
            <a:extLst>
              <a:ext uri="{FF2B5EF4-FFF2-40B4-BE49-F238E27FC236}">
                <a16:creationId xmlns:a16="http://schemas.microsoft.com/office/drawing/2014/main" id="{A0931A64-344C-4CB1-978D-C4C3F2EEC9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lang="en-US" altLang="en-US" b="1" dirty="0"/>
              <a:t>Instructor notes: </a:t>
            </a:r>
          </a:p>
          <a:p>
            <a:pPr>
              <a:lnSpc>
                <a:spcPct val="90000"/>
              </a:lnSpc>
            </a:pPr>
            <a:endParaRPr lang="en-US" altLang="en-US" dirty="0">
              <a:latin typeface="Arial" panose="020B0604020202020204" pitchFamily="34" charset="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C84CC12-3E9D-409C-B5E0-F338EFDD6A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49CBEF4C-56C1-4B35-A00D-5B2A4CBF4956}" type="slidenum">
              <a:rPr lang="en-US" altLang="en-US" sz="1200" baseline="0"/>
              <a:pPr/>
              <a:t>22</a:t>
            </a:fld>
            <a:endParaRPr lang="en-US" altLang="en-US" sz="1200" baseline="0" dirty="0"/>
          </a:p>
        </p:txBody>
      </p:sp>
    </p:spTree>
    <p:extLst>
      <p:ext uri="{BB962C8B-B14F-4D97-AF65-F5344CB8AC3E}">
        <p14:creationId xmlns:p14="http://schemas.microsoft.com/office/powerpoint/2010/main" val="54029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100" b="1" dirty="0">
                <a:latin typeface="+mn-lt"/>
              </a:rPr>
              <a:t>Instructor notes:</a:t>
            </a:r>
          </a:p>
          <a:p>
            <a:endParaRPr lang="en-US" sz="1100" b="1" dirty="0">
              <a:latin typeface="+mn-lt"/>
            </a:endParaRP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23</a:t>
            </a:fld>
            <a:endParaRPr lang="en-US" altLang="en-US" dirty="0"/>
          </a:p>
        </p:txBody>
      </p:sp>
    </p:spTree>
    <p:extLst>
      <p:ext uri="{BB962C8B-B14F-4D97-AF65-F5344CB8AC3E}">
        <p14:creationId xmlns:p14="http://schemas.microsoft.com/office/powerpoint/2010/main" val="17188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B959CFF-9183-4DCB-85BC-8489C55C6E50}"/>
              </a:ext>
            </a:extLst>
          </p:cNvPr>
          <p:cNvSpPr>
            <a:spLocks noGrp="1" noRot="1" noChangeAspect="1" noTextEdit="1"/>
          </p:cNvSpPr>
          <p:nvPr>
            <p:ph type="sldImg"/>
          </p:nvPr>
        </p:nvSpPr>
        <p:spPr>
          <a:xfrm>
            <a:off x="685800" y="1143000"/>
            <a:ext cx="5486400" cy="3086100"/>
          </a:xfrm>
          <a:ln/>
        </p:spPr>
      </p:sp>
      <p:sp>
        <p:nvSpPr>
          <p:cNvPr id="28675" name="Notes Placeholder 2">
            <a:extLst>
              <a:ext uri="{FF2B5EF4-FFF2-40B4-BE49-F238E27FC236}">
                <a16:creationId xmlns:a16="http://schemas.microsoft.com/office/drawing/2014/main" id="{4D045381-CB10-43B2-95FC-227A291619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b="1" dirty="0">
                <a:latin typeface="+mn-lt"/>
              </a:rPr>
              <a:t>Instructor 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100" b="1" dirty="0">
              <a:latin typeface="+mn-lt"/>
            </a:endParaRPr>
          </a:p>
        </p:txBody>
      </p:sp>
      <p:sp>
        <p:nvSpPr>
          <p:cNvPr id="28676" name="Slide Number Placeholder 3">
            <a:extLst>
              <a:ext uri="{FF2B5EF4-FFF2-40B4-BE49-F238E27FC236}">
                <a16:creationId xmlns:a16="http://schemas.microsoft.com/office/drawing/2014/main" id="{A3031CEB-1512-4978-982C-18C6319D9C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388AAE7F-7AC8-4CF9-A521-5ED1FD15929A}" type="slidenum">
              <a:rPr lang="en-US" altLang="en-US" sz="1200" baseline="0"/>
              <a:pPr/>
              <a:t>4</a:t>
            </a:fld>
            <a:endParaRPr lang="en-US" altLang="en-US" sz="1200" baseline="0" dirty="0"/>
          </a:p>
        </p:txBody>
      </p:sp>
    </p:spTree>
    <p:extLst>
      <p:ext uri="{BB962C8B-B14F-4D97-AF65-F5344CB8AC3E}">
        <p14:creationId xmlns:p14="http://schemas.microsoft.com/office/powerpoint/2010/main" val="2349140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24</a:t>
            </a:fld>
            <a:endParaRPr lang="en-US" altLang="en-US" dirty="0"/>
          </a:p>
        </p:txBody>
      </p:sp>
    </p:spTree>
    <p:extLst>
      <p:ext uri="{BB962C8B-B14F-4D97-AF65-F5344CB8AC3E}">
        <p14:creationId xmlns:p14="http://schemas.microsoft.com/office/powerpoint/2010/main" val="257688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endParaRPr lang="en-US" b="0"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25</a:t>
            </a:fld>
            <a:endParaRPr lang="en-US" altLang="en-US" dirty="0"/>
          </a:p>
        </p:txBody>
      </p:sp>
    </p:spTree>
    <p:extLst>
      <p:ext uri="{BB962C8B-B14F-4D97-AF65-F5344CB8AC3E}">
        <p14:creationId xmlns:p14="http://schemas.microsoft.com/office/powerpoint/2010/main" val="1031318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A719FB7-165F-450F-917C-B00E06A60316}"/>
              </a:ext>
            </a:extLst>
          </p:cNvPr>
          <p:cNvSpPr>
            <a:spLocks noGrp="1" noRot="1" noChangeAspect="1" noTextEdit="1"/>
          </p:cNvSpPr>
          <p:nvPr>
            <p:ph type="sldImg"/>
          </p:nvPr>
        </p:nvSpPr>
        <p:spPr>
          <a:xfrm>
            <a:off x="685800" y="1143000"/>
            <a:ext cx="5486400" cy="3086100"/>
          </a:xfrm>
          <a:ln/>
        </p:spPr>
      </p:sp>
      <p:sp>
        <p:nvSpPr>
          <p:cNvPr id="79875" name="Notes Placeholder 2">
            <a:extLst>
              <a:ext uri="{FF2B5EF4-FFF2-40B4-BE49-F238E27FC236}">
                <a16:creationId xmlns:a16="http://schemas.microsoft.com/office/drawing/2014/main" id="{967E5899-11D4-48B3-A360-E15D4ACB46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dirty="0">
                <a:latin typeface="+mn-lt"/>
              </a:rPr>
              <a:t>Instructor notes:</a:t>
            </a:r>
          </a:p>
          <a:p>
            <a:endParaRPr lang="en-US" altLang="en-US" sz="1100" dirty="0">
              <a:latin typeface="+mn-lt"/>
              <a:ea typeface="ＭＳ Ｐゴシック" panose="020B0600070205080204" pitchFamily="34" charset="-128"/>
            </a:endParaRPr>
          </a:p>
        </p:txBody>
      </p:sp>
      <p:sp>
        <p:nvSpPr>
          <p:cNvPr id="79876" name="Slide Number Placeholder 3">
            <a:extLst>
              <a:ext uri="{FF2B5EF4-FFF2-40B4-BE49-F238E27FC236}">
                <a16:creationId xmlns:a16="http://schemas.microsoft.com/office/drawing/2014/main" id="{D3D3850F-CAF0-434E-A2DC-2984D0550A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FFB97301-C0D6-4D15-A881-A3049241D21C}" type="slidenum">
              <a:rPr lang="en-US" altLang="en-US" sz="1200" baseline="0"/>
              <a:pPr/>
              <a:t>26</a:t>
            </a:fld>
            <a:endParaRPr lang="en-US" altLang="en-US" sz="1200" baseline="0" dirty="0"/>
          </a:p>
        </p:txBody>
      </p:sp>
    </p:spTree>
    <p:extLst>
      <p:ext uri="{BB962C8B-B14F-4D97-AF65-F5344CB8AC3E}">
        <p14:creationId xmlns:p14="http://schemas.microsoft.com/office/powerpoint/2010/main" val="212235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7FFE0927-53D9-4EAB-8F63-41BDE6047E9B}"/>
              </a:ext>
            </a:extLst>
          </p:cNvPr>
          <p:cNvSpPr>
            <a:spLocks noGrp="1" noRot="1" noChangeAspect="1" noTextEdit="1"/>
          </p:cNvSpPr>
          <p:nvPr>
            <p:ph type="sldImg"/>
          </p:nvPr>
        </p:nvSpPr>
        <p:spPr>
          <a:xfrm>
            <a:off x="685800" y="1143000"/>
            <a:ext cx="5486400" cy="3086100"/>
          </a:xfrm>
          <a:ln/>
        </p:spPr>
      </p:sp>
      <p:sp>
        <p:nvSpPr>
          <p:cNvPr id="102403" name="Notes Placeholder 2">
            <a:extLst>
              <a:ext uri="{FF2B5EF4-FFF2-40B4-BE49-F238E27FC236}">
                <a16:creationId xmlns:a16="http://schemas.microsoft.com/office/drawing/2014/main" id="{7D8DBC07-2F09-42B7-A1BE-D65315142FE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Instructor notes: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p>
        </p:txBody>
      </p:sp>
      <p:sp>
        <p:nvSpPr>
          <p:cNvPr id="102404" name="Slide Number Placeholder 3">
            <a:extLst>
              <a:ext uri="{FF2B5EF4-FFF2-40B4-BE49-F238E27FC236}">
                <a16:creationId xmlns:a16="http://schemas.microsoft.com/office/drawing/2014/main" id="{F15622A6-AB60-4880-96D1-A1C63BE6B4C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BDA55D75-B8E8-4F1A-A07E-3CF47B9E9BE8}" type="slidenum">
              <a:rPr lang="en-US" altLang="en-US" sz="1200" baseline="0"/>
              <a:pPr/>
              <a:t>27</a:t>
            </a:fld>
            <a:endParaRPr lang="en-US" altLang="en-US" sz="1200" baseline="0" dirty="0"/>
          </a:p>
        </p:txBody>
      </p:sp>
    </p:spTree>
    <p:extLst>
      <p:ext uri="{BB962C8B-B14F-4D97-AF65-F5344CB8AC3E}">
        <p14:creationId xmlns:p14="http://schemas.microsoft.com/office/powerpoint/2010/main" val="2132780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83B6942E-8BF8-4FEE-80CE-17124147A49B}"/>
              </a:ext>
            </a:extLst>
          </p:cNvPr>
          <p:cNvSpPr>
            <a:spLocks noGrp="1" noRot="1" noChangeAspect="1" noTextEdit="1"/>
          </p:cNvSpPr>
          <p:nvPr>
            <p:ph type="sldImg"/>
          </p:nvPr>
        </p:nvSpPr>
        <p:spPr>
          <a:xfrm>
            <a:off x="685800" y="1143000"/>
            <a:ext cx="5486400" cy="3086100"/>
          </a:xfrm>
          <a:ln/>
        </p:spPr>
      </p:sp>
      <p:sp>
        <p:nvSpPr>
          <p:cNvPr id="94211" name="Notes Placeholder 2">
            <a:extLst>
              <a:ext uri="{FF2B5EF4-FFF2-40B4-BE49-F238E27FC236}">
                <a16:creationId xmlns:a16="http://schemas.microsoft.com/office/drawing/2014/main" id="{D7A6FB17-E553-492B-80BC-2911C362C7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p:txBody>
      </p:sp>
      <p:sp>
        <p:nvSpPr>
          <p:cNvPr id="94212" name="Slide Number Placeholder 3">
            <a:extLst>
              <a:ext uri="{FF2B5EF4-FFF2-40B4-BE49-F238E27FC236}">
                <a16:creationId xmlns:a16="http://schemas.microsoft.com/office/drawing/2014/main" id="{3F06C6BF-6BA2-407E-BEFE-B7309950D6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219C4156-EE61-4E5A-9A63-C21AF266AF94}" type="slidenum">
              <a:rPr lang="en-US" altLang="en-US" sz="1200" baseline="0"/>
              <a:pPr/>
              <a:t>28</a:t>
            </a:fld>
            <a:endParaRPr lang="en-US" altLang="en-US" sz="1200" baseline="0" dirty="0"/>
          </a:p>
        </p:txBody>
      </p:sp>
    </p:spTree>
    <p:extLst>
      <p:ext uri="{BB962C8B-B14F-4D97-AF65-F5344CB8AC3E}">
        <p14:creationId xmlns:p14="http://schemas.microsoft.com/office/powerpoint/2010/main" val="269229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8D89D880-C84A-4631-841F-6881F90C0A44}"/>
              </a:ext>
            </a:extLst>
          </p:cNvPr>
          <p:cNvSpPr>
            <a:spLocks noGrp="1" noRot="1" noChangeAspect="1" noTextEdit="1"/>
          </p:cNvSpPr>
          <p:nvPr>
            <p:ph type="sldImg"/>
          </p:nvPr>
        </p:nvSpPr>
        <p:spPr>
          <a:xfrm>
            <a:off x="685800" y="1143000"/>
            <a:ext cx="5486400" cy="3086100"/>
          </a:xfrm>
          <a:ln/>
        </p:spPr>
      </p:sp>
      <p:sp>
        <p:nvSpPr>
          <p:cNvPr id="96259" name="Notes Placeholder 2">
            <a:extLst>
              <a:ext uri="{FF2B5EF4-FFF2-40B4-BE49-F238E27FC236}">
                <a16:creationId xmlns:a16="http://schemas.microsoft.com/office/drawing/2014/main" id="{28C8CB5F-64DF-43E7-ADB3-96DD82580A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Instructor notes:</a:t>
            </a:r>
          </a:p>
          <a:p>
            <a:endParaRPr lang="en-US" altLang="en-US" dirty="0">
              <a:latin typeface="Arial" panose="020B0604020202020204" pitchFamily="34" charset="0"/>
              <a:ea typeface="ＭＳ Ｐゴシック" panose="020B0600070205080204" pitchFamily="34" charset="-128"/>
            </a:endParaRPr>
          </a:p>
        </p:txBody>
      </p:sp>
      <p:sp>
        <p:nvSpPr>
          <p:cNvPr id="96260" name="Slide Number Placeholder 3">
            <a:extLst>
              <a:ext uri="{FF2B5EF4-FFF2-40B4-BE49-F238E27FC236}">
                <a16:creationId xmlns:a16="http://schemas.microsoft.com/office/drawing/2014/main" id="{D6D44CBF-8281-4507-9817-6D1342B7AE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0F2E335E-385B-4670-A627-5C8CF6BA3797}" type="slidenum">
              <a:rPr lang="en-US" altLang="en-US" sz="1200" baseline="0"/>
              <a:pPr/>
              <a:t>29</a:t>
            </a:fld>
            <a:endParaRPr lang="en-US" altLang="en-US" sz="1200" baseline="0" dirty="0"/>
          </a:p>
        </p:txBody>
      </p:sp>
    </p:spTree>
    <p:extLst>
      <p:ext uri="{BB962C8B-B14F-4D97-AF65-F5344CB8AC3E}">
        <p14:creationId xmlns:p14="http://schemas.microsoft.com/office/powerpoint/2010/main" val="880647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CE505FC1-1360-48D0-91E9-FAE14E3FFC6C}"/>
              </a:ext>
            </a:extLst>
          </p:cNvPr>
          <p:cNvSpPr>
            <a:spLocks noGrp="1" noRot="1" noChangeAspect="1" noTextEdit="1"/>
          </p:cNvSpPr>
          <p:nvPr>
            <p:ph type="sldImg"/>
          </p:nvPr>
        </p:nvSpPr>
        <p:spPr>
          <a:xfrm>
            <a:off x="685800" y="1143000"/>
            <a:ext cx="5486400" cy="3086100"/>
          </a:xfrm>
          <a:ln/>
        </p:spPr>
      </p:sp>
      <p:sp>
        <p:nvSpPr>
          <p:cNvPr id="98307" name="Notes Placeholder 2">
            <a:extLst>
              <a:ext uri="{FF2B5EF4-FFF2-40B4-BE49-F238E27FC236}">
                <a16:creationId xmlns:a16="http://schemas.microsoft.com/office/drawing/2014/main" id="{0A5BEE89-7E2B-497D-9B71-E2C824C3FF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30000"/>
              </a:spcBef>
              <a:spcAft>
                <a:spcPct val="0"/>
              </a:spcAft>
              <a:buClrTx/>
              <a:buSzTx/>
              <a:buFontTx/>
              <a:buNone/>
              <a:tabLst/>
              <a:defRPr/>
            </a:pPr>
            <a:r>
              <a:rPr lang="en-US" sz="1100" b="1" dirty="0"/>
              <a:t>Instructor notes:</a:t>
            </a:r>
          </a:p>
          <a:p>
            <a:pPr>
              <a:lnSpc>
                <a:spcPct val="90000"/>
              </a:lnSpc>
            </a:pPr>
            <a:endParaRPr lang="en-US" altLang="en-US" sz="1100" dirty="0">
              <a:latin typeface="Arial" panose="020B0604020202020204" pitchFamily="34" charset="0"/>
              <a:ea typeface="ＭＳ Ｐゴシック" panose="020B0600070205080204" pitchFamily="34" charset="-128"/>
            </a:endParaRPr>
          </a:p>
          <a:p>
            <a:endParaRPr lang="en-US" altLang="en-US" sz="1100" dirty="0">
              <a:latin typeface="Arial" panose="020B0604020202020204" pitchFamily="34" charset="0"/>
              <a:ea typeface="ＭＳ Ｐゴシック" panose="020B0600070205080204" pitchFamily="34" charset="-128"/>
            </a:endParaRPr>
          </a:p>
        </p:txBody>
      </p:sp>
      <p:sp>
        <p:nvSpPr>
          <p:cNvPr id="98308" name="Slide Number Placeholder 3">
            <a:extLst>
              <a:ext uri="{FF2B5EF4-FFF2-40B4-BE49-F238E27FC236}">
                <a16:creationId xmlns:a16="http://schemas.microsoft.com/office/drawing/2014/main" id="{9D2CB5A3-AB23-4178-9F09-4232EF0276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A5DAED6D-064A-4E4E-A6E6-B05EFC7D89C2}" type="slidenum">
              <a:rPr lang="en-US" altLang="en-US" sz="1200" baseline="0"/>
              <a:pPr/>
              <a:t>30</a:t>
            </a:fld>
            <a:endParaRPr lang="en-US" altLang="en-US" sz="1200" baseline="0" dirty="0"/>
          </a:p>
        </p:txBody>
      </p:sp>
    </p:spTree>
    <p:extLst>
      <p:ext uri="{BB962C8B-B14F-4D97-AF65-F5344CB8AC3E}">
        <p14:creationId xmlns:p14="http://schemas.microsoft.com/office/powerpoint/2010/main" val="63464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8288c3d371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8288c3d37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Instructor notes:</a:t>
            </a:r>
          </a:p>
          <a:p>
            <a:pPr marL="0" lvl="0" indent="0" algn="l" rtl="0">
              <a:spcBef>
                <a:spcPts val="0"/>
              </a:spcBef>
              <a:spcAft>
                <a:spcPts val="0"/>
              </a:spcAft>
              <a:buNone/>
            </a:pPr>
            <a:endParaRPr lang="en-US" b="1" dirty="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4199912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288c3d371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8288c3d371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Instructor notes:</a:t>
            </a:r>
          </a:p>
          <a:p>
            <a:pPr marL="0" lvl="0" indent="0" algn="l" rtl="0">
              <a:spcBef>
                <a:spcPts val="0"/>
              </a:spcBef>
              <a:spcAft>
                <a:spcPts val="0"/>
              </a:spcAft>
              <a:buNone/>
            </a:pPr>
            <a:endParaRPr lang="en-US" b="1" dirty="0"/>
          </a:p>
        </p:txBody>
      </p:sp>
    </p:spTree>
    <p:extLst>
      <p:ext uri="{BB962C8B-B14F-4D97-AF65-F5344CB8AC3E}">
        <p14:creationId xmlns:p14="http://schemas.microsoft.com/office/powerpoint/2010/main" val="3902790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288c3d371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8288c3d371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Instructor notes:</a:t>
            </a:r>
          </a:p>
          <a:p>
            <a:pPr marL="0" lvl="0" indent="0" algn="l" rtl="0">
              <a:spcBef>
                <a:spcPts val="0"/>
              </a:spcBef>
              <a:spcAft>
                <a:spcPts val="0"/>
              </a:spcAft>
              <a:buNone/>
            </a:pPr>
            <a:endParaRPr lang="en-US" b="1" dirty="0"/>
          </a:p>
        </p:txBody>
      </p:sp>
    </p:spTree>
    <p:extLst>
      <p:ext uri="{BB962C8B-B14F-4D97-AF65-F5344CB8AC3E}">
        <p14:creationId xmlns:p14="http://schemas.microsoft.com/office/powerpoint/2010/main" val="68949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C27265F-2019-44C3-9B8F-C07C756BE92E}"/>
              </a:ext>
            </a:extLst>
          </p:cNvPr>
          <p:cNvSpPr>
            <a:spLocks noGrp="1" noRot="1" noChangeAspect="1" noTextEdit="1"/>
          </p:cNvSpPr>
          <p:nvPr>
            <p:ph type="sldImg"/>
          </p:nvPr>
        </p:nvSpPr>
        <p:spPr>
          <a:xfrm>
            <a:off x="685800" y="1143000"/>
            <a:ext cx="5486400" cy="3086100"/>
          </a:xfrm>
          <a:ln/>
        </p:spPr>
      </p:sp>
      <p:sp>
        <p:nvSpPr>
          <p:cNvPr id="30723" name="Notes Placeholder 2">
            <a:extLst>
              <a:ext uri="{FF2B5EF4-FFF2-40B4-BE49-F238E27FC236}">
                <a16:creationId xmlns:a16="http://schemas.microsoft.com/office/drawing/2014/main" id="{6C8583D6-5F33-42B6-892E-8CF214BB4B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dirty="0"/>
          </a:p>
          <a:p>
            <a:endParaRPr lang="en-US" altLang="en-US" dirty="0">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2544601D-D791-4799-B719-3BEA95D4FC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5DF35F7C-BD28-468A-875A-5556E86B3D60}" type="slidenum">
              <a:rPr lang="en-US" altLang="en-US" sz="1200" baseline="0"/>
              <a:pPr/>
              <a:t>5</a:t>
            </a:fld>
            <a:endParaRPr lang="en-US" altLang="en-US" sz="1200" baseline="0" dirty="0"/>
          </a:p>
        </p:txBody>
      </p:sp>
    </p:spTree>
    <p:extLst>
      <p:ext uri="{BB962C8B-B14F-4D97-AF65-F5344CB8AC3E}">
        <p14:creationId xmlns:p14="http://schemas.microsoft.com/office/powerpoint/2010/main" val="3486811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r>
              <a:rPr lang="en-US" b="1" dirty="0"/>
              <a:t>Ask participants to name the hazards and safeguards in the photos. Then ask if the safeguards are adequate. If not, ask what would they suggest?</a:t>
            </a:r>
          </a:p>
          <a:p>
            <a:endParaRPr lang="en-US" b="1" dirty="0"/>
          </a:p>
          <a:p>
            <a:r>
              <a:rPr lang="en-US" b="1" dirty="0"/>
              <a:t>What is the hazard: coming within 6 feet of a contagious customer or coworker or touching a contaminated surface or item.</a:t>
            </a:r>
          </a:p>
          <a:p>
            <a:endParaRPr lang="en-US" b="1" dirty="0"/>
          </a:p>
          <a:p>
            <a:r>
              <a:rPr lang="en-US" b="1" dirty="0"/>
              <a:t>The signs in the photo let customers know that they are limited to two of each for certain high demand items. Previous features that allowed for high touch self-service have been suspended and use of customers own bags is no longer permitted. Additional signage and markings require 6 feet, social distancing. </a:t>
            </a:r>
          </a:p>
          <a:p>
            <a:r>
              <a:rPr lang="en-US" b="1" dirty="0"/>
              <a:t>Other possibilities: 1) Limit the number of customers allowed in the store. 2) Allow only one-way traffic in the store aisles. 3) Only permit pick up service so that no one enters the store. 4) Provide a minimum N95 fit tested respirator to cashiers and other employees that cannot maintain 6 feet of social distancing. </a:t>
            </a:r>
          </a:p>
          <a:p>
            <a:endParaRPr lang="en-US" b="1" dirty="0"/>
          </a:p>
          <a:p>
            <a:r>
              <a:rPr lang="en-US" b="1" dirty="0"/>
              <a:t>The floor markings in the photo on the left are used to maintain separation between customers. Will customers comply? If there is no limit on the number of customers, how effective will this approach be? How will the store maintain social distancing when workers are stocking shelves?</a:t>
            </a:r>
          </a:p>
          <a:p>
            <a:endParaRPr lang="en-US" b="1"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34</a:t>
            </a:fld>
            <a:endParaRPr lang="en-US" altLang="en-US" dirty="0"/>
          </a:p>
        </p:txBody>
      </p:sp>
    </p:spTree>
    <p:extLst>
      <p:ext uri="{BB962C8B-B14F-4D97-AF65-F5344CB8AC3E}">
        <p14:creationId xmlns:p14="http://schemas.microsoft.com/office/powerpoint/2010/main" val="942625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participants to name the hazards and safeguards in the photos. Then ask if the safeguards are adequate. If not, ask what would they suggest?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is the hazard: coming within 6 feet of a contagious customer or coworker or touching a contaminated surface or item.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Left photo by Larry </a:t>
            </a:r>
            <a:r>
              <a:rPr kumimoji="0" lang="en-US" sz="1200" b="0" i="0" u="none" strike="noStrike" kern="1200" cap="none" spc="0" normalizeH="0" baseline="0" noProof="0" dirty="0" err="1">
                <a:ln>
                  <a:noFill/>
                </a:ln>
                <a:solidFill>
                  <a:prstClr val="black"/>
                </a:solidFill>
                <a:effectLst/>
                <a:uLnTx/>
                <a:uFillTx/>
                <a:latin typeface="+mn-lt"/>
                <a:ea typeface="+mn-ea"/>
                <a:cs typeface="+mn-cs"/>
              </a:rPr>
              <a:t>Stoffer</a:t>
            </a:r>
            <a:r>
              <a:rPr kumimoji="0" lang="en-US" sz="1200" b="0" i="0" u="none" strike="noStrike" kern="1200" cap="none" spc="0" normalizeH="0" baseline="0" noProof="0" dirty="0">
                <a:ln>
                  <a:noFill/>
                </a:ln>
                <a:solidFill>
                  <a:prstClr val="black"/>
                </a:solidFill>
                <a:effectLst/>
                <a:uLnTx/>
                <a:uFillTx/>
                <a:latin typeface="+mn-lt"/>
                <a:ea typeface="+mn-ea"/>
                <a:cs typeface="+mn-cs"/>
              </a:rPr>
              <a:t> shows the number of customers allowed in the store is limited and they are spaced 6 feet apart to maintain social distancing.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will the management ensure that customers comply with this system? Some stores have changed hours to allow for seniors or other vulnerable populations to have sole access to stores. Other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photo on the right by Karen Berman shows a cashier protected by a sneeze guard, gloves, and a respirator. There is also extensive signage on temporary safety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Will the </a:t>
            </a:r>
            <a:r>
              <a:rPr kumimoji="0" lang="en-US" sz="1200" b="0" i="0" u="none" strike="noStrike" kern="1200" cap="none" spc="0" normalizeH="0" baseline="0" noProof="0" dirty="0" err="1">
                <a:ln>
                  <a:noFill/>
                </a:ln>
                <a:solidFill>
                  <a:prstClr val="black"/>
                </a:solidFill>
                <a:effectLst/>
                <a:uLnTx/>
                <a:uFillTx/>
                <a:latin typeface="+mn-lt"/>
                <a:ea typeface="+mn-ea"/>
                <a:cs typeface="+mn-cs"/>
              </a:rPr>
              <a:t>plexiglass</a:t>
            </a:r>
            <a:r>
              <a:rPr kumimoji="0" lang="en-US" sz="1200" b="0" i="0" u="none" strike="noStrike" kern="1200" cap="none" spc="0" normalizeH="0" baseline="0" noProof="0" dirty="0">
                <a:ln>
                  <a:noFill/>
                </a:ln>
                <a:solidFill>
                  <a:prstClr val="black"/>
                </a:solidFill>
                <a:effectLst/>
                <a:uLnTx/>
                <a:uFillTx/>
                <a:latin typeface="+mn-lt"/>
                <a:ea typeface="+mn-ea"/>
                <a:cs typeface="+mn-cs"/>
              </a:rPr>
              <a:t> sneeze guard stop short range aerosols from entering a cashier’s breathing zone?  There is no scientific evidence that sneeze guards are effective in preventing spread of infectious aerosols.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 you notice a problem with the respiratory protection on the cashier?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Answer: you cannot get a proper fit if you have a beard. In most retail stores, workers are not being provided respirators and if they are they are not fit tested.</a:t>
            </a:r>
          </a:p>
          <a:p>
            <a:endParaRPr lang="en-US" b="1"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35</a:t>
            </a:fld>
            <a:endParaRPr lang="en-US" altLang="en-US" dirty="0"/>
          </a:p>
        </p:txBody>
      </p:sp>
    </p:spTree>
    <p:extLst>
      <p:ext uri="{BB962C8B-B14F-4D97-AF65-F5344CB8AC3E}">
        <p14:creationId xmlns:p14="http://schemas.microsoft.com/office/powerpoint/2010/main" val="2739848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participants to name the hazards and safeguards in the photos. Then ask if the safeguards are adequate. If not, ask what would they suggest.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photo on the right by Karen Berman shows a building superintendent using a respirator and protective gloves.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is the hazard: coming within 6 feet of a contagious customer or coworker or touching a contaminated surface or item. On the right, handling contaminated garbage or trash.</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photo on the left by Karen Berman shows a bodega worker wearing a surgical masks and gloves. Will the surgical mask protect from a contagious customer who is within 6 feet of her? Do you think the building superintendent has been properly trained to don and doff PPE?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36</a:t>
            </a:fld>
            <a:endParaRPr lang="en-US" altLang="en-US" dirty="0"/>
          </a:p>
        </p:txBody>
      </p:sp>
    </p:spTree>
    <p:extLst>
      <p:ext uri="{BB962C8B-B14F-4D97-AF65-F5344CB8AC3E}">
        <p14:creationId xmlns:p14="http://schemas.microsoft.com/office/powerpoint/2010/main" val="2524813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participants to name the hazards and safeguards in the photos. Then ask if the safeguards are adequate. If not, ask what would they suggest?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What is the hazard: The healthcare worker would be potentially exposed to a contagious patient while providing patient care.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the bus driver the hazard is coming within 6 feet of a contagious passenger or a contaminated surface.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photo on the left shows a healthcare workers in protective gear.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photo on the right shows a city bus with a chain barrier for social distancing from the driver.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Is the chain adequate to prevent exposure to the driver? How can sick passengers be kept off the bus? How can passengers be kept six feet apart?</a:t>
            </a:r>
          </a:p>
          <a:p>
            <a:endParaRPr lang="en-US" b="1"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37</a:t>
            </a:fld>
            <a:endParaRPr lang="en-US" altLang="en-US" dirty="0"/>
          </a:p>
        </p:txBody>
      </p:sp>
    </p:spTree>
    <p:extLst>
      <p:ext uri="{BB962C8B-B14F-4D97-AF65-F5344CB8AC3E}">
        <p14:creationId xmlns:p14="http://schemas.microsoft.com/office/powerpoint/2010/main" val="2551701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r>
              <a:rPr lang="en-US" b="0" dirty="0"/>
              <a:t>Ask participants to name the hazards and safeguards in the photos. Then ask if the safeguards are adequate. If not, ask what would they suggest?</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What is the hazard: For the police officer it would include investigating, interviewing, or arresting a contagious individual. For the postal worker it would include coming within 6 feet of a contagious customer or coworker or touching a contaminated surface or item.</a:t>
            </a:r>
          </a:p>
          <a:p>
            <a:endParaRPr lang="en-US" b="0" dirty="0"/>
          </a:p>
          <a:p>
            <a:r>
              <a:rPr lang="en-US" b="0" dirty="0"/>
              <a:t>The photo on the left by Karen Berman shows a police officer wearing a surgical mask on the streets of NYC. The photo on the right by Jonathan Rosen shows a postal worker wearing gloves and the use of poly strips as a barrier at the customer station. </a:t>
            </a:r>
          </a:p>
          <a:p>
            <a:endParaRPr lang="en-US" b="0" dirty="0"/>
          </a:p>
          <a:p>
            <a:r>
              <a:rPr lang="en-US" b="0" dirty="0"/>
              <a:t>Did you notice the police officer is not wearing gloves? He also is bearded and wearing a surgical mask, which will protect people from him, but won’t protect him from people he encounters. </a:t>
            </a:r>
          </a:p>
          <a:p>
            <a:endParaRPr lang="en-US" b="0" dirty="0"/>
          </a:p>
          <a:p>
            <a:r>
              <a:rPr lang="en-US" b="0" dirty="0"/>
              <a:t>The barrier protecting the postal worker will not prevent the intrusion of viral particles. </a:t>
            </a:r>
          </a:p>
          <a:p>
            <a:endParaRPr lang="en-US" b="0" dirty="0"/>
          </a:p>
          <a:p>
            <a:endParaRPr lang="en-US" b="0" dirty="0"/>
          </a:p>
          <a:p>
            <a:endParaRPr lang="en-US" b="0" dirty="0"/>
          </a:p>
          <a:p>
            <a:endParaRPr lang="en-US" b="0"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38</a:t>
            </a:fld>
            <a:endParaRPr lang="en-US" altLang="en-US" dirty="0"/>
          </a:p>
        </p:txBody>
      </p:sp>
    </p:spTree>
    <p:extLst>
      <p:ext uri="{BB962C8B-B14F-4D97-AF65-F5344CB8AC3E}">
        <p14:creationId xmlns:p14="http://schemas.microsoft.com/office/powerpoint/2010/main" val="3020260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r>
              <a:rPr lang="en-US" b="0" dirty="0"/>
              <a:t>Ask participants to name the hazards and safeguards in the photos. Then ask if the safeguards are adequate. If not, ask what would they suggest?</a:t>
            </a:r>
          </a:p>
          <a:p>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What is the hazard: For the cab driver it would include coming within 6 feet of a contagious passenger or touching a contaminated surface or item.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On the right, the hazard is coming within 6 feet of a contagious customer or touching a contaminated surface or item.</a:t>
            </a:r>
          </a:p>
          <a:p>
            <a:endParaRPr lang="en-US" b="0" dirty="0"/>
          </a:p>
          <a:p>
            <a:r>
              <a:rPr lang="en-US" b="0" dirty="0"/>
              <a:t>The photo on the left by Karen Berman shows a city cab driver wearing a surgical mask and gloves. The photo on the right shows a postal worker making a delivery, donning gloves and a surgical mask.</a:t>
            </a: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39</a:t>
            </a:fld>
            <a:endParaRPr lang="en-US" altLang="en-US" dirty="0"/>
          </a:p>
        </p:txBody>
      </p:sp>
    </p:spTree>
    <p:extLst>
      <p:ext uri="{BB962C8B-B14F-4D97-AF65-F5344CB8AC3E}">
        <p14:creationId xmlns:p14="http://schemas.microsoft.com/office/powerpoint/2010/main" val="499612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Ask participants to name the hazards and safeguards in the photos. Then ask if the safeguards are adequate. If not, ask what would they suggest?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What is the hazard: for the nurse the hazard includes diagnosing or treating a contagious patient. For the store manager the hazard includes coming within 6 feet of a contagious customer or coworker or touching a contaminated surface or item.</a:t>
            </a:r>
          </a:p>
          <a:p>
            <a:endParaRPr lang="en-US" b="0" dirty="0"/>
          </a:p>
          <a:p>
            <a:r>
              <a:rPr lang="en-US" b="0" dirty="0"/>
              <a:t>The photo on the left shows a nurse working at an outpatient clinic that has a high volume of patients with respiratory complaints.  The photo on the right shows a Goodyear Tire store manager wearing a cloth mask. </a:t>
            </a:r>
          </a:p>
          <a:p>
            <a:endParaRPr lang="en-US" dirty="0"/>
          </a:p>
          <a:p>
            <a:r>
              <a:rPr lang="en-US" sz="1200" b="0" i="0" u="none" strike="noStrike" kern="1200" dirty="0">
                <a:solidFill>
                  <a:schemeClr val="tx1"/>
                </a:solidFill>
                <a:effectLst/>
                <a:latin typeface="Arial" charset="0"/>
                <a:ea typeface="ＭＳ Ｐゴシック" pitchFamily="48" charset="-128"/>
                <a:cs typeface="+mn-cs"/>
              </a:rPr>
              <a:t>The RN in the photo on the left is wearing a procedure mask, not an N95 respirator. The store manager is not protected by potentially contagious customers by wearing a cloth mask. </a:t>
            </a:r>
            <a:r>
              <a:rPr lang="en-US" sz="1200" b="0" i="0" kern="1200" dirty="0">
                <a:solidFill>
                  <a:schemeClr val="tx1"/>
                </a:solidFill>
                <a:effectLst/>
                <a:latin typeface="Arial" charset="0"/>
                <a:ea typeface="ＭＳ Ｐゴシック" pitchFamily="48" charset="-128"/>
                <a:cs typeface="+mn-cs"/>
              </a:rPr>
              <a:t>​</a:t>
            </a:r>
            <a:endParaRPr lang="en-US" dirty="0"/>
          </a:p>
          <a:p>
            <a:endParaRPr lang="en-US"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40</a:t>
            </a:fld>
            <a:endParaRPr lang="en-US" altLang="en-US" dirty="0"/>
          </a:p>
        </p:txBody>
      </p:sp>
    </p:spTree>
    <p:extLst>
      <p:ext uri="{BB962C8B-B14F-4D97-AF65-F5344CB8AC3E}">
        <p14:creationId xmlns:p14="http://schemas.microsoft.com/office/powerpoint/2010/main" val="2322076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Instructor notes:</a:t>
            </a:r>
          </a:p>
          <a:p>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Ask participants to name the hazards and safeguards in the photos. Then ask if the safeguards are adequate. If not, ask what would they suggest?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The hazard includes coming within 6 feet of a contagious customer or touching a contaminated surface or item.</a:t>
            </a:r>
          </a:p>
          <a:p>
            <a:endParaRPr lang="en-US" b="0" dirty="0"/>
          </a:p>
          <a:p>
            <a:r>
              <a:rPr lang="en-US" b="0" dirty="0"/>
              <a:t>Photo by Richard Corey. The signs say, “Please respect social distancing and avoid touching the counter.”</a:t>
            </a:r>
          </a:p>
          <a:p>
            <a:endParaRPr lang="en-US" b="0" dirty="0"/>
          </a:p>
          <a:p>
            <a:r>
              <a:rPr lang="en-US" b="0" dirty="0"/>
              <a:t>Would it make more sense to remove the chairs and place a physical barrier against the customer bar?</a:t>
            </a: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41</a:t>
            </a:fld>
            <a:endParaRPr lang="en-US" altLang="en-US" dirty="0"/>
          </a:p>
        </p:txBody>
      </p:sp>
    </p:spTree>
    <p:extLst>
      <p:ext uri="{BB962C8B-B14F-4D97-AF65-F5344CB8AC3E}">
        <p14:creationId xmlns:p14="http://schemas.microsoft.com/office/powerpoint/2010/main" val="184047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B6DF359-7C72-407A-85CB-AD448183FD21}"/>
              </a:ext>
            </a:extLst>
          </p:cNvPr>
          <p:cNvSpPr>
            <a:spLocks noGrp="1" noRot="1" noChangeAspect="1" noTextEdit="1"/>
          </p:cNvSpPr>
          <p:nvPr>
            <p:ph type="sldImg"/>
          </p:nvPr>
        </p:nvSpPr>
        <p:spPr>
          <a:xfrm>
            <a:off x="685800" y="1143000"/>
            <a:ext cx="5486400" cy="3086100"/>
          </a:xfrm>
          <a:ln/>
        </p:spPr>
      </p:sp>
      <p:sp>
        <p:nvSpPr>
          <p:cNvPr id="20483" name="Notes Placeholder 2">
            <a:extLst>
              <a:ext uri="{FF2B5EF4-FFF2-40B4-BE49-F238E27FC236}">
                <a16:creationId xmlns:a16="http://schemas.microsoft.com/office/drawing/2014/main" id="{DAA27885-8086-4464-8219-903CDC08A0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b="1" dirty="0">
                <a:latin typeface="+mn-lt"/>
              </a:rPr>
              <a:t>Instructor notes: </a:t>
            </a:r>
          </a:p>
          <a:p>
            <a:endParaRPr lang="en-US" altLang="en-US" sz="1050" dirty="0">
              <a:latin typeface="+mn-lt"/>
              <a:ea typeface="ＭＳ Ｐゴシック" panose="020B0600070205080204" pitchFamily="34" charset="-128"/>
            </a:endParaRPr>
          </a:p>
          <a:p>
            <a:r>
              <a:rPr lang="en-US" altLang="en-US" sz="1050" dirty="0">
                <a:latin typeface="+mn-lt"/>
                <a:ea typeface="ＭＳ Ｐゴシック" panose="020B0600070205080204" pitchFamily="34" charset="-128"/>
              </a:rPr>
              <a:t>Click on the link to access the latest map from WHO: </a:t>
            </a:r>
            <a:r>
              <a:rPr lang="en-US" sz="1050" dirty="0">
                <a:solidFill>
                  <a:schemeClr val="tx1"/>
                </a:solidFill>
                <a:latin typeface="+mn-lt"/>
                <a:hlinkClick r:id="rId3">
                  <a:extLst>
                    <a:ext uri="{A12FA001-AC4F-418D-AE19-62706E023703}">
                      <ahyp:hlinkClr xmlns="" xmlns:ahyp="http://schemas.microsoft.com/office/drawing/2018/hyperlinkcolor" val="tx"/>
                    </a:ext>
                  </a:extLst>
                </a:hlinkClick>
              </a:rPr>
              <a:t>https://experience.arcgis.com/experience/685d0ace521648f8a5beeeee1b9125cd</a:t>
            </a:r>
            <a:endParaRPr lang="en-US" sz="1050" dirty="0">
              <a:solidFill>
                <a:schemeClr val="tx1"/>
              </a:solidFill>
              <a:latin typeface="+mn-lt"/>
            </a:endParaRPr>
          </a:p>
          <a:p>
            <a:endParaRPr lang="en-US" sz="1050" dirty="0">
              <a:latin typeface="+mn-lt"/>
            </a:endParaRPr>
          </a:p>
          <a:p>
            <a:r>
              <a:rPr lang="en-US" altLang="en-US" dirty="0">
                <a:solidFill>
                  <a:srgbClr val="7B9A9D"/>
                </a:solidFill>
                <a:highlight>
                  <a:srgbClr val="FFFF00"/>
                </a:highlight>
                <a:latin typeface="Arial" panose="020B0604020202020204" pitchFamily="34" charset="0"/>
                <a:ea typeface="ＭＳ Ｐゴシック" panose="020B0600070205080204" pitchFamily="34" charset="-128"/>
              </a:rPr>
              <a:t> </a:t>
            </a:r>
          </a:p>
          <a:p>
            <a:endParaRPr lang="en-US" altLang="en-US" dirty="0">
              <a:latin typeface="Arial" panose="020B0604020202020204" pitchFamily="34" charset="0"/>
              <a:ea typeface="ＭＳ Ｐゴシック" panose="020B0600070205080204" pitchFamily="34" charset="-128"/>
            </a:endParaRP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174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b="1" dirty="0">
                <a:latin typeface="+mn-lt"/>
              </a:rPr>
              <a:t>Instructor notes: </a:t>
            </a:r>
          </a:p>
          <a:p>
            <a:endParaRPr lang="en-US" sz="1100" dirty="0">
              <a:latin typeface="+mn-lt"/>
            </a:endParaRPr>
          </a:p>
          <a:p>
            <a:r>
              <a:rPr lang="en-US" sz="1100" dirty="0">
                <a:latin typeface="+mn-lt"/>
              </a:rPr>
              <a:t>For updates go to CDC website: </a:t>
            </a:r>
            <a:r>
              <a:rPr lang="en-US" sz="1100" dirty="0">
                <a:solidFill>
                  <a:schemeClr val="tx1"/>
                </a:solidFill>
                <a:latin typeface="+mn-lt"/>
                <a:hlinkClick r:id="rId3">
                  <a:extLst>
                    <a:ext uri="{A12FA001-AC4F-418D-AE19-62706E023703}">
                      <ahyp:hlinkClr xmlns="" xmlns:ahyp="http://schemas.microsoft.com/office/drawing/2018/hyperlinkcolor" val="tx"/>
                    </a:ext>
                  </a:extLst>
                </a:hlinkClick>
              </a:rPr>
              <a:t>https://www.cdc.gov/coronavirus/2019-ncov/cases-in-us.html#2019coronavirus-summary</a:t>
            </a:r>
            <a:endParaRPr lang="en-US" sz="1100" dirty="0">
              <a:solidFill>
                <a:schemeClr val="tx1"/>
              </a:solidFill>
              <a:latin typeface="+mn-lt"/>
            </a:endParaRPr>
          </a:p>
          <a:p>
            <a:endParaRPr lang="en-US" sz="1100" dirty="0">
              <a:latin typeface="+mn-lt"/>
            </a:endParaRP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7</a:t>
            </a:fld>
            <a:endParaRPr lang="en-US" altLang="en-US" dirty="0"/>
          </a:p>
        </p:txBody>
      </p:sp>
    </p:spTree>
    <p:extLst>
      <p:ext uri="{BB962C8B-B14F-4D97-AF65-F5344CB8AC3E}">
        <p14:creationId xmlns:p14="http://schemas.microsoft.com/office/powerpoint/2010/main" val="336061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09B6CEF-FE20-4511-A714-E0CC05B6FDEF}"/>
              </a:ext>
            </a:extLst>
          </p:cNvPr>
          <p:cNvSpPr>
            <a:spLocks noGrp="1" noRot="1" noChangeAspect="1" noTextEdit="1"/>
          </p:cNvSpPr>
          <p:nvPr>
            <p:ph type="sldImg"/>
          </p:nvPr>
        </p:nvSpPr>
        <p:spPr>
          <a:xfrm>
            <a:off x="685800" y="1143000"/>
            <a:ext cx="5486400" cy="3086100"/>
          </a:xfrm>
          <a:ln/>
        </p:spPr>
      </p:sp>
      <p:sp>
        <p:nvSpPr>
          <p:cNvPr id="32771" name="Notes Placeholder 2">
            <a:extLst>
              <a:ext uri="{FF2B5EF4-FFF2-40B4-BE49-F238E27FC236}">
                <a16:creationId xmlns:a16="http://schemas.microsoft.com/office/drawing/2014/main" id="{4768931D-9FAB-43EC-BB0D-FEDC9D24D7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endParaRPr lang="en-US" altLang="en-US" dirty="0">
              <a:latin typeface="Arial" panose="020B0604020202020204" pitchFamily="34" charset="0"/>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5CBA1359-F597-45EE-9807-31EC9065EE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D48CBF7C-214A-44C2-8874-E6BBCA3D8439}" type="slidenum">
              <a:rPr lang="en-US" altLang="en-US" sz="1200" baseline="0"/>
              <a:pPr/>
              <a:t>8</a:t>
            </a:fld>
            <a:endParaRPr lang="en-US" altLang="en-US" sz="1200" baseline="0" dirty="0"/>
          </a:p>
        </p:txBody>
      </p:sp>
    </p:spTree>
    <p:extLst>
      <p:ext uri="{BB962C8B-B14F-4D97-AF65-F5344CB8AC3E}">
        <p14:creationId xmlns:p14="http://schemas.microsoft.com/office/powerpoint/2010/main" val="4020090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b="1" dirty="0"/>
              <a:t>Instructor notes: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1" dirty="0"/>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9</a:t>
            </a:fld>
            <a:endParaRPr lang="en-US" altLang="en-US" dirty="0"/>
          </a:p>
        </p:txBody>
      </p:sp>
    </p:spTree>
    <p:extLst>
      <p:ext uri="{BB962C8B-B14F-4D97-AF65-F5344CB8AC3E}">
        <p14:creationId xmlns:p14="http://schemas.microsoft.com/office/powerpoint/2010/main" val="1914867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b="1" dirty="0">
                <a:latin typeface="+mn-lt"/>
              </a:rPr>
              <a:t>Instructor notes: </a:t>
            </a:r>
          </a:p>
          <a:p>
            <a:endParaRPr lang="en-US" dirty="0">
              <a:latin typeface="+mn-lt"/>
            </a:endParaRPr>
          </a:p>
        </p:txBody>
      </p:sp>
      <p:sp>
        <p:nvSpPr>
          <p:cNvPr id="4" name="Slide Number Placeholder 3"/>
          <p:cNvSpPr>
            <a:spLocks noGrp="1"/>
          </p:cNvSpPr>
          <p:nvPr>
            <p:ph type="sldNum" sz="quarter" idx="5"/>
          </p:nvPr>
        </p:nvSpPr>
        <p:spPr/>
        <p:txBody>
          <a:bodyPr/>
          <a:lstStyle/>
          <a:p>
            <a:fld id="{6F0BDFFB-2A02-48B5-AA4F-45A78A8425C6}" type="slidenum">
              <a:rPr lang="en-US" altLang="en-US" smtClean="0"/>
              <a:pPr/>
              <a:t>10</a:t>
            </a:fld>
            <a:endParaRPr lang="en-US" altLang="en-US" dirty="0"/>
          </a:p>
        </p:txBody>
      </p:sp>
    </p:spTree>
    <p:extLst>
      <p:ext uri="{BB962C8B-B14F-4D97-AF65-F5344CB8AC3E}">
        <p14:creationId xmlns:p14="http://schemas.microsoft.com/office/powerpoint/2010/main" val="411283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8046360-0194-43A9-BE99-E4AD05FB30E8}"/>
              </a:ext>
            </a:extLst>
          </p:cNvPr>
          <p:cNvSpPr>
            <a:spLocks noGrp="1" noRot="1" noChangeAspect="1" noTextEdit="1"/>
          </p:cNvSpPr>
          <p:nvPr>
            <p:ph type="sldImg"/>
          </p:nvPr>
        </p:nvSpPr>
        <p:spPr>
          <a:xfrm>
            <a:off x="685800" y="1143000"/>
            <a:ext cx="5486400" cy="3086100"/>
          </a:xfrm>
          <a:ln/>
        </p:spPr>
      </p:sp>
      <p:sp>
        <p:nvSpPr>
          <p:cNvPr id="34819" name="Notes Placeholder 2">
            <a:extLst>
              <a:ext uri="{FF2B5EF4-FFF2-40B4-BE49-F238E27FC236}">
                <a16:creationId xmlns:a16="http://schemas.microsoft.com/office/drawing/2014/main" id="{0F19D73C-3B73-4036-956E-83A11BF301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100" b="1" dirty="0">
                <a:latin typeface="+mn-lt"/>
              </a:rPr>
              <a:t>Instructor notes: </a:t>
            </a:r>
          </a:p>
          <a:p>
            <a:endParaRPr lang="en-US" sz="1100" dirty="0">
              <a:latin typeface="+mn-lt"/>
            </a:endParaRPr>
          </a:p>
          <a:p>
            <a:endParaRPr lang="en-US" altLang="en-US" dirty="0">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41A6B1B0-E63B-4DAF-852F-8E261BB5C3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defTabSz="933450"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1EFBF281-73D9-496E-A9AC-C98A4EE1C50F}" type="slidenum">
              <a:rPr lang="en-US" altLang="en-US" sz="1200" baseline="0"/>
              <a:pPr/>
              <a:t>11</a:t>
            </a:fld>
            <a:endParaRPr lang="en-US" altLang="en-US" sz="1200" baseline="0" dirty="0"/>
          </a:p>
        </p:txBody>
      </p:sp>
    </p:spTree>
    <p:extLst>
      <p:ext uri="{BB962C8B-B14F-4D97-AF65-F5344CB8AC3E}">
        <p14:creationId xmlns:p14="http://schemas.microsoft.com/office/powerpoint/2010/main" val="2326094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5DC0FA-33D3-44EE-B14E-702714C3BF7D}"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305819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DC0FA-33D3-44EE-B14E-702714C3BF7D}"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52588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DC0FA-33D3-44EE-B14E-702714C3BF7D}"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90770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5DC0FA-33D3-44EE-B14E-702714C3BF7D}"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329283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5DC0FA-33D3-44EE-B14E-702714C3BF7D}"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422236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5DC0FA-33D3-44EE-B14E-702714C3BF7D}"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3205771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5DC0FA-33D3-44EE-B14E-702714C3BF7D}"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541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C0FA-33D3-44EE-B14E-702714C3BF7D}"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182067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DC0FA-33D3-44EE-B14E-702714C3BF7D}"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323794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5DC0FA-33D3-44EE-B14E-702714C3BF7D}"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38863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5DC0FA-33D3-44EE-B14E-702714C3BF7D}"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71B6E0-57CF-492A-9D66-B8A73AD8024F}" type="slidenum">
              <a:rPr lang="en-US" smtClean="0"/>
              <a:t>‹#›</a:t>
            </a:fld>
            <a:endParaRPr lang="en-US"/>
          </a:p>
        </p:txBody>
      </p:sp>
    </p:spTree>
    <p:extLst>
      <p:ext uri="{BB962C8B-B14F-4D97-AF65-F5344CB8AC3E}">
        <p14:creationId xmlns:p14="http://schemas.microsoft.com/office/powerpoint/2010/main" val="219954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DC0FA-33D3-44EE-B14E-702714C3BF7D}" type="datetimeFigureOut">
              <a:rPr lang="en-US" smtClean="0"/>
              <a:t>11/12/2021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1B6E0-57CF-492A-9D66-B8A73AD8024F}" type="slidenum">
              <a:rPr lang="en-US" smtClean="0"/>
              <a:t>‹#›</a:t>
            </a:fld>
            <a:endParaRPr lang="en-US"/>
          </a:p>
        </p:txBody>
      </p:sp>
    </p:spTree>
    <p:extLst>
      <p:ext uri="{BB962C8B-B14F-4D97-AF65-F5344CB8AC3E}">
        <p14:creationId xmlns:p14="http://schemas.microsoft.com/office/powerpoint/2010/main" val="1221224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fif"/></Relationships>
</file>

<file path=ppt/slides/_rels/slide2.xml.rels><?xml version="1.0" encoding="UTF-8" standalone="yes"?>
<Relationships xmlns="http://schemas.openxmlformats.org/package/2006/relationships"><Relationship Id="rId2" Type="http://schemas.openxmlformats.org/officeDocument/2006/relationships/hyperlink" Target="https://tools.niehs.nih.gov/wetp/covid19worker/index.cf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3.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tools.niehs.nih.gov/wetp/covid19worker/index.cfm" TargetMode="External"/><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cdc.gov/coronavirus/2019-ncov/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vid19.who.i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dc.gov/coronavirus/2019-ncov/cases-in-us.html#2019coronavirus-summar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cfpub.epa.gov/giwiz/disinfectants/index.cf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83DA4-B1A6-4F79-8BF3-093B306D1822}"/>
              </a:ext>
            </a:extLst>
          </p:cNvPr>
          <p:cNvSpPr>
            <a:spLocks noGrp="1"/>
          </p:cNvSpPr>
          <p:nvPr>
            <p:ph type="ctrTitle"/>
          </p:nvPr>
        </p:nvSpPr>
        <p:spPr>
          <a:xfrm>
            <a:off x="2209800" y="639477"/>
            <a:ext cx="7772400" cy="2387600"/>
          </a:xfrm>
        </p:spPr>
        <p:txBody>
          <a:bodyPr/>
          <a:lstStyle/>
          <a:p>
            <a:r>
              <a:rPr lang="en-US" b="1" dirty="0"/>
              <a:t>COVID-19 Awareness for Communities</a:t>
            </a:r>
          </a:p>
        </p:txBody>
      </p:sp>
      <p:pic>
        <p:nvPicPr>
          <p:cNvPr id="3" name="Content Placeholder 3" descr="SARS-COV-2 virus">
            <a:extLst>
              <a:ext uri="{FF2B5EF4-FFF2-40B4-BE49-F238E27FC236}">
                <a16:creationId xmlns:a16="http://schemas.microsoft.com/office/drawing/2014/main" id="{03FAF43E-BE18-4BDB-876B-C8F5448B6DB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4989"/>
          <a:stretch/>
        </p:blipFill>
        <p:spPr>
          <a:xfrm>
            <a:off x="4343400" y="3429000"/>
            <a:ext cx="3505200" cy="3036722"/>
          </a:xfrm>
          <a:prstGeom prst="rect">
            <a:avLst/>
          </a:prstGeom>
        </p:spPr>
      </p:pic>
    </p:spTree>
    <p:extLst>
      <p:ext uri="{BB962C8B-B14F-4D97-AF65-F5344CB8AC3E}">
        <p14:creationId xmlns:p14="http://schemas.microsoft.com/office/powerpoint/2010/main" val="68051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671BD0-5C77-4016-96B4-6CFC901D1AE5}"/>
              </a:ext>
            </a:extLst>
          </p:cNvPr>
          <p:cNvSpPr>
            <a:spLocks noGrp="1"/>
          </p:cNvSpPr>
          <p:nvPr>
            <p:ph type="title"/>
          </p:nvPr>
        </p:nvSpPr>
        <p:spPr/>
        <p:txBody>
          <a:bodyPr/>
          <a:lstStyle/>
          <a:p>
            <a:r>
              <a:rPr lang="en-US" dirty="0"/>
              <a:t>Incubation period</a:t>
            </a:r>
          </a:p>
        </p:txBody>
      </p:sp>
      <p:sp>
        <p:nvSpPr>
          <p:cNvPr id="6" name="Content Placeholder 5">
            <a:extLst>
              <a:ext uri="{FF2B5EF4-FFF2-40B4-BE49-F238E27FC236}">
                <a16:creationId xmlns:a16="http://schemas.microsoft.com/office/drawing/2014/main" id="{DB667D22-5BDE-4634-B6E7-4C5D6075F920}"/>
              </a:ext>
            </a:extLst>
          </p:cNvPr>
          <p:cNvSpPr>
            <a:spLocks noGrp="1"/>
          </p:cNvSpPr>
          <p:nvPr>
            <p:ph idx="1"/>
          </p:nvPr>
        </p:nvSpPr>
        <p:spPr/>
        <p:txBody>
          <a:bodyPr/>
          <a:lstStyle/>
          <a:p>
            <a:r>
              <a:rPr lang="en-US" dirty="0"/>
              <a:t>The incubation period is the time between exposure to a virus and the onset of symptoms. </a:t>
            </a:r>
          </a:p>
          <a:p>
            <a:r>
              <a:rPr lang="en-US" dirty="0"/>
              <a:t>With COVID-19, symptoms may show 2-14 days after exposure.</a:t>
            </a:r>
          </a:p>
          <a:p>
            <a:r>
              <a:rPr lang="en-US" dirty="0"/>
              <a:t>CDC indicates that people are most contagious when they are the most symptomatic. </a:t>
            </a:r>
          </a:p>
          <a:p>
            <a:r>
              <a:rPr lang="en-US" dirty="0"/>
              <a:t>People can be contagious before developing symptoms.</a:t>
            </a:r>
          </a:p>
        </p:txBody>
      </p:sp>
    </p:spTree>
    <p:extLst>
      <p:ext uri="{BB962C8B-B14F-4D97-AF65-F5344CB8AC3E}">
        <p14:creationId xmlns:p14="http://schemas.microsoft.com/office/powerpoint/2010/main" val="2218874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a:extLst>
              <a:ext uri="{FF2B5EF4-FFF2-40B4-BE49-F238E27FC236}">
                <a16:creationId xmlns:a16="http://schemas.microsoft.com/office/drawing/2014/main" id="{4B726869-AA4E-44EA-932D-C6B1273EBC05}"/>
              </a:ext>
            </a:extLst>
          </p:cNvPr>
          <p:cNvSpPr>
            <a:spLocks noGrp="1"/>
          </p:cNvSpPr>
          <p:nvPr>
            <p:ph sz="half" idx="1"/>
          </p:nvPr>
        </p:nvSpPr>
        <p:spPr>
          <a:xfrm>
            <a:off x="765717" y="1988125"/>
            <a:ext cx="5330283" cy="3189317"/>
          </a:xfrm>
        </p:spPr>
        <p:txBody>
          <a:bodyPr>
            <a:normAutofit fontScale="85000" lnSpcReduction="20000"/>
          </a:bodyPr>
          <a:lstStyle/>
          <a:p>
            <a:pPr marL="0" indent="0">
              <a:buNone/>
            </a:pPr>
            <a:r>
              <a:rPr lang="en-US" altLang="en-US" sz="3100" u="sng" dirty="0">
                <a:ea typeface="ＭＳ Ｐゴシック" panose="020B0600070205080204" pitchFamily="34" charset="-128"/>
              </a:rPr>
              <a:t>Most common symptoms include:</a:t>
            </a:r>
          </a:p>
          <a:p>
            <a:r>
              <a:rPr lang="en-US" altLang="en-US" sz="3100" dirty="0">
                <a:ea typeface="ＭＳ Ｐゴシック" panose="020B0600070205080204" pitchFamily="34" charset="-128"/>
              </a:rPr>
              <a:t>Fever</a:t>
            </a:r>
          </a:p>
          <a:p>
            <a:r>
              <a:rPr lang="en-US" altLang="en-US" sz="3100" dirty="0">
                <a:ea typeface="ＭＳ Ｐゴシック" panose="020B0600070205080204" pitchFamily="34" charset="-128"/>
              </a:rPr>
              <a:t>Cough</a:t>
            </a:r>
          </a:p>
          <a:p>
            <a:r>
              <a:rPr lang="en-US" altLang="en-US" sz="3100" dirty="0">
                <a:ea typeface="ＭＳ Ｐゴシック" panose="020B0600070205080204" pitchFamily="34" charset="-128"/>
              </a:rPr>
              <a:t>Shortness of breath</a:t>
            </a:r>
          </a:p>
          <a:p>
            <a:pPr marL="0" indent="0">
              <a:buNone/>
            </a:pPr>
            <a:endParaRPr lang="en-US" altLang="en-US" sz="2200" dirty="0">
              <a:ea typeface="ＭＳ Ｐゴシック" panose="020B0600070205080204" pitchFamily="34" charset="-128"/>
            </a:endParaRPr>
          </a:p>
          <a:p>
            <a:pPr>
              <a:buFontTx/>
              <a:buNone/>
            </a:pPr>
            <a:endParaRPr lang="en-US" altLang="en-US" sz="2200"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C4C9DE8B-92BA-4F0D-B1C2-680B1F78C796}"/>
              </a:ext>
            </a:extLst>
          </p:cNvPr>
          <p:cNvSpPr>
            <a:spLocks noGrp="1"/>
          </p:cNvSpPr>
          <p:nvPr>
            <p:ph sz="half" idx="2"/>
          </p:nvPr>
        </p:nvSpPr>
        <p:spPr>
          <a:xfrm>
            <a:off x="6245430" y="1988124"/>
            <a:ext cx="4935525" cy="3903518"/>
          </a:xfrm>
        </p:spPr>
        <p:txBody>
          <a:bodyPr>
            <a:normAutofit fontScale="85000" lnSpcReduction="20000"/>
          </a:bodyPr>
          <a:lstStyle/>
          <a:p>
            <a:pPr marL="0" indent="0">
              <a:buNone/>
            </a:pPr>
            <a:r>
              <a:rPr lang="en-US" altLang="en-US" sz="3100" u="sng" dirty="0">
                <a:ea typeface="ＭＳ Ｐゴシック" panose="020B0600070205080204" pitchFamily="34" charset="-128"/>
              </a:rPr>
              <a:t>Other symptoms may include:</a:t>
            </a:r>
          </a:p>
          <a:p>
            <a:r>
              <a:rPr lang="en-US" altLang="en-US" sz="3100" dirty="0">
                <a:ea typeface="ＭＳ Ｐゴシック" panose="020B0600070205080204" pitchFamily="34" charset="-128"/>
              </a:rPr>
              <a:t>Sore throat</a:t>
            </a:r>
          </a:p>
          <a:p>
            <a:r>
              <a:rPr lang="en-US" altLang="en-US" sz="3100" dirty="0">
                <a:ea typeface="ＭＳ Ｐゴシック" panose="020B0600070205080204" pitchFamily="34" charset="-128"/>
              </a:rPr>
              <a:t>Runny or stuffy nose</a:t>
            </a:r>
          </a:p>
          <a:p>
            <a:r>
              <a:rPr lang="en-US" altLang="en-US" sz="3100" dirty="0">
                <a:ea typeface="ＭＳ Ｐゴシック" panose="020B0600070205080204" pitchFamily="34" charset="-128"/>
              </a:rPr>
              <a:t>Body aches</a:t>
            </a:r>
          </a:p>
          <a:p>
            <a:r>
              <a:rPr lang="en-US" altLang="en-US" sz="3100" dirty="0">
                <a:ea typeface="ＭＳ Ｐゴシック" panose="020B0600070205080204" pitchFamily="34" charset="-128"/>
              </a:rPr>
              <a:t>Headache</a:t>
            </a:r>
          </a:p>
          <a:p>
            <a:r>
              <a:rPr lang="en-US" altLang="en-US" sz="3100" dirty="0">
                <a:ea typeface="ＭＳ Ｐゴシック" panose="020B0600070205080204" pitchFamily="34" charset="-128"/>
              </a:rPr>
              <a:t>Chills </a:t>
            </a:r>
          </a:p>
          <a:p>
            <a:r>
              <a:rPr lang="en-US" altLang="en-US" sz="3100" dirty="0">
                <a:ea typeface="ＭＳ Ｐゴシック" panose="020B0600070205080204" pitchFamily="34" charset="-128"/>
              </a:rPr>
              <a:t>Fatigue</a:t>
            </a:r>
          </a:p>
          <a:p>
            <a:r>
              <a:rPr lang="en-US" altLang="en-US" sz="3100" dirty="0">
                <a:ea typeface="ＭＳ Ｐゴシック" panose="020B0600070205080204" pitchFamily="34" charset="-128"/>
              </a:rPr>
              <a:t>Gastrointestinal: diarrhea, nausea</a:t>
            </a:r>
          </a:p>
          <a:p>
            <a:r>
              <a:rPr lang="en-US" altLang="en-US" sz="3100" dirty="0">
                <a:ea typeface="ＭＳ Ｐゴシック" panose="020B0600070205080204" pitchFamily="34" charset="-128"/>
              </a:rPr>
              <a:t>Loss of smell and taste</a:t>
            </a:r>
          </a:p>
          <a:p>
            <a:endParaRPr lang="en-US" altLang="en-US" sz="3100" dirty="0">
              <a:ea typeface="ＭＳ Ｐゴシック" panose="020B0600070205080204" pitchFamily="34" charset="-128"/>
            </a:endParaRPr>
          </a:p>
          <a:p>
            <a:endParaRPr lang="en-US" sz="2200" dirty="0"/>
          </a:p>
        </p:txBody>
      </p:sp>
      <p:sp>
        <p:nvSpPr>
          <p:cNvPr id="6" name="Title 1">
            <a:extLst>
              <a:ext uri="{FF2B5EF4-FFF2-40B4-BE49-F238E27FC236}">
                <a16:creationId xmlns:a16="http://schemas.microsoft.com/office/drawing/2014/main" id="{38CC563D-7CDC-49A7-BF0A-91C9D4E03E2B}"/>
              </a:ext>
            </a:extLst>
          </p:cNvPr>
          <p:cNvSpPr txBox="1">
            <a:spLocks/>
          </p:cNvSpPr>
          <p:nvPr/>
        </p:nvSpPr>
        <p:spPr>
          <a:xfrm>
            <a:off x="765717" y="365127"/>
            <a:ext cx="107051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ea typeface="ＭＳ Ｐゴシック" panose="020B0600070205080204" pitchFamily="34" charset="-128"/>
              </a:rPr>
              <a:t>COVID-19 can cause mild to severe symptoms</a:t>
            </a:r>
            <a:endParaRPr lang="en-US" altLang="en-US" dirty="0"/>
          </a:p>
        </p:txBody>
      </p:sp>
      <p:pic>
        <p:nvPicPr>
          <p:cNvPr id="2" name="Picture 1">
            <a:extLst>
              <a:ext uri="{FF2B5EF4-FFF2-40B4-BE49-F238E27FC236}">
                <a16:creationId xmlns:a16="http://schemas.microsoft.com/office/drawing/2014/main" id="{40F91BF0-6CAE-42ED-8368-6F943EE1F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218" y="4019101"/>
            <a:ext cx="1993565" cy="2316681"/>
          </a:xfrm>
          <a:prstGeom prst="rect">
            <a:avLst/>
          </a:prstGeom>
        </p:spPr>
      </p:pic>
    </p:spTree>
    <p:extLst>
      <p:ext uri="{BB962C8B-B14F-4D97-AF65-F5344CB8AC3E}">
        <p14:creationId xmlns:p14="http://schemas.microsoft.com/office/powerpoint/2010/main" val="240864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03E02D-FCC6-4D2E-B9B7-F0D47A7CD5D4}"/>
              </a:ext>
            </a:extLst>
          </p:cNvPr>
          <p:cNvSpPr>
            <a:spLocks noGrp="1"/>
          </p:cNvSpPr>
          <p:nvPr>
            <p:ph idx="1"/>
          </p:nvPr>
        </p:nvSpPr>
        <p:spPr>
          <a:xfrm>
            <a:off x="1077951" y="1839191"/>
            <a:ext cx="9361449" cy="3669511"/>
          </a:xfrm>
        </p:spPr>
        <p:txBody>
          <a:bodyPr/>
          <a:lstStyle/>
          <a:p>
            <a:r>
              <a:rPr lang="en-US" dirty="0"/>
              <a:t>Most people will have mild symptoms and should recover at home and </a:t>
            </a:r>
            <a:r>
              <a:rPr lang="en-US" b="1" dirty="0"/>
              <a:t>NOT</a:t>
            </a:r>
            <a:r>
              <a:rPr lang="en-US" dirty="0"/>
              <a:t> go to the hospital or emergency room.</a:t>
            </a:r>
          </a:p>
          <a:p>
            <a:r>
              <a:rPr lang="en-US" dirty="0"/>
              <a:t>Get medical attention immediately if you have:</a:t>
            </a:r>
          </a:p>
          <a:p>
            <a:pPr lvl="1"/>
            <a:r>
              <a:rPr lang="en-US" dirty="0"/>
              <a:t>Difficulty breathing or shortness of breath.</a:t>
            </a:r>
          </a:p>
          <a:p>
            <a:pPr lvl="1"/>
            <a:r>
              <a:rPr lang="en-US" dirty="0"/>
              <a:t>Persistent pain or pressure in the chest.</a:t>
            </a:r>
          </a:p>
          <a:p>
            <a:pPr lvl="1"/>
            <a:r>
              <a:rPr lang="en-US" dirty="0"/>
              <a:t>New confusion or inability to arouse.</a:t>
            </a:r>
          </a:p>
          <a:p>
            <a:pPr lvl="1"/>
            <a:r>
              <a:rPr lang="en-US" dirty="0"/>
              <a:t>Bluish lips or face.</a:t>
            </a:r>
          </a:p>
          <a:p>
            <a:endParaRPr lang="en-US" dirty="0"/>
          </a:p>
        </p:txBody>
      </p:sp>
      <p:pic>
        <p:nvPicPr>
          <p:cNvPr id="8" name="Picture 7" descr="sign outside a hospital that says stop">
            <a:extLst>
              <a:ext uri="{FF2B5EF4-FFF2-40B4-BE49-F238E27FC236}">
                <a16:creationId xmlns:a16="http://schemas.microsoft.com/office/drawing/2014/main" id="{A748B552-ECD9-43C4-B4FF-77A998A7EE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825" y="3507409"/>
            <a:ext cx="2295525" cy="2295525"/>
          </a:xfrm>
          <a:prstGeom prst="rect">
            <a:avLst/>
          </a:prstGeom>
        </p:spPr>
      </p:pic>
      <p:sp>
        <p:nvSpPr>
          <p:cNvPr id="6" name="Title 1">
            <a:extLst>
              <a:ext uri="{FF2B5EF4-FFF2-40B4-BE49-F238E27FC236}">
                <a16:creationId xmlns:a16="http://schemas.microsoft.com/office/drawing/2014/main" id="{0417E966-FF40-4BA9-BE10-A882C8F48CCB}"/>
              </a:ext>
            </a:extLst>
          </p:cNvPr>
          <p:cNvSpPr txBox="1">
            <a:spLocks/>
          </p:cNvSpPr>
          <p:nvPr/>
        </p:nvSpPr>
        <p:spPr>
          <a:xfrm>
            <a:off x="795454" y="365127"/>
            <a:ext cx="92438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Severe symptoms – emergency warning signs for COVID-19</a:t>
            </a:r>
            <a:endParaRPr lang="en-US" altLang="en-US" dirty="0"/>
          </a:p>
        </p:txBody>
      </p:sp>
    </p:spTree>
    <p:extLst>
      <p:ext uri="{BB962C8B-B14F-4D97-AF65-F5344CB8AC3E}">
        <p14:creationId xmlns:p14="http://schemas.microsoft.com/office/powerpoint/2010/main" val="1119873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8D960B2-E7AD-4DD0-8504-C0A93560FB94}"/>
              </a:ext>
            </a:extLst>
          </p:cNvPr>
          <p:cNvSpPr>
            <a:spLocks noGrp="1"/>
          </p:cNvSpPr>
          <p:nvPr>
            <p:ph type="title"/>
          </p:nvPr>
        </p:nvSpPr>
        <p:spPr>
          <a:xfrm>
            <a:off x="520390" y="365127"/>
            <a:ext cx="8938242" cy="893403"/>
          </a:xfrm>
        </p:spPr>
        <p:txBody>
          <a:bodyPr/>
          <a:lstStyle/>
          <a:p>
            <a:r>
              <a:rPr lang="en-US" altLang="en-US" dirty="0">
                <a:ea typeface="ＭＳ Ｐゴシック" panose="020B0600070205080204" pitchFamily="34" charset="-128"/>
              </a:rPr>
              <a:t>Increased risk of severe illness</a:t>
            </a:r>
          </a:p>
        </p:txBody>
      </p:sp>
      <p:sp>
        <p:nvSpPr>
          <p:cNvPr id="35843" name="Content Placeholder 2">
            <a:extLst>
              <a:ext uri="{FF2B5EF4-FFF2-40B4-BE49-F238E27FC236}">
                <a16:creationId xmlns:a16="http://schemas.microsoft.com/office/drawing/2014/main" id="{35A07603-49A7-4713-B837-19FBABE07279}"/>
              </a:ext>
            </a:extLst>
          </p:cNvPr>
          <p:cNvSpPr>
            <a:spLocks noGrp="1"/>
          </p:cNvSpPr>
          <p:nvPr>
            <p:ph idx="1"/>
          </p:nvPr>
        </p:nvSpPr>
        <p:spPr>
          <a:xfrm>
            <a:off x="609600" y="1258530"/>
            <a:ext cx="10415239" cy="5329307"/>
          </a:xfrm>
        </p:spPr>
        <p:txBody>
          <a:bodyPr>
            <a:normAutofit/>
          </a:bodyPr>
          <a:lstStyle/>
          <a:p>
            <a:pPr marL="0" indent="0">
              <a:buNone/>
            </a:pPr>
            <a:r>
              <a:rPr lang="en-US" altLang="en-US" dirty="0">
                <a:ea typeface="ＭＳ Ｐゴシック" panose="020B0600070205080204" pitchFamily="34" charset="-128"/>
              </a:rPr>
              <a:t>COVID-19 poses a greater risk for severe illness for people with underlying health </a:t>
            </a:r>
            <a:r>
              <a:rPr lang="en-US" altLang="en-US" dirty="0" smtClean="0">
                <a:ea typeface="ＭＳ Ｐゴシック" panose="020B0600070205080204" pitchFamily="34" charset="-128"/>
              </a:rPr>
              <a:t>conditions such as:</a:t>
            </a:r>
            <a:endParaRPr lang="en-US" altLang="en-US" dirty="0">
              <a:ea typeface="ＭＳ Ｐゴシック" panose="020B0600070205080204" pitchFamily="34" charset="-128"/>
            </a:endParaRPr>
          </a:p>
          <a:p>
            <a:r>
              <a:rPr lang="en-US" altLang="en-US" sz="2200" dirty="0">
                <a:ea typeface="ＭＳ Ｐゴシック" panose="020B0600070205080204" pitchFamily="34" charset="-128"/>
              </a:rPr>
              <a:t>Heart conditions</a:t>
            </a:r>
          </a:p>
          <a:p>
            <a:r>
              <a:rPr lang="en-US" altLang="en-US" sz="2200" dirty="0">
                <a:ea typeface="ＭＳ Ｐゴシック" panose="020B0600070205080204" pitchFamily="34" charset="-128"/>
              </a:rPr>
              <a:t>Lung disease such as asthma</a:t>
            </a:r>
          </a:p>
          <a:p>
            <a:r>
              <a:rPr lang="en-US" altLang="en-US" sz="2200" dirty="0">
                <a:ea typeface="ＭＳ Ｐゴシック" panose="020B0600070205080204" pitchFamily="34" charset="-128"/>
              </a:rPr>
              <a:t>Diabetes</a:t>
            </a:r>
          </a:p>
          <a:p>
            <a:r>
              <a:rPr lang="en-US" altLang="en-US" sz="2200" dirty="0">
                <a:ea typeface="ＭＳ Ｐゴシック" panose="020B0600070205080204" pitchFamily="34" charset="-128"/>
              </a:rPr>
              <a:t>Suppressed immune systems</a:t>
            </a:r>
          </a:p>
          <a:p>
            <a:r>
              <a:rPr lang="en-US" altLang="en-US" sz="2200" dirty="0">
                <a:ea typeface="ＭＳ Ｐゴシック" panose="020B0600070205080204" pitchFamily="34" charset="-128"/>
              </a:rPr>
              <a:t>Others found here </a:t>
            </a:r>
            <a:r>
              <a:rPr lang="en-US" altLang="en-US" sz="2200" dirty="0">
                <a:ea typeface="ＭＳ Ｐゴシック" panose="020B0600070205080204" pitchFamily="34" charset="-128"/>
                <a:hlinkClick r:id="rId3"/>
              </a:rPr>
              <a:t>https://www.cdc.gov/coronavirus/2019-ncov/need-extra-precautions/people-with-medical-conditions.html</a:t>
            </a:r>
            <a:endParaRPr lang="en-US" altLang="en-US" sz="2200" dirty="0">
              <a:ea typeface="ＭＳ Ｐゴシック" panose="020B0600070205080204" pitchFamily="34" charset="-128"/>
            </a:endParaRPr>
          </a:p>
          <a:p>
            <a:pPr marL="0" indent="0" algn="ctr">
              <a:buNone/>
            </a:pPr>
            <a:endParaRPr lang="en-US" altLang="en-US" sz="2000" dirty="0" smtClean="0">
              <a:ea typeface="ＭＳ Ｐゴシック" panose="020B0600070205080204" pitchFamily="34" charset="-128"/>
            </a:endParaRPr>
          </a:p>
          <a:p>
            <a:pPr marL="0" indent="0" algn="ctr">
              <a:buNone/>
            </a:pPr>
            <a:endParaRPr lang="en-US" altLang="en-US" sz="2000" dirty="0">
              <a:ea typeface="ＭＳ Ｐゴシック" panose="020B0600070205080204" pitchFamily="34" charset="-128"/>
            </a:endParaRPr>
          </a:p>
          <a:p>
            <a:pPr marL="0" indent="0">
              <a:buNone/>
            </a:pPr>
            <a:r>
              <a:rPr lang="en-US" altLang="en-US" sz="2000" dirty="0">
                <a:ea typeface="ＭＳ Ｐゴシック" panose="020B0600070205080204" pitchFamily="34" charset="-128"/>
              </a:rPr>
              <a:t>The elderly have higher rates of severe illness from COVID-19. Children and younger adults have less severe illness and death. </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215391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230940D-3ED2-40C2-A70C-307864B41F64}"/>
              </a:ext>
            </a:extLst>
          </p:cNvPr>
          <p:cNvSpPr>
            <a:spLocks noGrp="1"/>
          </p:cNvSpPr>
          <p:nvPr>
            <p:ph type="title"/>
          </p:nvPr>
        </p:nvSpPr>
        <p:spPr/>
        <p:txBody>
          <a:bodyPr/>
          <a:lstStyle/>
          <a:p>
            <a:r>
              <a:rPr lang="en-US" altLang="en-US" dirty="0">
                <a:ea typeface="ＭＳ Ｐゴシック" panose="020B0600070205080204" pitchFamily="34" charset="-128"/>
              </a:rPr>
              <a:t>Treatment</a:t>
            </a:r>
          </a:p>
        </p:txBody>
      </p:sp>
      <p:sp>
        <p:nvSpPr>
          <p:cNvPr id="41987" name="Content Placeholder 3">
            <a:extLst>
              <a:ext uri="{FF2B5EF4-FFF2-40B4-BE49-F238E27FC236}">
                <a16:creationId xmlns:a16="http://schemas.microsoft.com/office/drawing/2014/main" id="{82740196-18AC-4748-A5C1-1BB069D792B4}"/>
              </a:ext>
            </a:extLst>
          </p:cNvPr>
          <p:cNvSpPr>
            <a:spLocks noGrp="1"/>
          </p:cNvSpPr>
          <p:nvPr>
            <p:ph sz="half" idx="1"/>
          </p:nvPr>
        </p:nvSpPr>
        <p:spPr>
          <a:xfrm>
            <a:off x="951571" y="1517074"/>
            <a:ext cx="10303727" cy="4578927"/>
          </a:xfrm>
        </p:spPr>
        <p:txBody>
          <a:bodyPr>
            <a:normAutofit/>
          </a:bodyPr>
          <a:lstStyle/>
          <a:p>
            <a:r>
              <a:rPr lang="en-US" sz="2400" dirty="0"/>
              <a:t>The Food and Drug Administration (FDA) has approved one drug, </a:t>
            </a:r>
            <a:r>
              <a:rPr lang="en-US" sz="2400" dirty="0" err="1"/>
              <a:t>Remdesivir</a:t>
            </a:r>
            <a:r>
              <a:rPr lang="en-US" sz="2400" dirty="0"/>
              <a:t> (</a:t>
            </a:r>
            <a:r>
              <a:rPr lang="en-US" sz="2400" dirty="0" err="1"/>
              <a:t>Veklury</a:t>
            </a:r>
            <a:r>
              <a:rPr lang="en-US" sz="2400" dirty="0"/>
              <a:t>), to treat COVID-19.</a:t>
            </a:r>
          </a:p>
          <a:p>
            <a:r>
              <a:rPr lang="en-US" altLang="en-US" sz="2400" dirty="0">
                <a:ea typeface="ＭＳ Ｐゴシック" panose="020B0600070205080204" pitchFamily="34" charset="-128"/>
              </a:rPr>
              <a:t>The FDA has issued authorizations for three monoclonal antibodies that can attach to parts of the virus to help the immune system recognize and respond more effectively to the virus. </a:t>
            </a:r>
          </a:p>
          <a:p>
            <a:r>
              <a:rPr lang="en-US" altLang="en-US" sz="2400" dirty="0">
                <a:ea typeface="ＭＳ Ｐゴシック" panose="020B0600070205080204" pitchFamily="34" charset="-128"/>
              </a:rPr>
              <a:t>Other treatment is primarily supportive, whether in the hospital or at home.</a:t>
            </a:r>
          </a:p>
          <a:p>
            <a:r>
              <a:rPr lang="en-US" sz="2400" dirty="0"/>
              <a:t>People who are ill with COVID-19 should isolate at home during their illness.</a:t>
            </a:r>
            <a:endParaRPr lang="en-US" altLang="en-US" sz="2400" dirty="0">
              <a:ea typeface="ＭＳ Ｐゴシック" panose="020B0600070205080204" pitchFamily="34" charset="-128"/>
            </a:endParaRPr>
          </a:p>
          <a:p>
            <a:endParaRPr lang="en-US" altLang="en-US" dirty="0">
              <a:ea typeface="ＭＳ Ｐゴシック" panose="020B0600070205080204" pitchFamily="34" charset="-128"/>
            </a:endParaRPr>
          </a:p>
        </p:txBody>
      </p:sp>
      <p:pic>
        <p:nvPicPr>
          <p:cNvPr id="8" name="Picture 7">
            <a:extLst>
              <a:ext uri="{FF2B5EF4-FFF2-40B4-BE49-F238E27FC236}">
                <a16:creationId xmlns:a16="http://schemas.microsoft.com/office/drawing/2014/main" id="{048A4DAB-7D3E-4CA0-9D68-A364CD0D8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090" y="4553414"/>
            <a:ext cx="2739524" cy="1828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a:t>
            </a:r>
          </a:p>
        </p:txBody>
      </p:sp>
      <p:sp>
        <p:nvSpPr>
          <p:cNvPr id="3" name="TextBox 2">
            <a:extLst>
              <a:ext uri="{FF2B5EF4-FFF2-40B4-BE49-F238E27FC236}">
                <a16:creationId xmlns:a16="http://schemas.microsoft.com/office/drawing/2014/main" id="{CFBC9316-BCDB-460E-8A7F-D6B259EAF92E}"/>
              </a:ext>
            </a:extLst>
          </p:cNvPr>
          <p:cNvSpPr txBox="1"/>
          <p:nvPr/>
        </p:nvSpPr>
        <p:spPr>
          <a:xfrm>
            <a:off x="944137" y="2881551"/>
            <a:ext cx="9775902"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Health, financial, and work-related issues from COVID-19 have increased anxiety and depression worldwide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is important to care for yourself and others well-being during this time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Many resources are available to support mental health and stress management</a:t>
            </a:r>
          </a:p>
        </p:txBody>
      </p:sp>
      <p:pic>
        <p:nvPicPr>
          <p:cNvPr id="4" name="Picture 3">
            <a:extLst>
              <a:ext uri="{FF2B5EF4-FFF2-40B4-BE49-F238E27FC236}">
                <a16:creationId xmlns:a16="http://schemas.microsoft.com/office/drawing/2014/main" id="{95A65663-F91C-43E6-8A3F-AAE1F3D4FA2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360303" y="365127"/>
            <a:ext cx="3992339" cy="2321699"/>
          </a:xfrm>
          <a:prstGeom prst="rect">
            <a:avLst/>
          </a:prstGeom>
        </p:spPr>
      </p:pic>
    </p:spTree>
    <p:extLst>
      <p:ext uri="{BB962C8B-B14F-4D97-AF65-F5344CB8AC3E}">
        <p14:creationId xmlns:p14="http://schemas.microsoft.com/office/powerpoint/2010/main" val="108491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055" y="365125"/>
            <a:ext cx="7886700" cy="1325563"/>
          </a:xfrm>
        </p:spPr>
        <p:txBody>
          <a:bodyPr/>
          <a:lstStyle/>
          <a:p>
            <a:r>
              <a:rPr lang="en-US" dirty="0"/>
              <a:t>Testing</a:t>
            </a:r>
          </a:p>
        </p:txBody>
      </p:sp>
      <p:sp>
        <p:nvSpPr>
          <p:cNvPr id="3" name="TextBox 2">
            <a:extLst>
              <a:ext uri="{FF2B5EF4-FFF2-40B4-BE49-F238E27FC236}">
                <a16:creationId xmlns:a16="http://schemas.microsoft.com/office/drawing/2014/main" id="{F1D1AE50-41EE-4AC7-92F1-81E13D24DB16}"/>
              </a:ext>
            </a:extLst>
          </p:cNvPr>
          <p:cNvSpPr txBox="1"/>
          <p:nvPr/>
        </p:nvSpPr>
        <p:spPr>
          <a:xfrm>
            <a:off x="743415" y="3072348"/>
            <a:ext cx="8744714"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Testing is important in our fight against the virus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Testing identifies those who are infected, so they can avoid infecting others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Anyone who is sick or has been exposed should be tested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There are many convenient testing locations and it is typically free</a:t>
            </a:r>
          </a:p>
        </p:txBody>
      </p:sp>
      <p:pic>
        <p:nvPicPr>
          <p:cNvPr id="4" name="Picture 3">
            <a:extLst>
              <a:ext uri="{FF2B5EF4-FFF2-40B4-BE49-F238E27FC236}">
                <a16:creationId xmlns:a16="http://schemas.microsoft.com/office/drawing/2014/main" id="{76A75B47-D403-49E3-8EE9-E185B9DD33C0}"/>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513993" y="365126"/>
            <a:ext cx="3751525" cy="2508212"/>
          </a:xfrm>
          <a:prstGeom prst="rect">
            <a:avLst/>
          </a:prstGeom>
        </p:spPr>
      </p:pic>
      <p:sp>
        <p:nvSpPr>
          <p:cNvPr id="5" name="TextBox 4"/>
          <p:cNvSpPr txBox="1"/>
          <p:nvPr/>
        </p:nvSpPr>
        <p:spPr>
          <a:xfrm>
            <a:off x="8222167" y="2873339"/>
            <a:ext cx="2163336" cy="276999"/>
          </a:xfrm>
          <a:prstGeom prst="rect">
            <a:avLst/>
          </a:prstGeom>
          <a:noFill/>
        </p:spPr>
        <p:txBody>
          <a:bodyPr wrap="square" rtlCol="0">
            <a:spAutoFit/>
          </a:bodyPr>
          <a:lstStyle/>
          <a:p>
            <a:r>
              <a:rPr lang="en-US" sz="1200" dirty="0"/>
              <a:t>Photo courtesy of Amira </a:t>
            </a:r>
            <a:r>
              <a:rPr lang="en-US" sz="1200" dirty="0" err="1"/>
              <a:t>Adawe</a:t>
            </a:r>
            <a:endParaRPr lang="en-US" sz="1200" dirty="0"/>
          </a:p>
        </p:txBody>
      </p:sp>
    </p:spTree>
    <p:extLst>
      <p:ext uri="{BB962C8B-B14F-4D97-AF65-F5344CB8AC3E}">
        <p14:creationId xmlns:p14="http://schemas.microsoft.com/office/powerpoint/2010/main" val="330701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230940D-3ED2-40C2-A70C-307864B41F64}"/>
              </a:ext>
            </a:extLst>
          </p:cNvPr>
          <p:cNvSpPr>
            <a:spLocks noGrp="1"/>
          </p:cNvSpPr>
          <p:nvPr>
            <p:ph type="title"/>
          </p:nvPr>
        </p:nvSpPr>
        <p:spPr/>
        <p:txBody>
          <a:bodyPr/>
          <a:lstStyle/>
          <a:p>
            <a:r>
              <a:rPr lang="en-US" altLang="en-US" dirty="0">
                <a:ea typeface="ＭＳ Ｐゴシック" panose="020B0600070205080204" pitchFamily="34" charset="-128"/>
              </a:rPr>
              <a:t>Vaccines</a:t>
            </a:r>
          </a:p>
        </p:txBody>
      </p:sp>
      <p:sp>
        <p:nvSpPr>
          <p:cNvPr id="41987" name="Content Placeholder 3">
            <a:extLst>
              <a:ext uri="{FF2B5EF4-FFF2-40B4-BE49-F238E27FC236}">
                <a16:creationId xmlns:a16="http://schemas.microsoft.com/office/drawing/2014/main" id="{82740196-18AC-4748-A5C1-1BB069D792B4}"/>
              </a:ext>
            </a:extLst>
          </p:cNvPr>
          <p:cNvSpPr>
            <a:spLocks noGrp="1"/>
          </p:cNvSpPr>
          <p:nvPr>
            <p:ph sz="half" idx="1"/>
          </p:nvPr>
        </p:nvSpPr>
        <p:spPr>
          <a:xfrm>
            <a:off x="557561" y="1907000"/>
            <a:ext cx="7666006" cy="3038627"/>
          </a:xfrm>
        </p:spPr>
        <p:txBody>
          <a:bodyPr>
            <a:normAutofit/>
          </a:bodyPr>
          <a:lstStyle/>
          <a:p>
            <a:r>
              <a:rPr lang="en-US" sz="2400" dirty="0"/>
              <a:t>The safety of COVID-19 vaccines is a top priority. You cannot get COVID-19 from the vaccines and side effects should be mild.</a:t>
            </a:r>
          </a:p>
          <a:p>
            <a:r>
              <a:rPr lang="en-US" altLang="en-US" sz="2400" dirty="0">
                <a:ea typeface="ＭＳ Ｐゴシック" panose="020B0600070205080204" pitchFamily="34" charset="-128"/>
              </a:rPr>
              <a:t>The vaccines greatly help slow the spread of the virus.</a:t>
            </a:r>
          </a:p>
          <a:p>
            <a:r>
              <a:rPr lang="en-US" altLang="en-US" sz="2400" dirty="0">
                <a:ea typeface="ＭＳ Ｐゴシック" panose="020B0600070205080204" pitchFamily="34" charset="-128"/>
              </a:rPr>
              <a:t>The current COVID-19 vaccines are for those age 5 and up.</a:t>
            </a:r>
          </a:p>
        </p:txBody>
      </p:sp>
      <p:pic>
        <p:nvPicPr>
          <p:cNvPr id="41988" name="Content Placeholder 5" descr="Influenza vaccine bottle">
            <a:extLst>
              <a:ext uri="{FF2B5EF4-FFF2-40B4-BE49-F238E27FC236}">
                <a16:creationId xmlns:a16="http://schemas.microsoft.com/office/drawing/2014/main" id="{0A32C11C-B689-4941-9B2D-1B1C3009DBCE}"/>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val="0"/>
              </a:ext>
            </a:extLst>
          </a:blip>
          <a:srcRect/>
          <a:stretch/>
        </p:blipFill>
        <p:spPr>
          <a:xfrm>
            <a:off x="8637616" y="2185680"/>
            <a:ext cx="1828800" cy="2993570"/>
          </a:xfrm>
        </p:spPr>
      </p:pic>
    </p:spTree>
    <p:extLst>
      <p:ext uri="{BB962C8B-B14F-4D97-AF65-F5344CB8AC3E}">
        <p14:creationId xmlns:p14="http://schemas.microsoft.com/office/powerpoint/2010/main" val="3130523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69C3-42F1-46E2-B5FC-1CE187D3BADA}"/>
              </a:ext>
            </a:extLst>
          </p:cNvPr>
          <p:cNvSpPr>
            <a:spLocks noGrp="1"/>
          </p:cNvSpPr>
          <p:nvPr>
            <p:ph type="title"/>
          </p:nvPr>
        </p:nvSpPr>
        <p:spPr>
          <a:xfrm>
            <a:off x="698809" y="696192"/>
            <a:ext cx="10653131" cy="4256809"/>
          </a:xfrm>
        </p:spPr>
        <p:txBody>
          <a:bodyPr>
            <a:normAutofit/>
          </a:bodyPr>
          <a:lstStyle/>
          <a:p>
            <a:pPr algn="ctr"/>
            <a:r>
              <a:rPr lang="en-US" sz="3600" dirty="0"/>
              <a:t>Information on COVID-19 is rapidly changing, sometimes daily. Refer to reliable sources such as the CDC, OSHA, NIOSH, State Health Departments, and peer-reviewed science publications.</a:t>
            </a:r>
            <a:r>
              <a:rPr lang="en-US" dirty="0"/>
              <a:t/>
            </a:r>
            <a:br>
              <a:rPr lang="en-US" dirty="0"/>
            </a:br>
            <a:endParaRPr lang="en-US" dirty="0"/>
          </a:p>
        </p:txBody>
      </p:sp>
      <p:pic>
        <p:nvPicPr>
          <p:cNvPr id="5" name="Content Placeholder 4" descr="A picture containing circuit&#10;&#10;Description automatically generated">
            <a:extLst>
              <a:ext uri="{FF2B5EF4-FFF2-40B4-BE49-F238E27FC236}">
                <a16:creationId xmlns:a16="http://schemas.microsoft.com/office/drawing/2014/main" id="{5407628C-196C-4F4D-BA11-DFE6C647B1C4}"/>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3962400" y="4161129"/>
            <a:ext cx="4267200" cy="2133600"/>
          </a:xfrm>
        </p:spPr>
      </p:pic>
    </p:spTree>
    <p:extLst>
      <p:ext uri="{BB962C8B-B14F-4D97-AF65-F5344CB8AC3E}">
        <p14:creationId xmlns:p14="http://schemas.microsoft.com/office/powerpoint/2010/main" val="86731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people wearing masks keeping social distancing">
            <a:extLst>
              <a:ext uri="{FF2B5EF4-FFF2-40B4-BE49-F238E27FC236}">
                <a16:creationId xmlns:a16="http://schemas.microsoft.com/office/drawing/2014/main" id="{8B718221-E6B0-453F-9F4B-0DA82CD2DB5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74281" y="3553951"/>
            <a:ext cx="4114800" cy="2889064"/>
          </a:xfrm>
          <a:prstGeom prst="rect">
            <a:avLst/>
          </a:prstGeom>
        </p:spPr>
      </p:pic>
      <p:pic>
        <p:nvPicPr>
          <p:cNvPr id="5" name="Picture 4" descr="Person wearing a surgical mask">
            <a:extLst>
              <a:ext uri="{FF2B5EF4-FFF2-40B4-BE49-F238E27FC236}">
                <a16:creationId xmlns:a16="http://schemas.microsoft.com/office/drawing/2014/main" id="{3CA695F9-6F76-4117-B832-E97036C332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281" y="570862"/>
            <a:ext cx="4114800" cy="2733189"/>
          </a:xfrm>
          <a:prstGeom prst="rect">
            <a:avLst/>
          </a:prstGeom>
        </p:spPr>
      </p:pic>
      <p:sp>
        <p:nvSpPr>
          <p:cNvPr id="6" name="Title 1">
            <a:extLst>
              <a:ext uri="{FF2B5EF4-FFF2-40B4-BE49-F238E27FC236}">
                <a16:creationId xmlns:a16="http://schemas.microsoft.com/office/drawing/2014/main" id="{1604DE4F-7B76-4387-98E8-AA590C588F21}"/>
              </a:ext>
            </a:extLst>
          </p:cNvPr>
          <p:cNvSpPr txBox="1">
            <a:spLocks/>
          </p:cNvSpPr>
          <p:nvPr/>
        </p:nvSpPr>
        <p:spPr>
          <a:xfrm>
            <a:off x="923692" y="1513525"/>
            <a:ext cx="5621482" cy="270574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dirty="0">
                <a:ea typeface="ＭＳ Ｐゴシック" panose="020B0600070205080204" pitchFamily="34" charset="-128"/>
              </a:rPr>
              <a:t>Exposure Prevention</a:t>
            </a:r>
          </a:p>
        </p:txBody>
      </p:sp>
    </p:spTree>
    <p:extLst>
      <p:ext uri="{BB962C8B-B14F-4D97-AF65-F5344CB8AC3E}">
        <p14:creationId xmlns:p14="http://schemas.microsoft.com/office/powerpoint/2010/main" val="3109747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Rectangle 2"/>
          <p:cNvSpPr/>
          <p:nvPr/>
        </p:nvSpPr>
        <p:spPr>
          <a:xfrm>
            <a:off x="2152651" y="2043565"/>
            <a:ext cx="7567961" cy="923330"/>
          </a:xfrm>
          <a:prstGeom prst="rect">
            <a:avLst/>
          </a:prstGeom>
        </p:spPr>
        <p:txBody>
          <a:bodyPr wrap="square">
            <a:spAutoFit/>
          </a:bodyPr>
          <a:lstStyle/>
          <a:p>
            <a:r>
              <a:rPr lang="en-US" dirty="0"/>
              <a:t>The Midwest Consortium developed this course under cooperative agreement number U45 ES 06184 from the National Institute of Environmental Health Sciences for community members who may be impacted by COVID-19.</a:t>
            </a:r>
          </a:p>
        </p:txBody>
      </p:sp>
      <p:sp>
        <p:nvSpPr>
          <p:cNvPr id="4" name="TextBox 3"/>
          <p:cNvSpPr txBox="1"/>
          <p:nvPr/>
        </p:nvSpPr>
        <p:spPr>
          <a:xfrm>
            <a:off x="2215377" y="3999572"/>
            <a:ext cx="7605131" cy="1200329"/>
          </a:xfrm>
          <a:prstGeom prst="rect">
            <a:avLst/>
          </a:prstGeom>
          <a:noFill/>
        </p:spPr>
        <p:txBody>
          <a:bodyPr wrap="square" rtlCol="0">
            <a:spAutoFit/>
          </a:bodyPr>
          <a:lstStyle/>
          <a:p>
            <a:r>
              <a:rPr lang="en-US" dirty="0"/>
              <a:t>Source: Except as noted, content and images for this PowerPoint presentation have been adapted from NIEHS COVID-19 Training Tools: </a:t>
            </a:r>
            <a:r>
              <a:rPr lang="en-US" dirty="0">
                <a:hlinkClick r:id="rId2"/>
              </a:rPr>
              <a:t>https://tools.niehs.nih.gov/wetp/covid19worker/index.cfm</a:t>
            </a:r>
            <a:endParaRPr lang="en-US" dirty="0"/>
          </a:p>
          <a:p>
            <a:endParaRPr lang="en-US" dirty="0"/>
          </a:p>
        </p:txBody>
      </p:sp>
    </p:spTree>
    <p:extLst>
      <p:ext uri="{BB962C8B-B14F-4D97-AF65-F5344CB8AC3E}">
        <p14:creationId xmlns:p14="http://schemas.microsoft.com/office/powerpoint/2010/main" val="897081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a:extLst>
              <a:ext uri="{FF2B5EF4-FFF2-40B4-BE49-F238E27FC236}">
                <a16:creationId xmlns:a16="http://schemas.microsoft.com/office/drawing/2014/main" id="{C401D7DD-C780-43E3-BE4F-C6DA30A5BCC5}"/>
              </a:ext>
            </a:extLst>
          </p:cNvPr>
          <p:cNvSpPr>
            <a:spLocks noGrp="1"/>
          </p:cNvSpPr>
          <p:nvPr>
            <p:ph sz="half" idx="1"/>
          </p:nvPr>
        </p:nvSpPr>
        <p:spPr>
          <a:xfrm>
            <a:off x="1025913" y="2454274"/>
            <a:ext cx="5146290" cy="4038600"/>
          </a:xfrm>
        </p:spPr>
        <p:txBody>
          <a:bodyPr/>
          <a:lstStyle/>
          <a:p>
            <a:pPr>
              <a:buFontTx/>
              <a:buNone/>
            </a:pPr>
            <a:r>
              <a:rPr lang="en-US" altLang="en-US" sz="2200" b="1" dirty="0">
                <a:ea typeface="ＭＳ Ｐゴシック" panose="020B0600070205080204" pitchFamily="34" charset="-128"/>
              </a:rPr>
              <a:t>Examples of work settings</a:t>
            </a:r>
          </a:p>
          <a:p>
            <a:r>
              <a:rPr lang="en-US" altLang="en-US" sz="2200" dirty="0">
                <a:ea typeface="ＭＳ Ｐゴシック" panose="020B0600070205080204" pitchFamily="34" charset="-128"/>
              </a:rPr>
              <a:t>Meat packing plants</a:t>
            </a:r>
          </a:p>
          <a:p>
            <a:r>
              <a:rPr lang="en-US" altLang="en-US" sz="2200" dirty="0">
                <a:ea typeface="ＭＳ Ｐゴシック" panose="020B0600070205080204" pitchFamily="34" charset="-128"/>
              </a:rPr>
              <a:t>Retail/grocery stores</a:t>
            </a:r>
          </a:p>
          <a:p>
            <a:r>
              <a:rPr lang="en-US" altLang="en-US" sz="2200" dirty="0">
                <a:ea typeface="ＭＳ Ｐゴシック" panose="020B0600070205080204" pitchFamily="34" charset="-128"/>
              </a:rPr>
              <a:t>Schools </a:t>
            </a:r>
          </a:p>
          <a:p>
            <a:r>
              <a:rPr lang="en-US" altLang="en-US" sz="2200" dirty="0">
                <a:ea typeface="ＭＳ Ｐゴシック" panose="020B0600070205080204" pitchFamily="34" charset="-128"/>
              </a:rPr>
              <a:t>Sports arenas and arts centers</a:t>
            </a:r>
          </a:p>
          <a:p>
            <a:r>
              <a:rPr lang="en-US" altLang="en-US" sz="2200" dirty="0">
                <a:ea typeface="ＭＳ Ｐゴシック" panose="020B0600070205080204" pitchFamily="34" charset="-128"/>
              </a:rPr>
              <a:t>Offices</a:t>
            </a:r>
          </a:p>
          <a:p>
            <a:r>
              <a:rPr lang="en-US" altLang="en-US" sz="2200" dirty="0">
                <a:ea typeface="ＭＳ Ｐゴシック" panose="020B0600070205080204" pitchFamily="34" charset="-128"/>
              </a:rPr>
              <a:t>Correctional facilities</a:t>
            </a:r>
          </a:p>
          <a:p>
            <a:r>
              <a:rPr lang="en-US" altLang="en-US" sz="2200" dirty="0">
                <a:ea typeface="ＭＳ Ｐゴシック" panose="020B0600070205080204" pitchFamily="34" charset="-128"/>
              </a:rPr>
              <a:t>Public transportation services</a:t>
            </a:r>
          </a:p>
          <a:p>
            <a:r>
              <a:rPr lang="en-US" altLang="en-US" sz="2200" dirty="0">
                <a:ea typeface="ＭＳ Ｐゴシック" panose="020B0600070205080204" pitchFamily="34" charset="-128"/>
              </a:rPr>
              <a:t>Manufacturing facilities</a:t>
            </a:r>
          </a:p>
        </p:txBody>
      </p:sp>
      <p:sp>
        <p:nvSpPr>
          <p:cNvPr id="56324" name="Content Placeholder 3">
            <a:extLst>
              <a:ext uri="{FF2B5EF4-FFF2-40B4-BE49-F238E27FC236}">
                <a16:creationId xmlns:a16="http://schemas.microsoft.com/office/drawing/2014/main" id="{9A24B554-8FEE-4095-9F0B-DA0332B9657A}"/>
              </a:ext>
            </a:extLst>
          </p:cNvPr>
          <p:cNvSpPr>
            <a:spLocks noGrp="1"/>
          </p:cNvSpPr>
          <p:nvPr>
            <p:ph sz="half" idx="2"/>
          </p:nvPr>
        </p:nvSpPr>
        <p:spPr>
          <a:xfrm>
            <a:off x="6305552" y="2454274"/>
            <a:ext cx="5157902" cy="4038600"/>
          </a:xfrm>
        </p:spPr>
        <p:txBody>
          <a:bodyPr/>
          <a:lstStyle/>
          <a:p>
            <a:pPr>
              <a:buFontTx/>
              <a:buNone/>
            </a:pPr>
            <a:r>
              <a:rPr lang="en-US" altLang="en-US" sz="2200" b="1" dirty="0">
                <a:ea typeface="ＭＳ Ｐゴシック" panose="020B0600070205080204" pitchFamily="34" charset="-128"/>
              </a:rPr>
              <a:t>Examples of community settings</a:t>
            </a:r>
          </a:p>
          <a:p>
            <a:r>
              <a:rPr lang="en-US" altLang="en-US" sz="2200" dirty="0">
                <a:ea typeface="ＭＳ Ｐゴシック" panose="020B0600070205080204" pitchFamily="34" charset="-128"/>
              </a:rPr>
              <a:t>Sporting events</a:t>
            </a:r>
          </a:p>
          <a:p>
            <a:r>
              <a:rPr lang="en-US" altLang="en-US" sz="2200" dirty="0">
                <a:ea typeface="ＭＳ Ｐゴシック" panose="020B0600070205080204" pitchFamily="34" charset="-128"/>
              </a:rPr>
              <a:t>School events</a:t>
            </a:r>
          </a:p>
          <a:p>
            <a:r>
              <a:rPr lang="en-US" altLang="en-US" sz="2200" dirty="0">
                <a:ea typeface="ＭＳ Ｐゴシック" panose="020B0600070205080204" pitchFamily="34" charset="-128"/>
              </a:rPr>
              <a:t>Weddings and funerals</a:t>
            </a:r>
          </a:p>
          <a:p>
            <a:r>
              <a:rPr lang="en-US" altLang="en-US" sz="2200" dirty="0">
                <a:ea typeface="ＭＳ Ｐゴシック" panose="020B0600070205080204" pitchFamily="34" charset="-128"/>
              </a:rPr>
              <a:t>Parties</a:t>
            </a:r>
          </a:p>
          <a:p>
            <a:r>
              <a:rPr lang="en-US" altLang="en-US" sz="2200" dirty="0">
                <a:ea typeface="ＭＳ Ｐゴシック" panose="020B0600070205080204" pitchFamily="34" charset="-128"/>
              </a:rPr>
              <a:t>Gatherings in homes</a:t>
            </a:r>
          </a:p>
          <a:p>
            <a:r>
              <a:rPr lang="en-US" altLang="en-US" sz="2200" dirty="0">
                <a:ea typeface="ＭＳ Ｐゴシック" panose="020B0600070205080204" pitchFamily="34" charset="-128"/>
              </a:rPr>
              <a:t>Places of worship</a:t>
            </a:r>
          </a:p>
          <a:p>
            <a:pPr>
              <a:buFontTx/>
              <a:buNone/>
            </a:pPr>
            <a:endParaRPr lang="en-US" altLang="en-US" sz="2200" dirty="0">
              <a:ea typeface="ＭＳ Ｐゴシック" panose="020B0600070205080204" pitchFamily="34" charset="-128"/>
            </a:endParaRPr>
          </a:p>
          <a:p>
            <a:endParaRPr lang="en-US" altLang="en-US" sz="2200" dirty="0">
              <a:ea typeface="ＭＳ Ｐゴシック" panose="020B0600070205080204" pitchFamily="34" charset="-128"/>
            </a:endParaRPr>
          </a:p>
        </p:txBody>
      </p:sp>
      <p:sp>
        <p:nvSpPr>
          <p:cNvPr id="2" name="TextBox 1">
            <a:extLst>
              <a:ext uri="{FF2B5EF4-FFF2-40B4-BE49-F238E27FC236}">
                <a16:creationId xmlns:a16="http://schemas.microsoft.com/office/drawing/2014/main" id="{E4B12F73-AEA2-4B64-A2B7-F7F43ED00009}"/>
              </a:ext>
            </a:extLst>
          </p:cNvPr>
          <p:cNvSpPr txBox="1"/>
          <p:nvPr/>
        </p:nvSpPr>
        <p:spPr>
          <a:xfrm>
            <a:off x="2041387" y="1365166"/>
            <a:ext cx="7997963" cy="430887"/>
          </a:xfrm>
          <a:prstGeom prst="rect">
            <a:avLst/>
          </a:prstGeom>
          <a:noFill/>
        </p:spPr>
        <p:txBody>
          <a:bodyPr wrap="square" rtlCol="0">
            <a:spAutoFit/>
          </a:bodyPr>
          <a:lstStyle/>
          <a:p>
            <a:pPr>
              <a:buNone/>
            </a:pPr>
            <a:r>
              <a:rPr lang="en-US" sz="2200" dirty="0"/>
              <a:t>Any location where people gather has a high potential for exposure</a:t>
            </a:r>
          </a:p>
        </p:txBody>
      </p:sp>
      <p:sp>
        <p:nvSpPr>
          <p:cNvPr id="8" name="Title 1">
            <a:extLst>
              <a:ext uri="{FF2B5EF4-FFF2-40B4-BE49-F238E27FC236}">
                <a16:creationId xmlns:a16="http://schemas.microsoft.com/office/drawing/2014/main" id="{9BA55980-1F90-4831-8CDD-AC89A4CA7735}"/>
              </a:ext>
            </a:extLst>
          </p:cNvPr>
          <p:cNvSpPr txBox="1">
            <a:spLocks/>
          </p:cNvSpPr>
          <p:nvPr/>
        </p:nvSpPr>
        <p:spPr>
          <a:xfrm>
            <a:off x="2152650" y="365127"/>
            <a:ext cx="7886700" cy="1072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ea typeface="ＭＳ Ｐゴシック" panose="020B0600070205080204" pitchFamily="34" charset="-128"/>
              </a:rPr>
              <a:t>Where are people exposed?</a:t>
            </a:r>
          </a:p>
        </p:txBody>
      </p:sp>
    </p:spTree>
    <p:extLst>
      <p:ext uri="{BB962C8B-B14F-4D97-AF65-F5344CB8AC3E}">
        <p14:creationId xmlns:p14="http://schemas.microsoft.com/office/powerpoint/2010/main" val="3278979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8A76FB0-6AB5-42EB-A98A-4D823333F769}"/>
              </a:ext>
            </a:extLst>
          </p:cNvPr>
          <p:cNvSpPr>
            <a:spLocks noGrp="1"/>
          </p:cNvSpPr>
          <p:nvPr>
            <p:ph type="title"/>
          </p:nvPr>
        </p:nvSpPr>
        <p:spPr/>
        <p:txBody>
          <a:bodyPr/>
          <a:lstStyle/>
          <a:p>
            <a:r>
              <a:rPr lang="en-US" altLang="en-US" dirty="0"/>
              <a:t>Questions to determine key exposure factors in the workplace</a:t>
            </a:r>
          </a:p>
        </p:txBody>
      </p:sp>
      <p:sp>
        <p:nvSpPr>
          <p:cNvPr id="48131" name="Content Placeholder 2">
            <a:extLst>
              <a:ext uri="{FF2B5EF4-FFF2-40B4-BE49-F238E27FC236}">
                <a16:creationId xmlns:a16="http://schemas.microsoft.com/office/drawing/2014/main" id="{4D6B76E6-487D-4188-B130-F29689C68EC1}"/>
              </a:ext>
            </a:extLst>
          </p:cNvPr>
          <p:cNvSpPr>
            <a:spLocks noGrp="1"/>
          </p:cNvSpPr>
          <p:nvPr>
            <p:ph idx="1"/>
          </p:nvPr>
        </p:nvSpPr>
        <p:spPr/>
        <p:txBody>
          <a:bodyPr/>
          <a:lstStyle/>
          <a:p>
            <a:r>
              <a:rPr lang="en-US" altLang="en-US" dirty="0"/>
              <a:t>Do specific job duties require close, repeated or extended contact with people with known or suspected to have COVID-19?</a:t>
            </a:r>
          </a:p>
          <a:p>
            <a:r>
              <a:rPr lang="en-US" altLang="en-US" dirty="0"/>
              <a:t>Do job tasks require close contact (less than 6 feet) with the public or with co-workers?</a:t>
            </a:r>
          </a:p>
        </p:txBody>
      </p:sp>
      <p:pic>
        <p:nvPicPr>
          <p:cNvPr id="5" name="Content Placeholder 6" descr="Stop the pandemic at work with the SARS-COV-2 virus as a background">
            <a:extLst>
              <a:ext uri="{FF2B5EF4-FFF2-40B4-BE49-F238E27FC236}">
                <a16:creationId xmlns:a16="http://schemas.microsoft.com/office/drawing/2014/main" id="{56DE8799-77A5-46D5-991A-1518D007A661}"/>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45226" y="4491273"/>
            <a:ext cx="3301548" cy="1554480"/>
          </a:xfrm>
          <a:prstGeom prst="rect">
            <a:avLst/>
          </a:prstGeom>
        </p:spPr>
      </p:pic>
    </p:spTree>
    <p:extLst>
      <p:ext uri="{BB962C8B-B14F-4D97-AF65-F5344CB8AC3E}">
        <p14:creationId xmlns:p14="http://schemas.microsoft.com/office/powerpoint/2010/main" val="1264718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 not cover your sneeze with hands,. cover with elbow">
            <a:extLst>
              <a:ext uri="{FF2B5EF4-FFF2-40B4-BE49-F238E27FC236}">
                <a16:creationId xmlns:a16="http://schemas.microsoft.com/office/drawing/2014/main" id="{C9DDF1B2-46EB-4BF7-A2FE-6FA4B6FF4BA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154600" y="1676400"/>
            <a:ext cx="3372602" cy="1600200"/>
          </a:xfrm>
          <a:prstGeom prst="rect">
            <a:avLst/>
          </a:prstGeom>
        </p:spPr>
      </p:pic>
      <p:sp>
        <p:nvSpPr>
          <p:cNvPr id="23554" name="Title 1">
            <a:extLst>
              <a:ext uri="{FF2B5EF4-FFF2-40B4-BE49-F238E27FC236}">
                <a16:creationId xmlns:a16="http://schemas.microsoft.com/office/drawing/2014/main" id="{25132F3E-F097-4270-AC83-B6EDD096A693}"/>
              </a:ext>
            </a:extLst>
          </p:cNvPr>
          <p:cNvSpPr>
            <a:spLocks noGrp="1"/>
          </p:cNvSpPr>
          <p:nvPr>
            <p:ph type="title"/>
          </p:nvPr>
        </p:nvSpPr>
        <p:spPr/>
        <p:txBody>
          <a:bodyPr/>
          <a:lstStyle/>
          <a:p>
            <a:r>
              <a:rPr lang="en-US" altLang="en-US" dirty="0"/>
              <a:t>What can we all do to protect ourselves?</a:t>
            </a:r>
          </a:p>
        </p:txBody>
      </p:sp>
      <p:sp>
        <p:nvSpPr>
          <p:cNvPr id="23555" name="Content Placeholder 2">
            <a:extLst>
              <a:ext uri="{FF2B5EF4-FFF2-40B4-BE49-F238E27FC236}">
                <a16:creationId xmlns:a16="http://schemas.microsoft.com/office/drawing/2014/main" id="{2D59032C-0804-45E5-AC63-79195CCBAE95}"/>
              </a:ext>
            </a:extLst>
          </p:cNvPr>
          <p:cNvSpPr>
            <a:spLocks noGrp="1"/>
          </p:cNvSpPr>
          <p:nvPr>
            <p:ph idx="1"/>
          </p:nvPr>
        </p:nvSpPr>
        <p:spPr/>
        <p:txBody>
          <a:bodyPr>
            <a:normAutofit/>
          </a:bodyPr>
          <a:lstStyle/>
          <a:p>
            <a:r>
              <a:rPr lang="en-US" altLang="en-US" sz="2200" dirty="0"/>
              <a:t>Be informed and prepared</a:t>
            </a:r>
          </a:p>
          <a:p>
            <a:r>
              <a:rPr lang="en-US" altLang="en-US" sz="2200" dirty="0"/>
              <a:t>Wear masks</a:t>
            </a:r>
          </a:p>
          <a:p>
            <a:r>
              <a:rPr lang="en-US" altLang="en-US" sz="2200" dirty="0"/>
              <a:t>Practice social distancing (at least 6 feet)</a:t>
            </a:r>
          </a:p>
          <a:p>
            <a:r>
              <a:rPr lang="en-US" altLang="en-US" sz="2200" dirty="0"/>
              <a:t>Wash your hands frequently</a:t>
            </a:r>
          </a:p>
          <a:p>
            <a:r>
              <a:rPr lang="en-US" altLang="en-US" sz="2200" dirty="0"/>
              <a:t>Use alcohol-based hand sanitizer</a:t>
            </a:r>
          </a:p>
          <a:p>
            <a:r>
              <a:rPr lang="en-US" altLang="en-US" sz="2200" dirty="0"/>
              <a:t>Avoid touching your eyes, nose, and mouth </a:t>
            </a:r>
          </a:p>
          <a:p>
            <a:r>
              <a:rPr lang="en-US" altLang="en-US" sz="2200" dirty="0"/>
              <a:t>Stay home when you are sick or exposed (isolation/quarantine)</a:t>
            </a:r>
          </a:p>
          <a:p>
            <a:r>
              <a:rPr lang="en-US" altLang="en-US" sz="2200" dirty="0"/>
              <a:t>Cough or sneeze into a tissue or your elbow</a:t>
            </a:r>
          </a:p>
          <a:p>
            <a:r>
              <a:rPr lang="en-US" altLang="en-US" sz="2200" dirty="0"/>
              <a:t>Clean and disinfect frequently touched objects and surfaces</a:t>
            </a:r>
          </a:p>
        </p:txBody>
      </p:sp>
    </p:spTree>
    <p:extLst>
      <p:ext uri="{BB962C8B-B14F-4D97-AF65-F5344CB8AC3E}">
        <p14:creationId xmlns:p14="http://schemas.microsoft.com/office/powerpoint/2010/main" val="124975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B2F8-7532-4C54-A221-29D0A251205E}"/>
              </a:ext>
            </a:extLst>
          </p:cNvPr>
          <p:cNvSpPr>
            <a:spLocks noGrp="1"/>
          </p:cNvSpPr>
          <p:nvPr>
            <p:ph type="title"/>
          </p:nvPr>
        </p:nvSpPr>
        <p:spPr/>
        <p:txBody>
          <a:bodyPr/>
          <a:lstStyle/>
          <a:p>
            <a:r>
              <a:rPr lang="en-US" dirty="0"/>
              <a:t>Do not shake hands!</a:t>
            </a:r>
          </a:p>
        </p:txBody>
      </p:sp>
      <p:pic>
        <p:nvPicPr>
          <p:cNvPr id="9" name="Content Placeholder 8" descr="Not allowed symbol">
            <a:extLst>
              <a:ext uri="{FF2B5EF4-FFF2-40B4-BE49-F238E27FC236}">
                <a16:creationId xmlns:a16="http://schemas.microsoft.com/office/drawing/2014/main" id="{2773DF61-18C5-477F-B7DC-C55CD5E939E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33974" y="1963696"/>
            <a:ext cx="7543426" cy="4385714"/>
          </a:xfrm>
        </p:spPr>
      </p:pic>
      <p:sp>
        <p:nvSpPr>
          <p:cNvPr id="10" name="&quot;Not Allowed&quot; Symbol 9" descr="Not allowed symbol">
            <a:extLst>
              <a:ext uri="{FF2B5EF4-FFF2-40B4-BE49-F238E27FC236}">
                <a16:creationId xmlns:a16="http://schemas.microsoft.com/office/drawing/2014/main" id="{91191657-CF24-4FDF-94D6-FED4FA938E83}"/>
              </a:ext>
            </a:extLst>
          </p:cNvPr>
          <p:cNvSpPr/>
          <p:nvPr/>
        </p:nvSpPr>
        <p:spPr bwMode="auto">
          <a:xfrm>
            <a:off x="3962400" y="2269244"/>
            <a:ext cx="4038600" cy="4080167"/>
          </a:xfrm>
          <a:prstGeom prst="noSmoking">
            <a:avLst/>
          </a:prstGeom>
          <a:solidFill>
            <a:srgbClr val="C00000"/>
          </a:solidFill>
          <a:ln>
            <a:noFill/>
          </a:ln>
          <a:effectLst/>
        </p:spPr>
        <p:txBody>
          <a:bodyPr vert="horz" wrap="square" lIns="91440" tIns="45720" rIns="91440" bIns="45720" numCol="1" rtlCol="0" anchor="t" anchorCtr="0" compatLnSpc="1">
            <a:prstTxWarp prst="textNoShape">
              <a:avLst/>
            </a:prstTxWarp>
          </a:bodyPr>
          <a:lstStyle/>
          <a:p>
            <a:pPr marL="342900" indent="-342900" defTabSz="914400" fontAlgn="base">
              <a:spcBef>
                <a:spcPct val="20000"/>
              </a:spcBef>
              <a:spcAft>
                <a:spcPct val="0"/>
              </a:spcAft>
              <a:buFontTx/>
              <a:buChar char="•"/>
            </a:pPr>
            <a:endParaRPr lang="en-US" sz="2000" dirty="0">
              <a:latin typeface="Arial" charset="0"/>
              <a:ea typeface="ＭＳ Ｐゴシック" pitchFamily="48" charset="-128"/>
            </a:endParaRPr>
          </a:p>
        </p:txBody>
      </p:sp>
      <p:sp>
        <p:nvSpPr>
          <p:cNvPr id="3" name="Rectangle 2"/>
          <p:cNvSpPr/>
          <p:nvPr/>
        </p:nvSpPr>
        <p:spPr>
          <a:xfrm>
            <a:off x="4669972" y="6483918"/>
            <a:ext cx="5715000" cy="276999"/>
          </a:xfrm>
          <a:prstGeom prst="rect">
            <a:avLst/>
          </a:prstGeom>
        </p:spPr>
        <p:txBody>
          <a:bodyPr wrap="square">
            <a:spAutoFit/>
          </a:bodyPr>
          <a:lstStyle/>
          <a:p>
            <a:r>
              <a:rPr lang="en-US" sz="1200" dirty="0"/>
              <a:t>Image courtesy of NUS University of Singapore, Yong Loo Lin School of Medicine</a:t>
            </a:r>
          </a:p>
        </p:txBody>
      </p:sp>
    </p:spTree>
    <p:extLst>
      <p:ext uri="{BB962C8B-B14F-4D97-AF65-F5344CB8AC3E}">
        <p14:creationId xmlns:p14="http://schemas.microsoft.com/office/powerpoint/2010/main" val="2214205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87AE-E9B7-44E0-A25A-C743ACF26277}"/>
              </a:ext>
            </a:extLst>
          </p:cNvPr>
          <p:cNvSpPr>
            <a:spLocks noGrp="1"/>
          </p:cNvSpPr>
          <p:nvPr>
            <p:ph type="title"/>
          </p:nvPr>
        </p:nvSpPr>
        <p:spPr/>
        <p:txBody>
          <a:bodyPr/>
          <a:lstStyle/>
          <a:p>
            <a:r>
              <a:rPr lang="en-US" dirty="0"/>
              <a:t>Five steps to proper handwashing</a:t>
            </a:r>
          </a:p>
        </p:txBody>
      </p:sp>
      <p:sp>
        <p:nvSpPr>
          <p:cNvPr id="3" name="Content Placeholder 2">
            <a:extLst>
              <a:ext uri="{FF2B5EF4-FFF2-40B4-BE49-F238E27FC236}">
                <a16:creationId xmlns:a16="http://schemas.microsoft.com/office/drawing/2014/main" id="{2976E99F-168A-4B90-BE3B-F1C9E0164537}"/>
              </a:ext>
            </a:extLst>
          </p:cNvPr>
          <p:cNvSpPr>
            <a:spLocks noGrp="1"/>
          </p:cNvSpPr>
          <p:nvPr>
            <p:ph sz="half" idx="1"/>
          </p:nvPr>
        </p:nvSpPr>
        <p:spPr>
          <a:xfrm>
            <a:off x="838200" y="1600200"/>
            <a:ext cx="6324600" cy="4876800"/>
          </a:xfrm>
        </p:spPr>
        <p:txBody>
          <a:bodyPr/>
          <a:lstStyle/>
          <a:p>
            <a:r>
              <a:rPr lang="en-US" sz="2000" b="1" dirty="0"/>
              <a:t>Wet</a:t>
            </a:r>
            <a:r>
              <a:rPr lang="en-US" sz="2000" dirty="0"/>
              <a:t> your hands with clean, running water (warm or cold), turn off the tap, and apply soap.</a:t>
            </a:r>
          </a:p>
          <a:p>
            <a:r>
              <a:rPr lang="en-US" sz="2000" b="1" dirty="0"/>
              <a:t>Lather</a:t>
            </a:r>
            <a:r>
              <a:rPr lang="en-US" sz="2000" dirty="0"/>
              <a:t> your hands by rubbing them together with the soap. Lather the backs of your hands, between your fingers, and under your nails.</a:t>
            </a:r>
          </a:p>
          <a:p>
            <a:r>
              <a:rPr lang="en-US" sz="2000" b="1" dirty="0"/>
              <a:t>Scrub</a:t>
            </a:r>
            <a:r>
              <a:rPr lang="en-US" sz="2000" dirty="0"/>
              <a:t> your hands for at least 20 seconds. Need a timer? Hum the “Happy Birthday” song from beginning to end twice.</a:t>
            </a:r>
          </a:p>
          <a:p>
            <a:r>
              <a:rPr lang="en-US" sz="2000" b="1" dirty="0"/>
              <a:t>Rinse</a:t>
            </a:r>
            <a:r>
              <a:rPr lang="en-US" sz="2000" dirty="0"/>
              <a:t> your hands well under clean, running water.</a:t>
            </a:r>
          </a:p>
          <a:p>
            <a:r>
              <a:rPr lang="en-US" sz="2000" b="1" dirty="0"/>
              <a:t>Dry</a:t>
            </a:r>
            <a:r>
              <a:rPr lang="en-US" sz="2000" dirty="0"/>
              <a:t> your hands using a clean towel or air dry them.</a:t>
            </a:r>
          </a:p>
          <a:p>
            <a:pPr marL="0" indent="0">
              <a:buNone/>
            </a:pPr>
            <a:endParaRPr lang="en-US" dirty="0"/>
          </a:p>
        </p:txBody>
      </p:sp>
      <p:pic>
        <p:nvPicPr>
          <p:cNvPr id="9" name="Content Placeholder 8" descr="Hand washing">
            <a:extLst>
              <a:ext uri="{FF2B5EF4-FFF2-40B4-BE49-F238E27FC236}">
                <a16:creationId xmlns:a16="http://schemas.microsoft.com/office/drawing/2014/main" id="{AD658D60-AD2A-401E-B2AF-8A046E31720D}"/>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a:stretch/>
        </p:blipFill>
        <p:spPr>
          <a:xfrm>
            <a:off x="7306734" y="1766455"/>
            <a:ext cx="3361267" cy="4267200"/>
          </a:xfrm>
        </p:spPr>
      </p:pic>
    </p:spTree>
    <p:extLst>
      <p:ext uri="{BB962C8B-B14F-4D97-AF65-F5344CB8AC3E}">
        <p14:creationId xmlns:p14="http://schemas.microsoft.com/office/powerpoint/2010/main" val="215928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97CB-20C2-48AB-9391-8DAB4A836E5A}"/>
              </a:ext>
            </a:extLst>
          </p:cNvPr>
          <p:cNvSpPr>
            <a:spLocks noGrp="1"/>
          </p:cNvSpPr>
          <p:nvPr>
            <p:ph type="title"/>
          </p:nvPr>
        </p:nvSpPr>
        <p:spPr/>
        <p:txBody>
          <a:bodyPr/>
          <a:lstStyle/>
          <a:p>
            <a:r>
              <a:rPr lang="en-US" dirty="0"/>
              <a:t>Which is better: soap and water or hand sanitizer?</a:t>
            </a:r>
          </a:p>
        </p:txBody>
      </p:sp>
      <p:sp>
        <p:nvSpPr>
          <p:cNvPr id="5" name="Content Placeholder 4">
            <a:extLst>
              <a:ext uri="{FF2B5EF4-FFF2-40B4-BE49-F238E27FC236}">
                <a16:creationId xmlns:a16="http://schemas.microsoft.com/office/drawing/2014/main" id="{5553F2A4-E419-4645-B21F-ED9FD329BDB2}"/>
              </a:ext>
            </a:extLst>
          </p:cNvPr>
          <p:cNvSpPr>
            <a:spLocks noGrp="1"/>
          </p:cNvSpPr>
          <p:nvPr>
            <p:ph sz="half" idx="1"/>
          </p:nvPr>
        </p:nvSpPr>
        <p:spPr>
          <a:xfrm>
            <a:off x="2152650" y="2026227"/>
            <a:ext cx="7886700" cy="4150736"/>
          </a:xfrm>
        </p:spPr>
        <p:txBody>
          <a:bodyPr/>
          <a:lstStyle/>
          <a:p>
            <a:r>
              <a:rPr lang="en-US" dirty="0"/>
              <a:t>Soap and water are more effective!</a:t>
            </a:r>
          </a:p>
          <a:p>
            <a:r>
              <a:rPr lang="en-US" dirty="0"/>
              <a:t>Make sure sanitizer has at least 60% alcohol.</a:t>
            </a:r>
          </a:p>
        </p:txBody>
      </p:sp>
      <p:pic>
        <p:nvPicPr>
          <p:cNvPr id="8" name="Content Placeholder 7" descr="hand washing and soap">
            <a:extLst>
              <a:ext uri="{FF2B5EF4-FFF2-40B4-BE49-F238E27FC236}">
                <a16:creationId xmlns:a16="http://schemas.microsoft.com/office/drawing/2014/main" id="{779C266D-9F93-442F-8500-DD975A5FC8F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850822" y="3401106"/>
            <a:ext cx="4490357" cy="2514600"/>
          </a:xfrm>
        </p:spPr>
      </p:pic>
      <p:sp>
        <p:nvSpPr>
          <p:cNvPr id="3" name="TextBox 2"/>
          <p:cNvSpPr txBox="1"/>
          <p:nvPr/>
        </p:nvSpPr>
        <p:spPr>
          <a:xfrm>
            <a:off x="7424057" y="6169093"/>
            <a:ext cx="1099458" cy="276999"/>
          </a:xfrm>
          <a:prstGeom prst="rect">
            <a:avLst/>
          </a:prstGeom>
          <a:noFill/>
        </p:spPr>
        <p:txBody>
          <a:bodyPr wrap="square" rtlCol="0">
            <a:spAutoFit/>
          </a:bodyPr>
          <a:lstStyle/>
          <a:p>
            <a:r>
              <a:rPr lang="en-US" sz="1200" dirty="0"/>
              <a:t>Photo by FDA</a:t>
            </a:r>
          </a:p>
        </p:txBody>
      </p:sp>
    </p:spTree>
    <p:extLst>
      <p:ext uri="{BB962C8B-B14F-4D97-AF65-F5344CB8AC3E}">
        <p14:creationId xmlns:p14="http://schemas.microsoft.com/office/powerpoint/2010/main" val="218065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ierarchy of Controls- Elimination, Substitution, Engineering Controls, Administrative Controls, and lastly PPE">
            <a:extLst>
              <a:ext uri="{FF2B5EF4-FFF2-40B4-BE49-F238E27FC236}">
                <a16:creationId xmlns:a16="http://schemas.microsoft.com/office/drawing/2014/main" id="{E799BA8D-DB38-4FD3-B2F2-D73173C3864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1275" y="2152650"/>
            <a:ext cx="6343650" cy="4248150"/>
          </a:xfrm>
        </p:spPr>
      </p:pic>
      <p:sp>
        <p:nvSpPr>
          <p:cNvPr id="2" name="TextBox 1">
            <a:extLst>
              <a:ext uri="{FF2B5EF4-FFF2-40B4-BE49-F238E27FC236}">
                <a16:creationId xmlns:a16="http://schemas.microsoft.com/office/drawing/2014/main" id="{36823975-ECA5-4A57-B20C-61CB360E8FBD}"/>
              </a:ext>
            </a:extLst>
          </p:cNvPr>
          <p:cNvSpPr txBox="1"/>
          <p:nvPr/>
        </p:nvSpPr>
        <p:spPr>
          <a:xfrm>
            <a:off x="1524000" y="1517870"/>
            <a:ext cx="9107214" cy="461665"/>
          </a:xfrm>
          <a:prstGeom prst="rect">
            <a:avLst/>
          </a:prstGeom>
          <a:noFill/>
        </p:spPr>
        <p:txBody>
          <a:bodyPr wrap="square" rtlCol="0">
            <a:spAutoFit/>
          </a:bodyPr>
          <a:lstStyle/>
          <a:p>
            <a:pPr algn="ctr">
              <a:buNone/>
            </a:pPr>
            <a:r>
              <a:rPr lang="en-US" altLang="en-US" sz="2400" b="1" dirty="0"/>
              <a:t>Start with the most effective method </a:t>
            </a:r>
            <a:endParaRPr lang="en-US" sz="2400" b="1" dirty="0"/>
          </a:p>
        </p:txBody>
      </p:sp>
      <p:sp>
        <p:nvSpPr>
          <p:cNvPr id="6" name="TextBox 5">
            <a:extLst>
              <a:ext uri="{FF2B5EF4-FFF2-40B4-BE49-F238E27FC236}">
                <a16:creationId xmlns:a16="http://schemas.microsoft.com/office/drawing/2014/main" id="{900A31EE-D0A4-48F6-9CDF-218A16E70A1A}"/>
              </a:ext>
            </a:extLst>
          </p:cNvPr>
          <p:cNvSpPr txBox="1"/>
          <p:nvPr/>
        </p:nvSpPr>
        <p:spPr>
          <a:xfrm>
            <a:off x="7810500" y="2654440"/>
            <a:ext cx="2438400" cy="646331"/>
          </a:xfrm>
          <a:prstGeom prst="rect">
            <a:avLst/>
          </a:prstGeom>
          <a:solidFill>
            <a:schemeClr val="bg1"/>
          </a:solidFill>
          <a:ln w="38100">
            <a:noFill/>
          </a:ln>
        </p:spPr>
        <p:txBody>
          <a:bodyPr wrap="square" rtlCol="0">
            <a:spAutoFit/>
          </a:bodyPr>
          <a:lstStyle/>
          <a:p>
            <a:pPr>
              <a:buNone/>
            </a:pPr>
            <a:r>
              <a:rPr lang="en-US" b="1" dirty="0"/>
              <a:t>Physically remove the hazard</a:t>
            </a:r>
          </a:p>
        </p:txBody>
      </p:sp>
      <p:sp>
        <p:nvSpPr>
          <p:cNvPr id="7" name="TextBox 6">
            <a:extLst>
              <a:ext uri="{FF2B5EF4-FFF2-40B4-BE49-F238E27FC236}">
                <a16:creationId xmlns:a16="http://schemas.microsoft.com/office/drawing/2014/main" id="{9349F359-98D1-458C-B132-6840A2DE6E7D}"/>
              </a:ext>
            </a:extLst>
          </p:cNvPr>
          <p:cNvSpPr txBox="1"/>
          <p:nvPr/>
        </p:nvSpPr>
        <p:spPr>
          <a:xfrm>
            <a:off x="7429500" y="3416795"/>
            <a:ext cx="2819400" cy="369332"/>
          </a:xfrm>
          <a:prstGeom prst="rect">
            <a:avLst/>
          </a:prstGeom>
          <a:solidFill>
            <a:schemeClr val="bg1"/>
          </a:solidFill>
          <a:ln w="38100">
            <a:noFill/>
          </a:ln>
        </p:spPr>
        <p:txBody>
          <a:bodyPr wrap="square" rtlCol="0">
            <a:spAutoFit/>
          </a:bodyPr>
          <a:lstStyle/>
          <a:p>
            <a:pPr>
              <a:buNone/>
            </a:pPr>
            <a:r>
              <a:rPr lang="en-US" b="1" dirty="0"/>
              <a:t>Replace the hazard</a:t>
            </a:r>
          </a:p>
        </p:txBody>
      </p:sp>
      <p:sp>
        <p:nvSpPr>
          <p:cNvPr id="9" name="TextBox 8">
            <a:extLst>
              <a:ext uri="{FF2B5EF4-FFF2-40B4-BE49-F238E27FC236}">
                <a16:creationId xmlns:a16="http://schemas.microsoft.com/office/drawing/2014/main" id="{96B136CD-79DD-4075-AA66-BAA9E28E2BEA}"/>
              </a:ext>
            </a:extLst>
          </p:cNvPr>
          <p:cNvSpPr txBox="1"/>
          <p:nvPr/>
        </p:nvSpPr>
        <p:spPr>
          <a:xfrm>
            <a:off x="7048500" y="3956539"/>
            <a:ext cx="3200400" cy="369332"/>
          </a:xfrm>
          <a:prstGeom prst="rect">
            <a:avLst/>
          </a:prstGeom>
          <a:solidFill>
            <a:schemeClr val="bg1"/>
          </a:solidFill>
          <a:ln w="38100">
            <a:noFill/>
          </a:ln>
        </p:spPr>
        <p:txBody>
          <a:bodyPr wrap="square" rtlCol="0">
            <a:spAutoFit/>
          </a:bodyPr>
          <a:lstStyle/>
          <a:p>
            <a:pPr>
              <a:buNone/>
            </a:pPr>
            <a:r>
              <a:rPr lang="en-US" b="1" dirty="0"/>
              <a:t>Isolate people from the hazard</a:t>
            </a:r>
            <a:endParaRPr lang="en-US" sz="1400" b="1" dirty="0"/>
          </a:p>
        </p:txBody>
      </p:sp>
      <p:sp>
        <p:nvSpPr>
          <p:cNvPr id="10" name="TextBox 9">
            <a:extLst>
              <a:ext uri="{FF2B5EF4-FFF2-40B4-BE49-F238E27FC236}">
                <a16:creationId xmlns:a16="http://schemas.microsoft.com/office/drawing/2014/main" id="{342D1E70-C2D1-4B37-B5F2-3A7F60F82A34}"/>
              </a:ext>
            </a:extLst>
          </p:cNvPr>
          <p:cNvSpPr txBox="1"/>
          <p:nvPr/>
        </p:nvSpPr>
        <p:spPr>
          <a:xfrm>
            <a:off x="6637992" y="4757941"/>
            <a:ext cx="3610908" cy="369332"/>
          </a:xfrm>
          <a:prstGeom prst="rect">
            <a:avLst/>
          </a:prstGeom>
          <a:solidFill>
            <a:schemeClr val="bg1"/>
          </a:solidFill>
          <a:ln w="38100">
            <a:noFill/>
          </a:ln>
        </p:spPr>
        <p:txBody>
          <a:bodyPr wrap="square" rtlCol="0">
            <a:spAutoFit/>
          </a:bodyPr>
          <a:lstStyle/>
          <a:p>
            <a:pPr>
              <a:buNone/>
            </a:pPr>
            <a:r>
              <a:rPr lang="en-US" b="1" dirty="0"/>
              <a:t>Change the way things are done</a:t>
            </a:r>
          </a:p>
        </p:txBody>
      </p:sp>
      <p:sp>
        <p:nvSpPr>
          <p:cNvPr id="11" name="TextBox 10">
            <a:extLst>
              <a:ext uri="{FF2B5EF4-FFF2-40B4-BE49-F238E27FC236}">
                <a16:creationId xmlns:a16="http://schemas.microsoft.com/office/drawing/2014/main" id="{C29CB5AC-4792-4F96-A6D4-3D06BB724365}"/>
              </a:ext>
            </a:extLst>
          </p:cNvPr>
          <p:cNvSpPr txBox="1"/>
          <p:nvPr/>
        </p:nvSpPr>
        <p:spPr>
          <a:xfrm>
            <a:off x="6286500" y="5362157"/>
            <a:ext cx="3962400" cy="646331"/>
          </a:xfrm>
          <a:prstGeom prst="rect">
            <a:avLst/>
          </a:prstGeom>
          <a:solidFill>
            <a:schemeClr val="bg1"/>
          </a:solidFill>
          <a:ln w="38100">
            <a:noFill/>
          </a:ln>
        </p:spPr>
        <p:txBody>
          <a:bodyPr wrap="square" rtlCol="0">
            <a:spAutoFit/>
          </a:bodyPr>
          <a:lstStyle/>
          <a:p>
            <a:pPr>
              <a:buNone/>
            </a:pPr>
            <a:r>
              <a:rPr lang="en-US" b="1" dirty="0"/>
              <a:t>Protect people with Personal Protective Equipment</a:t>
            </a:r>
            <a:endParaRPr lang="en-US" sz="1400" b="1" dirty="0"/>
          </a:p>
        </p:txBody>
      </p:sp>
      <p:sp>
        <p:nvSpPr>
          <p:cNvPr id="12" name="Title 1">
            <a:extLst>
              <a:ext uri="{FF2B5EF4-FFF2-40B4-BE49-F238E27FC236}">
                <a16:creationId xmlns:a16="http://schemas.microsoft.com/office/drawing/2014/main" id="{837FABB8-A973-4741-B9AB-9D5FEB21FDD6}"/>
              </a:ext>
            </a:extLst>
          </p:cNvPr>
          <p:cNvSpPr txBox="1">
            <a:spLocks/>
          </p:cNvSpPr>
          <p:nvPr/>
        </p:nvSpPr>
        <p:spPr>
          <a:xfrm>
            <a:off x="762000" y="18018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ea typeface="ＭＳ Ｐゴシック" panose="020B0600070205080204" pitchFamily="34" charset="-128"/>
              </a:rPr>
              <a:t>Protecting people</a:t>
            </a:r>
            <a:endParaRPr lang="en-US" dirty="0"/>
          </a:p>
        </p:txBody>
      </p:sp>
      <p:sp>
        <p:nvSpPr>
          <p:cNvPr id="3" name="Rectangle 2"/>
          <p:cNvSpPr/>
          <p:nvPr/>
        </p:nvSpPr>
        <p:spPr>
          <a:xfrm>
            <a:off x="6059214" y="6417372"/>
            <a:ext cx="4572000" cy="276999"/>
          </a:xfrm>
          <a:prstGeom prst="rect">
            <a:avLst/>
          </a:prstGeom>
        </p:spPr>
        <p:txBody>
          <a:bodyPr>
            <a:spAutoFit/>
          </a:bodyPr>
          <a:lstStyle/>
          <a:p>
            <a:r>
              <a:rPr lang="en-US" sz="1200" dirty="0"/>
              <a:t>Source: https://www.cdc.gov/niosh/topics/hierarchy/default.html</a:t>
            </a:r>
          </a:p>
        </p:txBody>
      </p:sp>
    </p:spTree>
    <p:extLst>
      <p:ext uri="{BB962C8B-B14F-4D97-AF65-F5344CB8AC3E}">
        <p14:creationId xmlns:p14="http://schemas.microsoft.com/office/powerpoint/2010/main" val="232769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3">
            <a:extLst>
              <a:ext uri="{FF2B5EF4-FFF2-40B4-BE49-F238E27FC236}">
                <a16:creationId xmlns:a16="http://schemas.microsoft.com/office/drawing/2014/main" id="{E51EA78B-5171-497F-B5A4-344AC811E491}"/>
              </a:ext>
            </a:extLst>
          </p:cNvPr>
          <p:cNvSpPr>
            <a:spLocks noGrp="1"/>
          </p:cNvSpPr>
          <p:nvPr>
            <p:ph type="title"/>
          </p:nvPr>
        </p:nvSpPr>
        <p:spPr/>
        <p:txBody>
          <a:bodyPr/>
          <a:lstStyle/>
          <a:p>
            <a:r>
              <a:rPr lang="en-US" altLang="en-US" dirty="0"/>
              <a:t>PPE for jobs with high potential exposure</a:t>
            </a:r>
          </a:p>
        </p:txBody>
      </p:sp>
      <p:sp>
        <p:nvSpPr>
          <p:cNvPr id="101379" name="Content Placeholder 4">
            <a:extLst>
              <a:ext uri="{FF2B5EF4-FFF2-40B4-BE49-F238E27FC236}">
                <a16:creationId xmlns:a16="http://schemas.microsoft.com/office/drawing/2014/main" id="{C9906A3D-0BF5-48B2-A6BF-CA02FDB770E5}"/>
              </a:ext>
            </a:extLst>
          </p:cNvPr>
          <p:cNvSpPr>
            <a:spLocks noGrp="1"/>
          </p:cNvSpPr>
          <p:nvPr>
            <p:ph sz="half" idx="1"/>
          </p:nvPr>
        </p:nvSpPr>
        <p:spPr>
          <a:xfrm>
            <a:off x="1129990" y="2026227"/>
            <a:ext cx="4908860" cy="4150736"/>
          </a:xfrm>
        </p:spPr>
        <p:txBody>
          <a:bodyPr/>
          <a:lstStyle/>
          <a:p>
            <a:r>
              <a:rPr lang="en-US" altLang="en-US" dirty="0"/>
              <a:t>Face/eye protection</a:t>
            </a:r>
          </a:p>
          <a:p>
            <a:r>
              <a:rPr lang="en-US" altLang="en-US" dirty="0"/>
              <a:t>Gloves</a:t>
            </a:r>
          </a:p>
          <a:p>
            <a:r>
              <a:rPr lang="en-US" altLang="en-US" dirty="0"/>
              <a:t>Gowns</a:t>
            </a:r>
          </a:p>
          <a:p>
            <a:r>
              <a:rPr lang="en-US" altLang="en-US" dirty="0"/>
              <a:t>Respirators</a:t>
            </a:r>
          </a:p>
          <a:p>
            <a:pPr lvl="1"/>
            <a:r>
              <a:rPr lang="en-US" altLang="en-US" dirty="0"/>
              <a:t>At least N95 </a:t>
            </a:r>
          </a:p>
          <a:p>
            <a:pPr lvl="1"/>
            <a:r>
              <a:rPr lang="en-US" altLang="en-US" dirty="0"/>
              <a:t>Full or half face elastomeric or PAPR for greater protection</a:t>
            </a:r>
          </a:p>
          <a:p>
            <a:endParaRPr lang="en-US" altLang="en-US" dirty="0"/>
          </a:p>
        </p:txBody>
      </p:sp>
      <p:pic>
        <p:nvPicPr>
          <p:cNvPr id="5" name="Content Placeholder 4" descr="A person wearing PPE at a hospital room">
            <a:extLst>
              <a:ext uri="{FF2B5EF4-FFF2-40B4-BE49-F238E27FC236}">
                <a16:creationId xmlns:a16="http://schemas.microsoft.com/office/drawing/2014/main" id="{9FC2F6FF-F7BA-4E81-A942-E39BD4ADC623}"/>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val="0"/>
              </a:ext>
            </a:extLst>
          </a:blip>
          <a:srcRect/>
          <a:stretch/>
        </p:blipFill>
        <p:spPr>
          <a:xfrm>
            <a:off x="6400800" y="2026227"/>
            <a:ext cx="4267200" cy="3886200"/>
          </a:xfrm>
        </p:spPr>
      </p:pic>
    </p:spTree>
    <p:extLst>
      <p:ext uri="{BB962C8B-B14F-4D97-AF65-F5344CB8AC3E}">
        <p14:creationId xmlns:p14="http://schemas.microsoft.com/office/powerpoint/2010/main" val="394570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6">
            <a:extLst>
              <a:ext uri="{FF2B5EF4-FFF2-40B4-BE49-F238E27FC236}">
                <a16:creationId xmlns:a16="http://schemas.microsoft.com/office/drawing/2014/main" id="{7DF97389-73E2-438C-8870-6F7E7CF67AB3}"/>
              </a:ext>
            </a:extLst>
          </p:cNvPr>
          <p:cNvSpPr>
            <a:spLocks noGrp="1"/>
          </p:cNvSpPr>
          <p:nvPr>
            <p:ph type="title"/>
          </p:nvPr>
        </p:nvSpPr>
        <p:spPr/>
        <p:txBody>
          <a:bodyPr/>
          <a:lstStyle/>
          <a:p>
            <a:r>
              <a:rPr lang="en-US" altLang="en-US" dirty="0"/>
              <a:t>Respirators</a:t>
            </a:r>
          </a:p>
        </p:txBody>
      </p:sp>
      <p:pic>
        <p:nvPicPr>
          <p:cNvPr id="93188" name="Content Placeholder 8" descr="Person wearing surgical mask">
            <a:extLst>
              <a:ext uri="{FF2B5EF4-FFF2-40B4-BE49-F238E27FC236}">
                <a16:creationId xmlns:a16="http://schemas.microsoft.com/office/drawing/2014/main" id="{1E90B167-1438-4682-B959-71EB676F4BCE}"/>
              </a:ext>
            </a:extLst>
          </p:cNvPr>
          <p:cNvPicPr>
            <a:picLocks noGrp="1" noChangeAspect="1"/>
          </p:cNvPicPr>
          <p:nvPr>
            <p:ph sz="half" idx="2"/>
          </p:nvPr>
        </p:nvPicPr>
        <p:blipFill rotWithShape="1">
          <a:blip r:embed="rId3" cstate="hqprint">
            <a:extLst>
              <a:ext uri="{BEBA8EAE-BF5A-486C-A8C5-ECC9F3942E4B}">
                <a14:imgProps xmlns:a14="http://schemas.microsoft.com/office/drawing/2010/main">
                  <a14:imgLayer r:embed="rId4">
                    <a14:imgEffect>
                      <a14:sharpenSoften amount="45000"/>
                    </a14:imgEffect>
                    <a14:imgEffect>
                      <a14:colorTemperature colorTemp="5300"/>
                    </a14:imgEffect>
                    <a14:imgEffect>
                      <a14:saturation sat="132000"/>
                    </a14:imgEffect>
                    <a14:imgEffect>
                      <a14:brightnessContrast bright="18000"/>
                    </a14:imgEffect>
                  </a14:imgLayer>
                </a14:imgProps>
              </a:ext>
              <a:ext uri="{28A0092B-C50C-407E-A947-70E740481C1C}">
                <a14:useLocalDpi xmlns:a14="http://schemas.microsoft.com/office/drawing/2010/main" val="0"/>
              </a:ext>
            </a:extLst>
          </a:blip>
          <a:srcRect l="14104" r="14000"/>
          <a:stretch/>
        </p:blipFill>
        <p:spPr>
          <a:xfrm>
            <a:off x="8210551" y="2147454"/>
            <a:ext cx="2286000" cy="3179602"/>
          </a:xfrm>
        </p:spPr>
      </p:pic>
      <p:sp>
        <p:nvSpPr>
          <p:cNvPr id="93187" name="TextBox 17">
            <a:extLst>
              <a:ext uri="{FF2B5EF4-FFF2-40B4-BE49-F238E27FC236}">
                <a16:creationId xmlns:a16="http://schemas.microsoft.com/office/drawing/2014/main" id="{9AAE5A0C-FFA7-47CA-9472-D2AE74402C1F}"/>
              </a:ext>
            </a:extLst>
          </p:cNvPr>
          <p:cNvSpPr txBox="1">
            <a:spLocks noChangeArrowheads="1"/>
          </p:cNvSpPr>
          <p:nvPr/>
        </p:nvSpPr>
        <p:spPr bwMode="auto">
          <a:xfrm>
            <a:off x="1129990" y="3366195"/>
            <a:ext cx="5035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aseline="-250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aseline="-25000">
                <a:solidFill>
                  <a:schemeClr val="tx1"/>
                </a:solidFill>
                <a:latin typeface="Arial" panose="020B0604020202020204" pitchFamily="34" charset="0"/>
                <a:ea typeface="ＭＳ Ｐゴシック" panose="020B0600070205080204" pitchFamily="34" charset="-128"/>
              </a:defRPr>
            </a:lvl2pPr>
            <a:lvl3pPr eaLnBrk="0" hangingPunct="0">
              <a:defRPr sz="2400" baseline="-25000">
                <a:solidFill>
                  <a:schemeClr val="tx1"/>
                </a:solidFill>
                <a:latin typeface="Arial" panose="020B0604020202020204" pitchFamily="34" charset="0"/>
                <a:ea typeface="ＭＳ Ｐゴシック" panose="020B0600070205080204" pitchFamily="34" charset="-128"/>
              </a:defRPr>
            </a:lvl3pPr>
            <a:lvl4pPr eaLnBrk="0" hangingPunct="0">
              <a:defRPr sz="2400" baseline="-25000">
                <a:solidFill>
                  <a:schemeClr val="tx1"/>
                </a:solidFill>
                <a:latin typeface="Arial" panose="020B0604020202020204" pitchFamily="34" charset="0"/>
                <a:ea typeface="ＭＳ Ｐゴシック" panose="020B0600070205080204" pitchFamily="34" charset="-128"/>
              </a:defRPr>
            </a:lvl4pPr>
            <a:lvl5pPr eaLnBrk="0" hangingPunct="0">
              <a:defRPr sz="2400" baseline="-250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a:buNone/>
            </a:pPr>
            <a:r>
              <a:rPr lang="en-US" altLang="en-US" sz="2000" baseline="0" dirty="0"/>
              <a:t>An N95 respirator is the minimum level of protection to prevent inhaling coronavirus.</a:t>
            </a:r>
            <a:endParaRPr lang="en-US" altLang="en-US" sz="2000" dirty="0"/>
          </a:p>
        </p:txBody>
      </p:sp>
      <p:sp>
        <p:nvSpPr>
          <p:cNvPr id="2" name="TextBox 1">
            <a:extLst>
              <a:ext uri="{FF2B5EF4-FFF2-40B4-BE49-F238E27FC236}">
                <a16:creationId xmlns:a16="http://schemas.microsoft.com/office/drawing/2014/main" id="{CE2EB516-6BE0-4ED3-AE8A-BD8FE21305AC}"/>
              </a:ext>
            </a:extLst>
          </p:cNvPr>
          <p:cNvSpPr txBox="1"/>
          <p:nvPr/>
        </p:nvSpPr>
        <p:spPr>
          <a:xfrm>
            <a:off x="1018478" y="1981200"/>
            <a:ext cx="6899399" cy="954107"/>
          </a:xfrm>
          <a:prstGeom prst="rect">
            <a:avLst/>
          </a:prstGeom>
          <a:noFill/>
        </p:spPr>
        <p:txBody>
          <a:bodyPr wrap="square" rtlCol="0">
            <a:spAutoFit/>
          </a:bodyPr>
          <a:lstStyle/>
          <a:p>
            <a:pPr>
              <a:buNone/>
            </a:pPr>
            <a:r>
              <a:rPr lang="en-US" altLang="en-US" sz="2800" dirty="0"/>
              <a:t>Respirators are needed when there is a potential for aerosol transmission. </a:t>
            </a:r>
          </a:p>
        </p:txBody>
      </p:sp>
      <p:pic>
        <p:nvPicPr>
          <p:cNvPr id="9" name="Picture 2" descr="N95 mask">
            <a:extLst>
              <a:ext uri="{FF2B5EF4-FFF2-40B4-BE49-F238E27FC236}">
                <a16:creationId xmlns:a16="http://schemas.microsoft.com/office/drawing/2014/main" id="{4E6DBB83-1A24-4AC8-9B72-2C2A6DD57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141" y="4105501"/>
            <a:ext cx="2270366" cy="22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511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lastomeric Full-face respirator ">
            <a:extLst>
              <a:ext uri="{FF2B5EF4-FFF2-40B4-BE49-F238E27FC236}">
                <a16:creationId xmlns:a16="http://schemas.microsoft.com/office/drawing/2014/main" id="{28D6DC85-A3CD-4A82-8F82-C5264891848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51857" y="4475858"/>
            <a:ext cx="1981200" cy="1920551"/>
          </a:xfrm>
          <a:prstGeom prst="rect">
            <a:avLst/>
          </a:prstGeom>
        </p:spPr>
      </p:pic>
      <p:sp>
        <p:nvSpPr>
          <p:cNvPr id="95235" name="Content Placeholder 2">
            <a:extLst>
              <a:ext uri="{FF2B5EF4-FFF2-40B4-BE49-F238E27FC236}">
                <a16:creationId xmlns:a16="http://schemas.microsoft.com/office/drawing/2014/main" id="{A85372B7-C103-416E-B1B8-57C6DE67024B}"/>
              </a:ext>
            </a:extLst>
          </p:cNvPr>
          <p:cNvSpPr>
            <a:spLocks noGrp="1"/>
          </p:cNvSpPr>
          <p:nvPr>
            <p:ph sz="half" idx="1"/>
          </p:nvPr>
        </p:nvSpPr>
        <p:spPr>
          <a:xfrm>
            <a:off x="691376" y="1524000"/>
            <a:ext cx="9595624" cy="3810000"/>
          </a:xfrm>
        </p:spPr>
        <p:txBody>
          <a:bodyPr/>
          <a:lstStyle/>
          <a:p>
            <a:r>
              <a:rPr lang="en-US" altLang="en-US" sz="2200" dirty="0"/>
              <a:t>Advantages of reusable respirators:</a:t>
            </a:r>
          </a:p>
          <a:p>
            <a:pPr lvl="1"/>
            <a:r>
              <a:rPr lang="en-US" altLang="en-US" sz="2000" dirty="0"/>
              <a:t>Durability</a:t>
            </a:r>
          </a:p>
          <a:p>
            <a:pPr lvl="1"/>
            <a:r>
              <a:rPr lang="en-US" altLang="en-US" sz="2000" dirty="0"/>
              <a:t>Stand up to repeated cleaning and disinfection</a:t>
            </a:r>
          </a:p>
          <a:p>
            <a:pPr lvl="1"/>
            <a:r>
              <a:rPr lang="en-US" altLang="en-US" sz="2000" dirty="0"/>
              <a:t>Maintain fit over time</a:t>
            </a:r>
          </a:p>
          <a:p>
            <a:pPr lvl="1"/>
            <a:r>
              <a:rPr lang="en-US" altLang="en-US" sz="2000" dirty="0"/>
              <a:t>Cost savings</a:t>
            </a:r>
          </a:p>
          <a:p>
            <a:r>
              <a:rPr lang="en-US" altLang="en-US" sz="2200" dirty="0"/>
              <a:t>Half or full-face elastomeric respirators</a:t>
            </a:r>
          </a:p>
          <a:p>
            <a:r>
              <a:rPr lang="en-US" altLang="en-US" sz="2200" dirty="0"/>
              <a:t>Powered air-purifying respirator (PAPR)</a:t>
            </a:r>
          </a:p>
        </p:txBody>
      </p:sp>
      <p:pic>
        <p:nvPicPr>
          <p:cNvPr id="10" name="Content Placeholder 9" descr="Powered Air purifying respirator">
            <a:extLst>
              <a:ext uri="{FF2B5EF4-FFF2-40B4-BE49-F238E27FC236}">
                <a16:creationId xmlns:a16="http://schemas.microsoft.com/office/drawing/2014/main" id="{35B290CC-DDED-4122-9429-CA1EF9F01C8E}"/>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7535122" y="4390172"/>
            <a:ext cx="2272864" cy="2102703"/>
          </a:xfrm>
        </p:spPr>
      </p:pic>
      <p:pic>
        <p:nvPicPr>
          <p:cNvPr id="8" name="Picture 7" descr="Elastomeric Half-face respirator with HEPA Calrtridge">
            <a:extLst>
              <a:ext uri="{FF2B5EF4-FFF2-40B4-BE49-F238E27FC236}">
                <a16:creationId xmlns:a16="http://schemas.microsoft.com/office/drawing/2014/main" id="{3D4BD472-7149-458D-A4E9-88ED1FA56EA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29485" y="4500724"/>
            <a:ext cx="2269658" cy="1976614"/>
          </a:xfrm>
          <a:prstGeom prst="rect">
            <a:avLst/>
          </a:prstGeom>
        </p:spPr>
      </p:pic>
      <p:sp>
        <p:nvSpPr>
          <p:cNvPr id="11" name="Title 6">
            <a:extLst>
              <a:ext uri="{FF2B5EF4-FFF2-40B4-BE49-F238E27FC236}">
                <a16:creationId xmlns:a16="http://schemas.microsoft.com/office/drawing/2014/main" id="{8501DB99-77AC-42F0-A694-3697B38B6597}"/>
              </a:ext>
            </a:extLst>
          </p:cNvPr>
          <p:cNvSpPr txBox="1">
            <a:spLocks/>
          </p:cNvSpPr>
          <p:nvPr/>
        </p:nvSpPr>
        <p:spPr>
          <a:xfrm>
            <a:off x="621216" y="19843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Respirators (continued)</a:t>
            </a:r>
          </a:p>
        </p:txBody>
      </p:sp>
    </p:spTree>
    <p:extLst>
      <p:ext uri="{BB962C8B-B14F-4D97-AF65-F5344CB8AC3E}">
        <p14:creationId xmlns:p14="http://schemas.microsoft.com/office/powerpoint/2010/main" val="687775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Objectives</a:t>
            </a:r>
          </a:p>
        </p:txBody>
      </p:sp>
      <p:sp>
        <p:nvSpPr>
          <p:cNvPr id="3" name="Content Placeholder 2"/>
          <p:cNvSpPr>
            <a:spLocks noGrp="1"/>
          </p:cNvSpPr>
          <p:nvPr>
            <p:ph idx="1"/>
          </p:nvPr>
        </p:nvSpPr>
        <p:spPr>
          <a:xfrm>
            <a:off x="1067264" y="1928702"/>
            <a:ext cx="7886700" cy="3147067"/>
          </a:xfrm>
        </p:spPr>
        <p:txBody>
          <a:bodyPr>
            <a:normAutofit/>
          </a:bodyPr>
          <a:lstStyle/>
          <a:p>
            <a:pPr marL="0" indent="0">
              <a:buNone/>
              <a:defRPr/>
            </a:pPr>
            <a:r>
              <a:rPr lang="en-US" sz="2400" dirty="0"/>
              <a:t>After attending, you will be able to: </a:t>
            </a:r>
          </a:p>
          <a:p>
            <a:pPr marL="404813" indent="-404813">
              <a:buFont typeface="Arial"/>
              <a:buChar char="•"/>
              <a:defRPr/>
            </a:pPr>
            <a:r>
              <a:rPr lang="en-US" sz="2400" dirty="0"/>
              <a:t>Explain basic facts about COVID-19</a:t>
            </a:r>
          </a:p>
          <a:p>
            <a:pPr marL="404813" indent="-404813">
              <a:buFont typeface="Arial"/>
              <a:buChar char="•"/>
              <a:defRPr/>
            </a:pPr>
            <a:r>
              <a:rPr lang="en-US" sz="2400" dirty="0"/>
              <a:t>Assess the risk of exposure to COVID-19</a:t>
            </a:r>
          </a:p>
          <a:p>
            <a:pPr marL="404813" indent="-404813">
              <a:buFont typeface="Arial"/>
              <a:buChar char="•"/>
              <a:defRPr/>
            </a:pPr>
            <a:r>
              <a:rPr lang="en-US" sz="2400" dirty="0"/>
              <a:t>Define key steps in protection and infection control</a:t>
            </a:r>
          </a:p>
          <a:p>
            <a:pPr marL="404813" indent="-404813">
              <a:buFont typeface="Arial"/>
              <a:buChar char="•"/>
              <a:defRPr/>
            </a:pPr>
            <a:r>
              <a:rPr lang="en-US" sz="2400" dirty="0"/>
              <a:t>Identify health inequities related to COVID-19</a:t>
            </a:r>
          </a:p>
          <a:p>
            <a:pPr marL="404813" indent="-404813">
              <a:buFont typeface="Arial"/>
              <a:buChar char="•"/>
              <a:defRPr/>
            </a:pPr>
            <a:r>
              <a:rPr lang="en-US" sz="2400" dirty="0"/>
              <a:t>Describe other detailed aspects of COVID-19 such as mental health, testing, and vaccinations</a:t>
            </a:r>
          </a:p>
        </p:txBody>
      </p:sp>
    </p:spTree>
    <p:extLst>
      <p:ext uri="{BB962C8B-B14F-4D97-AF65-F5344CB8AC3E}">
        <p14:creationId xmlns:p14="http://schemas.microsoft.com/office/powerpoint/2010/main" val="730879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DC535233-B1F0-499B-B824-BA11C9265996}"/>
              </a:ext>
            </a:extLst>
          </p:cNvPr>
          <p:cNvSpPr>
            <a:spLocks noGrp="1"/>
          </p:cNvSpPr>
          <p:nvPr>
            <p:ph type="title"/>
          </p:nvPr>
        </p:nvSpPr>
        <p:spPr/>
        <p:txBody>
          <a:bodyPr/>
          <a:lstStyle/>
          <a:p>
            <a:r>
              <a:rPr lang="en-US" altLang="en-US" dirty="0"/>
              <a:t>Respirators (continued)</a:t>
            </a:r>
          </a:p>
        </p:txBody>
      </p:sp>
      <p:sp>
        <p:nvSpPr>
          <p:cNvPr id="97283" name="Content Placeholder 2">
            <a:extLst>
              <a:ext uri="{FF2B5EF4-FFF2-40B4-BE49-F238E27FC236}">
                <a16:creationId xmlns:a16="http://schemas.microsoft.com/office/drawing/2014/main" id="{8D8172D5-A50C-4776-AB51-E579767F8D87}"/>
              </a:ext>
            </a:extLst>
          </p:cNvPr>
          <p:cNvSpPr>
            <a:spLocks noGrp="1"/>
          </p:cNvSpPr>
          <p:nvPr>
            <p:ph sz="half" idx="1"/>
          </p:nvPr>
        </p:nvSpPr>
        <p:spPr>
          <a:xfrm>
            <a:off x="959005" y="2781300"/>
            <a:ext cx="5902712" cy="2452339"/>
          </a:xfrm>
        </p:spPr>
        <p:txBody>
          <a:bodyPr/>
          <a:lstStyle/>
          <a:p>
            <a:r>
              <a:rPr lang="en-US" altLang="en-US" dirty="0"/>
              <a:t>Surgical masks </a:t>
            </a:r>
            <a:r>
              <a:rPr lang="en-US" altLang="en-US" b="1" dirty="0"/>
              <a:t>do not</a:t>
            </a:r>
            <a:r>
              <a:rPr lang="en-US" altLang="en-US" dirty="0"/>
              <a:t>:</a:t>
            </a:r>
          </a:p>
          <a:p>
            <a:pPr lvl="1"/>
            <a:r>
              <a:rPr lang="en-US" altLang="en-US" dirty="0"/>
              <a:t>Fit tightly against the skin to form a seal</a:t>
            </a:r>
          </a:p>
          <a:p>
            <a:pPr lvl="1"/>
            <a:r>
              <a:rPr lang="en-US" altLang="en-US" dirty="0"/>
              <a:t>Filter tiny particles, such as viruses or bacteria that are in the air</a:t>
            </a:r>
          </a:p>
        </p:txBody>
      </p:sp>
      <p:pic>
        <p:nvPicPr>
          <p:cNvPr id="97284" name="Content Placeholder 5" descr="lady wearing surgical mask">
            <a:extLst>
              <a:ext uri="{FF2B5EF4-FFF2-40B4-BE49-F238E27FC236}">
                <a16:creationId xmlns:a16="http://schemas.microsoft.com/office/drawing/2014/main" id="{E384F45F-4A23-48B3-B029-B865DBDE8818}"/>
              </a:ext>
            </a:extLst>
          </p:cNvPr>
          <p:cNvPicPr>
            <a:picLocks noGrp="1" noChangeAspect="1"/>
          </p:cNvPicPr>
          <p:nvPr>
            <p:ph sz="half" idx="2"/>
          </p:nvPr>
        </p:nvPicPr>
        <p:blipFill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3000" b="14000"/>
          <a:stretch/>
        </p:blipFill>
        <p:spPr>
          <a:xfrm>
            <a:off x="6919976" y="2560623"/>
            <a:ext cx="4543479" cy="3316740"/>
          </a:xfrm>
        </p:spPr>
      </p:pic>
      <p:sp>
        <p:nvSpPr>
          <p:cNvPr id="2" name="TextBox 1">
            <a:extLst>
              <a:ext uri="{FF2B5EF4-FFF2-40B4-BE49-F238E27FC236}">
                <a16:creationId xmlns:a16="http://schemas.microsoft.com/office/drawing/2014/main" id="{864FC69A-11BC-4203-B129-7E98E2CD0CA4}"/>
              </a:ext>
            </a:extLst>
          </p:cNvPr>
          <p:cNvSpPr txBox="1"/>
          <p:nvPr/>
        </p:nvSpPr>
        <p:spPr>
          <a:xfrm>
            <a:off x="959005" y="1673246"/>
            <a:ext cx="7467600" cy="584775"/>
          </a:xfrm>
          <a:prstGeom prst="rect">
            <a:avLst/>
          </a:prstGeom>
          <a:noFill/>
        </p:spPr>
        <p:txBody>
          <a:bodyPr wrap="square" rtlCol="0">
            <a:spAutoFit/>
          </a:bodyPr>
          <a:lstStyle/>
          <a:p>
            <a:pPr>
              <a:buNone/>
            </a:pPr>
            <a:r>
              <a:rPr lang="en-US" altLang="en-US" sz="3200" b="1" dirty="0"/>
              <a:t>Surgical masks are not respirators!</a:t>
            </a:r>
            <a:endParaRPr lang="en-US" sz="3200" b="1" dirty="0"/>
          </a:p>
        </p:txBody>
      </p:sp>
    </p:spTree>
    <p:extLst>
      <p:ext uri="{BB962C8B-B14F-4D97-AF65-F5344CB8AC3E}">
        <p14:creationId xmlns:p14="http://schemas.microsoft.com/office/powerpoint/2010/main" val="2497338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0" descr="NIOSH approved with N95 or P100. Respirators should collapse as you breathe in and not let air in from the side.  &#10;Respirator fits over nose and under chin, one strap above and one strap below ears, do not cross straps.  Pinch bar to shape of nose"/>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970883" y="1818410"/>
            <a:ext cx="8250235" cy="4419600"/>
          </a:xfrm>
          <a:prstGeom prst="rect">
            <a:avLst/>
          </a:prstGeom>
          <a:noFill/>
          <a:ln w="9525" cap="flat" cmpd="sng">
            <a:solidFill>
              <a:srgbClr val="000000"/>
            </a:solidFill>
            <a:prstDash val="solid"/>
            <a:round/>
            <a:headEnd type="none" w="sm" len="sm"/>
            <a:tailEnd type="none" w="sm" len="sm"/>
          </a:ln>
        </p:spPr>
      </p:pic>
      <p:sp>
        <p:nvSpPr>
          <p:cNvPr id="4" name="Title 3">
            <a:extLst>
              <a:ext uri="{FF2B5EF4-FFF2-40B4-BE49-F238E27FC236}">
                <a16:creationId xmlns:a16="http://schemas.microsoft.com/office/drawing/2014/main" id="{E78EBCB2-8953-4454-9450-7DAECBB58D8B}"/>
              </a:ext>
            </a:extLst>
          </p:cNvPr>
          <p:cNvSpPr>
            <a:spLocks noGrp="1"/>
          </p:cNvSpPr>
          <p:nvPr>
            <p:ph type="title"/>
          </p:nvPr>
        </p:nvSpPr>
        <p:spPr/>
        <p:txBody>
          <a:bodyPr/>
          <a:lstStyle/>
          <a:p>
            <a:r>
              <a:rPr lang="en-US" dirty="0"/>
              <a:t>Donning the disposable respirator</a:t>
            </a:r>
          </a:p>
        </p:txBody>
      </p:sp>
      <p:sp>
        <p:nvSpPr>
          <p:cNvPr id="3" name="TextBox 2"/>
          <p:cNvSpPr txBox="1"/>
          <p:nvPr/>
        </p:nvSpPr>
        <p:spPr>
          <a:xfrm>
            <a:off x="8458200" y="6395977"/>
            <a:ext cx="1905000" cy="276999"/>
          </a:xfrm>
          <a:prstGeom prst="rect">
            <a:avLst/>
          </a:prstGeom>
          <a:noFill/>
        </p:spPr>
        <p:txBody>
          <a:bodyPr wrap="square" rtlCol="0">
            <a:spAutoFit/>
          </a:bodyPr>
          <a:lstStyle/>
          <a:p>
            <a:r>
              <a:rPr lang="en-US" sz="1200" dirty="0"/>
              <a:t>Graphic courtesy of LIUNA</a:t>
            </a:r>
          </a:p>
        </p:txBody>
      </p:sp>
    </p:spTree>
    <p:extLst>
      <p:ext uri="{BB962C8B-B14F-4D97-AF65-F5344CB8AC3E}">
        <p14:creationId xmlns:p14="http://schemas.microsoft.com/office/powerpoint/2010/main" val="4031363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5" name="Google Shape;345;p51" descr="cloth masks"/>
          <p:cNvPicPr preferRelativeResize="0">
            <a:picLocks noChangeAspect="1"/>
          </p:cNvPicPr>
          <p:nvPr/>
        </p:nvPicPr>
        <p:blipFill>
          <a:blip r:embed="rId3" cstate="screen">
            <a:alphaModFix/>
            <a:extLst>
              <a:ext uri="{28A0092B-C50C-407E-A947-70E740481C1C}">
                <a14:useLocalDpi xmlns:a14="http://schemas.microsoft.com/office/drawing/2010/main" val="0"/>
              </a:ext>
            </a:extLst>
          </a:blip>
          <a:stretch>
            <a:fillRect/>
          </a:stretch>
        </p:blipFill>
        <p:spPr>
          <a:xfrm>
            <a:off x="5907133" y="4850828"/>
            <a:ext cx="3673496" cy="1828800"/>
          </a:xfrm>
          <a:prstGeom prst="rect">
            <a:avLst/>
          </a:prstGeom>
          <a:noFill/>
          <a:ln w="38100" cap="flat" cmpd="sng">
            <a:noFill/>
            <a:prstDash val="solid"/>
            <a:round/>
            <a:headEnd type="none" w="sm" len="sm"/>
            <a:tailEnd type="none" w="sm" len="sm"/>
          </a:ln>
        </p:spPr>
      </p:pic>
      <p:sp>
        <p:nvSpPr>
          <p:cNvPr id="4" name="Title 3">
            <a:extLst>
              <a:ext uri="{FF2B5EF4-FFF2-40B4-BE49-F238E27FC236}">
                <a16:creationId xmlns:a16="http://schemas.microsoft.com/office/drawing/2014/main" id="{108C9EF1-A86C-A74B-8498-4059D3FF70FE}"/>
              </a:ext>
            </a:extLst>
          </p:cNvPr>
          <p:cNvSpPr>
            <a:spLocks noGrp="1"/>
          </p:cNvSpPr>
          <p:nvPr>
            <p:ph type="title"/>
          </p:nvPr>
        </p:nvSpPr>
        <p:spPr/>
        <p:txBody>
          <a:bodyPr>
            <a:normAutofit/>
          </a:bodyPr>
          <a:lstStyle/>
          <a:p>
            <a:r>
              <a:rPr lang="en-US" dirty="0">
                <a:sym typeface="Calibri"/>
              </a:rPr>
              <a:t>What about cloth masks?</a:t>
            </a:r>
            <a:endParaRPr lang="en-US" dirty="0"/>
          </a:p>
        </p:txBody>
      </p:sp>
      <p:sp>
        <p:nvSpPr>
          <p:cNvPr id="5" name="Text Placeholder 4">
            <a:extLst>
              <a:ext uri="{FF2B5EF4-FFF2-40B4-BE49-F238E27FC236}">
                <a16:creationId xmlns:a16="http://schemas.microsoft.com/office/drawing/2014/main" id="{D583D6CB-B599-6446-B03E-48B7AC9D2147}"/>
              </a:ext>
            </a:extLst>
          </p:cNvPr>
          <p:cNvSpPr>
            <a:spLocks noGrp="1"/>
          </p:cNvSpPr>
          <p:nvPr>
            <p:ph idx="1"/>
          </p:nvPr>
        </p:nvSpPr>
        <p:spPr>
          <a:xfrm>
            <a:off x="914400" y="1690688"/>
            <a:ext cx="8932549" cy="3649121"/>
          </a:xfrm>
        </p:spPr>
        <p:txBody>
          <a:bodyPr/>
          <a:lstStyle/>
          <a:p>
            <a:r>
              <a:rPr lang="en-US" sz="2400" dirty="0"/>
              <a:t>They are not PPE. </a:t>
            </a:r>
          </a:p>
          <a:p>
            <a:r>
              <a:rPr lang="en-US" sz="2400" dirty="0"/>
              <a:t>Many small particles go around or through cloth. There is not a tight seal to the face.</a:t>
            </a:r>
          </a:p>
          <a:p>
            <a:r>
              <a:rPr lang="en-US" sz="2400" dirty="0"/>
              <a:t>They are better at protecting others from the wearer than the wearer from others.</a:t>
            </a:r>
          </a:p>
          <a:p>
            <a:r>
              <a:rPr lang="en-US" sz="2400" dirty="0"/>
              <a:t>Concerns are that people will touch their face more often to adjust mask, or that they will have a false sense of security with one on.</a:t>
            </a:r>
          </a:p>
          <a:p>
            <a:endParaRPr lang="en-US" sz="2200" dirty="0"/>
          </a:p>
        </p:txBody>
      </p:sp>
    </p:spTree>
    <p:extLst>
      <p:ext uri="{BB962C8B-B14F-4D97-AF65-F5344CB8AC3E}">
        <p14:creationId xmlns:p14="http://schemas.microsoft.com/office/powerpoint/2010/main" val="2880968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txBox="1">
            <a:spLocks noGrp="1"/>
          </p:cNvSpPr>
          <p:nvPr>
            <p:ph type="title"/>
          </p:nvPr>
        </p:nvSpPr>
        <p:spPr/>
        <p:txBody>
          <a:bodyPr/>
          <a:lstStyle/>
          <a:p>
            <a:r>
              <a:rPr lang="en-US" dirty="0">
                <a:sym typeface="Calibri"/>
              </a:rPr>
              <a:t>Gloves</a:t>
            </a:r>
            <a:r>
              <a:rPr lang="en-US" dirty="0"/>
              <a:t>	</a:t>
            </a:r>
          </a:p>
        </p:txBody>
      </p:sp>
      <p:sp>
        <p:nvSpPr>
          <p:cNvPr id="352" name="Google Shape;352;p52"/>
          <p:cNvSpPr txBox="1">
            <a:spLocks noGrp="1"/>
          </p:cNvSpPr>
          <p:nvPr>
            <p:ph sz="half" idx="1"/>
          </p:nvPr>
        </p:nvSpPr>
        <p:spPr>
          <a:xfrm>
            <a:off x="765717" y="1596737"/>
            <a:ext cx="4796883" cy="4675049"/>
          </a:xfrm>
        </p:spPr>
        <p:txBody>
          <a:bodyPr>
            <a:normAutofit/>
          </a:bodyPr>
          <a:lstStyle/>
          <a:p>
            <a:r>
              <a:rPr lang="en-US" sz="2400" dirty="0">
                <a:sym typeface="Calibri"/>
              </a:rPr>
              <a:t>Can be a reminder to avoid touching your face!</a:t>
            </a:r>
          </a:p>
          <a:p>
            <a:r>
              <a:rPr lang="en-US" sz="2400" dirty="0">
                <a:sym typeface="Calibri"/>
              </a:rPr>
              <a:t>Assume they are contaminated; dispose of properly.</a:t>
            </a:r>
          </a:p>
          <a:p>
            <a:r>
              <a:rPr lang="en-US" sz="2400" dirty="0">
                <a:sym typeface="Calibri"/>
              </a:rPr>
              <a:t>Wash hands right after removing</a:t>
            </a:r>
          </a:p>
          <a:p>
            <a:r>
              <a:rPr lang="en-US" sz="2400" dirty="0">
                <a:sym typeface="Calibri"/>
              </a:rPr>
              <a:t>Non-latex is better because latex can trigger asthma and allergies</a:t>
            </a:r>
          </a:p>
          <a:p>
            <a:endParaRPr lang="en-US" sz="2400" dirty="0"/>
          </a:p>
        </p:txBody>
      </p:sp>
      <p:pic>
        <p:nvPicPr>
          <p:cNvPr id="353" name="Google Shape;353;p52" descr="Infographic on how Gloves are not enough.  Wearing gloves is not a substitute for cleaning hands.  Your hands can get contaminated while wearing or removing gloves.  Cleaning your hands after removing your gloves will help prevent the spread of potentially deadly germs.  "/>
          <p:cNvPicPr preferRelativeResize="0"/>
          <p:nvPr/>
        </p:nvPicPr>
        <p:blipFill>
          <a:blip r:embed="rId3" cstate="screen">
            <a:alphaModFix/>
            <a:extLst>
              <a:ext uri="{28A0092B-C50C-407E-A947-70E740481C1C}">
                <a14:useLocalDpi xmlns:a14="http://schemas.microsoft.com/office/drawing/2010/main" val="0"/>
              </a:ext>
            </a:extLst>
          </a:blip>
          <a:stretch>
            <a:fillRect/>
          </a:stretch>
        </p:blipFill>
        <p:spPr>
          <a:xfrm>
            <a:off x="5733050" y="1596735"/>
            <a:ext cx="4764450" cy="4675050"/>
          </a:xfrm>
          <a:prstGeom prst="rect">
            <a:avLst/>
          </a:prstGeom>
          <a:noFill/>
          <a:ln w="38100" cap="flat" cmpd="sng">
            <a:solidFill>
              <a:srgbClr val="000000"/>
            </a:solidFill>
            <a:prstDash val="solid"/>
            <a:round/>
            <a:headEnd type="none" w="sm" len="sm"/>
            <a:tailEnd type="none" w="sm" len="sm"/>
          </a:ln>
        </p:spPr>
      </p:pic>
      <p:pic>
        <p:nvPicPr>
          <p:cNvPr id="354" name="Google Shape;354;p52" descr="CDC logo"/>
          <p:cNvPicPr preferRelativeResize="0"/>
          <p:nvPr/>
        </p:nvPicPr>
        <p:blipFill>
          <a:blip r:embed="rId4" cstate="screen">
            <a:alphaModFix/>
            <a:extLst>
              <a:ext uri="{28A0092B-C50C-407E-A947-70E740481C1C}">
                <a14:useLocalDpi xmlns:a14="http://schemas.microsoft.com/office/drawing/2010/main" val="0"/>
              </a:ext>
            </a:extLst>
          </a:blip>
          <a:stretch>
            <a:fillRect/>
          </a:stretch>
        </p:blipFill>
        <p:spPr>
          <a:xfrm>
            <a:off x="9869600" y="5634550"/>
            <a:ext cx="627900" cy="352650"/>
          </a:xfrm>
          <a:prstGeom prst="rect">
            <a:avLst/>
          </a:prstGeom>
          <a:noFill/>
          <a:ln>
            <a:noFill/>
          </a:ln>
        </p:spPr>
      </p:pic>
    </p:spTree>
    <p:extLst>
      <p:ext uri="{BB962C8B-B14F-4D97-AF65-F5344CB8AC3E}">
        <p14:creationId xmlns:p14="http://schemas.microsoft.com/office/powerpoint/2010/main" val="1960847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D691-FC2F-4241-82F5-D9F08DD9D544}"/>
              </a:ext>
            </a:extLst>
          </p:cNvPr>
          <p:cNvSpPr>
            <a:spLocks noGrp="1"/>
          </p:cNvSpPr>
          <p:nvPr>
            <p:ph type="title"/>
          </p:nvPr>
        </p:nvSpPr>
        <p:spPr/>
        <p:txBody>
          <a:bodyPr/>
          <a:lstStyle/>
          <a:p>
            <a:r>
              <a:rPr lang="en-US" dirty="0"/>
              <a:t>Are these safeguards adequate?</a:t>
            </a:r>
          </a:p>
        </p:txBody>
      </p:sp>
      <p:pic>
        <p:nvPicPr>
          <p:cNvPr id="11" name="Content Placeholder 10" descr="Signs on the floor at a grocery story to where people should stand">
            <a:extLst>
              <a:ext uri="{FF2B5EF4-FFF2-40B4-BE49-F238E27FC236}">
                <a16:creationId xmlns:a16="http://schemas.microsoft.com/office/drawing/2014/main" id="{6E4AE39C-A492-47C2-A62B-7348A8067400}"/>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tretch/>
        </p:blipFill>
        <p:spPr>
          <a:xfrm rot="5400000">
            <a:off x="1024128" y="2129822"/>
            <a:ext cx="4809744" cy="3742944"/>
          </a:xfrm>
        </p:spPr>
      </p:pic>
      <p:pic>
        <p:nvPicPr>
          <p:cNvPr id="7" name="Content Placeholder 6" descr="Plexi glass to separate the cashier and customer">
            <a:extLst>
              <a:ext uri="{FF2B5EF4-FFF2-40B4-BE49-F238E27FC236}">
                <a16:creationId xmlns:a16="http://schemas.microsoft.com/office/drawing/2014/main" id="{02DE93ED-4CF4-49CC-BAA6-B56DA5739E8E}"/>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rot="5400000">
            <a:off x="5816600" y="2293939"/>
            <a:ext cx="4826000" cy="3619500"/>
          </a:xfrm>
        </p:spPr>
      </p:pic>
    </p:spTree>
    <p:extLst>
      <p:ext uri="{BB962C8B-B14F-4D97-AF65-F5344CB8AC3E}">
        <p14:creationId xmlns:p14="http://schemas.microsoft.com/office/powerpoint/2010/main" val="215111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E198-E3E7-4A1B-9612-62F56A14235D}"/>
              </a:ext>
            </a:extLst>
          </p:cNvPr>
          <p:cNvSpPr>
            <a:spLocks noGrp="1"/>
          </p:cNvSpPr>
          <p:nvPr>
            <p:ph type="title"/>
          </p:nvPr>
        </p:nvSpPr>
        <p:spPr/>
        <p:txBody>
          <a:bodyPr/>
          <a:lstStyle/>
          <a:p>
            <a:r>
              <a:rPr lang="en-US" dirty="0"/>
              <a:t>Are these safeguards adequate?</a:t>
            </a:r>
          </a:p>
        </p:txBody>
      </p:sp>
      <p:pic>
        <p:nvPicPr>
          <p:cNvPr id="7" name="Content Placeholder 6" descr="Customers outside a grocery store standing apart from each other">
            <a:extLst>
              <a:ext uri="{FF2B5EF4-FFF2-40B4-BE49-F238E27FC236}">
                <a16:creationId xmlns:a16="http://schemas.microsoft.com/office/drawing/2014/main" id="{17306558-60C5-4C16-AF99-C0AE9D62EC96}"/>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rot="5400000">
            <a:off x="1676400" y="2568819"/>
            <a:ext cx="3810000" cy="2857500"/>
          </a:xfrm>
        </p:spPr>
      </p:pic>
      <p:pic>
        <p:nvPicPr>
          <p:cNvPr id="15" name="Content Placeholder 14" descr="cashier protected by a sneeze guard, gloves, and a respirator">
            <a:extLst>
              <a:ext uri="{FF2B5EF4-FFF2-40B4-BE49-F238E27FC236}">
                <a16:creationId xmlns:a16="http://schemas.microsoft.com/office/drawing/2014/main" id="{6BF11148-10ED-4E06-89BE-78386B99E414}"/>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val="0"/>
              </a:ext>
            </a:extLst>
          </a:blip>
          <a:srcRect/>
          <a:stretch/>
        </p:blipFill>
        <p:spPr>
          <a:xfrm>
            <a:off x="5200650" y="2092569"/>
            <a:ext cx="5181600" cy="3810000"/>
          </a:xfrm>
        </p:spPr>
      </p:pic>
    </p:spTree>
    <p:extLst>
      <p:ext uri="{BB962C8B-B14F-4D97-AF65-F5344CB8AC3E}">
        <p14:creationId xmlns:p14="http://schemas.microsoft.com/office/powerpoint/2010/main" val="1127529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8FEA-D8B8-4D51-BEC4-88BFEE443BCA}"/>
              </a:ext>
            </a:extLst>
          </p:cNvPr>
          <p:cNvSpPr>
            <a:spLocks noGrp="1"/>
          </p:cNvSpPr>
          <p:nvPr>
            <p:ph type="title"/>
          </p:nvPr>
        </p:nvSpPr>
        <p:spPr/>
        <p:txBody>
          <a:bodyPr/>
          <a:lstStyle/>
          <a:p>
            <a:r>
              <a:rPr lang="en-US" dirty="0"/>
              <a:t>Are these safeguards adequate?</a:t>
            </a:r>
          </a:p>
        </p:txBody>
      </p:sp>
      <p:pic>
        <p:nvPicPr>
          <p:cNvPr id="6" name="Content Placeholder 5" descr="cashier protected by a sneeze guard, gloves, and a respirator">
            <a:extLst>
              <a:ext uri="{FF2B5EF4-FFF2-40B4-BE49-F238E27FC236}">
                <a16:creationId xmlns:a16="http://schemas.microsoft.com/office/drawing/2014/main" id="{A21B7D61-4340-4CB0-9072-97A8BA2212D6}"/>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a:stretch/>
        </p:blipFill>
        <p:spPr>
          <a:xfrm>
            <a:off x="2007100" y="2078182"/>
            <a:ext cx="4000093" cy="3124200"/>
          </a:xfrm>
        </p:spPr>
      </p:pic>
      <p:pic>
        <p:nvPicPr>
          <p:cNvPr id="15" name="Content Placeholder 14" descr="Sanitary worker wearing gloves and respirator">
            <a:extLst>
              <a:ext uri="{FF2B5EF4-FFF2-40B4-BE49-F238E27FC236}">
                <a16:creationId xmlns:a16="http://schemas.microsoft.com/office/drawing/2014/main" id="{434A320E-1463-45B1-8250-59C49C257D4A}"/>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val="0"/>
              </a:ext>
            </a:extLst>
          </a:blip>
          <a:srcRect/>
          <a:stretch/>
        </p:blipFill>
        <p:spPr>
          <a:xfrm>
            <a:off x="6262256" y="2078182"/>
            <a:ext cx="4000093" cy="3124200"/>
          </a:xfrm>
        </p:spPr>
      </p:pic>
    </p:spTree>
    <p:extLst>
      <p:ext uri="{BB962C8B-B14F-4D97-AF65-F5344CB8AC3E}">
        <p14:creationId xmlns:p14="http://schemas.microsoft.com/office/powerpoint/2010/main" val="3542022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6DAD-009D-4B0B-987D-05313EB6020E}"/>
              </a:ext>
            </a:extLst>
          </p:cNvPr>
          <p:cNvSpPr>
            <a:spLocks noGrp="1"/>
          </p:cNvSpPr>
          <p:nvPr>
            <p:ph type="title"/>
          </p:nvPr>
        </p:nvSpPr>
        <p:spPr/>
        <p:txBody>
          <a:bodyPr/>
          <a:lstStyle/>
          <a:p>
            <a:r>
              <a:rPr lang="en-US" dirty="0"/>
              <a:t>Are these safeguards adequate?</a:t>
            </a:r>
          </a:p>
        </p:txBody>
      </p:sp>
      <p:pic>
        <p:nvPicPr>
          <p:cNvPr id="7" name="Content Placeholder 6" descr="health care worker wearing face shield, gown, gloves and mask. ">
            <a:extLst>
              <a:ext uri="{FF2B5EF4-FFF2-40B4-BE49-F238E27FC236}">
                <a16:creationId xmlns:a16="http://schemas.microsoft.com/office/drawing/2014/main" id="{0F225367-1465-45C1-9BC5-F4B1931A9D12}"/>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a:stretch/>
        </p:blipFill>
        <p:spPr>
          <a:xfrm>
            <a:off x="1828801" y="2057400"/>
            <a:ext cx="3352800" cy="3733800"/>
          </a:xfrm>
        </p:spPr>
      </p:pic>
      <p:pic>
        <p:nvPicPr>
          <p:cNvPr id="9" name="Content Placeholder 8" descr="Front portion of the bus chained off so that it is off limits to passengers. ">
            <a:extLst>
              <a:ext uri="{FF2B5EF4-FFF2-40B4-BE49-F238E27FC236}">
                <a16:creationId xmlns:a16="http://schemas.microsoft.com/office/drawing/2014/main" id="{0B9AEDCC-6F42-4875-AED1-50FDD33E9DE9}"/>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harpenSoften amount="25000"/>
                    </a14:imgEffect>
                    <a14:imgEffect>
                      <a14:brightnessContrast bright="45000"/>
                    </a14:imgEffect>
                  </a14:imgLayer>
                </a14:imgProps>
              </a:ext>
              <a:ext uri="{28A0092B-C50C-407E-A947-70E740481C1C}">
                <a14:useLocalDpi xmlns:a14="http://schemas.microsoft.com/office/drawing/2010/main" val="0"/>
              </a:ext>
            </a:extLst>
          </a:blip>
          <a:stretch>
            <a:fillRect/>
          </a:stretch>
        </p:blipFill>
        <p:spPr>
          <a:xfrm>
            <a:off x="4648201" y="2011071"/>
            <a:ext cx="5783317" cy="4002983"/>
          </a:xfrm>
        </p:spPr>
      </p:pic>
    </p:spTree>
    <p:extLst>
      <p:ext uri="{BB962C8B-B14F-4D97-AF65-F5344CB8AC3E}">
        <p14:creationId xmlns:p14="http://schemas.microsoft.com/office/powerpoint/2010/main" val="2675432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2CE75-4DEB-4AE2-BAB9-3FBC1D054D17}"/>
              </a:ext>
            </a:extLst>
          </p:cNvPr>
          <p:cNvSpPr>
            <a:spLocks noGrp="1"/>
          </p:cNvSpPr>
          <p:nvPr>
            <p:ph type="title"/>
          </p:nvPr>
        </p:nvSpPr>
        <p:spPr/>
        <p:txBody>
          <a:bodyPr/>
          <a:lstStyle/>
          <a:p>
            <a:r>
              <a:rPr lang="en-US" dirty="0"/>
              <a:t>Are these safeguards adequate?</a:t>
            </a:r>
          </a:p>
        </p:txBody>
      </p:sp>
      <p:pic>
        <p:nvPicPr>
          <p:cNvPr id="7" name="Content Placeholder 6" descr="NYPD officer wearing a face mask only">
            <a:extLst>
              <a:ext uri="{FF2B5EF4-FFF2-40B4-BE49-F238E27FC236}">
                <a16:creationId xmlns:a16="http://schemas.microsoft.com/office/drawing/2014/main" id="{4B1B7896-EDC6-49A6-8D0E-F91191FE025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tretch/>
        </p:blipFill>
        <p:spPr>
          <a:xfrm>
            <a:off x="2155074" y="2552801"/>
            <a:ext cx="2547851" cy="2896985"/>
          </a:xfrm>
        </p:spPr>
      </p:pic>
      <p:pic>
        <p:nvPicPr>
          <p:cNvPr id="12" name="Content Placeholder 11" descr="Post office worker behind barriers">
            <a:extLst>
              <a:ext uri="{FF2B5EF4-FFF2-40B4-BE49-F238E27FC236}">
                <a16:creationId xmlns:a16="http://schemas.microsoft.com/office/drawing/2014/main" id="{F85C6122-8FD1-46F0-9ED8-AE8A339E67B3}"/>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rot="5400000">
            <a:off x="6119288" y="2296053"/>
            <a:ext cx="4827109" cy="3616384"/>
          </a:xfrm>
        </p:spPr>
      </p:pic>
    </p:spTree>
    <p:extLst>
      <p:ext uri="{BB962C8B-B14F-4D97-AF65-F5344CB8AC3E}">
        <p14:creationId xmlns:p14="http://schemas.microsoft.com/office/powerpoint/2010/main" val="283588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5990-45ED-4E03-98F2-512B2125A623}"/>
              </a:ext>
            </a:extLst>
          </p:cNvPr>
          <p:cNvSpPr>
            <a:spLocks noGrp="1"/>
          </p:cNvSpPr>
          <p:nvPr>
            <p:ph type="title"/>
          </p:nvPr>
        </p:nvSpPr>
        <p:spPr/>
        <p:txBody>
          <a:bodyPr/>
          <a:lstStyle/>
          <a:p>
            <a:r>
              <a:rPr lang="en-US" dirty="0"/>
              <a:t>Are these safeguards adequate?</a:t>
            </a:r>
          </a:p>
        </p:txBody>
      </p:sp>
      <p:pic>
        <p:nvPicPr>
          <p:cNvPr id="10" name="Content Placeholder 9" descr="Taxi driver wearing face mask and gloves">
            <a:extLst>
              <a:ext uri="{FF2B5EF4-FFF2-40B4-BE49-F238E27FC236}">
                <a16:creationId xmlns:a16="http://schemas.microsoft.com/office/drawing/2014/main" id="{C090AACD-B133-4783-A2CA-D3F5B30FE949}"/>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rcRect/>
          <a:stretch/>
        </p:blipFill>
        <p:spPr>
          <a:xfrm>
            <a:off x="1995054" y="1982156"/>
            <a:ext cx="4343400" cy="3497317"/>
          </a:xfrm>
        </p:spPr>
      </p:pic>
      <p:pic>
        <p:nvPicPr>
          <p:cNvPr id="12" name="Content Placeholder 11" descr="Delivery person wearing a fast mask and gloves opening door">
            <a:extLst>
              <a:ext uri="{FF2B5EF4-FFF2-40B4-BE49-F238E27FC236}">
                <a16:creationId xmlns:a16="http://schemas.microsoft.com/office/drawing/2014/main" id="{F068B2B9-4EC7-423C-8E34-159725FC6A7D}"/>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val="0"/>
              </a:ext>
            </a:extLst>
          </a:blip>
          <a:srcRect/>
          <a:stretch/>
        </p:blipFill>
        <p:spPr>
          <a:xfrm>
            <a:off x="6567054" y="1995294"/>
            <a:ext cx="3657600" cy="3505200"/>
          </a:xfrm>
        </p:spPr>
      </p:pic>
    </p:spTree>
    <p:extLst>
      <p:ext uri="{BB962C8B-B14F-4D97-AF65-F5344CB8AC3E}">
        <p14:creationId xmlns:p14="http://schemas.microsoft.com/office/powerpoint/2010/main" val="241130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1BBC7A8-7CBB-41FD-82AC-BB350FC6D31F}"/>
              </a:ext>
            </a:extLst>
          </p:cNvPr>
          <p:cNvSpPr>
            <a:spLocks noGrp="1"/>
          </p:cNvSpPr>
          <p:nvPr>
            <p:ph type="title"/>
          </p:nvPr>
        </p:nvSpPr>
        <p:spPr>
          <a:xfrm>
            <a:off x="2209800" y="2590801"/>
            <a:ext cx="7772400" cy="1362075"/>
          </a:xfrm>
        </p:spPr>
        <p:txBody>
          <a:bodyPr>
            <a:normAutofit/>
          </a:bodyPr>
          <a:lstStyle/>
          <a:p>
            <a:r>
              <a:rPr lang="en-US" altLang="en-US" dirty="0">
                <a:ea typeface="ＭＳ Ｐゴシック" panose="020B0600070205080204" pitchFamily="34" charset="-128"/>
              </a:rPr>
              <a:t>COVID-19 Basics</a:t>
            </a:r>
          </a:p>
        </p:txBody>
      </p:sp>
      <p:pic>
        <p:nvPicPr>
          <p:cNvPr id="27651" name="Content Placeholder 4" descr="Man in full PPE examining eggs">
            <a:extLst>
              <a:ext uri="{FF2B5EF4-FFF2-40B4-BE49-F238E27FC236}">
                <a16:creationId xmlns:a16="http://schemas.microsoft.com/office/drawing/2014/main" id="{690FA618-BBE5-4E0A-8A31-F809C22E8B9E}"/>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a:stretch/>
        </p:blipFill>
        <p:spPr>
          <a:xfrm>
            <a:off x="8915400" y="1743075"/>
            <a:ext cx="3276600" cy="4419600"/>
          </a:xfrm>
        </p:spPr>
      </p:pic>
    </p:spTree>
    <p:extLst>
      <p:ext uri="{BB962C8B-B14F-4D97-AF65-F5344CB8AC3E}">
        <p14:creationId xmlns:p14="http://schemas.microsoft.com/office/powerpoint/2010/main" val="2851960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03030-FE4E-4FB5-9FF8-9476F12658EE}"/>
              </a:ext>
            </a:extLst>
          </p:cNvPr>
          <p:cNvSpPr>
            <a:spLocks noGrp="1"/>
          </p:cNvSpPr>
          <p:nvPr>
            <p:ph type="title"/>
          </p:nvPr>
        </p:nvSpPr>
        <p:spPr/>
        <p:txBody>
          <a:bodyPr/>
          <a:lstStyle/>
          <a:p>
            <a:r>
              <a:rPr lang="en-US" dirty="0"/>
              <a:t>Are these safeguards adequate?</a:t>
            </a:r>
          </a:p>
        </p:txBody>
      </p:sp>
      <p:pic>
        <p:nvPicPr>
          <p:cNvPr id="7" name="Content Placeholder 6" descr="Healthcare worker wearing fast mask, and face shield">
            <a:extLst>
              <a:ext uri="{FF2B5EF4-FFF2-40B4-BE49-F238E27FC236}">
                <a16:creationId xmlns:a16="http://schemas.microsoft.com/office/drawing/2014/main" id="{26462B5E-B9F8-4E0C-8141-EEFEEA1CF6A5}"/>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tretch>
            <a:fillRect/>
          </a:stretch>
        </p:blipFill>
        <p:spPr>
          <a:xfrm>
            <a:off x="1687359" y="1825625"/>
            <a:ext cx="3483282" cy="4351338"/>
          </a:xfrm>
        </p:spPr>
      </p:pic>
      <p:pic>
        <p:nvPicPr>
          <p:cNvPr id="9" name="Content Placeholder 8" descr="Person wearing a cloth mask">
            <a:extLst>
              <a:ext uri="{FF2B5EF4-FFF2-40B4-BE49-F238E27FC236}">
                <a16:creationId xmlns:a16="http://schemas.microsoft.com/office/drawing/2014/main" id="{3B0913E0-51B6-4119-A4A8-7069AA0F69E1}"/>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440872" y="1690690"/>
            <a:ext cx="3598479" cy="4797973"/>
          </a:xfrm>
        </p:spPr>
      </p:pic>
    </p:spTree>
    <p:extLst>
      <p:ext uri="{BB962C8B-B14F-4D97-AF65-F5344CB8AC3E}">
        <p14:creationId xmlns:p14="http://schemas.microsoft.com/office/powerpoint/2010/main" val="3359916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FEB32-7846-4673-B2BF-E4439DE5EF27}"/>
              </a:ext>
            </a:extLst>
          </p:cNvPr>
          <p:cNvSpPr>
            <a:spLocks noGrp="1"/>
          </p:cNvSpPr>
          <p:nvPr>
            <p:ph type="title"/>
          </p:nvPr>
        </p:nvSpPr>
        <p:spPr/>
        <p:txBody>
          <a:bodyPr/>
          <a:lstStyle/>
          <a:p>
            <a:r>
              <a:rPr lang="en-US" dirty="0"/>
              <a:t>Is this safeguard adequate?</a:t>
            </a:r>
          </a:p>
        </p:txBody>
      </p:sp>
      <p:pic>
        <p:nvPicPr>
          <p:cNvPr id="7" name="Content Placeholder 6" descr="chairs with signs that say please respect social distancing and avoid touching the counter.">
            <a:extLst>
              <a:ext uri="{FF2B5EF4-FFF2-40B4-BE49-F238E27FC236}">
                <a16:creationId xmlns:a16="http://schemas.microsoft.com/office/drawing/2014/main" id="{76B99DF5-99F8-43DD-955B-D6079770AFDD}"/>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val="0"/>
              </a:ext>
            </a:extLst>
          </a:blip>
          <a:stretch/>
        </p:blipFill>
        <p:spPr>
          <a:xfrm>
            <a:off x="1162261" y="1816769"/>
            <a:ext cx="6197544" cy="3718527"/>
          </a:xfrm>
        </p:spPr>
      </p:pic>
    </p:spTree>
    <p:extLst>
      <p:ext uri="{BB962C8B-B14F-4D97-AF65-F5344CB8AC3E}">
        <p14:creationId xmlns:p14="http://schemas.microsoft.com/office/powerpoint/2010/main" val="929101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07A41-2277-4A91-8BCA-AD6EC28F15EF}"/>
              </a:ext>
            </a:extLst>
          </p:cNvPr>
          <p:cNvSpPr>
            <a:spLocks noGrp="1"/>
          </p:cNvSpPr>
          <p:nvPr>
            <p:ph type="title"/>
          </p:nvPr>
        </p:nvSpPr>
        <p:spPr/>
        <p:txBody>
          <a:bodyPr/>
          <a:lstStyle/>
          <a:p>
            <a:r>
              <a:rPr lang="en-US" dirty="0"/>
              <a:t>Resources</a:t>
            </a:r>
          </a:p>
        </p:txBody>
      </p:sp>
      <p:sp>
        <p:nvSpPr>
          <p:cNvPr id="3" name="Rectangle 2"/>
          <p:cNvSpPr/>
          <p:nvPr/>
        </p:nvSpPr>
        <p:spPr>
          <a:xfrm>
            <a:off x="750849" y="1690689"/>
            <a:ext cx="9206726" cy="1200329"/>
          </a:xfrm>
          <a:prstGeom prst="rect">
            <a:avLst/>
          </a:prstGeom>
        </p:spPr>
        <p:txBody>
          <a:bodyPr wrap="square">
            <a:spAutoFit/>
          </a:bodyPr>
          <a:lstStyle/>
          <a:p>
            <a:r>
              <a:rPr lang="en-US" sz="2400" dirty="0">
                <a:latin typeface="Arial" panose="020B0604020202020204" pitchFamily="34" charset="0"/>
                <a:ea typeface="Times New Roman" panose="02020603050405020304" pitchFamily="18" charset="0"/>
              </a:rPr>
              <a:t>CDC - </a:t>
            </a:r>
            <a:r>
              <a:rPr lang="en-US" sz="2400" i="1" dirty="0">
                <a:latin typeface="Arial" panose="020B0604020202020204" pitchFamily="34" charset="0"/>
                <a:ea typeface="Times New Roman" panose="02020603050405020304" pitchFamily="18" charset="0"/>
              </a:rPr>
              <a:t> </a:t>
            </a:r>
            <a:r>
              <a:rPr lang="en-US" sz="2400" u="sng" dirty="0">
                <a:solidFill>
                  <a:srgbClr val="0000FF"/>
                </a:solidFill>
                <a:latin typeface="Arial" panose="020B0604020202020204" pitchFamily="34" charset="0"/>
                <a:ea typeface="Times New Roman" panose="02020603050405020304" pitchFamily="18" charset="0"/>
                <a:hlinkClick r:id="rId2"/>
              </a:rPr>
              <a:t>https://www.cdc.gov/coronavirus/2019-ncov/index.html</a:t>
            </a:r>
            <a:endParaRPr lang="en-US" sz="2400" dirty="0">
              <a:latin typeface="Arial" panose="020B0604020202020204" pitchFamily="34" charset="0"/>
              <a:ea typeface="Times New Roman" panose="02020603050405020304" pitchFamily="18" charset="0"/>
            </a:endParaRPr>
          </a:p>
          <a:p>
            <a:endParaRPr lang="en-US" sz="2400" dirty="0">
              <a:latin typeface="Arial" panose="020B0604020202020204" pitchFamily="34" charset="0"/>
              <a:ea typeface="Times New Roman" panose="02020603050405020304" pitchFamily="18" charset="0"/>
            </a:endParaRPr>
          </a:p>
          <a:p>
            <a:r>
              <a:rPr lang="en-US" sz="2400" dirty="0">
                <a:latin typeface="Arial" panose="020B0604020202020204" pitchFamily="34" charset="0"/>
                <a:ea typeface="Times New Roman" panose="02020603050405020304" pitchFamily="18" charset="0"/>
              </a:rPr>
              <a:t>NIEHS - </a:t>
            </a:r>
            <a:r>
              <a:rPr lang="en-US" sz="2400" u="sng" dirty="0">
                <a:solidFill>
                  <a:srgbClr val="0000FF"/>
                </a:solidFill>
                <a:latin typeface="Arial" panose="020B0604020202020204" pitchFamily="34" charset="0"/>
                <a:ea typeface="Times New Roman" panose="02020603050405020304" pitchFamily="18" charset="0"/>
                <a:hlinkClick r:id="rId3"/>
              </a:rPr>
              <a:t>https://tools.niehs.nih.gov/wetp/covid19worker/index.cfm</a:t>
            </a:r>
            <a:endParaRPr lang="en-US" sz="24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0547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4AF5F4-CCD6-4D68-936A-54E736A3FBB8}"/>
              </a:ext>
            </a:extLst>
          </p:cNvPr>
          <p:cNvSpPr>
            <a:spLocks noGrp="1"/>
          </p:cNvSpPr>
          <p:nvPr>
            <p:ph type="title"/>
          </p:nvPr>
        </p:nvSpPr>
        <p:spPr/>
        <p:txBody>
          <a:bodyPr/>
          <a:lstStyle/>
          <a:p>
            <a:r>
              <a:rPr lang="en-US" altLang="en-US" dirty="0">
                <a:ea typeface="ＭＳ Ｐゴシック" panose="020B0600070205080204" pitchFamily="34" charset="-128"/>
              </a:rPr>
              <a:t>What is SARS-CoV-2? </a:t>
            </a:r>
          </a:p>
        </p:txBody>
      </p:sp>
      <p:pic>
        <p:nvPicPr>
          <p:cNvPr id="4" name="Content Placeholder 3" descr="SARS-COV-2 virus">
            <a:extLst>
              <a:ext uri="{FF2B5EF4-FFF2-40B4-BE49-F238E27FC236}">
                <a16:creationId xmlns:a16="http://schemas.microsoft.com/office/drawing/2014/main" id="{49215772-4544-4A0F-8DB6-044D7C358C37}"/>
              </a:ext>
            </a:extLst>
          </p:cNvPr>
          <p:cNvPicPr>
            <a:picLocks noGrp="1" noChangeAspect="1"/>
          </p:cNvPicPr>
          <p:nvPr>
            <p:ph sz="half" idx="1"/>
          </p:nvPr>
        </p:nvPicPr>
        <p:blipFill rotWithShape="1">
          <a:blip r:embed="rId3" cstate="hqprint">
            <a:extLst>
              <a:ext uri="{28A0092B-C50C-407E-A947-70E740481C1C}">
                <a14:useLocalDpi xmlns:a14="http://schemas.microsoft.com/office/drawing/2010/main" val="0"/>
              </a:ext>
            </a:extLst>
          </a:blip>
          <a:srcRect l="14989"/>
          <a:stretch/>
        </p:blipFill>
        <p:spPr>
          <a:xfrm>
            <a:off x="1828800" y="2009662"/>
            <a:ext cx="3505200" cy="3036722"/>
          </a:xfrm>
          <a:prstGeom prst="rect">
            <a:avLst/>
          </a:prstGeom>
        </p:spPr>
      </p:pic>
      <p:sp>
        <p:nvSpPr>
          <p:cNvPr id="29699" name="Content Placeholder 3">
            <a:extLst>
              <a:ext uri="{FF2B5EF4-FFF2-40B4-BE49-F238E27FC236}">
                <a16:creationId xmlns:a16="http://schemas.microsoft.com/office/drawing/2014/main" id="{3D5B2636-EF71-4589-BD0A-37F754E6DFB9}"/>
              </a:ext>
            </a:extLst>
          </p:cNvPr>
          <p:cNvSpPr>
            <a:spLocks noGrp="1"/>
          </p:cNvSpPr>
          <p:nvPr>
            <p:ph sz="half" idx="2"/>
          </p:nvPr>
        </p:nvSpPr>
        <p:spPr>
          <a:xfrm>
            <a:off x="5486400" y="1905000"/>
            <a:ext cx="4953000" cy="4191000"/>
          </a:xfrm>
        </p:spPr>
        <p:txBody>
          <a:bodyPr/>
          <a:lstStyle/>
          <a:p>
            <a:pPr marL="0" indent="0">
              <a:buNone/>
            </a:pPr>
            <a:r>
              <a:rPr lang="en-US" altLang="en-US" sz="2400" dirty="0">
                <a:ea typeface="ＭＳ Ｐゴシック" panose="020B0600070205080204" pitchFamily="34" charset="-128"/>
              </a:rPr>
              <a:t>SARS-CoV-2 is the virus that causes coronavirus disease 2019 (COVID-19)</a:t>
            </a:r>
          </a:p>
          <a:p>
            <a:r>
              <a:rPr lang="en-US" altLang="en-US" sz="2400" dirty="0">
                <a:ea typeface="ＭＳ Ｐゴシック" panose="020B0600070205080204" pitchFamily="34" charset="-128"/>
              </a:rPr>
              <a:t>SARS = severe acute respiratory distress syndrome</a:t>
            </a:r>
          </a:p>
          <a:p>
            <a:r>
              <a:rPr lang="en-US" altLang="en-US" sz="2400" dirty="0">
                <a:ea typeface="ＭＳ Ｐゴシック" panose="020B0600070205080204" pitchFamily="34" charset="-128"/>
              </a:rPr>
              <a:t>Spreads easily person-to-person particularly when someone sneezes</a:t>
            </a:r>
          </a:p>
          <a:p>
            <a:r>
              <a:rPr lang="en-US" altLang="en-US" sz="2400" dirty="0">
                <a:ea typeface="ＭＳ Ｐゴシック" panose="020B0600070205080204" pitchFamily="34" charset="-128"/>
              </a:rPr>
              <a:t>Little if any immunity in humans</a:t>
            </a:r>
          </a:p>
          <a:p>
            <a:pPr marL="0" indent="0">
              <a:buNone/>
            </a:pPr>
            <a:endParaRPr lang="en-US" altLang="en-US" sz="1600" dirty="0">
              <a:ea typeface="ＭＳ Ｐゴシック" panose="020B0600070205080204" pitchFamily="34" charset="-128"/>
            </a:endParaRPr>
          </a:p>
          <a:p>
            <a:pPr marL="0" indent="0">
              <a:buNone/>
            </a:pPr>
            <a:r>
              <a:rPr lang="en-US" altLang="en-US" sz="1800" dirty="0">
                <a:ea typeface="ＭＳ Ｐゴシック" panose="020B0600070205080204" pitchFamily="34" charset="-128"/>
              </a:rPr>
              <a:t>Detailed information: </a:t>
            </a:r>
            <a:r>
              <a:rPr lang="en-US" altLang="en-US" sz="1800" dirty="0">
                <a:ea typeface="ＭＳ Ｐゴシック" panose="020B0600070205080204" pitchFamily="34" charset="-128"/>
                <a:hlinkClick r:id="rId4"/>
              </a:rPr>
              <a:t>https://www.cdc.gov/coronavirus/2019-ncov/index.html</a:t>
            </a:r>
            <a:endParaRPr lang="en-US" altLang="en-US" sz="1800" dirty="0">
              <a:ea typeface="ＭＳ Ｐゴシック" panose="020B0600070205080204" pitchFamily="34" charset="-128"/>
            </a:endParaRPr>
          </a:p>
        </p:txBody>
      </p:sp>
    </p:spTree>
    <p:extLst>
      <p:ext uri="{BB962C8B-B14F-4D97-AF65-F5344CB8AC3E}">
        <p14:creationId xmlns:p14="http://schemas.microsoft.com/office/powerpoint/2010/main" val="394056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E91B8D-92D7-467B-9C16-57DAA722BBB5}"/>
              </a:ext>
            </a:extLst>
          </p:cNvPr>
          <p:cNvSpPr>
            <a:spLocks noGrp="1"/>
          </p:cNvSpPr>
          <p:nvPr>
            <p:ph type="title"/>
          </p:nvPr>
        </p:nvSpPr>
        <p:spPr/>
        <p:txBody>
          <a:bodyPr/>
          <a:lstStyle/>
          <a:p>
            <a:r>
              <a:rPr lang="en-US" dirty="0"/>
              <a:t>Worldwide distribution map</a:t>
            </a:r>
          </a:p>
        </p:txBody>
      </p:sp>
      <p:pic>
        <p:nvPicPr>
          <p:cNvPr id="7" name="Content Placeholder 6" descr="Map outline of the world and COVID-19 virus">
            <a:extLst>
              <a:ext uri="{FF2B5EF4-FFF2-40B4-BE49-F238E27FC236}">
                <a16:creationId xmlns:a16="http://schemas.microsoft.com/office/drawing/2014/main" id="{A03E5B64-6163-4027-8978-ADC94C9229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0226" y="2126641"/>
            <a:ext cx="8639175" cy="2695575"/>
          </a:xfrm>
        </p:spPr>
      </p:pic>
      <p:sp>
        <p:nvSpPr>
          <p:cNvPr id="2" name="TextBox 1">
            <a:extLst>
              <a:ext uri="{FF2B5EF4-FFF2-40B4-BE49-F238E27FC236}">
                <a16:creationId xmlns:a16="http://schemas.microsoft.com/office/drawing/2014/main" id="{A7FBFDE6-B9EB-4DF9-B2EE-BC96CE7C57E3}"/>
              </a:ext>
            </a:extLst>
          </p:cNvPr>
          <p:cNvSpPr txBox="1"/>
          <p:nvPr/>
        </p:nvSpPr>
        <p:spPr>
          <a:xfrm>
            <a:off x="1966912" y="5187942"/>
            <a:ext cx="8472488" cy="369332"/>
          </a:xfrm>
          <a:prstGeom prst="rect">
            <a:avLst/>
          </a:prstGeom>
          <a:noFill/>
        </p:spPr>
        <p:txBody>
          <a:bodyPr wrap="square" rtlCol="0">
            <a:spAutoFit/>
          </a:bodyPr>
          <a:lstStyle/>
          <a:p>
            <a:pPr algn="ctr">
              <a:buNone/>
            </a:pPr>
            <a:r>
              <a:rPr lang="en-US" dirty="0"/>
              <a:t>Click the link to see the </a:t>
            </a:r>
            <a:r>
              <a:rPr lang="en-US" dirty="0">
                <a:hlinkClick r:id="rId4"/>
              </a:rPr>
              <a:t>latest global numbers and numbers by country visit</a:t>
            </a:r>
            <a:r>
              <a:rPr lang="en-US" dirty="0"/>
              <a:t>.</a:t>
            </a:r>
          </a:p>
        </p:txBody>
      </p:sp>
    </p:spTree>
    <p:extLst>
      <p:ext uri="{BB962C8B-B14F-4D97-AF65-F5344CB8AC3E}">
        <p14:creationId xmlns:p14="http://schemas.microsoft.com/office/powerpoint/2010/main" val="238419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29438-D30F-41B1-A0E3-88D25F77D3D9}"/>
              </a:ext>
            </a:extLst>
          </p:cNvPr>
          <p:cNvSpPr>
            <a:spLocks noGrp="1"/>
          </p:cNvSpPr>
          <p:nvPr>
            <p:ph type="title"/>
          </p:nvPr>
        </p:nvSpPr>
        <p:spPr/>
        <p:txBody>
          <a:bodyPr/>
          <a:lstStyle/>
          <a:p>
            <a:r>
              <a:rPr lang="en-US" dirty="0"/>
              <a:t>US distribution map</a:t>
            </a:r>
          </a:p>
        </p:txBody>
      </p:sp>
      <p:pic>
        <p:nvPicPr>
          <p:cNvPr id="8" name="Content Placeholder 7" descr="Map outline of the US and COVID-19 virus">
            <a:extLst>
              <a:ext uri="{FF2B5EF4-FFF2-40B4-BE49-F238E27FC236}">
                <a16:creationId xmlns:a16="http://schemas.microsoft.com/office/drawing/2014/main" id="{7079C0FC-F167-4CFD-9446-BD425743FAC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076562"/>
            <a:ext cx="8686800" cy="2718189"/>
          </a:xfrm>
        </p:spPr>
      </p:pic>
      <p:sp>
        <p:nvSpPr>
          <p:cNvPr id="6" name="TextBox 5">
            <a:extLst>
              <a:ext uri="{FF2B5EF4-FFF2-40B4-BE49-F238E27FC236}">
                <a16:creationId xmlns:a16="http://schemas.microsoft.com/office/drawing/2014/main" id="{2DA265CB-9A7B-4543-97C5-D80BA768E192}"/>
              </a:ext>
            </a:extLst>
          </p:cNvPr>
          <p:cNvSpPr txBox="1"/>
          <p:nvPr/>
        </p:nvSpPr>
        <p:spPr>
          <a:xfrm>
            <a:off x="2209800" y="5137278"/>
            <a:ext cx="7772400" cy="646331"/>
          </a:xfrm>
          <a:prstGeom prst="rect">
            <a:avLst/>
          </a:prstGeom>
          <a:noFill/>
        </p:spPr>
        <p:txBody>
          <a:bodyPr wrap="square" rtlCol="0">
            <a:spAutoFit/>
          </a:bodyPr>
          <a:lstStyle/>
          <a:p>
            <a:pPr algn="ctr">
              <a:buNone/>
            </a:pPr>
            <a:r>
              <a:rPr lang="en-US" dirty="0"/>
              <a:t>Click the link to see </a:t>
            </a:r>
            <a:r>
              <a:rPr lang="en-US" dirty="0">
                <a:hlinkClick r:id="rId4"/>
              </a:rPr>
              <a:t>the current cases in the U.S</a:t>
            </a:r>
            <a:r>
              <a:rPr lang="en-US" dirty="0"/>
              <a:t>.</a:t>
            </a:r>
          </a:p>
          <a:p>
            <a:pPr algn="ctr">
              <a:buNone/>
            </a:pPr>
            <a:r>
              <a:rPr lang="en-US" dirty="0"/>
              <a:t> </a:t>
            </a:r>
          </a:p>
        </p:txBody>
      </p:sp>
    </p:spTree>
    <p:extLst>
      <p:ext uri="{BB962C8B-B14F-4D97-AF65-F5344CB8AC3E}">
        <p14:creationId xmlns:p14="http://schemas.microsoft.com/office/powerpoint/2010/main" val="226652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Content Placeholder 5" descr="Man sneezing and the spray of his sneeze">
            <a:extLst>
              <a:ext uri="{FF2B5EF4-FFF2-40B4-BE49-F238E27FC236}">
                <a16:creationId xmlns:a16="http://schemas.microsoft.com/office/drawing/2014/main" id="{A9A29DB1-7267-4938-A0F1-B45BBDC8DDF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tretch/>
        </p:blipFill>
        <p:spPr>
          <a:xfrm>
            <a:off x="1393439" y="3617506"/>
            <a:ext cx="3238500" cy="2209800"/>
          </a:xfrm>
        </p:spPr>
      </p:pic>
      <p:sp>
        <p:nvSpPr>
          <p:cNvPr id="31747" name="Content Placeholder 10">
            <a:extLst>
              <a:ext uri="{FF2B5EF4-FFF2-40B4-BE49-F238E27FC236}">
                <a16:creationId xmlns:a16="http://schemas.microsoft.com/office/drawing/2014/main" id="{72ABC0CA-EE15-4933-AB67-6D11BD9631E0}"/>
              </a:ext>
            </a:extLst>
          </p:cNvPr>
          <p:cNvSpPr>
            <a:spLocks noGrp="1"/>
          </p:cNvSpPr>
          <p:nvPr>
            <p:ph sz="half" idx="2"/>
          </p:nvPr>
        </p:nvSpPr>
        <p:spPr>
          <a:xfrm>
            <a:off x="6180907" y="1752600"/>
            <a:ext cx="5171034" cy="3962400"/>
          </a:xfrm>
        </p:spPr>
        <p:txBody>
          <a:bodyPr>
            <a:normAutofit/>
          </a:bodyPr>
          <a:lstStyle/>
          <a:p>
            <a:r>
              <a:rPr lang="en-US" altLang="en-US" sz="2200" b="1" u="sng" dirty="0">
                <a:ea typeface="ＭＳ Ｐゴシック" panose="020B0600070205080204" pitchFamily="34" charset="-128"/>
              </a:rPr>
              <a:t>Droplet</a:t>
            </a:r>
            <a:r>
              <a:rPr lang="en-US" altLang="en-US" sz="2200" dirty="0">
                <a:ea typeface="ＭＳ Ｐゴシック" panose="020B0600070205080204" pitchFamily="34" charset="-128"/>
              </a:rPr>
              <a:t> - respiratory secretions from coughing or sneezing landing on mucosal surfaces (nose, mouth, and eyes).</a:t>
            </a:r>
          </a:p>
          <a:p>
            <a:r>
              <a:rPr lang="en-US" altLang="en-US" sz="2200" b="1" u="sng" dirty="0">
                <a:ea typeface="ＭＳ Ｐゴシック" panose="020B0600070205080204" pitchFamily="34" charset="-128"/>
              </a:rPr>
              <a:t>Aerosol</a:t>
            </a:r>
            <a:r>
              <a:rPr lang="en-US" altLang="en-US" sz="2200" b="1" dirty="0">
                <a:ea typeface="ＭＳ Ｐゴシック" panose="020B0600070205080204" pitchFamily="34" charset="-128"/>
              </a:rPr>
              <a:t> - </a:t>
            </a:r>
            <a:r>
              <a:rPr lang="en-US" altLang="en-US" sz="2200" dirty="0">
                <a:ea typeface="ＭＳ Ｐゴシック" panose="020B0600070205080204" pitchFamily="34" charset="-128"/>
              </a:rPr>
              <a:t>a solid particle or liquid droplet suspended in air.</a:t>
            </a:r>
          </a:p>
          <a:p>
            <a:r>
              <a:rPr lang="en-US" altLang="en-US" sz="2200" b="1" u="sng" dirty="0">
                <a:ea typeface="ＭＳ Ｐゴシック" panose="020B0600070205080204" pitchFamily="34" charset="-128"/>
              </a:rPr>
              <a:t>Contact</a:t>
            </a:r>
            <a:r>
              <a:rPr lang="en-US" altLang="en-US" sz="2200" dirty="0">
                <a:ea typeface="ＭＳ Ｐゴシック" panose="020B0600070205080204" pitchFamily="34" charset="-128"/>
              </a:rPr>
              <a:t> -Touching something with SARS CoV-2 virus on it and then touching mouth, nose or eyes.</a:t>
            </a:r>
          </a:p>
          <a:p>
            <a:r>
              <a:rPr lang="en-US" altLang="en-US" sz="2200" b="1" u="sng" dirty="0">
                <a:ea typeface="ＭＳ Ｐゴシック" panose="020B0600070205080204" pitchFamily="34" charset="-128"/>
              </a:rPr>
              <a:t>Other possible routes</a:t>
            </a:r>
            <a:r>
              <a:rPr lang="en-US" altLang="en-US" sz="2200" dirty="0">
                <a:ea typeface="ＭＳ Ｐゴシック" panose="020B0600070205080204" pitchFamily="34" charset="-128"/>
              </a:rPr>
              <a:t>: Through fecal matter.</a:t>
            </a:r>
          </a:p>
        </p:txBody>
      </p:sp>
      <p:sp>
        <p:nvSpPr>
          <p:cNvPr id="3" name="TextBox 2">
            <a:extLst>
              <a:ext uri="{FF2B5EF4-FFF2-40B4-BE49-F238E27FC236}">
                <a16:creationId xmlns:a16="http://schemas.microsoft.com/office/drawing/2014/main" id="{E7B26333-4D17-469A-92F5-7359F886ACC1}"/>
              </a:ext>
            </a:extLst>
          </p:cNvPr>
          <p:cNvSpPr txBox="1"/>
          <p:nvPr/>
        </p:nvSpPr>
        <p:spPr>
          <a:xfrm>
            <a:off x="951571" y="1752600"/>
            <a:ext cx="4949881" cy="1569660"/>
          </a:xfrm>
          <a:prstGeom prst="rect">
            <a:avLst/>
          </a:prstGeom>
          <a:noFill/>
        </p:spPr>
        <p:txBody>
          <a:bodyPr wrap="square" rtlCol="0">
            <a:spAutoFit/>
          </a:bodyPr>
          <a:lstStyle/>
          <a:p>
            <a:pPr>
              <a:buNone/>
            </a:pPr>
            <a:r>
              <a:rPr lang="en-US" altLang="en-US" sz="2400" dirty="0"/>
              <a:t>COVID-19 is spread from person to person mainly through coughing, sneezing, and possibly talking and breathing. </a:t>
            </a:r>
            <a:endParaRPr lang="en-US" sz="2400" dirty="0"/>
          </a:p>
        </p:txBody>
      </p:sp>
      <p:sp>
        <p:nvSpPr>
          <p:cNvPr id="7" name="Title 1">
            <a:extLst>
              <a:ext uri="{FF2B5EF4-FFF2-40B4-BE49-F238E27FC236}">
                <a16:creationId xmlns:a16="http://schemas.microsoft.com/office/drawing/2014/main" id="{59B9FE7A-14F4-4475-AF0C-33817CF71E47}"/>
              </a:ext>
            </a:extLst>
          </p:cNvPr>
          <p:cNvSpPr txBox="1">
            <a:spLocks/>
          </p:cNvSpPr>
          <p:nvPr/>
        </p:nvSpPr>
        <p:spPr>
          <a:xfrm>
            <a:off x="844241" y="360002"/>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ea typeface="ＭＳ Ｐゴシック" panose="020B0600070205080204" pitchFamily="34" charset="-128"/>
              </a:rPr>
              <a:t>Transmission</a:t>
            </a:r>
          </a:p>
        </p:txBody>
      </p:sp>
    </p:spTree>
    <p:extLst>
      <p:ext uri="{BB962C8B-B14F-4D97-AF65-F5344CB8AC3E}">
        <p14:creationId xmlns:p14="http://schemas.microsoft.com/office/powerpoint/2010/main" val="379200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D6BA-503D-461C-9DC6-A6A0CA2B6C8E}"/>
              </a:ext>
            </a:extLst>
          </p:cNvPr>
          <p:cNvSpPr>
            <a:spLocks noGrp="1"/>
          </p:cNvSpPr>
          <p:nvPr>
            <p:ph type="title"/>
          </p:nvPr>
        </p:nvSpPr>
        <p:spPr/>
        <p:txBody>
          <a:bodyPr/>
          <a:lstStyle/>
          <a:p>
            <a:r>
              <a:rPr lang="en-US" dirty="0"/>
              <a:t>How long does SARS-CoV-2 survive outside of the body?</a:t>
            </a:r>
          </a:p>
        </p:txBody>
      </p:sp>
      <p:sp>
        <p:nvSpPr>
          <p:cNvPr id="3" name="Content Placeholder 2">
            <a:extLst>
              <a:ext uri="{FF2B5EF4-FFF2-40B4-BE49-F238E27FC236}">
                <a16:creationId xmlns:a16="http://schemas.microsoft.com/office/drawing/2014/main" id="{E32EBD4A-65A5-4BCB-9FEA-F6C15C6AA0C6}"/>
              </a:ext>
            </a:extLst>
          </p:cNvPr>
          <p:cNvSpPr>
            <a:spLocks noGrp="1"/>
          </p:cNvSpPr>
          <p:nvPr>
            <p:ph idx="1"/>
          </p:nvPr>
        </p:nvSpPr>
        <p:spPr>
          <a:xfrm>
            <a:off x="838201" y="2413960"/>
            <a:ext cx="9269820" cy="3139347"/>
          </a:xfrm>
        </p:spPr>
        <p:txBody>
          <a:bodyPr>
            <a:normAutofit/>
          </a:bodyPr>
          <a:lstStyle/>
          <a:p>
            <a:r>
              <a:rPr lang="en-US" dirty="0"/>
              <a:t>It can live on surfaces for a few hours or up to several days, depending on conditions and the type of surface.</a:t>
            </a:r>
          </a:p>
          <a:p>
            <a:r>
              <a:rPr lang="en-US" dirty="0"/>
              <a:t>It can be killed with disinfectant found using the EPA List N: </a:t>
            </a:r>
            <a:r>
              <a:rPr lang="en-US" dirty="0">
                <a:hlinkClick r:id="rId3"/>
              </a:rPr>
              <a:t>https://cfpub.epa.gov/giwiz/disinfectants/index.cfm</a:t>
            </a:r>
            <a:endParaRPr lang="en-US" dirty="0"/>
          </a:p>
          <a:p>
            <a:endParaRPr lang="en-US" dirty="0"/>
          </a:p>
        </p:txBody>
      </p:sp>
    </p:spTree>
    <p:extLst>
      <p:ext uri="{BB962C8B-B14F-4D97-AF65-F5344CB8AC3E}">
        <p14:creationId xmlns:p14="http://schemas.microsoft.com/office/powerpoint/2010/main" val="3065140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TotalTime>
  <Words>2873</Words>
  <Application>Microsoft Office PowerPoint</Application>
  <PresentationFormat>Widescreen</PresentationFormat>
  <Paragraphs>344</Paragraphs>
  <Slides>42</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Arial</vt:lpstr>
      <vt:lpstr>Calibri</vt:lpstr>
      <vt:lpstr>Calibri Light</vt:lpstr>
      <vt:lpstr>Times New Roman</vt:lpstr>
      <vt:lpstr>Office Theme</vt:lpstr>
      <vt:lpstr>COVID-19 Awareness for Communities</vt:lpstr>
      <vt:lpstr>Acknowledgements</vt:lpstr>
      <vt:lpstr>Overall Objectives</vt:lpstr>
      <vt:lpstr>COVID-19 Basics</vt:lpstr>
      <vt:lpstr>What is SARS-CoV-2? </vt:lpstr>
      <vt:lpstr>Worldwide distribution map</vt:lpstr>
      <vt:lpstr>US distribution map</vt:lpstr>
      <vt:lpstr>PowerPoint Presentation</vt:lpstr>
      <vt:lpstr>How long does SARS-CoV-2 survive outside of the body?</vt:lpstr>
      <vt:lpstr>Incubation period</vt:lpstr>
      <vt:lpstr>PowerPoint Presentation</vt:lpstr>
      <vt:lpstr>PowerPoint Presentation</vt:lpstr>
      <vt:lpstr>Increased risk of severe illness</vt:lpstr>
      <vt:lpstr>Treatment</vt:lpstr>
      <vt:lpstr>Mental health</vt:lpstr>
      <vt:lpstr>Testing</vt:lpstr>
      <vt:lpstr>Vaccines</vt:lpstr>
      <vt:lpstr>Information on COVID-19 is rapidly changing, sometimes daily. Refer to reliable sources such as the CDC, OSHA, NIOSH, State Health Departments, and peer-reviewed science publications. </vt:lpstr>
      <vt:lpstr>PowerPoint Presentation</vt:lpstr>
      <vt:lpstr>PowerPoint Presentation</vt:lpstr>
      <vt:lpstr>Questions to determine key exposure factors in the workplace</vt:lpstr>
      <vt:lpstr>What can we all do to protect ourselves?</vt:lpstr>
      <vt:lpstr>Do not shake hands!</vt:lpstr>
      <vt:lpstr>Five steps to proper handwashing</vt:lpstr>
      <vt:lpstr>Which is better: soap and water or hand sanitizer?</vt:lpstr>
      <vt:lpstr>PowerPoint Presentation</vt:lpstr>
      <vt:lpstr>PPE for jobs with high potential exposure</vt:lpstr>
      <vt:lpstr>Respirators</vt:lpstr>
      <vt:lpstr>PowerPoint Presentation</vt:lpstr>
      <vt:lpstr>Respirators (continued)</vt:lpstr>
      <vt:lpstr>Donning the disposable respirator</vt:lpstr>
      <vt:lpstr>What about cloth masks?</vt:lpstr>
      <vt:lpstr>Gloves </vt:lpstr>
      <vt:lpstr>Are these safeguards adequate?</vt:lpstr>
      <vt:lpstr>Are these safeguards adequate?</vt:lpstr>
      <vt:lpstr>Are these safeguards adequate?</vt:lpstr>
      <vt:lpstr>Are these safeguards adequate?</vt:lpstr>
      <vt:lpstr>Are these safeguards adequate?</vt:lpstr>
      <vt:lpstr>Are these safeguards adequate?</vt:lpstr>
      <vt:lpstr>Are these safeguards adequate?</vt:lpstr>
      <vt:lpstr>Is this safeguard adequate?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Raynor</dc:creator>
  <cp:lastModifiedBy>Tim Hilbert</cp:lastModifiedBy>
  <cp:revision>55</cp:revision>
  <dcterms:created xsi:type="dcterms:W3CDTF">2020-11-06T03:38:34Z</dcterms:created>
  <dcterms:modified xsi:type="dcterms:W3CDTF">2021-11-12T12:23:09Z</dcterms:modified>
</cp:coreProperties>
</file>