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4" r:id="rId6"/>
    <p:sldId id="266" r:id="rId7"/>
    <p:sldId id="263" r:id="rId8"/>
    <p:sldId id="262" r:id="rId9"/>
    <p:sldId id="259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3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0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1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8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5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5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E1D3-53D6-4677-BCD7-4894570C34B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B1044-3840-4C90-8B3A-53A13AD2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niehs.nih.gov/wetp/public/hasl_get_blob.cfm?ID=11922" TargetMode="External"/><Relationship Id="rId3" Type="http://schemas.openxmlformats.org/officeDocument/2006/relationships/hyperlink" Target="http://wspehsu.ucsf.edu/wp-content/uploads/2020/04/safer_disinfect_fxsht_0405.pdf" TargetMode="External"/><Relationship Id="rId7" Type="http://schemas.openxmlformats.org/officeDocument/2006/relationships/hyperlink" Target="https://cfpub.epa.gov/giwiz/disinfectants/index.cfm" TargetMode="External"/><Relationship Id="rId2" Type="http://schemas.openxmlformats.org/officeDocument/2006/relationships/hyperlink" Target="https://osha.washington.edu/sites/default/files/documents/FactSheet_Cleaning_Final_UWDEOHS_0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dc.gov/coronavirus/2019-ncov/prevent-getting-sick/disinfecting-your-home.html" TargetMode="External"/><Relationship Id="rId5" Type="http://schemas.openxmlformats.org/officeDocument/2006/relationships/hyperlink" Target="https://www.epa.gov/sites/production/files/2020-04/documents/disinfectants-onepager.pdf" TargetMode="External"/><Relationship Id="rId4" Type="http://schemas.openxmlformats.org/officeDocument/2006/relationships/hyperlink" Target="http://npic.orst.edu/ingred/ptype/amicrob/covid19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fpub.epa.gov/giwiz/disinfectants/index.cfm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fpub.epa.gov/giwiz/disinfectants/index.cf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90767"/>
            <a:ext cx="8717281" cy="1834422"/>
          </a:xfrm>
        </p:spPr>
        <p:txBody>
          <a:bodyPr/>
          <a:lstStyle/>
          <a:p>
            <a:r>
              <a:rPr lang="en-US" dirty="0"/>
              <a:t>Cleaning and Disinfecting for COVID-19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0E4F1D-1E95-4CB5-AC6F-BCDCBD24F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33" y="2878367"/>
            <a:ext cx="4739131" cy="31594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642DF5-2A3D-4E18-917B-0613143911B4}"/>
              </a:ext>
            </a:extLst>
          </p:cNvPr>
          <p:cNvSpPr/>
          <p:nvPr/>
        </p:nvSpPr>
        <p:spPr>
          <a:xfrm>
            <a:off x="3726433" y="6136400"/>
            <a:ext cx="4635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Photo credit: https://www.cdc.gov/coronavirus/2019-ncov/prevent-getting-sick/disinfecting-your-home.html#disinfect</a:t>
            </a:r>
          </a:p>
        </p:txBody>
      </p:sp>
    </p:spTree>
    <p:extLst>
      <p:ext uri="{BB962C8B-B14F-4D97-AF65-F5344CB8AC3E}">
        <p14:creationId xmlns:p14="http://schemas.microsoft.com/office/powerpoint/2010/main" val="128088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4772" y="2062940"/>
            <a:ext cx="101202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2800" dirty="0">
                <a:solidFill>
                  <a:prstClr val="black"/>
                </a:solidFill>
              </a:rPr>
              <a:t>The Midwest Consortium developed this course under cooperative agreement number U45 ES 06184 from the National Institute of Environmental Health Sciences for community members who may be impacted by COVID-19.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9086" y="698863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Acknowledgement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271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83474" y="1749143"/>
            <a:ext cx="110250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University of Washington. “Safer Cleaning, Sanitizing, and Disinfecting Strategies to Reduce and Prevent Covid-19 Transmission.” </a:t>
            </a:r>
            <a:r>
              <a:rPr lang="en-US" dirty="0">
                <a:hlinkClick r:id="rId2"/>
              </a:rPr>
              <a:t>https://osha.washington.edu/sites/default/files/documents/FactSheet_Cleaning_Final_UWDEOHS_0.pdf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Western States Pediatric Environmental Health Specialty Unit. “Safer Disinfectant Use During the Covid-19 Pandemic.” </a:t>
            </a:r>
            <a:r>
              <a:rPr lang="en-US" dirty="0">
                <a:hlinkClick r:id="rId3"/>
              </a:rPr>
              <a:t>http://wspehsu.ucsf.edu/wp-content/uploads/2020/04/safer_disinfect_fxsht_0405.pdf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Pesticide Information Center. “Using Disinfectants to Control the COVID-19 Virus.” </a:t>
            </a:r>
            <a:r>
              <a:rPr lang="en-US" dirty="0">
                <a:hlinkClick r:id="rId4"/>
              </a:rPr>
              <a:t>http://npic.orst.edu/ingred/ptype/amicrob/covid19.html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EPA. “Six steps for safe and effective disinfectant use.” </a:t>
            </a:r>
            <a:r>
              <a:rPr lang="en-US" dirty="0">
                <a:hlinkClick r:id="rId5"/>
              </a:rPr>
              <a:t>https://www.epa.gov/sites/production/files/2020-04/documents/disinfectants-onepager.pdf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CDC. “Cleaning and disinfecting your home.”</a:t>
            </a:r>
          </a:p>
          <a:p>
            <a:r>
              <a:rPr lang="en-US" dirty="0"/>
              <a:t>      </a:t>
            </a:r>
            <a:r>
              <a:rPr lang="en-US" dirty="0">
                <a:hlinkClick r:id="rId6"/>
              </a:rPr>
              <a:t>https://www.cdc.gov/coronavirus/2019-ncov/prevent-getting-sick/disinfecting-your-home.html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U.S. Environmental Protection Agency List N Tool: </a:t>
            </a:r>
            <a:r>
              <a:rPr lang="en-US" dirty="0">
                <a:hlinkClick r:id="rId7"/>
              </a:rPr>
              <a:t>https://cfpub.epa.gov/giwiz/disinfectants/index.cfm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NIEHS Cleaning Disinfecting COVID-19 training tool, Module 3         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tools.niehs.nih.gov/wetp/public/hasl_get_blob.cfm?ID=11922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2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287951"/>
            <a:ext cx="8490857" cy="281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 will be better able to:</a:t>
            </a:r>
            <a:endParaRPr lang="en-US" sz="2400" b="1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Identify frequently contaminated surfaces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Identify the proper disinfectant for use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Identify safest disinfectants for use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743200" algn="ctr"/>
                <a:tab pos="2971800" algn="ctr"/>
                <a:tab pos="5829300" algn="r"/>
                <a:tab pos="5943600" algn="r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Describe how to safely and effectively disinfect surfaces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FF6C41-D272-497C-87C8-53DE310B9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013" y="1009769"/>
            <a:ext cx="2746166" cy="26831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E3A071-F937-4DA1-8646-76EB01D6C742}"/>
              </a:ext>
            </a:extLst>
          </p:cNvPr>
          <p:cNvSpPr/>
          <p:nvPr/>
        </p:nvSpPr>
        <p:spPr>
          <a:xfrm>
            <a:off x="8428517" y="3734846"/>
            <a:ext cx="349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Credit: https://www.cdc.gov/coronavirus/2019-ncov/community/disinfecting-building-facility-H.pdf</a:t>
            </a:r>
          </a:p>
        </p:txBody>
      </p:sp>
    </p:spTree>
    <p:extLst>
      <p:ext uri="{BB962C8B-B14F-4D97-AF65-F5344CB8AC3E}">
        <p14:creationId xmlns:p14="http://schemas.microsoft.com/office/powerpoint/2010/main" val="323658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vs disinfect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90688"/>
            <a:ext cx="98298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COVID-19 virus can live for hours or days on surfaces. Cleaning and disinfecting surfaces are </a:t>
            </a:r>
            <a:r>
              <a:rPr lang="en-CA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ways </a:t>
            </a:r>
            <a:r>
              <a:rPr lang="en-C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protect yourself from exposure to COVID-19.</a:t>
            </a:r>
            <a:br>
              <a:rPr lang="en-C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C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529"/>
                </a:solidFill>
                <a:latin typeface="Larsseit Alt Regular"/>
              </a:rPr>
              <a:t>Cleaning removes dust and dirt from a surface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12529"/>
              </a:solidFill>
              <a:latin typeface="Larsseit Alt Regula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529"/>
                </a:solidFill>
                <a:latin typeface="Larsseit Alt Regular"/>
              </a:rPr>
              <a:t>Disinfecting destroys the virus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12529"/>
              </a:solidFill>
              <a:latin typeface="Larsseit Alt Regular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529"/>
                </a:solidFill>
                <a:latin typeface="Larsseit Alt Regular"/>
                <a:ea typeface="Times New Roman" panose="02020603050405020304" pitchFamily="18" charset="0"/>
              </a:rPr>
              <a:t>Cleaning first allows disinfection to be more effective</a:t>
            </a:r>
            <a:r>
              <a:rPr lang="en-C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C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4CBEA7-872B-4748-9AF7-C8C06B955CAA}"/>
              </a:ext>
            </a:extLst>
          </p:cNvPr>
          <p:cNvSpPr/>
          <p:nvPr/>
        </p:nvSpPr>
        <p:spPr>
          <a:xfrm>
            <a:off x="8006499" y="5678518"/>
            <a:ext cx="400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Credit: https://www.cdc.gov/coronavirus/2019-ncov/community/disinfecting-building-facility-H.pdf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63B8E2-B1B4-4CF2-A075-63FF30BEE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032" y="2643070"/>
            <a:ext cx="2734496" cy="273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2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surfaces?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664" y="2371889"/>
            <a:ext cx="95511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Clean high touch surfaces including: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Doorknobs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Sinks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Light switches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Dining tables and chairs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Kitchen and bathroom counters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Toilets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Electronics – phones, keyboards, remote controls, game controllers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62BB44-D6C0-4471-92CE-2A7BE1087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116" y="1233783"/>
            <a:ext cx="4789209" cy="31928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420394-0330-41A0-95BB-0E1AF22C0569}"/>
              </a:ext>
            </a:extLst>
          </p:cNvPr>
          <p:cNvSpPr/>
          <p:nvPr/>
        </p:nvSpPr>
        <p:spPr>
          <a:xfrm>
            <a:off x="6564591" y="4646125"/>
            <a:ext cx="478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Photo credit: https://www.cdc.gov/coronavirus/2019-ncov/prevent-getting-sick/disinfecting-your-home.html#disinfect</a:t>
            </a:r>
          </a:p>
        </p:txBody>
      </p:sp>
    </p:spTree>
    <p:extLst>
      <p:ext uri="{BB962C8B-B14F-4D97-AF65-F5344CB8AC3E}">
        <p14:creationId xmlns:p14="http://schemas.microsoft.com/office/powerpoint/2010/main" val="184901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concerns with disinfectants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887605"/>
            <a:ext cx="6252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Unsafe use of disinfectants can result in: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Eye irritation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Skin irritation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Headaches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Difficulty breathing, especially for asthmatics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Potential long term health effects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F387C5-FB40-4318-876F-D0CDA3224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188" y="3004689"/>
            <a:ext cx="4323132" cy="28820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8FF2C3-F592-4221-862C-0AE7BA23590A}"/>
              </a:ext>
            </a:extLst>
          </p:cNvPr>
          <p:cNvSpPr/>
          <p:nvPr/>
        </p:nvSpPr>
        <p:spPr>
          <a:xfrm>
            <a:off x="7465401" y="6106668"/>
            <a:ext cx="42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Photo credit: https://www.cdc.gov/coronavirus/2019-ncov/prevent-getting-sick/disinfecting-your-home.html#disinfect</a:t>
            </a:r>
          </a:p>
        </p:txBody>
      </p:sp>
    </p:spTree>
    <p:extLst>
      <p:ext uri="{BB962C8B-B14F-4D97-AF65-F5344CB8AC3E}">
        <p14:creationId xmlns:p14="http://schemas.microsoft.com/office/powerpoint/2010/main" val="38038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r>
              <a:rPr lang="en-US" dirty="0"/>
              <a:t>Nine steps for using disinfectants </a:t>
            </a:r>
            <a:r>
              <a:rPr lang="en-US" b="1" u="sng" dirty="0"/>
              <a:t>safely</a:t>
            </a:r>
          </a:p>
        </p:txBody>
      </p:sp>
      <p:sp>
        <p:nvSpPr>
          <p:cNvPr id="3" name="Rectangle 2"/>
          <p:cNvSpPr/>
          <p:nvPr/>
        </p:nvSpPr>
        <p:spPr>
          <a:xfrm>
            <a:off x="478972" y="1614837"/>
            <a:ext cx="11033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Before using the product:</a:t>
            </a:r>
          </a:p>
          <a:p>
            <a:pPr marL="233363" indent="-233363"/>
            <a:r>
              <a:rPr lang="en-US" dirty="0"/>
              <a:t>1. Consider using wipes instead of sprays to reduce irritating fumes (but don’t use disinfectant wipes on skin).</a:t>
            </a:r>
          </a:p>
          <a:p>
            <a:pPr marL="233363" indent="-233363"/>
            <a:r>
              <a:rPr lang="en-US" dirty="0"/>
              <a:t>2. Never mix household bleach with ammonia or any other cleanser.</a:t>
            </a:r>
          </a:p>
          <a:p>
            <a:endParaRPr lang="en-US" dirty="0"/>
          </a:p>
          <a:p>
            <a:r>
              <a:rPr lang="en-US" b="1" dirty="0"/>
              <a:t>While using the product: </a:t>
            </a:r>
          </a:p>
          <a:p>
            <a:pPr marL="233363" indent="-233363"/>
            <a:r>
              <a:rPr lang="en-US" dirty="0"/>
              <a:t>3. Follow the label’s safety instructions on how to use the product. </a:t>
            </a:r>
          </a:p>
          <a:p>
            <a:pPr marL="233363" indent="-233363"/>
            <a:r>
              <a:rPr lang="en-US" dirty="0"/>
              <a:t>4. Ventilate by opening windows and using fans that blow air outdoors.</a:t>
            </a:r>
          </a:p>
          <a:p>
            <a:pPr marL="233363" indent="-233363"/>
            <a:r>
              <a:rPr lang="en-US" dirty="0"/>
              <a:t>5. Do not allow children to apply the products. Keep children and pets away while you’re using the product and then until it is dry and there is no odor.</a:t>
            </a:r>
          </a:p>
          <a:p>
            <a:endParaRPr lang="en-US" dirty="0"/>
          </a:p>
          <a:p>
            <a:r>
              <a:rPr lang="en-US" b="1" dirty="0"/>
              <a:t>After using the product: </a:t>
            </a:r>
          </a:p>
          <a:p>
            <a:pPr marL="233363" indent="-233363"/>
            <a:r>
              <a:rPr lang="en-US" dirty="0"/>
              <a:t>6. Wash your hands.</a:t>
            </a:r>
          </a:p>
          <a:p>
            <a:pPr marL="233363" indent="-233363"/>
            <a:r>
              <a:rPr lang="en-US" dirty="0"/>
              <a:t>7. Throw away disposable gloves and masks after use because they cannot be cleaned. </a:t>
            </a:r>
          </a:p>
          <a:p>
            <a:pPr marL="233363" indent="-233363"/>
            <a:r>
              <a:rPr lang="en-US" dirty="0"/>
              <a:t>8. For reusable gloves, use a designated pair for routine disinfecting.</a:t>
            </a:r>
          </a:p>
          <a:p>
            <a:pPr marL="233363" indent="-233363"/>
            <a:r>
              <a:rPr lang="en-US" dirty="0"/>
              <a:t>9. Store product out of reach of children and pets. </a:t>
            </a:r>
          </a:p>
        </p:txBody>
      </p:sp>
    </p:spTree>
    <p:extLst>
      <p:ext uri="{BB962C8B-B14F-4D97-AF65-F5344CB8AC3E}">
        <p14:creationId xmlns:p14="http://schemas.microsoft.com/office/powerpoint/2010/main" val="251315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steps for using disinfectants </a:t>
            </a:r>
            <a:r>
              <a:rPr lang="en-US" b="1" u="sng" dirty="0"/>
              <a:t>effectively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703" y="1690688"/>
            <a:ext cx="1106859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4488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sure that the product will work against COVID-19 by checking that the product is listed on EPA’s “List N:”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https://cfpub.epa.gov/giwiz/disinfectants/index.cfm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	Make sure the disinfectant is not expired. </a:t>
            </a:r>
          </a:p>
          <a:p>
            <a:pPr marL="344488" indent="-344488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	Use the product only where the label says it can be used. Check the ‘use sites’ and ‘surface types’ on the label for where to use the product.</a:t>
            </a:r>
          </a:p>
          <a:p>
            <a:pPr marL="344488" indent="-344488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4488" indent="-344488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	Clean the surface first before you disinfect. </a:t>
            </a:r>
          </a:p>
          <a:p>
            <a:pPr marL="344488" indent="-344488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4488" indent="-344488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 	Make sure the surface is wet for the entire time listed on the label. This will be called the “contact time” or “dwell time.”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8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List N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7644" y="3218434"/>
            <a:ext cx="10314408" cy="271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05" tIns="203136" rIns="92046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sng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Food Contact Surfaces</a:t>
            </a:r>
            <a:endParaRPr kumimoji="0" lang="en-US" altLang="en-US" sz="20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List N can be used to identify disinfectants that can be used on food contact surfaces.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457200" marR="0" lvl="0" indent="-233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Food contact surfaces, post rinse required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means you must rinse the surface after disinfecting with the product.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457200" marR="0" lvl="0" indent="-2333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Food contact surfaces, no rinse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means that you do not need to rinse the surface after disinfecting it with the product.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Check the label to confirm whether the product can be used on food contact surfaces.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644" y="1532708"/>
            <a:ext cx="10824755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the disinfectants on List N will kill COVID-19 when used according to the label.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 work faster, some work on certain surfaces, some are not meant for home usage.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 N allows you to search for disinfectants by various methods including Name, Ingredients, and Contact Time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7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– Check your disinfectant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561" y="1473539"/>
            <a:ext cx="106832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Using List N at </a:t>
            </a:r>
            <a:r>
              <a:rPr lang="en-CA" sz="20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https://cfpub.epa.gov/giwiz/disinfectants/index.cfm</a:t>
            </a:r>
            <a:r>
              <a:rPr lang="en-C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check to see if your disinfectant kills COVID-19 and how long it must stay on a surface to be effective.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C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your disinfectant on List N? How long does it need to remain on a surface to work?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there products that are safer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</a:rPr>
              <a:t>? Disinfectants that have citric acid, hydrogen peroxide, L-lactic acid, ethanol, isopropanol, </a:t>
            </a:r>
            <a:r>
              <a:rPr lang="en-CA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peracetic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</a:rPr>
              <a:t> acid, and sodium bisulfate as active ingredients are safer for human health and the environment.</a:t>
            </a:r>
          </a:p>
          <a:p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there products that are safe and work faster than what you have been using?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49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859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Larsseit Alt Regular</vt:lpstr>
      <vt:lpstr>Times New Roman</vt:lpstr>
      <vt:lpstr>Wingdings</vt:lpstr>
      <vt:lpstr>Office Theme</vt:lpstr>
      <vt:lpstr>Cleaning and Disinfecting for COVID-19</vt:lpstr>
      <vt:lpstr>Objectives</vt:lpstr>
      <vt:lpstr>Clean vs disinfect</vt:lpstr>
      <vt:lpstr>What surfaces?</vt:lpstr>
      <vt:lpstr>Health concerns with disinfectants</vt:lpstr>
      <vt:lpstr>Nine steps for using disinfectants safely</vt:lpstr>
      <vt:lpstr>5 steps for using disinfectants effectively</vt:lpstr>
      <vt:lpstr>How to use List N</vt:lpstr>
      <vt:lpstr>Activity – Check your disinfectant</vt:lpstr>
      <vt:lpstr>PowerPoint Presentation</vt:lpstr>
      <vt:lpstr>Resources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Cleaning and Disinfecting for COVID-19</dc:title>
  <dc:creator>Tim Hilbert</dc:creator>
  <cp:lastModifiedBy>Tim Hilbert</cp:lastModifiedBy>
  <cp:revision>38</cp:revision>
  <dcterms:created xsi:type="dcterms:W3CDTF">2021-01-14T16:52:42Z</dcterms:created>
  <dcterms:modified xsi:type="dcterms:W3CDTF">2021-11-01T14:09:36Z</dcterms:modified>
</cp:coreProperties>
</file>