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8" r:id="rId1"/>
  </p:sldMasterIdLst>
  <p:notesMasterIdLst>
    <p:notesMasterId r:id="rId17"/>
  </p:notesMasterIdLst>
  <p:sldIdLst>
    <p:sldId id="256" r:id="rId2"/>
    <p:sldId id="280" r:id="rId3"/>
    <p:sldId id="284" r:id="rId4"/>
    <p:sldId id="279" r:id="rId5"/>
    <p:sldId id="272" r:id="rId6"/>
    <p:sldId id="289" r:id="rId7"/>
    <p:sldId id="268" r:id="rId8"/>
    <p:sldId id="290" r:id="rId9"/>
    <p:sldId id="286" r:id="rId10"/>
    <p:sldId id="287" r:id="rId11"/>
    <p:sldId id="257" r:id="rId12"/>
    <p:sldId id="288" r:id="rId13"/>
    <p:sldId id="281" r:id="rId14"/>
    <p:sldId id="283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56"/>
    <p:restoredTop sz="70919"/>
  </p:normalViewPr>
  <p:slideViewPr>
    <p:cSldViewPr snapToGrid="0" snapToObjects="1">
      <p:cViewPr varScale="1">
        <p:scale>
          <a:sx n="87" d="100"/>
          <a:sy n="87" d="100"/>
        </p:scale>
        <p:origin x="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51A6-1CA5-ED4D-B8B5-DE66809E9AC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0B793-BA60-D748-AD7B-8B0CC699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4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0B793-BA60-D748-AD7B-8B0CC6995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0B793-BA60-D748-AD7B-8B0CC6995E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2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0B793-BA60-D748-AD7B-8B0CC6995E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4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0B793-BA60-D748-AD7B-8B0CC6995E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0B793-BA60-D748-AD7B-8B0CC6995E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4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1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9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5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4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9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6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298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6A27-8146-4F75-9851-A83577C6FD8A}" type="datetime2">
              <a:rPr lang="en-US" smtClean="0"/>
              <a:t>Friday, October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Timeline_of_the_COVID-19_pandemic_in_February_202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niehs.nih.gov/wetp/covid19worker/index.cf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ommunity/health-equity/race-ethnicity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vid-data/investigations-discovery/hospitalization-death-by-race-ethnicit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health/cedep/ncov/data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dc.gov/coronavirus/2019-ncov/covid-data/investigations-discovery/hospitalization-death-by-age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health/cedep/ncov/data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vid.cdc.gov/covid-data-tracker/#vaccination-demographi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10CA-BE40-B94B-8CD6-8FCED0D36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3660" y="1127008"/>
            <a:ext cx="5428551" cy="3153753"/>
          </a:xfrm>
        </p:spPr>
        <p:txBody>
          <a:bodyPr>
            <a:noAutofit/>
          </a:bodyPr>
          <a:lstStyle/>
          <a:p>
            <a:r>
              <a:rPr lang="en-US" sz="3200" b="1" dirty="0"/>
              <a:t>COVID-19 and Health Inequities Among Vulnerable Populations in the United States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 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03071A2C-FAD7-0847-835D-14C534844E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8388" y="1085849"/>
            <a:ext cx="4408524" cy="4426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4B9B9-A244-3541-ACF2-0BE1FD5C905C}"/>
              </a:ext>
            </a:extLst>
          </p:cNvPr>
          <p:cNvSpPr txBox="1"/>
          <p:nvPr/>
        </p:nvSpPr>
        <p:spPr>
          <a:xfrm>
            <a:off x="2202596" y="5740143"/>
            <a:ext cx="3848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Timeline_of_the_COVID-19_pandemic_in_February_2020"/>
              </a:rPr>
              <a:t>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1876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equity?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6" y="2290715"/>
            <a:ext cx="5666172" cy="4279768"/>
          </a:xfrm>
        </p:spPr>
      </p:pic>
      <p:sp>
        <p:nvSpPr>
          <p:cNvPr id="5" name="TextBox 4"/>
          <p:cNvSpPr txBox="1"/>
          <p:nvPr/>
        </p:nvSpPr>
        <p:spPr>
          <a:xfrm>
            <a:off x="6666731" y="2644170"/>
            <a:ext cx="494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Equality – equal solutions for all</a:t>
            </a:r>
          </a:p>
          <a:p>
            <a:endParaRPr lang="en-US" sz="2400" dirty="0"/>
          </a:p>
          <a:p>
            <a:r>
              <a:rPr lang="en-US" sz="2400" dirty="0"/>
              <a:t>Equity – custom solutions for each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E7AC99-1DEF-420B-BD95-B4F13A87852D}"/>
              </a:ext>
            </a:extLst>
          </p:cNvPr>
          <p:cNvSpPr/>
          <p:nvPr/>
        </p:nvSpPr>
        <p:spPr>
          <a:xfrm>
            <a:off x="7422743" y="6008026"/>
            <a:ext cx="419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Interaction Institute for Social Change; Artist: Angus Maguire.  interactioninstitute.org; madewithangus.com</a:t>
            </a:r>
          </a:p>
        </p:txBody>
      </p:sp>
    </p:spTree>
    <p:extLst>
      <p:ext uri="{BB962C8B-B14F-4D97-AF65-F5344CB8AC3E}">
        <p14:creationId xmlns:p14="http://schemas.microsoft.com/office/powerpoint/2010/main" val="14925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A457-736F-B044-9254-C716AA67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does health equity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7144-A61B-2844-935D-40F609E8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3DCD091-1C19-9144-8C2C-87BBBC91D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57" y="2561168"/>
            <a:ext cx="9358651" cy="3458632"/>
          </a:xfrm>
          <a:prstGeom prst="rect">
            <a:avLst/>
          </a:prstGeom>
        </p:spPr>
      </p:pic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DB261265-2E13-C041-8381-50DA92B6AAB1}"/>
              </a:ext>
            </a:extLst>
          </p:cNvPr>
          <p:cNvSpPr/>
          <p:nvPr/>
        </p:nvSpPr>
        <p:spPr>
          <a:xfrm>
            <a:off x="1328737" y="3187700"/>
            <a:ext cx="1765300" cy="11049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to resources</a:t>
            </a: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DAE170F4-0682-464E-86EA-B476ADF3C56E}"/>
              </a:ext>
            </a:extLst>
          </p:cNvPr>
          <p:cNvSpPr/>
          <p:nvPr/>
        </p:nvSpPr>
        <p:spPr>
          <a:xfrm>
            <a:off x="5213350" y="2635250"/>
            <a:ext cx="1765300" cy="11049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 living environment </a:t>
            </a:r>
          </a:p>
        </p:txBody>
      </p:sp>
      <p:sp>
        <p:nvSpPr>
          <p:cNvPr id="9" name="Down Arrow Callout 8">
            <a:extLst>
              <a:ext uri="{FF2B5EF4-FFF2-40B4-BE49-F238E27FC236}">
                <a16:creationId xmlns:a16="http://schemas.microsoft.com/office/drawing/2014/main" id="{6577336F-09A8-C749-A82D-6C173DD6FCB2}"/>
              </a:ext>
            </a:extLst>
          </p:cNvPr>
          <p:cNvSpPr/>
          <p:nvPr/>
        </p:nvSpPr>
        <p:spPr>
          <a:xfrm>
            <a:off x="3770360" y="3270250"/>
            <a:ext cx="1765300" cy="11049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Mental health</a:t>
            </a:r>
          </a:p>
        </p:txBody>
      </p:sp>
      <p:sp>
        <p:nvSpPr>
          <p:cNvPr id="11" name="Explosion 2 10">
            <a:extLst>
              <a:ext uri="{FF2B5EF4-FFF2-40B4-BE49-F238E27FC236}">
                <a16:creationId xmlns:a16="http://schemas.microsoft.com/office/drawing/2014/main" id="{1FE0B176-3BBC-8549-99A8-1C84D2C01665}"/>
              </a:ext>
            </a:extLst>
          </p:cNvPr>
          <p:cNvSpPr/>
          <p:nvPr/>
        </p:nvSpPr>
        <p:spPr>
          <a:xfrm>
            <a:off x="4375150" y="5604932"/>
            <a:ext cx="280035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ALL</a:t>
            </a:r>
          </a:p>
        </p:txBody>
      </p:sp>
      <p:sp>
        <p:nvSpPr>
          <p:cNvPr id="12" name="Down Arrow Callout 11">
            <a:extLst>
              <a:ext uri="{FF2B5EF4-FFF2-40B4-BE49-F238E27FC236}">
                <a16:creationId xmlns:a16="http://schemas.microsoft.com/office/drawing/2014/main" id="{90B9184D-0091-694D-942C-5D7AFC1A2C83}"/>
              </a:ext>
            </a:extLst>
          </p:cNvPr>
          <p:cNvSpPr/>
          <p:nvPr/>
        </p:nvSpPr>
        <p:spPr>
          <a:xfrm>
            <a:off x="7632700" y="1680632"/>
            <a:ext cx="2347913" cy="14753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Beneficial cultural, economic and political policies</a:t>
            </a:r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32BE2963-507F-F44F-97D0-B256825B54C8}"/>
              </a:ext>
            </a:extLst>
          </p:cNvPr>
          <p:cNvSpPr/>
          <p:nvPr/>
        </p:nvSpPr>
        <p:spPr>
          <a:xfrm>
            <a:off x="2598696" y="3833031"/>
            <a:ext cx="1667005" cy="91490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53515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Paths to COVID-19 health equity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6958"/>
            <a:ext cx="9673036" cy="3416300"/>
          </a:xfrm>
        </p:spPr>
        <p:txBody>
          <a:bodyPr/>
          <a:lstStyle/>
          <a:p>
            <a:r>
              <a:rPr lang="en-US" dirty="0"/>
              <a:t>Quality healthcare access for all</a:t>
            </a:r>
          </a:p>
          <a:p>
            <a:r>
              <a:rPr lang="en-US" dirty="0"/>
              <a:t>Infrastructure that enables physical and mental health for all </a:t>
            </a:r>
          </a:p>
          <a:p>
            <a:r>
              <a:rPr lang="en-US" dirty="0"/>
              <a:t>Economic support to displaced workers and minority-owned small businesses during the pandemic</a:t>
            </a:r>
          </a:p>
          <a:p>
            <a:r>
              <a:rPr lang="en-US" dirty="0"/>
              <a:t>Providing housing and utility assistance to unemployed and ill Americans until they regain their employment or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7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175" y="1920048"/>
            <a:ext cx="1073365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1. What are barriers to health equity that you have observed? (Can be something you experienced personally or have seen people in your community experience)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2. Do you feel adequate mental health resources are available to all segments of the population? What are examples?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3. Could education be considered a basic need, how might access to education improve health equity?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4. What are existing assets in your community that promote health equity? (policies, organizations, infrastructure etc.)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6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077525"/>
            <a:ext cx="10473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2800" dirty="0">
                <a:solidFill>
                  <a:prstClr val="black"/>
                </a:solidFill>
              </a:rPr>
              <a:t>The Midwest Consortium developed this course under cooperative agreement number U45 ES 06184 from the National Institute of Environmental Health Sciences for community members who may be impacted by COVID-19.</a:t>
            </a:r>
          </a:p>
          <a:p>
            <a:pPr lvl="0" defTabSz="457200"/>
            <a:endParaRPr lang="en-US" sz="2800" dirty="0">
              <a:solidFill>
                <a:prstClr val="black"/>
              </a:solidFill>
            </a:endParaRPr>
          </a:p>
          <a:p>
            <a:pPr defTabSz="457200"/>
            <a:r>
              <a:rPr lang="en-US" sz="2800" dirty="0">
                <a:solidFill>
                  <a:prstClr val="black"/>
                </a:solidFill>
              </a:rPr>
              <a:t>Except as noted, images </a:t>
            </a:r>
            <a:r>
              <a:rPr lang="en-US" sz="2800" dirty="0"/>
              <a:t>for this PowerPoint presentation have been adapted from NIEHS COVID-19 Training Tools: </a:t>
            </a:r>
            <a:r>
              <a:rPr lang="en-US" sz="2800" dirty="0">
                <a:hlinkClick r:id="rId2"/>
              </a:rPr>
              <a:t>https://tools.niehs.nih.gov/wetp/covid19worker/index.cfm</a:t>
            </a:r>
            <a:endParaRPr lang="en-US" sz="2800" dirty="0"/>
          </a:p>
          <a:p>
            <a:pPr lvl="0" defTabSz="45720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4DED7-CFB6-4AD4-8920-195CA448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42132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198" y="3007362"/>
            <a:ext cx="9938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CDC</a:t>
            </a:r>
          </a:p>
          <a:p>
            <a:endParaRPr lang="en-US" b="1" dirty="0"/>
          </a:p>
          <a:p>
            <a:r>
              <a:rPr lang="en-US" b="1" dirty="0">
                <a:hlinkClick r:id="rId2"/>
              </a:rPr>
              <a:t>https://www.cdc.gov/coronavirus/2019-ncov/community/health-equity/race-ethnicity.html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0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441530"/>
            <a:ext cx="10500129" cy="190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Identify groups that may be disproportionately affected by COVID-19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Describe COVID-19 health inequities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Identify potential paths for reducing health inequities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7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 Disparities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5311" y="2183297"/>
            <a:ext cx="877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groups have been disproportionately affected by COVID-19?</a:t>
            </a:r>
          </a:p>
        </p:txBody>
      </p:sp>
      <p:pic>
        <p:nvPicPr>
          <p:cNvPr id="4" name="Content Placeholder 4" descr="An image of a family by Mike Reddy for STAT&#10;&#10;">
            <a:extLst>
              <a:ext uri="{FF2B5EF4-FFF2-40B4-BE49-F238E27FC236}">
                <a16:creationId xmlns:a16="http://schemas.microsoft.com/office/drawing/2014/main" id="{CB2A5A8C-4BC3-4771-875D-2761FE394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04" y="3253154"/>
            <a:ext cx="4340964" cy="24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9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E2F6-77C2-A548-9398-B47626AB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Data – Race and Ethnicity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700667" y="616058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As of </a:t>
            </a:r>
            <a:r>
              <a:rPr lang="en-US" sz="1400" dirty="0" smtClean="0"/>
              <a:t>Sept 9</a:t>
            </a:r>
            <a:r>
              <a:rPr lang="en-US" sz="1400" dirty="0" smtClean="0"/>
              <a:t>, </a:t>
            </a:r>
            <a:r>
              <a:rPr lang="en-US" sz="1400" dirty="0"/>
              <a:t>2021</a:t>
            </a:r>
            <a:r>
              <a:rPr lang="en-US" dirty="0"/>
              <a:t>. </a:t>
            </a:r>
            <a:r>
              <a:rPr lang="en-US" sz="1200" dirty="0">
                <a:hlinkClick r:id="rId3"/>
              </a:rPr>
              <a:t>https://www.cdc.gov/coronavirus/2019-ncov/covid-data/investigations-discovery/hospitalization-death-by-race-ethnicity.html</a:t>
            </a:r>
            <a:r>
              <a:rPr lang="en-US" sz="12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9" y="1815234"/>
            <a:ext cx="11030639" cy="29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3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980A-3935-5043-B65E-B6ECB87D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850" y="609642"/>
            <a:ext cx="9637338" cy="10202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TN Data:</a:t>
            </a:r>
            <a:br>
              <a:rPr lang="en-US" b="1" dirty="0"/>
            </a:br>
            <a:r>
              <a:rPr lang="en-US" b="1" dirty="0"/>
              <a:t>COVID-19 by Race and Ethnicity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4AFBDC-0280-4202-BFD4-E77C2BB5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03" y="2298803"/>
            <a:ext cx="10923031" cy="3124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Blacks represent 17.1% of the population yet </a:t>
            </a:r>
            <a:r>
              <a:rPr lang="en-US" dirty="0" smtClean="0">
                <a:solidFill>
                  <a:schemeClr val="tx1"/>
                </a:solidFill>
              </a:rPr>
              <a:t>22.7% </a:t>
            </a:r>
            <a:r>
              <a:rPr lang="en-US" dirty="0">
                <a:solidFill>
                  <a:schemeClr val="tx1"/>
                </a:solidFill>
              </a:rPr>
              <a:t>of hospitalizations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Hispanics or Latinxs make up 5.2% of the Tennessee </a:t>
            </a:r>
            <a:r>
              <a:rPr lang="en-US" dirty="0" smtClean="0">
                <a:solidFill>
                  <a:schemeClr val="tx1"/>
                </a:solidFill>
              </a:rPr>
              <a:t>population and </a:t>
            </a:r>
            <a:r>
              <a:rPr lang="en-US" dirty="0" smtClean="0"/>
              <a:t>5.1</a:t>
            </a:r>
            <a:r>
              <a:rPr lang="en-US" dirty="0" smtClean="0">
                <a:solidFill>
                  <a:schemeClr val="tx1"/>
                </a:solidFill>
              </a:rPr>
              <a:t>% </a:t>
            </a:r>
            <a:r>
              <a:rPr lang="en-US" dirty="0">
                <a:solidFill>
                  <a:schemeClr val="tx1"/>
                </a:solidFill>
              </a:rPr>
              <a:t>of the hospitalizations.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36D9DE-6D77-4C42-A2BF-189A12906FD3}"/>
              </a:ext>
            </a:extLst>
          </p:cNvPr>
          <p:cNvSpPr txBox="1"/>
          <p:nvPr/>
        </p:nvSpPr>
        <p:spPr>
          <a:xfrm>
            <a:off x="3953435" y="5939532"/>
            <a:ext cx="823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</a:t>
            </a:r>
            <a:r>
              <a:rPr lang="en-US" dirty="0" smtClean="0"/>
              <a:t>Sept 30</a:t>
            </a:r>
            <a:r>
              <a:rPr lang="en-US" dirty="0" smtClean="0"/>
              <a:t>, </a:t>
            </a:r>
            <a:r>
              <a:rPr lang="en-US" dirty="0"/>
              <a:t>2021. </a:t>
            </a:r>
            <a:r>
              <a:rPr lang="en-US" dirty="0">
                <a:hlinkClick r:id="rId3"/>
              </a:rPr>
              <a:t>https://www.tn.gov/health/cedep/ncov/data.html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757A6D-E02F-44FD-9042-2D809568C785}"/>
              </a:ext>
            </a:extLst>
          </p:cNvPr>
          <p:cNvSpPr/>
          <p:nvPr/>
        </p:nvSpPr>
        <p:spPr>
          <a:xfrm>
            <a:off x="2696066" y="1827907"/>
            <a:ext cx="70701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Update the title and content of this slide for your state. Resources are available in the Facilitator Guide.</a:t>
            </a:r>
          </a:p>
        </p:txBody>
      </p:sp>
    </p:spTree>
    <p:extLst>
      <p:ext uri="{BB962C8B-B14F-4D97-AF65-F5344CB8AC3E}">
        <p14:creationId xmlns:p14="http://schemas.microsoft.com/office/powerpoint/2010/main" val="112546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37DA-42D1-4163-82CD-E3421F88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Data - 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44D10-99CF-43F1-B5BC-460B039AE346}"/>
              </a:ext>
            </a:extLst>
          </p:cNvPr>
          <p:cNvSpPr/>
          <p:nvPr/>
        </p:nvSpPr>
        <p:spPr>
          <a:xfrm>
            <a:off x="5593975" y="609183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As of </a:t>
            </a:r>
            <a:r>
              <a:rPr lang="en-US" sz="1400" dirty="0" smtClean="0"/>
              <a:t>Sept 9</a:t>
            </a:r>
            <a:r>
              <a:rPr lang="en-US" sz="1400" dirty="0" smtClean="0"/>
              <a:t>, </a:t>
            </a:r>
            <a:r>
              <a:rPr lang="en-US" sz="1400" dirty="0"/>
              <a:t>2021. </a:t>
            </a:r>
            <a:r>
              <a:rPr lang="en-US" sz="1200" dirty="0">
                <a:hlinkClick r:id="rId2"/>
              </a:rPr>
              <a:t>https://www.cdc.gov/coronavirus/2019-ncov/covid-data/investigations-discovery/hospitalization-death-by-age.html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7695"/>
            <a:ext cx="10681447" cy="33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7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980A-3935-5043-B65E-B6ECB87D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577" y="511861"/>
            <a:ext cx="3711897" cy="10202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TN Data:</a:t>
            </a:r>
            <a:br>
              <a:rPr lang="en-US" b="1" dirty="0"/>
            </a:br>
            <a:r>
              <a:rPr lang="en-US" b="1" dirty="0"/>
              <a:t>COVID-19 by 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4AFBDC-0280-4202-BFD4-E77C2BB5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604" y="2764555"/>
            <a:ext cx="5925949" cy="3124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Those age 61 and older make up 22% of the Tennessee population and </a:t>
            </a:r>
            <a:r>
              <a:rPr lang="en-US" dirty="0" smtClean="0">
                <a:solidFill>
                  <a:schemeClr val="tx1"/>
                </a:solidFill>
              </a:rPr>
              <a:t>17% </a:t>
            </a:r>
            <a:r>
              <a:rPr lang="en-US" dirty="0">
                <a:solidFill>
                  <a:schemeClr val="tx1"/>
                </a:solidFill>
              </a:rPr>
              <a:t>of the positive cases, yet account for </a:t>
            </a:r>
            <a:r>
              <a:rPr lang="en-US" dirty="0" smtClean="0">
                <a:solidFill>
                  <a:schemeClr val="tx1"/>
                </a:solidFill>
              </a:rPr>
              <a:t>81% </a:t>
            </a:r>
            <a:r>
              <a:rPr lang="en-US" dirty="0">
                <a:solidFill>
                  <a:schemeClr val="tx1"/>
                </a:solidFill>
              </a:rPr>
              <a:t>of the deaths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5F4E0D-F5F2-4D47-BC42-5C997D0268D7}"/>
              </a:ext>
            </a:extLst>
          </p:cNvPr>
          <p:cNvSpPr txBox="1"/>
          <p:nvPr/>
        </p:nvSpPr>
        <p:spPr>
          <a:xfrm>
            <a:off x="4304472" y="5893652"/>
            <a:ext cx="747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</a:t>
            </a:r>
            <a:r>
              <a:rPr lang="en-US" dirty="0" smtClean="0"/>
              <a:t>Oct 27, 2021. </a:t>
            </a:r>
            <a:r>
              <a:rPr lang="en-US" dirty="0">
                <a:hlinkClick r:id="rId3"/>
              </a:rPr>
              <a:t>https://www.tn.gov/health/cedep/ncov/data.html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524" y="592726"/>
            <a:ext cx="3420152" cy="4596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4BCD7B-9247-4A1C-95B8-9BE6ED752B67}"/>
              </a:ext>
            </a:extLst>
          </p:cNvPr>
          <p:cNvSpPr/>
          <p:nvPr/>
        </p:nvSpPr>
        <p:spPr>
          <a:xfrm>
            <a:off x="1030658" y="1680010"/>
            <a:ext cx="66397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Update the title and content of this slide for your state. Resources are available in the Facilitator Guide.</a:t>
            </a:r>
          </a:p>
        </p:txBody>
      </p:sp>
    </p:spTree>
    <p:extLst>
      <p:ext uri="{BB962C8B-B14F-4D97-AF65-F5344CB8AC3E}">
        <p14:creationId xmlns:p14="http://schemas.microsoft.com/office/powerpoint/2010/main" val="302506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Data - Vaccinations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820"/>
            <a:ext cx="5114365" cy="43825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Blacks make up </a:t>
            </a:r>
            <a:r>
              <a:rPr lang="en-US" dirty="0" smtClean="0"/>
              <a:t>12.4</a:t>
            </a:r>
            <a:r>
              <a:rPr lang="en-US" dirty="0"/>
              <a:t>% of U.S. population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10.6</a:t>
            </a:r>
            <a:r>
              <a:rPr lang="en-US" dirty="0" smtClean="0"/>
              <a:t>% </a:t>
            </a:r>
            <a:r>
              <a:rPr lang="en-US" dirty="0"/>
              <a:t>of vaccinations</a:t>
            </a:r>
          </a:p>
          <a:p>
            <a:endParaRPr lang="en-US" dirty="0"/>
          </a:p>
          <a:p>
            <a:r>
              <a:rPr lang="en-US" dirty="0"/>
              <a:t>Hispanics make up </a:t>
            </a:r>
            <a:r>
              <a:rPr lang="en-US" dirty="0" smtClean="0"/>
              <a:t>17.3% </a:t>
            </a:r>
            <a:r>
              <a:rPr lang="en-US" dirty="0"/>
              <a:t>of U.S. population </a:t>
            </a:r>
            <a:r>
              <a:rPr lang="en-US" dirty="0" smtClean="0"/>
              <a:t>and 17.2</a:t>
            </a:r>
            <a:r>
              <a:rPr lang="en-US" dirty="0" smtClean="0"/>
              <a:t>% </a:t>
            </a:r>
            <a:r>
              <a:rPr lang="en-US" dirty="0"/>
              <a:t>of vaccinations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500" dirty="0"/>
              <a:t>As of </a:t>
            </a:r>
            <a:r>
              <a:rPr lang="en-US" sz="1500" dirty="0" smtClean="0"/>
              <a:t>Oct 28</a:t>
            </a:r>
            <a:r>
              <a:rPr lang="en-US" sz="1500" dirty="0" smtClean="0"/>
              <a:t>, </a:t>
            </a:r>
            <a:r>
              <a:rPr lang="en-US" sz="1500" dirty="0"/>
              <a:t>2021. </a:t>
            </a:r>
            <a:r>
              <a:rPr lang="en-US" sz="1500" dirty="0" smtClean="0"/>
              <a:t>Source: </a:t>
            </a:r>
            <a:r>
              <a:rPr lang="en-US" sz="1500" dirty="0">
                <a:solidFill>
                  <a:schemeClr val="tx1"/>
                </a:solidFill>
                <a:hlinkClick r:id="rId2"/>
              </a:rPr>
              <a:t>https://covid.cdc.gov/covid-data-tracker/#vaccination-demographic</a:t>
            </a:r>
            <a:r>
              <a:rPr lang="en-US" sz="1500" dirty="0">
                <a:solidFill>
                  <a:schemeClr val="tx1"/>
                </a:solidFill>
              </a:rPr>
              <a:t>;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322" y="2409579"/>
            <a:ext cx="4621169" cy="3078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0071" y="5714581"/>
            <a:ext cx="439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Photo credit: https://www.cdc.gov/vaccines/covid-19/index.html</a:t>
            </a:r>
          </a:p>
        </p:txBody>
      </p:sp>
    </p:spTree>
    <p:extLst>
      <p:ext uri="{BB962C8B-B14F-4D97-AF65-F5344CB8AC3E}">
        <p14:creationId xmlns:p14="http://schemas.microsoft.com/office/powerpoint/2010/main" val="224705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 Inequities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06" y="2084754"/>
            <a:ext cx="10548594" cy="38255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Are there inequities that could lead to these COVID-19 health disparities?</a:t>
            </a:r>
          </a:p>
          <a:p>
            <a:endParaRPr lang="en-US" dirty="0"/>
          </a:p>
          <a:p>
            <a:r>
              <a:rPr lang="en-US" dirty="0"/>
              <a:t>Access to health care</a:t>
            </a:r>
          </a:p>
          <a:p>
            <a:r>
              <a:rPr lang="en-US" dirty="0"/>
              <a:t>Access to resources</a:t>
            </a:r>
          </a:p>
          <a:p>
            <a:r>
              <a:rPr lang="en-US" dirty="0"/>
              <a:t>Mental health</a:t>
            </a:r>
          </a:p>
          <a:p>
            <a:r>
              <a:rPr lang="en-US" dirty="0"/>
              <a:t>Political, economic and social drivers</a:t>
            </a:r>
          </a:p>
          <a:p>
            <a:r>
              <a:rPr lang="en-US" dirty="0"/>
              <a:t>Education and career opportunities </a:t>
            </a:r>
          </a:p>
          <a:p>
            <a:r>
              <a:rPr lang="en-US" dirty="0"/>
              <a:t>Neighborhood environment</a:t>
            </a:r>
          </a:p>
        </p:txBody>
      </p:sp>
    </p:spTree>
    <p:extLst>
      <p:ext uri="{BB962C8B-B14F-4D97-AF65-F5344CB8AC3E}">
        <p14:creationId xmlns:p14="http://schemas.microsoft.com/office/powerpoint/2010/main" val="304792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4005</TotalTime>
  <Words>579</Words>
  <Application>Microsoft Office PowerPoint</Application>
  <PresentationFormat>Widescreen</PresentationFormat>
  <Paragraphs>83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COVID-19 and Health Inequities Among Vulnerable Populations in the United States   </vt:lpstr>
      <vt:lpstr>Objectives</vt:lpstr>
      <vt:lpstr>Health Disparities</vt:lpstr>
      <vt:lpstr>U.S. Data – Race and Ethnicity</vt:lpstr>
      <vt:lpstr>TN Data: COVID-19 by Race and Ethnicity</vt:lpstr>
      <vt:lpstr>U.S. Data - Age</vt:lpstr>
      <vt:lpstr>TN Data: COVID-19 by Age</vt:lpstr>
      <vt:lpstr>U.S. Data - Vaccinations</vt:lpstr>
      <vt:lpstr>Health Inequities</vt:lpstr>
      <vt:lpstr>What is equity?</vt:lpstr>
      <vt:lpstr>What does health equity look like? </vt:lpstr>
      <vt:lpstr>Paths to COVID-19 health equity </vt:lpstr>
      <vt:lpstr>Activity </vt:lpstr>
      <vt:lpstr>Acknowledgement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</dc:title>
  <dc:creator>Microsoft Office User</dc:creator>
  <cp:lastModifiedBy>Tim Hilbert</cp:lastModifiedBy>
  <cp:revision>94</cp:revision>
  <dcterms:created xsi:type="dcterms:W3CDTF">2020-10-02T15:49:27Z</dcterms:created>
  <dcterms:modified xsi:type="dcterms:W3CDTF">2021-10-29T12:32:48Z</dcterms:modified>
</cp:coreProperties>
</file>