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hLza8BAq7dKeOgM61+ubOLOFuI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9594" autoAdjust="0"/>
  </p:normalViewPr>
  <p:slideViewPr>
    <p:cSldViewPr snapToGrid="0">
      <p:cViewPr varScale="1">
        <p:scale>
          <a:sx n="88" d="100"/>
          <a:sy n="88" d="100"/>
        </p:scale>
        <p:origin x="4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ewfieldny.org/wp-content/uploads/cleaning_guidance_general_building.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sha.gov/memos/2020-03-14/temporary-enforcement-guidance-healthcare-respiratory-protection-annual-fit"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osha.gov/memos/2020-04-03/enforcement-guidance-respiratory-protection-and-n95-shortage-due-coronaviru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Calibri"/>
              <a:buNone/>
            </a:pPr>
            <a:r>
              <a:rPr lang="en-US" sz="1100" b="1" dirty="0">
                <a:latin typeface="Calibri"/>
                <a:ea typeface="Calibri"/>
                <a:cs typeface="Calibri"/>
                <a:sym typeface="Calibri"/>
              </a:rPr>
              <a:t>Instructor notes:</a:t>
            </a:r>
            <a:endParaRPr dirty="0"/>
          </a:p>
          <a:p>
            <a:pPr marL="0" lvl="0" indent="0" algn="l" rtl="0">
              <a:spcBef>
                <a:spcPts val="0"/>
              </a:spcBef>
              <a:spcAft>
                <a:spcPts val="0"/>
              </a:spcAft>
              <a:buNone/>
            </a:pPr>
            <a:endParaRPr sz="1100" dirty="0">
              <a:latin typeface="Calibri"/>
              <a:ea typeface="Calibri"/>
              <a:cs typeface="Calibri"/>
              <a:sym typeface="Calibri"/>
            </a:endParaRPr>
          </a:p>
          <a:p>
            <a:pPr marL="0" lvl="0" indent="0" algn="l" rtl="0">
              <a:spcBef>
                <a:spcPts val="0"/>
              </a:spcBef>
              <a:spcAft>
                <a:spcPts val="0"/>
              </a:spcAft>
              <a:buNone/>
            </a:pPr>
            <a:r>
              <a:rPr lang="en-US" sz="1100" dirty="0">
                <a:latin typeface="Calibri"/>
                <a:ea typeface="Calibri"/>
                <a:cs typeface="Calibri"/>
                <a:sym typeface="Calibri"/>
              </a:rPr>
              <a:t>As with most any hazard, there are a variety of steps that can reduce or in some cases even eliminate workers’ exposure.  A basic principle of workplace safety is to use a combination of strategies to protect workers, starting with the most effective. This approach of moving from most effective to least effective protective measures is called the ‘hierarchy of controls.’</a:t>
            </a:r>
            <a:endParaRPr dirty="0"/>
          </a:p>
          <a:p>
            <a:pPr marL="0" lvl="0" indent="0" algn="l" rtl="0">
              <a:spcBef>
                <a:spcPts val="0"/>
              </a:spcBef>
              <a:spcAft>
                <a:spcPts val="0"/>
              </a:spcAft>
              <a:buNone/>
            </a:pPr>
            <a:endParaRPr sz="1100" dirty="0">
              <a:latin typeface="Calibri"/>
              <a:ea typeface="Calibri"/>
              <a:cs typeface="Calibri"/>
              <a:sym typeface="Calibri"/>
            </a:endParaRPr>
          </a:p>
          <a:p>
            <a:pPr marL="0" lvl="0" indent="0" algn="l" rtl="0">
              <a:spcBef>
                <a:spcPts val="0"/>
              </a:spcBef>
              <a:spcAft>
                <a:spcPts val="0"/>
              </a:spcAft>
              <a:buNone/>
            </a:pPr>
            <a:r>
              <a:rPr lang="en-US" sz="1100" dirty="0">
                <a:latin typeface="Calibri"/>
                <a:ea typeface="Calibri"/>
                <a:cs typeface="Calibri"/>
                <a:sym typeface="Calibri"/>
              </a:rPr>
              <a:t>The order of controls, from most effective to least effective is:</a:t>
            </a:r>
            <a:endParaRPr dirty="0"/>
          </a:p>
          <a:p>
            <a:pPr marL="171450" lvl="0" indent="-171450" algn="l" rtl="0">
              <a:spcBef>
                <a:spcPts val="0"/>
              </a:spcBef>
              <a:spcAft>
                <a:spcPts val="0"/>
              </a:spcAft>
              <a:buClr>
                <a:schemeClr val="dk1"/>
              </a:buClr>
              <a:buSzPts val="1100"/>
              <a:buFont typeface="Arial"/>
              <a:buChar char="•"/>
            </a:pPr>
            <a:r>
              <a:rPr lang="en-US" sz="1100" dirty="0">
                <a:latin typeface="Calibri"/>
                <a:ea typeface="Calibri"/>
                <a:cs typeface="Calibri"/>
                <a:sym typeface="Calibri"/>
              </a:rPr>
              <a:t>Elimination</a:t>
            </a:r>
            <a:endParaRPr dirty="0"/>
          </a:p>
          <a:p>
            <a:pPr marL="171450" lvl="0" indent="-171450" algn="l" rtl="0">
              <a:spcBef>
                <a:spcPts val="0"/>
              </a:spcBef>
              <a:spcAft>
                <a:spcPts val="0"/>
              </a:spcAft>
              <a:buClr>
                <a:schemeClr val="dk1"/>
              </a:buClr>
              <a:buSzPts val="1100"/>
              <a:buFont typeface="Arial"/>
              <a:buChar char="•"/>
            </a:pPr>
            <a:r>
              <a:rPr lang="en-US" sz="1100" dirty="0">
                <a:latin typeface="Calibri"/>
                <a:ea typeface="Calibri"/>
                <a:cs typeface="Calibri"/>
                <a:sym typeface="Calibri"/>
              </a:rPr>
              <a:t>Substitution</a:t>
            </a:r>
            <a:endParaRPr dirty="0"/>
          </a:p>
          <a:p>
            <a:pPr marL="171450" lvl="0" indent="-171450" algn="l" rtl="0">
              <a:spcBef>
                <a:spcPts val="0"/>
              </a:spcBef>
              <a:spcAft>
                <a:spcPts val="0"/>
              </a:spcAft>
              <a:buClr>
                <a:schemeClr val="dk1"/>
              </a:buClr>
              <a:buSzPts val="1100"/>
              <a:buFont typeface="Arial"/>
              <a:buChar char="•"/>
            </a:pPr>
            <a:r>
              <a:rPr lang="en-US" sz="1100" dirty="0">
                <a:latin typeface="Calibri"/>
                <a:ea typeface="Calibri"/>
                <a:cs typeface="Calibri"/>
                <a:sym typeface="Calibri"/>
              </a:rPr>
              <a:t>Engineering controls</a:t>
            </a:r>
            <a:endParaRPr dirty="0"/>
          </a:p>
          <a:p>
            <a:pPr marL="171450" lvl="0" indent="-171450" algn="l" rtl="0">
              <a:spcBef>
                <a:spcPts val="0"/>
              </a:spcBef>
              <a:spcAft>
                <a:spcPts val="0"/>
              </a:spcAft>
              <a:buClr>
                <a:schemeClr val="dk1"/>
              </a:buClr>
              <a:buSzPts val="1100"/>
              <a:buFont typeface="Arial"/>
              <a:buChar char="•"/>
            </a:pPr>
            <a:r>
              <a:rPr lang="en-US" sz="1100" dirty="0">
                <a:latin typeface="Calibri"/>
                <a:ea typeface="Calibri"/>
                <a:cs typeface="Calibri"/>
                <a:sym typeface="Calibri"/>
              </a:rPr>
              <a:t>Administrative Controls &amp; Work practices</a:t>
            </a:r>
            <a:endParaRPr dirty="0"/>
          </a:p>
          <a:p>
            <a:pPr marL="171450" lvl="0" indent="-171450" algn="l" rtl="0">
              <a:spcBef>
                <a:spcPts val="0"/>
              </a:spcBef>
              <a:spcAft>
                <a:spcPts val="0"/>
              </a:spcAft>
              <a:buClr>
                <a:schemeClr val="dk1"/>
              </a:buClr>
              <a:buSzPts val="1100"/>
              <a:buFont typeface="Arial"/>
              <a:buChar char="•"/>
            </a:pPr>
            <a:r>
              <a:rPr lang="en-US" sz="1100" dirty="0">
                <a:latin typeface="Calibri"/>
                <a:ea typeface="Calibri"/>
                <a:cs typeface="Calibri"/>
                <a:sym typeface="Calibri"/>
              </a:rPr>
              <a:t>Personal protective equipment</a:t>
            </a:r>
            <a:endParaRPr dirty="0"/>
          </a:p>
          <a:p>
            <a:pPr marL="171450" lvl="0" indent="-101600" algn="l" rtl="0">
              <a:spcBef>
                <a:spcPts val="0"/>
              </a:spcBef>
              <a:spcAft>
                <a:spcPts val="0"/>
              </a:spcAft>
              <a:buClr>
                <a:schemeClr val="dk1"/>
              </a:buClr>
              <a:buSzPts val="1100"/>
              <a:buFont typeface="Arial"/>
              <a:buNone/>
            </a:pPr>
            <a:endParaRPr sz="1100"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1100" dirty="0">
                <a:latin typeface="Calibri"/>
                <a:ea typeface="Calibri"/>
                <a:cs typeface="Calibri"/>
                <a:sym typeface="Calibri"/>
              </a:rPr>
              <a:t>Source: NIOSH/CDC </a:t>
            </a:r>
            <a:r>
              <a:rPr lang="en-US" sz="1100" u="sng" dirty="0">
                <a:latin typeface="Calibri"/>
                <a:ea typeface="Calibri"/>
                <a:cs typeface="Calibri"/>
                <a:sym typeface="Calibri"/>
              </a:rPr>
              <a:t>https://www.cdc.gov/niosh/topics/hierarchy/default.html</a:t>
            </a:r>
            <a:endParaRPr dirty="0"/>
          </a:p>
          <a:p>
            <a:pPr marL="0" lvl="0" indent="0" algn="l" rtl="0">
              <a:spcBef>
                <a:spcPts val="0"/>
              </a:spcBef>
              <a:spcAft>
                <a:spcPts val="0"/>
              </a:spcAft>
              <a:buClr>
                <a:schemeClr val="dk1"/>
              </a:buClr>
              <a:buSzPts val="1100"/>
              <a:buFont typeface="Arial"/>
              <a:buNone/>
            </a:pPr>
            <a:r>
              <a:rPr lang="en-US" sz="1100" dirty="0">
                <a:latin typeface="Calibri"/>
                <a:ea typeface="Calibri"/>
                <a:cs typeface="Calibri"/>
                <a:sym typeface="Calibri"/>
              </a:rPr>
              <a:t>This webpage also provides a more thorough definition of each type of control measure.</a:t>
            </a:r>
            <a:endParaRPr dirty="0"/>
          </a:p>
          <a:p>
            <a:pPr marL="0" lvl="0" indent="0" algn="l" rtl="0">
              <a:spcBef>
                <a:spcPts val="0"/>
              </a:spcBef>
              <a:spcAft>
                <a:spcPts val="0"/>
              </a:spcAft>
              <a:buClr>
                <a:schemeClr val="dk1"/>
              </a:buClr>
              <a:buSzPts val="1100"/>
              <a:buFont typeface="Arial"/>
              <a:buNone/>
            </a:pPr>
            <a:endParaRPr sz="1100"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1100" dirty="0">
                <a:latin typeface="Calibri"/>
                <a:ea typeface="Calibri"/>
                <a:cs typeface="Calibri"/>
                <a:sym typeface="Calibri"/>
              </a:rPr>
              <a:t>Transition:  We will now review the overall process for selection and implementation of safeguards and review a few measures that should be used in all workplaces.</a:t>
            </a:r>
            <a:endParaRPr dirty="0"/>
          </a:p>
          <a:p>
            <a:pPr marL="0" lvl="0" indent="0" algn="l" rtl="0">
              <a:spcBef>
                <a:spcPts val="0"/>
              </a:spcBef>
              <a:spcAft>
                <a:spcPts val="0"/>
              </a:spcAft>
              <a:buNone/>
            </a:pPr>
            <a:r>
              <a:rPr lang="en-US" sz="1100" dirty="0">
                <a:latin typeface="Calibri"/>
                <a:ea typeface="Calibri"/>
                <a:cs typeface="Calibri"/>
                <a:sym typeface="Calibri"/>
              </a:rPr>
              <a:t> </a:t>
            </a:r>
            <a:endParaRPr dirty="0"/>
          </a:p>
        </p:txBody>
      </p:sp>
      <p:sp>
        <p:nvSpPr>
          <p:cNvPr id="93" name="Google Shape;9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Instructor notes:</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0" dirty="0"/>
              <a:t>Examples of eliminating the hazard include disinfection and barring people with symptoms from entering the workplace. These methods are applicable to all essential workplaces.</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The photo shows a temperature and symptom check being conducted.  People with symptoms are sent home and not allowed into the workplace.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sz="1200" b="0" i="0" u="none" strike="noStrike" dirty="0">
                <a:solidFill>
                  <a:schemeClr val="dk1"/>
                </a:solidFill>
                <a:latin typeface="Arial"/>
                <a:ea typeface="Arial"/>
                <a:cs typeface="Arial"/>
                <a:sym typeface="Arial"/>
              </a:rPr>
              <a:t>High contact surfaces that are touched by many different people, such as:</a:t>
            </a:r>
            <a:endParaRPr dirty="0"/>
          </a:p>
          <a:p>
            <a:pPr marL="0" lvl="0" indent="0" algn="l" rtl="0">
              <a:spcBef>
                <a:spcPts val="0"/>
              </a:spcBef>
              <a:spcAft>
                <a:spcPts val="0"/>
              </a:spcAft>
              <a:buNone/>
            </a:pPr>
            <a:endParaRPr sz="1200" b="0" i="0" u="none" strike="noStrike" dirty="0">
              <a:solidFill>
                <a:schemeClr val="dk1"/>
              </a:solidFill>
              <a:latin typeface="Arial"/>
              <a:ea typeface="Arial"/>
              <a:cs typeface="Arial"/>
              <a:sym typeface="Arial"/>
            </a:endParaRPr>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Desks and chairs;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Counters, tables and chairs;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Door handles and push plates;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Handrails;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Kitchen and bathroom faucets;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Appliance surfaces;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Light switches;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Handles on equipment (e.g., carts);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Remote controls;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Shared telephones;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Shared computers, keyboards and mice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Shared electronics and phones </a:t>
            </a:r>
            <a:endParaRPr dirty="0"/>
          </a:p>
          <a:p>
            <a:pPr marL="171450" lvl="0" indent="-171450" algn="l" rtl="0">
              <a:spcBef>
                <a:spcPts val="0"/>
              </a:spcBef>
              <a:spcAft>
                <a:spcPts val="0"/>
              </a:spcAft>
              <a:buClr>
                <a:schemeClr val="dk1"/>
              </a:buClr>
              <a:buSzPts val="1200"/>
              <a:buFont typeface="Arial"/>
              <a:buChar char="•"/>
            </a:pPr>
            <a:r>
              <a:rPr lang="en-US" sz="1200" b="0" i="0" u="none" strike="noStrike" dirty="0">
                <a:solidFill>
                  <a:schemeClr val="dk1"/>
                </a:solidFill>
                <a:latin typeface="Arial"/>
                <a:ea typeface="Arial"/>
                <a:cs typeface="Arial"/>
                <a:sym typeface="Arial"/>
              </a:rPr>
              <a:t>Shared computer keyboards and mice. </a:t>
            </a:r>
            <a:endParaRPr dirty="0"/>
          </a:p>
          <a:p>
            <a:pPr marL="171450" lvl="0" indent="-95250" algn="l" rtl="0">
              <a:spcBef>
                <a:spcPts val="0"/>
              </a:spcBef>
              <a:spcAft>
                <a:spcPts val="0"/>
              </a:spcAft>
              <a:buClr>
                <a:schemeClr val="dk1"/>
              </a:buClr>
              <a:buSzPts val="1200"/>
              <a:buFont typeface="Arial"/>
              <a:buNone/>
            </a:pPr>
            <a:endParaRPr sz="1200" b="0" i="0" u="none" strike="noStrike"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sz="1200" b="0" i="0" u="none" strike="noStrike" dirty="0">
                <a:solidFill>
                  <a:schemeClr val="dk1"/>
                </a:solidFill>
                <a:latin typeface="Arial"/>
                <a:ea typeface="Arial"/>
                <a:cs typeface="Arial"/>
                <a:sym typeface="Arial"/>
              </a:rPr>
              <a:t>Source: NYS Department of Health, Interim Guidance for Cleaning and Disinfection of Public and Private Facilities for COVID-19 </a:t>
            </a:r>
            <a:r>
              <a:rPr lang="en-US" u="sng" dirty="0">
                <a:solidFill>
                  <a:schemeClr val="hlink"/>
                </a:solidFill>
                <a:hlinkClick r:id="rId3"/>
              </a:rPr>
              <a:t>https://newfieldny.org/wp-content/uploads/cleaning_guidance_general_building.pdf</a:t>
            </a:r>
            <a:endParaRPr b="0" dirty="0"/>
          </a:p>
          <a:p>
            <a:pPr marL="0" lvl="0" indent="0" algn="l" rtl="0">
              <a:spcBef>
                <a:spcPts val="0"/>
              </a:spcBef>
              <a:spcAft>
                <a:spcPts val="0"/>
              </a:spcAft>
              <a:buNone/>
            </a:pPr>
            <a:endParaRPr b="1" dirty="0"/>
          </a:p>
          <a:p>
            <a:pPr marL="0" lvl="0" indent="0" algn="l" rtl="0">
              <a:spcBef>
                <a:spcPts val="0"/>
              </a:spcBef>
              <a:spcAft>
                <a:spcPts val="0"/>
              </a:spcAft>
              <a:buNone/>
            </a:pPr>
            <a:endParaRPr b="1" dirty="0"/>
          </a:p>
        </p:txBody>
      </p:sp>
      <p:sp>
        <p:nvSpPr>
          <p:cNvPr id="106" name="Google Shape;106;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Instructor notes:</a:t>
            </a:r>
            <a:endParaRPr/>
          </a:p>
          <a:p>
            <a:pPr marL="0" lvl="0" indent="0" algn="l" rtl="0">
              <a:spcBef>
                <a:spcPts val="0"/>
              </a:spcBef>
              <a:spcAft>
                <a:spcPts val="0"/>
              </a:spcAft>
              <a:buNone/>
            </a:pPr>
            <a:endParaRPr b="1"/>
          </a:p>
          <a:p>
            <a:pPr marL="0" lvl="0" indent="0" algn="l" rtl="0">
              <a:spcBef>
                <a:spcPts val="0"/>
              </a:spcBef>
              <a:spcAft>
                <a:spcPts val="0"/>
              </a:spcAft>
              <a:buNone/>
            </a:pPr>
            <a:r>
              <a:rPr lang="en-US" b="0"/>
              <a:t>Ask participants to list examples of engineering controls and then review the list.</a:t>
            </a:r>
            <a:endParaRPr/>
          </a:p>
          <a:p>
            <a:pPr marL="0" lvl="0" indent="0" algn="l" rtl="0">
              <a:spcBef>
                <a:spcPts val="0"/>
              </a:spcBef>
              <a:spcAft>
                <a:spcPts val="0"/>
              </a:spcAft>
              <a:buNone/>
            </a:pPr>
            <a:r>
              <a:rPr lang="en-US" b="0"/>
              <a:t>Engineering controls should be selected based on the features of each specific workplace. They need to be tailored to workplace conditions.</a:t>
            </a:r>
            <a:endParaRPr/>
          </a:p>
          <a:p>
            <a:pPr marL="0" lvl="0" indent="0" algn="l" rtl="0">
              <a:spcBef>
                <a:spcPts val="0"/>
              </a:spcBef>
              <a:spcAft>
                <a:spcPts val="0"/>
              </a:spcAft>
              <a:buNone/>
            </a:pPr>
            <a:endParaRPr b="0"/>
          </a:p>
          <a:p>
            <a:pPr marL="0" lvl="0" indent="0" algn="l" rtl="0">
              <a:spcBef>
                <a:spcPts val="0"/>
              </a:spcBef>
              <a:spcAft>
                <a:spcPts val="0"/>
              </a:spcAft>
              <a:buNone/>
            </a:pPr>
            <a:r>
              <a:rPr lang="en-US" b="0"/>
              <a:t>Photo by Karen Berman. Online ordering with curbside service keeps customers out of the store.</a:t>
            </a:r>
            <a:endParaRPr/>
          </a:p>
          <a:p>
            <a:pPr marL="0" lvl="0" indent="0" algn="l" rtl="0">
              <a:spcBef>
                <a:spcPts val="0"/>
              </a:spcBef>
              <a:spcAft>
                <a:spcPts val="0"/>
              </a:spcAft>
              <a:buNone/>
            </a:pPr>
            <a:endParaRPr b="0"/>
          </a:p>
          <a:p>
            <a:pPr marL="0" lvl="0" indent="0" algn="l" rtl="0">
              <a:spcBef>
                <a:spcPts val="0"/>
              </a:spcBef>
              <a:spcAft>
                <a:spcPts val="0"/>
              </a:spcAft>
              <a:buNone/>
            </a:pPr>
            <a:endParaRPr b="0"/>
          </a:p>
          <a:p>
            <a:pPr marL="0" lvl="0" indent="0" algn="l" rtl="0">
              <a:spcBef>
                <a:spcPts val="0"/>
              </a:spcBef>
              <a:spcAft>
                <a:spcPts val="0"/>
              </a:spcAft>
              <a:buNone/>
            </a:pPr>
            <a:endParaRPr b="1"/>
          </a:p>
        </p:txBody>
      </p:sp>
      <p:sp>
        <p:nvSpPr>
          <p:cNvPr id="115" name="Google Shape;115;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Instructor notes:</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Administrative controls include work practices and procedures to reduce the length, frequency or intensity of exposure to a hazard.  </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Ask participants to list administrative controls and work practices that can reduce exposures, then show the list to affirm their responses.</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Employers should:</a:t>
            </a:r>
            <a:endParaRPr/>
          </a:p>
          <a:p>
            <a:pPr marL="0" lvl="0" indent="0" algn="l" rtl="0">
              <a:spcBef>
                <a:spcPts val="0"/>
              </a:spcBef>
              <a:spcAft>
                <a:spcPts val="0"/>
              </a:spcAft>
              <a:buNone/>
            </a:pPr>
            <a:endParaRPr>
              <a:latin typeface="Arial"/>
              <a:ea typeface="Arial"/>
              <a:cs typeface="Arial"/>
              <a:sym typeface="Arial"/>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Provide resources and a work environment that promotes personal hygiene. For example, supply tissues, no-touch trash cans, hand soap, hand sanitizer, disinfectants and disposable towels for workers to clean their work surfaces.</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Develop procedures to minimize contacts between workers and between workers and patients, clients or customers.</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Limit the number of staff present for high exposure tasks such as aerosol generating procedures or entering patient room.</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Provide workers with up-to-date education and training on coronavirus risk factors, and methods to prevent exposure.</a:t>
            </a:r>
            <a:endParaRPr/>
          </a:p>
          <a:p>
            <a:pPr marL="171450" lvl="0" indent="-95250" algn="l" rtl="0">
              <a:spcBef>
                <a:spcPts val="0"/>
              </a:spcBef>
              <a:spcAft>
                <a:spcPts val="0"/>
              </a:spcAft>
              <a:buClr>
                <a:schemeClr val="dk1"/>
              </a:buClr>
              <a:buSzPts val="1200"/>
              <a:buFont typeface="Arial"/>
              <a:buNone/>
            </a:pPr>
            <a:endParaRPr>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a:latin typeface="Arial"/>
                <a:ea typeface="Arial"/>
                <a:cs typeface="Arial"/>
                <a:sym typeface="Arial"/>
              </a:rPr>
              <a:t>Photo by Jonathan Rosen shows Home Depot sign limiting the number of customers to 50 people. This was enforced by having a single entrance and exit to the store with an employee facilitating entrance of people waiting in line, with markings to maintain 6 feet of social distancing. </a:t>
            </a:r>
            <a:endParaRPr/>
          </a:p>
          <a:p>
            <a:pPr marL="0" lvl="0" indent="0" algn="l" rtl="0">
              <a:spcBef>
                <a:spcPts val="0"/>
              </a:spcBef>
              <a:spcAft>
                <a:spcPts val="0"/>
              </a:spcAft>
              <a:buClr>
                <a:schemeClr val="dk1"/>
              </a:buClr>
              <a:buSzPts val="1200"/>
              <a:buFont typeface="Arial"/>
              <a:buNone/>
            </a:pPr>
            <a:endParaRPr>
              <a:latin typeface="Arial"/>
              <a:ea typeface="Arial"/>
              <a:cs typeface="Arial"/>
              <a:sym typeface="Arial"/>
            </a:endParaRPr>
          </a:p>
          <a:p>
            <a:pPr marL="171450" lvl="0" indent="-95250" algn="l" rtl="0">
              <a:spcBef>
                <a:spcPts val="0"/>
              </a:spcBef>
              <a:spcAft>
                <a:spcPts val="0"/>
              </a:spcAft>
              <a:buClr>
                <a:schemeClr val="dk1"/>
              </a:buClr>
              <a:buSzPts val="1200"/>
              <a:buFont typeface="Arial"/>
              <a:buNone/>
            </a:pPr>
            <a:endParaRPr>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a:latin typeface="Arial"/>
              <a:ea typeface="Arial"/>
              <a:cs typeface="Arial"/>
              <a:sym typeface="Arial"/>
            </a:endParaRPr>
          </a:p>
          <a:p>
            <a:pPr marL="0" lvl="0" indent="0" algn="l" rtl="0">
              <a:spcBef>
                <a:spcPts val="0"/>
              </a:spcBef>
              <a:spcAft>
                <a:spcPts val="0"/>
              </a:spcAft>
              <a:buClr>
                <a:schemeClr val="dk1"/>
              </a:buClr>
              <a:buSzPts val="1200"/>
              <a:buFont typeface="Calibri"/>
              <a:buNone/>
            </a:pPr>
            <a:endParaRPr>
              <a:latin typeface="Arial"/>
              <a:ea typeface="Arial"/>
              <a:cs typeface="Arial"/>
              <a:sym typeface="Arial"/>
            </a:endParaRPr>
          </a:p>
        </p:txBody>
      </p:sp>
      <p:sp>
        <p:nvSpPr>
          <p:cNvPr id="123" name="Google Shape;12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Instructor notes:</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Adjustments in workplace policies can also reduce exposures.</a:t>
            </a:r>
            <a:endParaRPr/>
          </a:p>
          <a:p>
            <a:pPr marL="0" lvl="0" indent="0" algn="l" rtl="0">
              <a:spcBef>
                <a:spcPts val="0"/>
              </a:spcBef>
              <a:spcAft>
                <a:spcPts val="0"/>
              </a:spcAft>
              <a:buNone/>
            </a:pPr>
            <a:endParaRPr>
              <a:latin typeface="Arial"/>
              <a:ea typeface="Arial"/>
              <a:cs typeface="Arial"/>
              <a:sym typeface="Arial"/>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Enabling ill workers to stay at home without fear of any reprisals.</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Discontinuing nonessential travel to locations having high prevalence of illness.</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Using e-mail, websites and teleconferences to minimizing face-to-face contact between workers. Where possible, encourage flexible work arrangements such as telecommuting or flexible work hours to reduce the number of workers who must be at the work site at one time or in one specific location.</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Relying on home delivery of goods and services to reduce the number of clients or customers who must visit your workplace.</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Developing emergency communications plans. Maintain a forum for answering workers' concerns and develop Internet-based communications, if feasible.</a:t>
            </a:r>
            <a:endParaRPr/>
          </a:p>
          <a:p>
            <a:pPr marL="171450" lvl="0" indent="-171450" algn="l" rtl="0">
              <a:spcBef>
                <a:spcPts val="0"/>
              </a:spcBef>
              <a:spcAft>
                <a:spcPts val="0"/>
              </a:spcAft>
              <a:buClr>
                <a:schemeClr val="dk1"/>
              </a:buClr>
              <a:buSzPts val="1200"/>
              <a:buFont typeface="Arial"/>
              <a:buChar char="•"/>
            </a:pPr>
            <a:r>
              <a:rPr lang="en-US">
                <a:latin typeface="Arial"/>
                <a:ea typeface="Arial"/>
                <a:cs typeface="Arial"/>
                <a:sym typeface="Arial"/>
              </a:rPr>
              <a:t>Provide education and training materials in an easy to understand format and in the appropriate language and literacy level for all employees.</a:t>
            </a:r>
            <a:endParaRPr/>
          </a:p>
          <a:p>
            <a:pPr marL="0" lvl="0" indent="0" algn="l" rtl="0">
              <a:spcBef>
                <a:spcPts val="0"/>
              </a:spcBef>
              <a:spcAft>
                <a:spcPts val="0"/>
              </a:spcAft>
              <a:buClr>
                <a:schemeClr val="dk1"/>
              </a:buClr>
              <a:buSzPts val="1200"/>
              <a:buFont typeface="Arial"/>
              <a:buNone/>
            </a:pPr>
            <a:endParaRPr>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a:latin typeface="Arial"/>
              <a:ea typeface="Arial"/>
              <a:cs typeface="Arial"/>
              <a:sym typeface="Arial"/>
            </a:endParaRPr>
          </a:p>
        </p:txBody>
      </p:sp>
      <p:sp>
        <p:nvSpPr>
          <p:cNvPr id="132" name="Google Shape;13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9" name="Google Shape;13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1" dirty="0"/>
              <a:t>Instructor notes:</a:t>
            </a:r>
            <a:endParaRPr dirty="0"/>
          </a:p>
          <a:p>
            <a:pPr marL="0" marR="0" lvl="0" indent="0" algn="l" rtl="0">
              <a:lnSpc>
                <a:spcPct val="100000"/>
              </a:lnSpc>
              <a:spcBef>
                <a:spcPts val="360"/>
              </a:spcBef>
              <a:spcAft>
                <a:spcPts val="0"/>
              </a:spcAft>
              <a:buClr>
                <a:schemeClr val="dk1"/>
              </a:buClr>
              <a:buSzPts val="1200"/>
              <a:buFont typeface="Calibri"/>
              <a:buNone/>
            </a:pPr>
            <a:endParaRPr sz="1200" b="1" dirty="0"/>
          </a:p>
          <a:p>
            <a:pPr marL="0" marR="0" lvl="0" indent="0" algn="l" rtl="0">
              <a:lnSpc>
                <a:spcPct val="100000"/>
              </a:lnSpc>
              <a:spcBef>
                <a:spcPts val="360"/>
              </a:spcBef>
              <a:spcAft>
                <a:spcPts val="0"/>
              </a:spcAft>
              <a:buClr>
                <a:schemeClr val="dk1"/>
              </a:buClr>
              <a:buSzPts val="1200"/>
              <a:buFont typeface="Calibri"/>
              <a:buNone/>
            </a:pPr>
            <a:r>
              <a:rPr lang="en-US" sz="1200" b="1" dirty="0"/>
              <a:t>NOTE: </a:t>
            </a:r>
            <a:r>
              <a:rPr lang="en-US" sz="1200" b="0" dirty="0"/>
              <a:t>This slide shows a high level of worker protection applicable to healthcare, laboratory, EMS and other high risk occupations. Instructors may choose to omit or hide this slide for trainees from other industries. </a:t>
            </a:r>
            <a:endParaRPr sz="1200" b="1"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Personal protective equipment protects against exposures to COVID-19 that cannot be eliminated or reduced by other measures.  Workers need to use appropriate PPE.  </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Respirators approved by the National Institute for Occupational Safety and Health (NIOSH) are needed to prevent inhaling aerosolized SARS CoV-2 particles. At a minimum, workers need to wear an N95 respirator.  A higher level of respiratory protection, such as a powered air-purifying respirator or PAPR, should be worn during high hazard procedures that generate aerosols. </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Respirators normally should not be used after the expiration date. Maintaining equipment that is current should be part of the practices and procedures in the workplace.  </a:t>
            </a:r>
            <a:r>
              <a:rPr lang="en-US" b="1" dirty="0">
                <a:latin typeface="Arial"/>
                <a:ea typeface="Arial"/>
                <a:cs typeface="Arial"/>
                <a:sym typeface="Arial"/>
              </a:rPr>
              <a:t>NOTE: </a:t>
            </a:r>
            <a:r>
              <a:rPr lang="en-US" dirty="0">
                <a:latin typeface="Arial"/>
                <a:ea typeface="Arial"/>
                <a:cs typeface="Arial"/>
                <a:sym typeface="Arial"/>
              </a:rPr>
              <a:t>some of the respirators in the national stockpile that are being released for use in this pandemic are expired. NIOSH has tested batches and found most of them to be still useable. Also Cal/OSHA has issued guidance as has NIOSH on prioritizing use of respirators during the shortage. See the link on slides 56.</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 OSHA has issued Temporary Enforcement Guidance - Healthcare Respiratory Protection Annual Fit-Testing for N95 Filtering </a:t>
            </a:r>
            <a:r>
              <a:rPr lang="en-US" dirty="0" err="1">
                <a:latin typeface="Arial"/>
                <a:ea typeface="Arial"/>
                <a:cs typeface="Arial"/>
                <a:sym typeface="Arial"/>
              </a:rPr>
              <a:t>Facepieces</a:t>
            </a:r>
            <a:r>
              <a:rPr lang="en-US" dirty="0">
                <a:latin typeface="Arial"/>
                <a:ea typeface="Arial"/>
                <a:cs typeface="Arial"/>
                <a:sym typeface="Arial"/>
              </a:rPr>
              <a:t> During the COVID-19 Outbreak in recognition of the shortage of N95s: </a:t>
            </a:r>
            <a:r>
              <a:rPr lang="en-US" u="sng" dirty="0">
                <a:solidFill>
                  <a:schemeClr val="hlink"/>
                </a:solidFill>
                <a:hlinkClick r:id="rId3"/>
              </a:rPr>
              <a:t>https://www.osha.gov/memos/2020-03-14/temporary-enforcement-guidance-healthcare-respiratory-protection-annual-fit</a:t>
            </a:r>
            <a:r>
              <a:rPr lang="en-US" dirty="0"/>
              <a:t> and </a:t>
            </a:r>
            <a:r>
              <a:rPr lang="en-US" u="sng" dirty="0">
                <a:solidFill>
                  <a:schemeClr val="hlink"/>
                </a:solidFill>
                <a:hlinkClick r:id="rId4"/>
              </a:rPr>
              <a:t>https://www.osha.gov/memos/2020-04-03/enforcement-guidance-respiratory-protection-and-n95-shortage-due-coronavirus</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Due to PPE shortage, people using PPE in training should be careful to conserve the equipment for use after training.  NIOSH and OSHA have published guidance that says In order to conserve the supply of N95 respirators, healthcare facilities should understand which of their healthcare personnel do and do not need to be in a respiratory protection program and thus medically evaluated, trained, and fit tested. If training and fit testing are conducted during two separate steps, it is possible to allow limited re-use of N95 respirators used by individual workers during both steps. https://www.cdc.gov/coronavirus/2019-ncov/hcp/respirators-strategy/conventional-capacity-strategies.html </a:t>
            </a:r>
            <a:endParaRPr dirty="0"/>
          </a:p>
        </p:txBody>
      </p:sp>
      <p:sp>
        <p:nvSpPr>
          <p:cNvPr id="140" name="Google Shape;14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solidFill>
                <a:srgbClr val="FF0000"/>
              </a:solidFill>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hs.cornell.edu/campus-health-safety/occupational-health/covid-19/covid-19-hierarchy-controls" TargetMode="External"/><Relationship Id="rId2" Type="http://schemas.openxmlformats.org/officeDocument/2006/relationships/hyperlink" Target="https://tools.niehs.nih.gov/wetp/covid19worker/index.cf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niosh/topics/hierarchy/default.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cdc.gov/niosh/topics/hierarchy/default.htm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ools.niehs.nih.gov/wetp/covid19worker/index.cf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410789" y="548640"/>
            <a:ext cx="9144000" cy="1172346"/>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More than just face masks</a:t>
            </a:r>
            <a:endParaRPr dirty="0"/>
          </a:p>
        </p:txBody>
      </p:sp>
      <p:sp>
        <p:nvSpPr>
          <p:cNvPr id="89" name="Google Shape;89;p1"/>
          <p:cNvSpPr txBox="1">
            <a:spLocks noGrp="1"/>
          </p:cNvSpPr>
          <p:nvPr>
            <p:ph type="subTitle" idx="1"/>
          </p:nvPr>
        </p:nvSpPr>
        <p:spPr>
          <a:xfrm>
            <a:off x="1628503" y="1886450"/>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 </a:t>
            </a:r>
            <a:r>
              <a:rPr lang="en-US" dirty="0">
                <a:solidFill>
                  <a:schemeClr val="tx1"/>
                </a:solidFill>
              </a:rPr>
              <a:t>What is the Hierarchy </a:t>
            </a:r>
            <a:r>
              <a:rPr lang="en-US" dirty="0"/>
              <a:t>of Controls?</a:t>
            </a:r>
            <a:endParaRPr dirty="0"/>
          </a:p>
        </p:txBody>
      </p:sp>
      <p:pic>
        <p:nvPicPr>
          <p:cNvPr id="5" name="Picture 4" descr="KN95">
            <a:extLst>
              <a:ext uri="{FF2B5EF4-FFF2-40B4-BE49-F238E27FC236}">
                <a16:creationId xmlns:a16="http://schemas.microsoft.com/office/drawing/2014/main" id="{7B7A83BE-EC94-4B13-81FA-7FB8CED5D6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319039" y="2488483"/>
            <a:ext cx="3355801" cy="40864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Rectangle 2"/>
          <p:cNvSpPr/>
          <p:nvPr/>
        </p:nvSpPr>
        <p:spPr>
          <a:xfrm>
            <a:off x="914399" y="1808853"/>
            <a:ext cx="9591869" cy="3170099"/>
          </a:xfrm>
          <a:prstGeom prst="rect">
            <a:avLst/>
          </a:prstGeom>
        </p:spPr>
        <p:txBody>
          <a:bodyPr wrap="square">
            <a:spAutoFit/>
          </a:bodyPr>
          <a:lstStyle/>
          <a:p>
            <a:pPr marL="342900" indent="-342900">
              <a:buFont typeface="Arial" panose="020B0604020202020204" pitchFamily="34" charset="0"/>
              <a:buChar char="•"/>
            </a:pPr>
            <a:r>
              <a:rPr lang="en-US" sz="2400" dirty="0"/>
              <a:t>NIEHS Essential and Returning Workers Training Tool: </a:t>
            </a:r>
            <a:r>
              <a:rPr lang="en-US" sz="2400" dirty="0">
                <a:hlinkClick r:id="rId2"/>
              </a:rPr>
              <a:t>https://tools.niehs.nih.gov/wetp/covid19worker/index.cfm</a:t>
            </a: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Cornell University: </a:t>
            </a:r>
            <a:r>
              <a:rPr lang="en-US" sz="2400" dirty="0">
                <a:hlinkClick r:id="rId3"/>
              </a:rPr>
              <a:t>https://ehs.cornell.edu/campus-health-safety/occupational-health/covid-19/covid-19-hierarchy-controls</a:t>
            </a:r>
            <a:endParaRPr lang="en-US" sz="24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3100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516092" y="478833"/>
            <a:ext cx="8236022" cy="762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US" dirty="0"/>
              <a:t>Steps to Reduce Exposure to </a:t>
            </a:r>
            <a:r>
              <a:rPr lang="en-US" dirty="0">
                <a:solidFill>
                  <a:schemeClr val="tx1"/>
                </a:solidFill>
              </a:rPr>
              <a:t>COVID-19 in the workplace and home</a:t>
            </a:r>
            <a:endParaRPr sz="3700" dirty="0">
              <a:solidFill>
                <a:schemeClr val="tx1"/>
              </a:solidFill>
            </a:endParaRPr>
          </a:p>
        </p:txBody>
      </p:sp>
      <p:sp>
        <p:nvSpPr>
          <p:cNvPr id="2" name="Rectangle 1"/>
          <p:cNvSpPr/>
          <p:nvPr/>
        </p:nvSpPr>
        <p:spPr>
          <a:xfrm>
            <a:off x="7403221" y="6297187"/>
            <a:ext cx="4487126" cy="461665"/>
          </a:xfrm>
          <a:prstGeom prst="rect">
            <a:avLst/>
          </a:prstGeom>
        </p:spPr>
        <p:txBody>
          <a:bodyPr wrap="none">
            <a:spAutoFit/>
          </a:bodyPr>
          <a:lstStyle/>
          <a:p>
            <a:r>
              <a:rPr lang="en-US" sz="1200" dirty="0" smtClean="0"/>
              <a:t>Source: </a:t>
            </a:r>
            <a:r>
              <a:rPr lang="en-US" sz="1200" dirty="0" smtClean="0">
                <a:hlinkClick r:id="rId3"/>
              </a:rPr>
              <a:t>https</a:t>
            </a:r>
            <a:r>
              <a:rPr lang="en-US" sz="1200" dirty="0">
                <a:hlinkClick r:id="rId3"/>
              </a:rPr>
              <a:t>://</a:t>
            </a:r>
            <a:r>
              <a:rPr lang="en-US" sz="1200" dirty="0" smtClean="0">
                <a:hlinkClick r:id="rId3"/>
              </a:rPr>
              <a:t>www.cdc.gov/niosh/topics/hierarchy/default.html</a:t>
            </a:r>
            <a:endParaRPr lang="en-US" sz="1200" dirty="0" smtClean="0"/>
          </a:p>
          <a:p>
            <a:endParaRPr lang="en-US" sz="1200" dirty="0"/>
          </a:p>
        </p:txBody>
      </p:sp>
      <p:pic>
        <p:nvPicPr>
          <p:cNvPr id="11" name="Google Shape;151;p8" descr="Hierarchy of Controls- Elimination, Substitution, Engineering Controls, Administrative Controls, and lastly PPE"/>
          <p:cNvPicPr preferRelativeResize="0"/>
          <p:nvPr/>
        </p:nvPicPr>
        <p:blipFill rotWithShape="1">
          <a:blip r:embed="rId4">
            <a:alphaModFix/>
          </a:blip>
          <a:srcRect/>
          <a:stretch/>
        </p:blipFill>
        <p:spPr>
          <a:xfrm>
            <a:off x="2316903" y="1600199"/>
            <a:ext cx="6977319" cy="479928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679269" y="365125"/>
            <a:ext cx="10674531" cy="1325563"/>
          </a:xfrm>
          <a:prstGeom prst="rect">
            <a:avLst/>
          </a:prstGeom>
          <a:solidFill>
            <a:schemeClr val="accent1">
              <a:lumMod val="75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tx1"/>
                </a:solidFill>
              </a:rPr>
              <a:t>Elimination of </a:t>
            </a:r>
            <a:r>
              <a:rPr lang="en-US" dirty="0">
                <a:solidFill>
                  <a:schemeClr val="tx1"/>
                </a:solidFill>
              </a:rPr>
              <a:t>h</a:t>
            </a:r>
            <a:r>
              <a:rPr lang="en-US" dirty="0" smtClean="0">
                <a:solidFill>
                  <a:schemeClr val="tx1"/>
                </a:solidFill>
              </a:rPr>
              <a:t>azard </a:t>
            </a:r>
            <a:r>
              <a:rPr lang="en-US" dirty="0">
                <a:solidFill>
                  <a:schemeClr val="tx1"/>
                </a:solidFill>
              </a:rPr>
              <a:t>in workplace and home</a:t>
            </a:r>
            <a:endParaRPr dirty="0">
              <a:solidFill>
                <a:schemeClr val="tx1"/>
              </a:solidFill>
            </a:endParaRPr>
          </a:p>
        </p:txBody>
      </p:sp>
      <p:sp>
        <p:nvSpPr>
          <p:cNvPr id="109" name="Google Shape;109;p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en-US" sz="2200" dirty="0"/>
              <a:t>Hand sanitizer with at least 60% alcohol is available to all.</a:t>
            </a:r>
            <a:endParaRPr dirty="0"/>
          </a:p>
          <a:p>
            <a:pPr marL="228600" lvl="0" indent="-228600" algn="l" rtl="0">
              <a:lnSpc>
                <a:spcPct val="90000"/>
              </a:lnSpc>
              <a:spcBef>
                <a:spcPts val="1000"/>
              </a:spcBef>
              <a:spcAft>
                <a:spcPts val="0"/>
              </a:spcAft>
              <a:buClr>
                <a:schemeClr val="dk1"/>
              </a:buClr>
              <a:buSzPts val="2200"/>
              <a:buChar char="•"/>
            </a:pPr>
            <a:r>
              <a:rPr lang="en-US" sz="2200" dirty="0"/>
              <a:t>Disinfectant and cleaning supplies are available to all.</a:t>
            </a:r>
            <a:endParaRPr sz="2200" dirty="0"/>
          </a:p>
          <a:p>
            <a:pPr marL="228600" lvl="0" indent="-228600" algn="l" rtl="0">
              <a:lnSpc>
                <a:spcPct val="90000"/>
              </a:lnSpc>
              <a:spcBef>
                <a:spcPts val="1000"/>
              </a:spcBef>
              <a:spcAft>
                <a:spcPts val="0"/>
              </a:spcAft>
              <a:buClr>
                <a:schemeClr val="dk1"/>
              </a:buClr>
              <a:buSzPts val="2200"/>
              <a:buChar char="•"/>
            </a:pPr>
            <a:r>
              <a:rPr lang="en-US" sz="2200" dirty="0" smtClean="0"/>
              <a:t>Clean and disinfect </a:t>
            </a:r>
            <a:r>
              <a:rPr lang="en-US" sz="2200" dirty="0"/>
              <a:t>all high-contact surfaces </a:t>
            </a:r>
            <a:r>
              <a:rPr lang="en-US" sz="2200" dirty="0" smtClean="0"/>
              <a:t>as needed.</a:t>
            </a:r>
            <a:endParaRPr dirty="0"/>
          </a:p>
          <a:p>
            <a:pPr marL="228600" lvl="0" indent="-228600" algn="l" rtl="0">
              <a:lnSpc>
                <a:spcPct val="90000"/>
              </a:lnSpc>
              <a:spcBef>
                <a:spcPts val="1000"/>
              </a:spcBef>
              <a:spcAft>
                <a:spcPts val="0"/>
              </a:spcAft>
              <a:buClr>
                <a:schemeClr val="dk1"/>
              </a:buClr>
              <a:buSzPts val="2200"/>
              <a:buChar char="•"/>
            </a:pPr>
            <a:r>
              <a:rPr lang="en-US" sz="2200" dirty="0"/>
              <a:t>For businesses, </a:t>
            </a:r>
            <a:r>
              <a:rPr lang="en-US" sz="2200" dirty="0" smtClean="0"/>
              <a:t>clean and disinfect </a:t>
            </a:r>
            <a:r>
              <a:rPr lang="en-US" sz="2200" dirty="0"/>
              <a:t>all payment portals, pens, and styluses </a:t>
            </a:r>
            <a:r>
              <a:rPr lang="en-US" sz="2200" dirty="0" smtClean="0"/>
              <a:t>regularly.</a:t>
            </a:r>
            <a:endParaRPr dirty="0"/>
          </a:p>
          <a:p>
            <a:pPr marL="228600" lvl="0" indent="-88900" algn="l" rtl="0">
              <a:lnSpc>
                <a:spcPct val="90000"/>
              </a:lnSpc>
              <a:spcBef>
                <a:spcPts val="1000"/>
              </a:spcBef>
              <a:spcAft>
                <a:spcPts val="0"/>
              </a:spcAft>
              <a:buClr>
                <a:schemeClr val="dk1"/>
              </a:buClr>
              <a:buSzPts val="2200"/>
              <a:buNone/>
            </a:pPr>
            <a:endParaRPr sz="2200" dirty="0"/>
          </a:p>
        </p:txBody>
      </p:sp>
      <p:sp>
        <p:nvSpPr>
          <p:cNvPr id="110" name="Google Shape;110;p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en-US" sz="2200" dirty="0"/>
              <a:t>Bathrooms, break rooms, kitchens, and other common areas are </a:t>
            </a:r>
            <a:r>
              <a:rPr lang="en-US" sz="2200" dirty="0" smtClean="0"/>
              <a:t>cleaned and disinfected </a:t>
            </a:r>
            <a:r>
              <a:rPr lang="en-US" sz="2200" dirty="0"/>
              <a:t>on a schedule.</a:t>
            </a:r>
            <a:endParaRPr dirty="0"/>
          </a:p>
          <a:p>
            <a:pPr marL="228600" lvl="0" indent="-228600" algn="l" rtl="0">
              <a:lnSpc>
                <a:spcPct val="90000"/>
              </a:lnSpc>
              <a:spcBef>
                <a:spcPts val="1000"/>
              </a:spcBef>
              <a:spcAft>
                <a:spcPts val="0"/>
              </a:spcAft>
              <a:buClr>
                <a:schemeClr val="dk1"/>
              </a:buClr>
              <a:buSzPts val="2200"/>
              <a:buChar char="•"/>
            </a:pPr>
            <a:r>
              <a:rPr lang="en-US" sz="2200" dirty="0"/>
              <a:t>Check temperature and symptoms. </a:t>
            </a:r>
            <a:endParaRPr sz="2200" dirty="0"/>
          </a:p>
          <a:p>
            <a:pPr marL="228600" lvl="0" indent="-88900" algn="l" rtl="0">
              <a:lnSpc>
                <a:spcPct val="90000"/>
              </a:lnSpc>
              <a:spcBef>
                <a:spcPts val="1000"/>
              </a:spcBef>
              <a:spcAft>
                <a:spcPts val="0"/>
              </a:spcAft>
              <a:buClr>
                <a:schemeClr val="dk1"/>
              </a:buClr>
              <a:buSzPts val="2200"/>
              <a:buNone/>
            </a:pPr>
            <a:endParaRPr sz="2200" dirty="0"/>
          </a:p>
        </p:txBody>
      </p:sp>
      <p:pic>
        <p:nvPicPr>
          <p:cNvPr id="111" name="Google Shape;111;p3" descr="security guard taking a customer's temperature"/>
          <p:cNvPicPr preferRelativeResize="0"/>
          <p:nvPr/>
        </p:nvPicPr>
        <p:blipFill rotWithShape="1">
          <a:blip r:embed="rId3">
            <a:alphaModFix/>
          </a:blip>
          <a:srcRect/>
          <a:stretch/>
        </p:blipFill>
        <p:spPr>
          <a:xfrm>
            <a:off x="6476418" y="4196551"/>
            <a:ext cx="3048582" cy="26614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txBox="1">
            <a:spLocks noGrp="1"/>
          </p:cNvSpPr>
          <p:nvPr>
            <p:ph type="title"/>
          </p:nvPr>
        </p:nvSpPr>
        <p:spPr>
          <a:xfrm>
            <a:off x="838200" y="365125"/>
            <a:ext cx="10515600" cy="1325563"/>
          </a:xfrm>
          <a:prstGeom prst="rect">
            <a:avLst/>
          </a:prstGeom>
          <a:solidFill>
            <a:srgbClr val="FFFF00"/>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What are examples of engineering controls for COVID-19?</a:t>
            </a:r>
            <a:endParaRPr dirty="0"/>
          </a:p>
        </p:txBody>
      </p:sp>
      <p:sp>
        <p:nvSpPr>
          <p:cNvPr id="118" name="Google Shape;118;p4"/>
          <p:cNvSpPr txBox="1">
            <a:spLocks noGrp="1"/>
          </p:cNvSpPr>
          <p:nvPr>
            <p:ph type="body" idx="1"/>
          </p:nvPr>
        </p:nvSpPr>
        <p:spPr>
          <a:xfrm>
            <a:off x="838200" y="2294709"/>
            <a:ext cx="4503684" cy="38100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Desks or workstations are set at least 6 feet apart.</a:t>
            </a:r>
            <a:endParaRPr dirty="0"/>
          </a:p>
          <a:p>
            <a:pPr marL="228600" lvl="0" indent="-228600" algn="l" rtl="0">
              <a:lnSpc>
                <a:spcPct val="90000"/>
              </a:lnSpc>
              <a:spcBef>
                <a:spcPts val="1000"/>
              </a:spcBef>
              <a:spcAft>
                <a:spcPts val="0"/>
              </a:spcAft>
              <a:buClr>
                <a:schemeClr val="dk1"/>
              </a:buClr>
              <a:buSzPts val="2800"/>
              <a:buChar char="•"/>
            </a:pPr>
            <a:r>
              <a:rPr lang="en-US" dirty="0"/>
              <a:t>Barriers are in place to achieve physical distancing.</a:t>
            </a:r>
            <a:endParaRPr dirty="0"/>
          </a:p>
          <a:p>
            <a:pPr marL="228600" lvl="0" indent="-228600" algn="l" rtl="0">
              <a:lnSpc>
                <a:spcPct val="90000"/>
              </a:lnSpc>
              <a:spcBef>
                <a:spcPts val="1000"/>
              </a:spcBef>
              <a:spcAft>
                <a:spcPts val="0"/>
              </a:spcAft>
              <a:buClr>
                <a:schemeClr val="dk1"/>
              </a:buClr>
              <a:buSzPts val="2800"/>
              <a:buChar char="•"/>
            </a:pPr>
            <a:r>
              <a:rPr lang="en-US" dirty="0"/>
              <a:t>Increased general ventilation.</a:t>
            </a:r>
            <a:endParaRPr dirty="0"/>
          </a:p>
          <a:p>
            <a:pPr marL="228600" lvl="0" indent="-228600" algn="l" rtl="0">
              <a:lnSpc>
                <a:spcPct val="90000"/>
              </a:lnSpc>
              <a:spcBef>
                <a:spcPts val="1000"/>
              </a:spcBef>
              <a:spcAft>
                <a:spcPts val="0"/>
              </a:spcAft>
              <a:buClr>
                <a:schemeClr val="dk1"/>
              </a:buClr>
              <a:buSzPts val="2800"/>
              <a:buChar char="•"/>
            </a:pPr>
            <a:r>
              <a:rPr lang="en-US" dirty="0"/>
              <a:t>Electronic pre-payment of goods and services.</a:t>
            </a:r>
            <a:endParaRPr dirty="0"/>
          </a:p>
          <a:p>
            <a:pPr marL="228600" lvl="0" indent="-50800" algn="l" rtl="0">
              <a:lnSpc>
                <a:spcPct val="90000"/>
              </a:lnSpc>
              <a:spcBef>
                <a:spcPts val="1000"/>
              </a:spcBef>
              <a:spcAft>
                <a:spcPts val="0"/>
              </a:spcAft>
              <a:buClr>
                <a:schemeClr val="dk1"/>
              </a:buClr>
              <a:buSzPts val="2800"/>
              <a:buNone/>
            </a:pPr>
            <a:endParaRPr dirty="0"/>
          </a:p>
        </p:txBody>
      </p:sp>
      <p:pic>
        <p:nvPicPr>
          <p:cNvPr id="119" name="Google Shape;119;p4" descr="sign outside of a store that says AT&amp;T Online Order Curbside Service "/>
          <p:cNvPicPr preferRelativeResize="0">
            <a:picLocks noGrp="1"/>
          </p:cNvPicPr>
          <p:nvPr>
            <p:ph type="body" idx="2"/>
          </p:nvPr>
        </p:nvPicPr>
        <p:blipFill rotWithShape="1">
          <a:blip r:embed="rId3">
            <a:alphaModFix/>
          </a:blip>
          <a:srcRect/>
          <a:stretch/>
        </p:blipFill>
        <p:spPr>
          <a:xfrm>
            <a:off x="5808618" y="2438400"/>
            <a:ext cx="4859384" cy="33266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 calcmode="lin" valueType="num">
                                      <p:cBhvr additive="base">
                                        <p:cTn id="7" dur="500"/>
                                        <p:tgtEl>
                                          <p:spTgt spid="1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 calcmode="lin" valueType="num">
                                      <p:cBhvr additive="base">
                                        <p:cTn id="12" dur="500"/>
                                        <p:tgtEl>
                                          <p:spTgt spid="1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 calcmode="lin" valueType="num">
                                      <p:cBhvr additive="base">
                                        <p:cTn id="17" dur="500"/>
                                        <p:tgtEl>
                                          <p:spTgt spid="1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 calcmode="lin" valueType="num">
                                      <p:cBhvr additive="base">
                                        <p:cTn id="22" dur="500"/>
                                        <p:tgtEl>
                                          <p:spTgt spid="11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title"/>
          </p:nvPr>
        </p:nvSpPr>
        <p:spPr>
          <a:xfrm>
            <a:off x="838200" y="365125"/>
            <a:ext cx="10515600" cy="1325563"/>
          </a:xfrm>
          <a:prstGeom prst="rect">
            <a:avLst/>
          </a:prstGeom>
          <a:solidFill>
            <a:schemeClr val="accent2">
              <a:lumMod val="60000"/>
              <a:lumOff val="4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Administrative controls to reduce exposure</a:t>
            </a:r>
            <a:endParaRPr dirty="0"/>
          </a:p>
        </p:txBody>
      </p:sp>
      <p:sp>
        <p:nvSpPr>
          <p:cNvPr id="126" name="Google Shape;126;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20000"/>
              </a:lnSpc>
              <a:spcBef>
                <a:spcPts val="0"/>
              </a:spcBef>
              <a:spcAft>
                <a:spcPts val="600"/>
              </a:spcAft>
              <a:buClr>
                <a:schemeClr val="dk1"/>
              </a:buClr>
              <a:buSzPts val="2200"/>
              <a:buNone/>
            </a:pPr>
            <a:r>
              <a:rPr lang="en-US" sz="2600" b="1" dirty="0"/>
              <a:t>Work</a:t>
            </a:r>
          </a:p>
          <a:p>
            <a:pPr indent="-457200">
              <a:lnSpc>
                <a:spcPct val="120000"/>
              </a:lnSpc>
              <a:spcBef>
                <a:spcPts val="0"/>
              </a:spcBef>
              <a:spcAft>
                <a:spcPts val="600"/>
              </a:spcAft>
              <a:buSzPts val="2200"/>
            </a:pPr>
            <a:r>
              <a:rPr lang="en-US" sz="2600" dirty="0"/>
              <a:t>Written plan to reduce exposures</a:t>
            </a:r>
            <a:endParaRPr sz="2600" dirty="0"/>
          </a:p>
          <a:p>
            <a:pPr indent="-457200">
              <a:lnSpc>
                <a:spcPct val="120000"/>
              </a:lnSpc>
              <a:spcBef>
                <a:spcPts val="0"/>
              </a:spcBef>
              <a:spcAft>
                <a:spcPts val="600"/>
              </a:spcAft>
              <a:buSzPts val="2200"/>
            </a:pPr>
            <a:r>
              <a:rPr lang="en-US" sz="2600" dirty="0"/>
              <a:t>The number of customers is limited</a:t>
            </a:r>
            <a:endParaRPr sz="2600" dirty="0"/>
          </a:p>
          <a:p>
            <a:pPr indent="-457200">
              <a:lnSpc>
                <a:spcPct val="120000"/>
              </a:lnSpc>
              <a:spcBef>
                <a:spcPts val="0"/>
              </a:spcBef>
              <a:spcAft>
                <a:spcPts val="600"/>
              </a:spcAft>
              <a:buSzPts val="2200"/>
            </a:pPr>
            <a:r>
              <a:rPr lang="en-US" sz="2600" dirty="0"/>
              <a:t>Change hours of operation</a:t>
            </a:r>
            <a:endParaRPr sz="2600" dirty="0"/>
          </a:p>
          <a:p>
            <a:pPr indent="-457200">
              <a:lnSpc>
                <a:spcPct val="120000"/>
              </a:lnSpc>
              <a:spcBef>
                <a:spcPts val="0"/>
              </a:spcBef>
              <a:spcAft>
                <a:spcPts val="600"/>
              </a:spcAft>
              <a:buSzPts val="2200"/>
            </a:pPr>
            <a:r>
              <a:rPr lang="en-US" sz="2600" dirty="0"/>
              <a:t>Switch to take out/delivery only</a:t>
            </a:r>
            <a:endParaRPr sz="2600" dirty="0"/>
          </a:p>
          <a:p>
            <a:pPr indent="-457200">
              <a:lnSpc>
                <a:spcPct val="120000"/>
              </a:lnSpc>
              <a:spcBef>
                <a:spcPts val="0"/>
              </a:spcBef>
              <a:spcAft>
                <a:spcPts val="600"/>
              </a:spcAft>
              <a:buSzPts val="2200"/>
            </a:pPr>
            <a:r>
              <a:rPr lang="en-US" sz="2600" dirty="0"/>
              <a:t>Discontinue non-essential travel</a:t>
            </a:r>
          </a:p>
          <a:p>
            <a:pPr indent="-457200">
              <a:lnSpc>
                <a:spcPct val="120000"/>
              </a:lnSpc>
              <a:spcBef>
                <a:spcPts val="0"/>
              </a:spcBef>
              <a:spcAft>
                <a:spcPts val="600"/>
              </a:spcAft>
              <a:buSzPts val="2200"/>
            </a:pPr>
            <a:r>
              <a:rPr lang="en-US" sz="2600" dirty="0"/>
              <a:t>Limiting the number of staff present for high potential exposure tasks</a:t>
            </a:r>
          </a:p>
          <a:p>
            <a:pPr indent="-457200">
              <a:lnSpc>
                <a:spcPct val="120000"/>
              </a:lnSpc>
              <a:spcBef>
                <a:spcPts val="0"/>
              </a:spcBef>
              <a:spcAft>
                <a:spcPts val="600"/>
              </a:spcAft>
              <a:buClr>
                <a:srgbClr val="000000"/>
              </a:buClr>
              <a:buSzPts val="2200"/>
            </a:pPr>
            <a:r>
              <a:rPr lang="en-US" sz="2600" dirty="0"/>
              <a:t>Training</a:t>
            </a:r>
          </a:p>
          <a:p>
            <a:pPr marL="228600" lvl="0" indent="-88900" algn="l" rtl="0">
              <a:lnSpc>
                <a:spcPct val="90000"/>
              </a:lnSpc>
              <a:spcBef>
                <a:spcPts val="1000"/>
              </a:spcBef>
              <a:spcAft>
                <a:spcPts val="0"/>
              </a:spcAft>
              <a:buClr>
                <a:schemeClr val="dk1"/>
              </a:buClr>
              <a:buSzPts val="2200"/>
              <a:buNone/>
            </a:pPr>
            <a:endParaRPr sz="2200" dirty="0"/>
          </a:p>
          <a:p>
            <a:pPr marL="228600" lvl="0" indent="-88900" algn="l" rtl="0">
              <a:lnSpc>
                <a:spcPct val="90000"/>
              </a:lnSpc>
              <a:spcBef>
                <a:spcPts val="1000"/>
              </a:spcBef>
              <a:spcAft>
                <a:spcPts val="0"/>
              </a:spcAft>
              <a:buClr>
                <a:schemeClr val="dk1"/>
              </a:buClr>
              <a:buSzPts val="2200"/>
              <a:buNone/>
            </a:pPr>
            <a:endParaRPr sz="2200" dirty="0"/>
          </a:p>
          <a:p>
            <a:pPr marL="228600" lvl="0" indent="-88900" algn="l" rtl="0">
              <a:lnSpc>
                <a:spcPct val="90000"/>
              </a:lnSpc>
              <a:spcBef>
                <a:spcPts val="1000"/>
              </a:spcBef>
              <a:spcAft>
                <a:spcPts val="0"/>
              </a:spcAft>
              <a:buClr>
                <a:schemeClr val="dk1"/>
              </a:buClr>
              <a:buSzPts val="2200"/>
              <a:buNone/>
            </a:pPr>
            <a:endParaRPr sz="2200" dirty="0"/>
          </a:p>
        </p:txBody>
      </p:sp>
      <p:sp>
        <p:nvSpPr>
          <p:cNvPr id="127" name="Google Shape;127;p5"/>
          <p:cNvSpPr txBox="1">
            <a:spLocks noGrp="1"/>
          </p:cNvSpPr>
          <p:nvPr>
            <p:ph type="body" idx="2"/>
          </p:nvPr>
        </p:nvSpPr>
        <p:spPr>
          <a:xfrm>
            <a:off x="6172200" y="1825625"/>
            <a:ext cx="3065106"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1200"/>
              </a:spcAft>
              <a:buClr>
                <a:schemeClr val="dk1"/>
              </a:buClr>
              <a:buSzPts val="2200"/>
              <a:buNone/>
            </a:pPr>
            <a:r>
              <a:rPr lang="en-US" sz="2400" b="1" dirty="0"/>
              <a:t>Home</a:t>
            </a:r>
          </a:p>
          <a:p>
            <a:pPr marL="342900">
              <a:lnSpc>
                <a:spcPct val="100000"/>
              </a:lnSpc>
              <a:spcBef>
                <a:spcPts val="0"/>
              </a:spcBef>
              <a:spcAft>
                <a:spcPts val="1200"/>
              </a:spcAft>
              <a:buSzPts val="2200"/>
            </a:pPr>
            <a:r>
              <a:rPr lang="en-US" sz="2400" dirty="0"/>
              <a:t>Limit visitors to home</a:t>
            </a:r>
          </a:p>
          <a:p>
            <a:pPr marL="342900">
              <a:lnSpc>
                <a:spcPct val="100000"/>
              </a:lnSpc>
              <a:spcBef>
                <a:spcPts val="0"/>
              </a:spcBef>
              <a:spcAft>
                <a:spcPts val="1200"/>
              </a:spcAft>
              <a:buSzPts val="2200"/>
            </a:pPr>
            <a:r>
              <a:rPr lang="en-US" sz="2400" dirty="0"/>
              <a:t>Stay home except for essential trips</a:t>
            </a:r>
          </a:p>
          <a:p>
            <a:pPr marL="342900">
              <a:lnSpc>
                <a:spcPct val="100000"/>
              </a:lnSpc>
              <a:spcBef>
                <a:spcPts val="0"/>
              </a:spcBef>
              <a:spcAft>
                <a:spcPts val="1200"/>
              </a:spcAft>
              <a:buSzPts val="2200"/>
            </a:pPr>
            <a:r>
              <a:rPr lang="en-US" sz="2400" dirty="0"/>
              <a:t>Isolate those who have COVID or have been exposed to COVID</a:t>
            </a:r>
          </a:p>
          <a:p>
            <a:pPr marL="228600" lvl="0" indent="-88900" algn="l" rtl="0">
              <a:lnSpc>
                <a:spcPct val="90000"/>
              </a:lnSpc>
              <a:spcBef>
                <a:spcPts val="1000"/>
              </a:spcBef>
              <a:spcAft>
                <a:spcPts val="0"/>
              </a:spcAft>
              <a:buClr>
                <a:schemeClr val="dk1"/>
              </a:buClr>
              <a:buSzPts val="2200"/>
              <a:buNone/>
            </a:pPr>
            <a:endParaRPr sz="2200" dirty="0"/>
          </a:p>
          <a:p>
            <a:pPr marL="228600" lvl="0" indent="-88900" algn="l" rtl="0">
              <a:lnSpc>
                <a:spcPct val="90000"/>
              </a:lnSpc>
              <a:spcBef>
                <a:spcPts val="1000"/>
              </a:spcBef>
              <a:spcAft>
                <a:spcPts val="0"/>
              </a:spcAft>
              <a:buClr>
                <a:schemeClr val="dk1"/>
              </a:buClr>
              <a:buSzPts val="2200"/>
              <a:buNone/>
            </a:pPr>
            <a:endParaRPr sz="2200" dirty="0"/>
          </a:p>
        </p:txBody>
      </p:sp>
      <p:pic>
        <p:nvPicPr>
          <p:cNvPr id="128" name="Google Shape;128;p5" descr="Sign outside of a store that says: &quot;For the health and wellbeing of all individuals, please maintain a safe distance from one another while shopping and wiating in line. &quot;"/>
          <p:cNvPicPr preferRelativeResize="0"/>
          <p:nvPr/>
        </p:nvPicPr>
        <p:blipFill rotWithShape="1">
          <a:blip r:embed="rId3">
            <a:alphaModFix/>
          </a:blip>
          <a:srcRect/>
          <a:stretch/>
        </p:blipFill>
        <p:spPr>
          <a:xfrm rot="5400000">
            <a:off x="9168218" y="2848281"/>
            <a:ext cx="2991600" cy="230602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 calcmode="lin" valueType="num">
                                      <p:cBhvr additive="base">
                                        <p:cTn id="7" dur="500"/>
                                        <p:tgtEl>
                                          <p:spTgt spid="1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7">
                                            <p:txEl>
                                              <p:pRg st="1" end="1"/>
                                            </p:txEl>
                                          </p:spTgt>
                                        </p:tgtEl>
                                        <p:attrNameLst>
                                          <p:attrName>style.visibility</p:attrName>
                                        </p:attrNameLst>
                                      </p:cBhvr>
                                      <p:to>
                                        <p:strVal val="visible"/>
                                      </p:to>
                                    </p:set>
                                    <p:anim calcmode="lin" valueType="num">
                                      <p:cBhvr additive="base">
                                        <p:cTn id="12" dur="500"/>
                                        <p:tgtEl>
                                          <p:spTgt spid="1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7">
                                            <p:txEl>
                                              <p:pRg st="2" end="2"/>
                                            </p:txEl>
                                          </p:spTgt>
                                        </p:tgtEl>
                                        <p:attrNameLst>
                                          <p:attrName>style.visibility</p:attrName>
                                        </p:attrNameLst>
                                      </p:cBhvr>
                                      <p:to>
                                        <p:strVal val="visible"/>
                                      </p:to>
                                    </p:set>
                                    <p:anim calcmode="lin" valueType="num">
                                      <p:cBhvr additive="base">
                                        <p:cTn id="17" dur="500"/>
                                        <p:tgtEl>
                                          <p:spTgt spid="1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7">
                                            <p:txEl>
                                              <p:pRg st="3" end="3"/>
                                            </p:txEl>
                                          </p:spTgt>
                                        </p:tgtEl>
                                        <p:attrNameLst>
                                          <p:attrName>style.visibility</p:attrName>
                                        </p:attrNameLst>
                                      </p:cBhvr>
                                      <p:to>
                                        <p:strVal val="visible"/>
                                      </p:to>
                                    </p:set>
                                    <p:anim calcmode="lin" valueType="num">
                                      <p:cBhvr additive="base">
                                        <p:cTn id="22" dur="500"/>
                                        <p:tgtEl>
                                          <p:spTgt spid="1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6"/>
          <p:cNvSpPr txBox="1">
            <a:spLocks noGrp="1"/>
          </p:cNvSpPr>
          <p:nvPr>
            <p:ph type="title"/>
          </p:nvPr>
        </p:nvSpPr>
        <p:spPr>
          <a:xfrm>
            <a:off x="838200" y="365125"/>
            <a:ext cx="10515600" cy="1325563"/>
          </a:xfrm>
          <a:prstGeom prst="rect">
            <a:avLst/>
          </a:prstGeom>
          <a:solidFill>
            <a:schemeClr val="accent2">
              <a:lumMod val="60000"/>
              <a:lumOff val="4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Administrative controls - Adjust employer policies to reduce exposures</a:t>
            </a:r>
            <a:endParaRPr dirty="0"/>
          </a:p>
        </p:txBody>
      </p:sp>
      <p:sp>
        <p:nvSpPr>
          <p:cNvPr id="135" name="Google Shape;135;p6"/>
          <p:cNvSpPr txBox="1">
            <a:spLocks noGrp="1"/>
          </p:cNvSpPr>
          <p:nvPr>
            <p:ph type="body" idx="1"/>
          </p:nvPr>
        </p:nvSpPr>
        <p:spPr>
          <a:xfrm>
            <a:off x="1001487" y="2286000"/>
            <a:ext cx="5365184" cy="38100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Use temperature/symptom checks before coming to work</a:t>
            </a:r>
            <a:endParaRPr dirty="0"/>
          </a:p>
          <a:p>
            <a:pPr marL="228600" lvl="0" indent="-228600" algn="l" rtl="0">
              <a:lnSpc>
                <a:spcPct val="90000"/>
              </a:lnSpc>
              <a:spcBef>
                <a:spcPts val="1000"/>
              </a:spcBef>
              <a:spcAft>
                <a:spcPts val="0"/>
              </a:spcAft>
              <a:buClr>
                <a:schemeClr val="dk1"/>
              </a:buClr>
              <a:buSzPts val="2800"/>
              <a:buChar char="•"/>
            </a:pPr>
            <a:r>
              <a:rPr lang="en-US" dirty="0"/>
              <a:t>Use email, phone, teleconferences instead of face-to-face contact</a:t>
            </a:r>
          </a:p>
          <a:p>
            <a:pPr marL="228600" lvl="0" indent="-228600" algn="l" rtl="0">
              <a:lnSpc>
                <a:spcPct val="90000"/>
              </a:lnSpc>
              <a:spcBef>
                <a:spcPts val="1000"/>
              </a:spcBef>
              <a:spcAft>
                <a:spcPts val="0"/>
              </a:spcAft>
              <a:buClr>
                <a:schemeClr val="dk1"/>
              </a:buClr>
              <a:buSzPts val="2800"/>
              <a:buChar char="•"/>
            </a:pPr>
            <a:r>
              <a:rPr lang="en-US" dirty="0"/>
              <a:t>Enable employees to work from home when possible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pic>
        <p:nvPicPr>
          <p:cNvPr id="136" name="Google Shape;136;p6" descr="Person working on laptop"/>
          <p:cNvPicPr preferRelativeResize="0">
            <a:picLocks noGrp="1"/>
          </p:cNvPicPr>
          <p:nvPr>
            <p:ph type="body" idx="2"/>
          </p:nvPr>
        </p:nvPicPr>
        <p:blipFill rotWithShape="1">
          <a:blip r:embed="rId3">
            <a:alphaModFix/>
          </a:blip>
          <a:srcRect/>
          <a:stretch/>
        </p:blipFill>
        <p:spPr>
          <a:xfrm>
            <a:off x="6739813" y="2651449"/>
            <a:ext cx="4114800" cy="2590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7"/>
          <p:cNvSpPr txBox="1">
            <a:spLocks noGrp="1"/>
          </p:cNvSpPr>
          <p:nvPr>
            <p:ph type="title"/>
          </p:nvPr>
        </p:nvSpPr>
        <p:spPr>
          <a:xfrm>
            <a:off x="838200" y="365125"/>
            <a:ext cx="10515600" cy="1325563"/>
          </a:xfrm>
          <a:prstGeom prst="rect">
            <a:avLst/>
          </a:prstGeom>
          <a:solidFill>
            <a:srgbClr val="FF0000"/>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tx1"/>
                </a:solidFill>
              </a:rPr>
              <a:t>PPE  (Personal Protective Equipment)</a:t>
            </a:r>
            <a:endParaRPr dirty="0">
              <a:solidFill>
                <a:schemeClr val="tx1"/>
              </a:solidFill>
            </a:endParaRPr>
          </a:p>
        </p:txBody>
      </p:sp>
      <p:sp>
        <p:nvSpPr>
          <p:cNvPr id="143" name="Google Shape;143;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Face/eye protection</a:t>
            </a:r>
            <a:endParaRPr dirty="0"/>
          </a:p>
          <a:p>
            <a:pPr marL="228600" lvl="0" indent="-228600" algn="l" rtl="0">
              <a:lnSpc>
                <a:spcPct val="90000"/>
              </a:lnSpc>
              <a:spcBef>
                <a:spcPts val="1000"/>
              </a:spcBef>
              <a:spcAft>
                <a:spcPts val="0"/>
              </a:spcAft>
              <a:buClr>
                <a:schemeClr val="dk1"/>
              </a:buClr>
              <a:buSzPts val="2800"/>
              <a:buChar char="•"/>
            </a:pPr>
            <a:r>
              <a:rPr lang="en-US" dirty="0"/>
              <a:t>Gloves</a:t>
            </a:r>
            <a:endParaRPr dirty="0"/>
          </a:p>
          <a:p>
            <a:pPr marL="228600" lvl="0" indent="-228600" algn="l" rtl="0">
              <a:lnSpc>
                <a:spcPct val="90000"/>
              </a:lnSpc>
              <a:spcBef>
                <a:spcPts val="1000"/>
              </a:spcBef>
              <a:spcAft>
                <a:spcPts val="0"/>
              </a:spcAft>
              <a:buClr>
                <a:schemeClr val="dk1"/>
              </a:buClr>
              <a:buSzPts val="2800"/>
              <a:buChar char="•"/>
            </a:pPr>
            <a:r>
              <a:rPr lang="en-US" dirty="0"/>
              <a:t>Gowns</a:t>
            </a:r>
            <a:endParaRPr dirty="0"/>
          </a:p>
          <a:p>
            <a:pPr marL="228600" lvl="0" indent="-228600" algn="l" rtl="0">
              <a:lnSpc>
                <a:spcPct val="90000"/>
              </a:lnSpc>
              <a:spcBef>
                <a:spcPts val="1000"/>
              </a:spcBef>
              <a:spcAft>
                <a:spcPts val="0"/>
              </a:spcAft>
              <a:buClr>
                <a:schemeClr val="dk1"/>
              </a:buClr>
              <a:buSzPts val="2800"/>
              <a:buChar char="•"/>
            </a:pPr>
            <a:r>
              <a:rPr lang="en-US" dirty="0"/>
              <a:t>Respirators</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Ø"/>
            </a:pPr>
            <a:r>
              <a:rPr lang="en-US" dirty="0"/>
              <a:t>N95 filtering facepiece respirators</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Ø"/>
            </a:pPr>
            <a:r>
              <a:rPr lang="en-US" dirty="0"/>
              <a:t>Full or half face elastomeric respirators or powered air purifying respirators (PAPRs) for greater protection</a:t>
            </a:r>
            <a:endParaRPr dirty="0"/>
          </a:p>
          <a:p>
            <a:pPr marL="228600" lvl="0" indent="-50800" algn="l" rtl="0">
              <a:lnSpc>
                <a:spcPct val="90000"/>
              </a:lnSpc>
              <a:spcBef>
                <a:spcPts val="1000"/>
              </a:spcBef>
              <a:spcAft>
                <a:spcPts val="0"/>
              </a:spcAft>
              <a:buClr>
                <a:schemeClr val="dk1"/>
              </a:buClr>
              <a:buSzPts val="2800"/>
              <a:buNone/>
            </a:pPr>
            <a:endParaRPr dirty="0"/>
          </a:p>
        </p:txBody>
      </p:sp>
      <p:pic>
        <p:nvPicPr>
          <p:cNvPr id="144" name="Google Shape;144;p7" descr="A person wearing PPE at a hospital room"/>
          <p:cNvPicPr preferRelativeResize="0">
            <a:picLocks noGrp="1"/>
          </p:cNvPicPr>
          <p:nvPr>
            <p:ph type="body" idx="2"/>
          </p:nvPr>
        </p:nvPicPr>
        <p:blipFill rotWithShape="1">
          <a:blip r:embed="rId3">
            <a:alphaModFix/>
          </a:blip>
          <a:srcRect/>
          <a:stretch/>
        </p:blipFill>
        <p:spPr>
          <a:xfrm>
            <a:off x="6419461" y="2058194"/>
            <a:ext cx="4267200" cy="388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8"/>
          <p:cNvSpPr txBox="1">
            <a:spLocks noGrp="1"/>
          </p:cNvSpPr>
          <p:nvPr>
            <p:ph type="title"/>
          </p:nvPr>
        </p:nvSpPr>
        <p:spPr>
          <a:xfrm>
            <a:off x="707571" y="5000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Activity - Discussion</a:t>
            </a:r>
            <a:endParaRPr dirty="0"/>
          </a:p>
        </p:txBody>
      </p:sp>
      <p:sp>
        <p:nvSpPr>
          <p:cNvPr id="150" name="Google Shape;150;p8"/>
          <p:cNvSpPr txBox="1">
            <a:spLocks noGrp="1"/>
          </p:cNvSpPr>
          <p:nvPr>
            <p:ph type="body" idx="1"/>
          </p:nvPr>
        </p:nvSpPr>
        <p:spPr>
          <a:xfrm>
            <a:off x="576943" y="117801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What steps has your workplace taken to keep workers safe from COVID-19?  What else can be done? (see Hierarchy of Controls)</a:t>
            </a:r>
            <a:endParaRPr dirty="0"/>
          </a:p>
          <a:p>
            <a:pPr marL="228600" lvl="0" indent="-228600" algn="l" rtl="0">
              <a:lnSpc>
                <a:spcPct val="90000"/>
              </a:lnSpc>
              <a:spcBef>
                <a:spcPts val="1000"/>
              </a:spcBef>
              <a:spcAft>
                <a:spcPts val="0"/>
              </a:spcAft>
              <a:buClr>
                <a:schemeClr val="dk1"/>
              </a:buClr>
              <a:buSzPts val="2800"/>
              <a:buChar char="•"/>
            </a:pPr>
            <a:r>
              <a:rPr lang="en-US" dirty="0"/>
              <a:t>What steps can you use </a:t>
            </a:r>
            <a:r>
              <a:rPr lang="en-US" dirty="0">
                <a:solidFill>
                  <a:schemeClr val="tx1"/>
                </a:solidFill>
              </a:rPr>
              <a:t>in your home to keep your family safe using the Hierarchy of Controls?</a:t>
            </a:r>
            <a:endParaRPr dirty="0">
              <a:solidFill>
                <a:schemeClr val="tx1"/>
              </a:solidFill>
            </a:endParaRPr>
          </a:p>
          <a:p>
            <a:pPr marL="228600" lvl="0" indent="0" algn="l" rtl="0">
              <a:lnSpc>
                <a:spcPct val="90000"/>
              </a:lnSpc>
              <a:spcBef>
                <a:spcPts val="1000"/>
              </a:spcBef>
              <a:spcAft>
                <a:spcPts val="0"/>
              </a:spcAft>
              <a:buNone/>
            </a:pPr>
            <a:r>
              <a:rPr lang="en-US" dirty="0">
                <a:solidFill>
                  <a:srgbClr val="FF0000"/>
                </a:solidFill>
              </a:rPr>
              <a:t> </a:t>
            </a:r>
            <a:endParaRPr dirty="0">
              <a:solidFill>
                <a:srgbClr val="FF0000"/>
              </a:solidFill>
            </a:endParaRPr>
          </a:p>
        </p:txBody>
      </p:sp>
      <p:pic>
        <p:nvPicPr>
          <p:cNvPr id="151" name="Google Shape;151;p8" descr="Hierarchy of Controls- Elimination, Substitution, Engineering Controls, Administrative Controls, and lastly PPE"/>
          <p:cNvPicPr preferRelativeResize="0"/>
          <p:nvPr/>
        </p:nvPicPr>
        <p:blipFill rotWithShape="1">
          <a:blip r:embed="rId3">
            <a:alphaModFix/>
          </a:blip>
          <a:srcRect/>
          <a:stretch/>
        </p:blipFill>
        <p:spPr>
          <a:xfrm>
            <a:off x="5385120" y="2673003"/>
            <a:ext cx="5164573" cy="3458557"/>
          </a:xfrm>
          <a:prstGeom prst="rect">
            <a:avLst/>
          </a:prstGeom>
          <a:noFill/>
          <a:ln>
            <a:noFill/>
          </a:ln>
        </p:spPr>
      </p:pic>
      <p:sp>
        <p:nvSpPr>
          <p:cNvPr id="2" name="Rectangle 1"/>
          <p:cNvSpPr/>
          <p:nvPr/>
        </p:nvSpPr>
        <p:spPr>
          <a:xfrm>
            <a:off x="306577" y="6134143"/>
            <a:ext cx="5200463" cy="523220"/>
          </a:xfrm>
          <a:prstGeom prst="rect">
            <a:avLst/>
          </a:prstGeom>
        </p:spPr>
        <p:txBody>
          <a:bodyPr wrap="none">
            <a:spAutoFit/>
          </a:bodyPr>
          <a:lstStyle/>
          <a:p>
            <a:r>
              <a:rPr lang="en-US" dirty="0" smtClean="0"/>
              <a:t>Source: </a:t>
            </a:r>
            <a:r>
              <a:rPr lang="en-US" dirty="0" smtClean="0">
                <a:hlinkClick r:id="rId4"/>
              </a:rPr>
              <a:t>https</a:t>
            </a:r>
            <a:r>
              <a:rPr lang="en-US" dirty="0">
                <a:hlinkClick r:id="rId4"/>
              </a:rPr>
              <a:t>://</a:t>
            </a:r>
            <a:r>
              <a:rPr lang="en-US" dirty="0" smtClean="0">
                <a:hlinkClick r:id="rId4"/>
              </a:rPr>
              <a:t>www.cdc.gov/niosh/topics/hierarchy/default.html</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6435" y="2245820"/>
            <a:ext cx="10120277" cy="3477875"/>
          </a:xfrm>
          <a:prstGeom prst="rect">
            <a:avLst/>
          </a:prstGeom>
        </p:spPr>
        <p:txBody>
          <a:bodyPr wrap="square">
            <a:spAutoFit/>
          </a:bodyPr>
          <a:lstStyle/>
          <a:p>
            <a:pPr lvl="0" defTabSz="457200"/>
            <a:r>
              <a:rPr lang="en-US" sz="2400" dirty="0">
                <a:solidFill>
                  <a:prstClr val="black"/>
                </a:solidFill>
              </a:rPr>
              <a:t>The Midwest Consortium developed this course under cooperative agreement number U45 ES 06184 from the National Institute of Environmental Health Sciences for community members who may be impacted by COVID-19</a:t>
            </a:r>
            <a:r>
              <a:rPr lang="en-US" sz="2400" dirty="0" smtClean="0">
                <a:solidFill>
                  <a:prstClr val="black"/>
                </a:solidFill>
              </a:rPr>
              <a:t>.</a:t>
            </a:r>
          </a:p>
          <a:p>
            <a:pPr lvl="0" defTabSz="457200"/>
            <a:endParaRPr lang="en-US" sz="2400" dirty="0">
              <a:solidFill>
                <a:prstClr val="black"/>
              </a:solidFill>
            </a:endParaRPr>
          </a:p>
          <a:p>
            <a:pPr defTabSz="457200"/>
            <a:r>
              <a:rPr lang="en-US" sz="2400" dirty="0"/>
              <a:t>Source: Except as noted, content and images for this PowerPoint presentation have been adapted from NIEHS COVID-19 Training Tools: </a:t>
            </a:r>
            <a:r>
              <a:rPr lang="en-US" sz="2400" dirty="0">
                <a:hlinkClick r:id="rId2"/>
              </a:rPr>
              <a:t>https://tools.niehs.nih.gov/wetp/covid19worker/index.cfm</a:t>
            </a:r>
            <a:endParaRPr lang="en-US" sz="2400" dirty="0"/>
          </a:p>
          <a:p>
            <a:pPr lvl="0" defTabSz="457200"/>
            <a:endParaRPr lang="en-US" sz="2800" dirty="0">
              <a:solidFill>
                <a:prstClr val="black"/>
              </a:solidFill>
            </a:endParaRPr>
          </a:p>
        </p:txBody>
      </p:sp>
      <p:sp>
        <p:nvSpPr>
          <p:cNvPr id="2" name="TextBox 1"/>
          <p:cNvSpPr txBox="1"/>
          <p:nvPr/>
        </p:nvSpPr>
        <p:spPr>
          <a:xfrm>
            <a:off x="1149531" y="809897"/>
            <a:ext cx="4709160" cy="769441"/>
          </a:xfrm>
          <a:prstGeom prst="rect">
            <a:avLst/>
          </a:prstGeom>
          <a:noFill/>
        </p:spPr>
        <p:txBody>
          <a:bodyPr wrap="square" rtlCol="0">
            <a:spAutoFit/>
          </a:bodyPr>
          <a:lstStyle/>
          <a:p>
            <a:r>
              <a:rPr lang="en-US" sz="4400" dirty="0" smtClean="0">
                <a:latin typeface="Calibri Light" panose="020F0302020204030204" pitchFamily="34" charset="0"/>
                <a:cs typeface="Calibri Light" panose="020F0302020204030204" pitchFamily="34" charset="0"/>
              </a:rPr>
              <a:t>Acknowledgement</a:t>
            </a:r>
            <a:endParaRPr lang="en-US" sz="4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8569464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1471</Words>
  <Application>Microsoft Office PowerPoint</Application>
  <PresentationFormat>Widescreen</PresentationFormat>
  <Paragraphs>147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More than just face masks</vt:lpstr>
      <vt:lpstr>Steps to Reduce Exposure to COVID-19 in the workplace and home</vt:lpstr>
      <vt:lpstr>Elimination of hazard in workplace and home</vt:lpstr>
      <vt:lpstr>What are examples of engineering controls for COVID-19?</vt:lpstr>
      <vt:lpstr>Administrative controls to reduce exposure</vt:lpstr>
      <vt:lpstr>Administrative controls - Adjust employer policies to reduce exposures</vt:lpstr>
      <vt:lpstr>PPE  (Personal Protective Equipment)</vt:lpstr>
      <vt:lpstr>Activity - Discussion</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than just face masks</dc:title>
  <dc:creator>Tim Hilbert</dc:creator>
  <cp:lastModifiedBy>Tim Hilbert</cp:lastModifiedBy>
  <cp:revision>19</cp:revision>
  <dcterms:created xsi:type="dcterms:W3CDTF">2020-11-12T15:19:35Z</dcterms:created>
  <dcterms:modified xsi:type="dcterms:W3CDTF">2021-11-03T17:20:41Z</dcterms:modified>
</cp:coreProperties>
</file>