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57" r:id="rId4"/>
    <p:sldId id="258" r:id="rId5"/>
    <p:sldId id="264" r:id="rId6"/>
    <p:sldId id="259" r:id="rId7"/>
    <p:sldId id="265" r:id="rId8"/>
    <p:sldId id="260" r:id="rId9"/>
    <p:sldId id="261" r:id="rId10"/>
    <p:sldId id="262" r:id="rId11"/>
    <p:sldId id="266" r:id="rId12"/>
    <p:sldId id="268"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83" d="100"/>
          <a:sy n="83" d="100"/>
        </p:scale>
        <p:origin x="686" y="82"/>
      </p:cViewPr>
      <p:guideLst/>
    </p:cSldViewPr>
  </p:slideViewPr>
  <p:notesTextViewPr>
    <p:cViewPr>
      <p:scale>
        <a:sx n="1" d="1"/>
        <a:sy n="1" d="1"/>
      </p:scale>
      <p:origin x="0" y="0"/>
    </p:cViewPr>
  </p:notesTextViewPr>
  <p:sorterViewPr>
    <p:cViewPr>
      <p:scale>
        <a:sx n="100" d="100"/>
        <a:sy n="100" d="100"/>
      </p:scale>
      <p:origin x="0" y="-36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25679-3BB3-47F2-AB9B-44C81983B392}" type="datetimeFigureOut">
              <a:rPr lang="en-US" smtClean="0"/>
              <a:t>12/13/2021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D4950-0F8B-440E-97A8-87683ABED49C}" type="slidenum">
              <a:rPr lang="en-US" smtClean="0"/>
              <a:t>‹#›</a:t>
            </a:fld>
            <a:endParaRPr lang="en-US"/>
          </a:p>
        </p:txBody>
      </p:sp>
    </p:spTree>
    <p:extLst>
      <p:ext uri="{BB962C8B-B14F-4D97-AF65-F5344CB8AC3E}">
        <p14:creationId xmlns:p14="http://schemas.microsoft.com/office/powerpoint/2010/main" val="288698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CDC. https://www.cdc.gov/coronavirus/2019-ncov/your-health/quarantine-isolation.html?CDC_AA_refVal=https%3A%2F%2Fwww.cdc.gov%2Fcoronavirus%2F2019-ncov%2Fif-you-are-sick%2Fquarantine.html</a:t>
            </a:r>
          </a:p>
          <a:p>
            <a:endParaRPr lang="en-US" dirty="0"/>
          </a:p>
        </p:txBody>
      </p:sp>
      <p:sp>
        <p:nvSpPr>
          <p:cNvPr id="4" name="Slide Number Placeholder 3"/>
          <p:cNvSpPr>
            <a:spLocks noGrp="1"/>
          </p:cNvSpPr>
          <p:nvPr>
            <p:ph type="sldNum" sz="quarter" idx="10"/>
          </p:nvPr>
        </p:nvSpPr>
        <p:spPr/>
        <p:txBody>
          <a:bodyPr/>
          <a:lstStyle/>
          <a:p>
            <a:fld id="{954D4950-0F8B-440E-97A8-87683ABED49C}" type="slidenum">
              <a:rPr lang="en-US" smtClean="0"/>
              <a:t>5</a:t>
            </a:fld>
            <a:endParaRPr lang="en-US"/>
          </a:p>
        </p:txBody>
      </p:sp>
    </p:spTree>
    <p:extLst>
      <p:ext uri="{BB962C8B-B14F-4D97-AF65-F5344CB8AC3E}">
        <p14:creationId xmlns:p14="http://schemas.microsoft.com/office/powerpoint/2010/main" val="154094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AF16BC-F56A-46BA-ACC4-D09FC221F3AB}"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AC67C-138B-40BE-8F04-669CED968CD1}" type="slidenum">
              <a:rPr lang="en-US" smtClean="0"/>
              <a:t>‹#›</a:t>
            </a:fld>
            <a:endParaRPr lang="en-US"/>
          </a:p>
        </p:txBody>
      </p:sp>
    </p:spTree>
    <p:extLst>
      <p:ext uri="{BB962C8B-B14F-4D97-AF65-F5344CB8AC3E}">
        <p14:creationId xmlns:p14="http://schemas.microsoft.com/office/powerpoint/2010/main" val="115087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F16BC-F56A-46BA-ACC4-D09FC221F3AB}"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AC67C-138B-40BE-8F04-669CED968CD1}" type="slidenum">
              <a:rPr lang="en-US" smtClean="0"/>
              <a:t>‹#›</a:t>
            </a:fld>
            <a:endParaRPr lang="en-US"/>
          </a:p>
        </p:txBody>
      </p:sp>
    </p:spTree>
    <p:extLst>
      <p:ext uri="{BB962C8B-B14F-4D97-AF65-F5344CB8AC3E}">
        <p14:creationId xmlns:p14="http://schemas.microsoft.com/office/powerpoint/2010/main" val="418379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F16BC-F56A-46BA-ACC4-D09FC221F3AB}"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AC67C-138B-40BE-8F04-669CED968CD1}" type="slidenum">
              <a:rPr lang="en-US" smtClean="0"/>
              <a:t>‹#›</a:t>
            </a:fld>
            <a:endParaRPr lang="en-US"/>
          </a:p>
        </p:txBody>
      </p:sp>
    </p:spTree>
    <p:extLst>
      <p:ext uri="{BB962C8B-B14F-4D97-AF65-F5344CB8AC3E}">
        <p14:creationId xmlns:p14="http://schemas.microsoft.com/office/powerpoint/2010/main" val="180350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F16BC-F56A-46BA-ACC4-D09FC221F3AB}"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AC67C-138B-40BE-8F04-669CED968CD1}" type="slidenum">
              <a:rPr lang="en-US" smtClean="0"/>
              <a:t>‹#›</a:t>
            </a:fld>
            <a:endParaRPr lang="en-US"/>
          </a:p>
        </p:txBody>
      </p:sp>
    </p:spTree>
    <p:extLst>
      <p:ext uri="{BB962C8B-B14F-4D97-AF65-F5344CB8AC3E}">
        <p14:creationId xmlns:p14="http://schemas.microsoft.com/office/powerpoint/2010/main" val="141031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AF16BC-F56A-46BA-ACC4-D09FC221F3AB}"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AC67C-138B-40BE-8F04-669CED968CD1}" type="slidenum">
              <a:rPr lang="en-US" smtClean="0"/>
              <a:t>‹#›</a:t>
            </a:fld>
            <a:endParaRPr lang="en-US"/>
          </a:p>
        </p:txBody>
      </p:sp>
    </p:spTree>
    <p:extLst>
      <p:ext uri="{BB962C8B-B14F-4D97-AF65-F5344CB8AC3E}">
        <p14:creationId xmlns:p14="http://schemas.microsoft.com/office/powerpoint/2010/main" val="405327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AF16BC-F56A-46BA-ACC4-D09FC221F3AB}"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AC67C-138B-40BE-8F04-669CED968CD1}" type="slidenum">
              <a:rPr lang="en-US" smtClean="0"/>
              <a:t>‹#›</a:t>
            </a:fld>
            <a:endParaRPr lang="en-US"/>
          </a:p>
        </p:txBody>
      </p:sp>
    </p:spTree>
    <p:extLst>
      <p:ext uri="{BB962C8B-B14F-4D97-AF65-F5344CB8AC3E}">
        <p14:creationId xmlns:p14="http://schemas.microsoft.com/office/powerpoint/2010/main" val="259550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AF16BC-F56A-46BA-ACC4-D09FC221F3AB}" type="datetimeFigureOut">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AC67C-138B-40BE-8F04-669CED968CD1}" type="slidenum">
              <a:rPr lang="en-US" smtClean="0"/>
              <a:t>‹#›</a:t>
            </a:fld>
            <a:endParaRPr lang="en-US"/>
          </a:p>
        </p:txBody>
      </p:sp>
    </p:spTree>
    <p:extLst>
      <p:ext uri="{BB962C8B-B14F-4D97-AF65-F5344CB8AC3E}">
        <p14:creationId xmlns:p14="http://schemas.microsoft.com/office/powerpoint/2010/main" val="298236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AF16BC-F56A-46BA-ACC4-D09FC221F3AB}" type="datetimeFigureOut">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AC67C-138B-40BE-8F04-669CED968CD1}" type="slidenum">
              <a:rPr lang="en-US" smtClean="0"/>
              <a:t>‹#›</a:t>
            </a:fld>
            <a:endParaRPr lang="en-US"/>
          </a:p>
        </p:txBody>
      </p:sp>
    </p:spTree>
    <p:extLst>
      <p:ext uri="{BB962C8B-B14F-4D97-AF65-F5344CB8AC3E}">
        <p14:creationId xmlns:p14="http://schemas.microsoft.com/office/powerpoint/2010/main" val="238553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F16BC-F56A-46BA-ACC4-D09FC221F3AB}" type="datetimeFigureOut">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AC67C-138B-40BE-8F04-669CED968CD1}" type="slidenum">
              <a:rPr lang="en-US" smtClean="0"/>
              <a:t>‹#›</a:t>
            </a:fld>
            <a:endParaRPr lang="en-US"/>
          </a:p>
        </p:txBody>
      </p:sp>
    </p:spTree>
    <p:extLst>
      <p:ext uri="{BB962C8B-B14F-4D97-AF65-F5344CB8AC3E}">
        <p14:creationId xmlns:p14="http://schemas.microsoft.com/office/powerpoint/2010/main" val="378592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AF16BC-F56A-46BA-ACC4-D09FC221F3AB}"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AC67C-138B-40BE-8F04-669CED968CD1}" type="slidenum">
              <a:rPr lang="en-US" smtClean="0"/>
              <a:t>‹#›</a:t>
            </a:fld>
            <a:endParaRPr lang="en-US"/>
          </a:p>
        </p:txBody>
      </p:sp>
    </p:spTree>
    <p:extLst>
      <p:ext uri="{BB962C8B-B14F-4D97-AF65-F5344CB8AC3E}">
        <p14:creationId xmlns:p14="http://schemas.microsoft.com/office/powerpoint/2010/main" val="293488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AF16BC-F56A-46BA-ACC4-D09FC221F3AB}"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AC67C-138B-40BE-8F04-669CED968CD1}" type="slidenum">
              <a:rPr lang="en-US" smtClean="0"/>
              <a:t>‹#›</a:t>
            </a:fld>
            <a:endParaRPr lang="en-US"/>
          </a:p>
        </p:txBody>
      </p:sp>
    </p:spTree>
    <p:extLst>
      <p:ext uri="{BB962C8B-B14F-4D97-AF65-F5344CB8AC3E}">
        <p14:creationId xmlns:p14="http://schemas.microsoft.com/office/powerpoint/2010/main" val="100247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F16BC-F56A-46BA-ACC4-D09FC221F3AB}" type="datetimeFigureOut">
              <a:rPr lang="en-US" smtClean="0"/>
              <a:t>12/13/2021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AC67C-138B-40BE-8F04-669CED968CD1}" type="slidenum">
              <a:rPr lang="en-US" smtClean="0"/>
              <a:t>‹#›</a:t>
            </a:fld>
            <a:endParaRPr lang="en-US"/>
          </a:p>
        </p:txBody>
      </p:sp>
    </p:spTree>
    <p:extLst>
      <p:ext uri="{BB962C8B-B14F-4D97-AF65-F5344CB8AC3E}">
        <p14:creationId xmlns:p14="http://schemas.microsoft.com/office/powerpoint/2010/main" val="2617574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ools.niehs.nih.gov/wetp/covid19worker/index.cf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coronavirus/2019-ncov/if-you-are-sick/isolation.html" TargetMode="External"/><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2.xml"/><Relationship Id="rId5" Type="http://schemas.openxmlformats.org/officeDocument/2006/relationships/hyperlink" Target="https://tools.niehs.nih.gov/wetp/public/hasl_get_blob.cfm?ID=11923" TargetMode="External"/><Relationship Id="rId4" Type="http://schemas.openxmlformats.org/officeDocument/2006/relationships/hyperlink" Target="https://www.cdc.gov/coronavirus/2019-ncov/if-you-are-sick/quarantin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ady.gov/kit"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872" y="623599"/>
            <a:ext cx="9144000" cy="1186728"/>
          </a:xfrm>
        </p:spPr>
        <p:txBody>
          <a:bodyPr/>
          <a:lstStyle/>
          <a:p>
            <a:r>
              <a:rPr lang="en-US" dirty="0"/>
              <a:t>Quarantine and Isolation</a:t>
            </a:r>
          </a:p>
        </p:txBody>
      </p:sp>
      <p:sp>
        <p:nvSpPr>
          <p:cNvPr id="3" name="Subtitle 2"/>
          <p:cNvSpPr>
            <a:spLocks noGrp="1"/>
          </p:cNvSpPr>
          <p:nvPr>
            <p:ph type="subTitle" idx="1"/>
          </p:nvPr>
        </p:nvSpPr>
        <p:spPr>
          <a:xfrm>
            <a:off x="1440872" y="1976438"/>
            <a:ext cx="9144000" cy="1655762"/>
          </a:xfrm>
        </p:spPr>
        <p:txBody>
          <a:bodyPr/>
          <a:lstStyle/>
          <a:p>
            <a:r>
              <a:rPr lang="en-US" dirty="0"/>
              <a:t>Are you ready if you need to?</a:t>
            </a:r>
          </a:p>
        </p:txBody>
      </p:sp>
      <p:pic>
        <p:nvPicPr>
          <p:cNvPr id="4" name="Content Placeholder 4" descr="An image of a family by Mike Reddy for STAT&#10;&#10;">
            <a:extLst>
              <a:ext uri="{FF2B5EF4-FFF2-40B4-BE49-F238E27FC236}">
                <a16:creationId xmlns:a16="http://schemas.microsoft.com/office/drawing/2014/main" id="{CB2A5A8C-4BC3-4771-875D-2761FE3946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637" y="2878210"/>
            <a:ext cx="6132946" cy="3449783"/>
          </a:xfrm>
          <a:prstGeom prst="rect">
            <a:avLst/>
          </a:prstGeom>
        </p:spPr>
      </p:pic>
    </p:spTree>
    <p:extLst>
      <p:ext uri="{BB962C8B-B14F-4D97-AF65-F5344CB8AC3E}">
        <p14:creationId xmlns:p14="http://schemas.microsoft.com/office/powerpoint/2010/main" val="227216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ahead</a:t>
            </a:r>
          </a:p>
        </p:txBody>
      </p:sp>
      <p:sp>
        <p:nvSpPr>
          <p:cNvPr id="3" name="Content Placeholder 2"/>
          <p:cNvSpPr>
            <a:spLocks noGrp="1"/>
          </p:cNvSpPr>
          <p:nvPr>
            <p:ph idx="1"/>
          </p:nvPr>
        </p:nvSpPr>
        <p:spPr/>
        <p:txBody>
          <a:bodyPr/>
          <a:lstStyle/>
          <a:p>
            <a:pPr>
              <a:lnSpc>
                <a:spcPct val="100000"/>
              </a:lnSpc>
              <a:spcBef>
                <a:spcPts val="0"/>
              </a:spcBef>
              <a:spcAft>
                <a:spcPts val="1200"/>
              </a:spcAft>
            </a:pPr>
            <a:r>
              <a:rPr lang="en-US" dirty="0"/>
              <a:t>How would you handle it if someone in your home needed to isolate or quarantine? How would they stay apart from the rest of the family? How would you clean? What is important about your specific situation?</a:t>
            </a:r>
          </a:p>
          <a:p>
            <a:pPr>
              <a:lnSpc>
                <a:spcPct val="100000"/>
              </a:lnSpc>
              <a:spcBef>
                <a:spcPts val="0"/>
              </a:spcBef>
              <a:spcAft>
                <a:spcPts val="1200"/>
              </a:spcAft>
            </a:pPr>
            <a:r>
              <a:rPr lang="en-US" dirty="0"/>
              <a:t>How would you handle it if your entire household needed to isolate or quarantine? Do you have enough food and supplies etc.? Who outside your home could help?</a:t>
            </a:r>
          </a:p>
        </p:txBody>
      </p:sp>
    </p:spTree>
    <p:extLst>
      <p:ext uri="{BB962C8B-B14F-4D97-AF65-F5344CB8AC3E}">
        <p14:creationId xmlns:p14="http://schemas.microsoft.com/office/powerpoint/2010/main" val="177142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 Make a plan</a:t>
            </a:r>
          </a:p>
        </p:txBody>
      </p:sp>
      <p:sp>
        <p:nvSpPr>
          <p:cNvPr id="3" name="Content Placeholder 2"/>
          <p:cNvSpPr>
            <a:spLocks noGrp="1"/>
          </p:cNvSpPr>
          <p:nvPr>
            <p:ph idx="1"/>
          </p:nvPr>
        </p:nvSpPr>
        <p:spPr/>
        <p:txBody>
          <a:bodyPr/>
          <a:lstStyle/>
          <a:p>
            <a:r>
              <a:rPr lang="en-US" dirty="0"/>
              <a:t>Make a list of essential items your household needs to be ready for isolation or quarantine</a:t>
            </a:r>
          </a:p>
          <a:p>
            <a:r>
              <a:rPr lang="en-US" dirty="0"/>
              <a:t>Plan how to keep people apart from one another in your home</a:t>
            </a:r>
          </a:p>
          <a:p>
            <a:r>
              <a:rPr lang="en-US" dirty="0"/>
              <a:t>If someone in your home needs extra care, plan how to provide what is needed</a:t>
            </a:r>
          </a:p>
          <a:p>
            <a:r>
              <a:rPr lang="en-US" dirty="0"/>
              <a:t>Decide who outside your home could help</a:t>
            </a:r>
          </a:p>
        </p:txBody>
      </p:sp>
      <p:pic>
        <p:nvPicPr>
          <p:cNvPr id="4" name="Content Placeholder 10">
            <a:extLst>
              <a:ext uri="{FF2B5EF4-FFF2-40B4-BE49-F238E27FC236}">
                <a16:creationId xmlns:a16="http://schemas.microsoft.com/office/drawing/2014/main" id="{69F0452A-0E38-4A4D-816A-CE100AAEB62A}"/>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300" y="4072659"/>
            <a:ext cx="3492500" cy="2324100"/>
          </a:xfrm>
          <a:prstGeom prst="rect">
            <a:avLst/>
          </a:prstGeom>
        </p:spPr>
      </p:pic>
    </p:spTree>
    <p:extLst>
      <p:ext uri="{BB962C8B-B14F-4D97-AF65-F5344CB8AC3E}">
        <p14:creationId xmlns:p14="http://schemas.microsoft.com/office/powerpoint/2010/main" val="358799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1272" y="2072565"/>
            <a:ext cx="10120277" cy="3970318"/>
          </a:xfrm>
          <a:prstGeom prst="rect">
            <a:avLst/>
          </a:prstGeom>
        </p:spPr>
        <p:txBody>
          <a:bodyPr wrap="square">
            <a:spAutoFit/>
          </a:bodyPr>
          <a:lstStyle/>
          <a:p>
            <a:pPr lvl="0" defTabSz="457200"/>
            <a:r>
              <a:rPr lang="en-US" sz="2800" dirty="0">
                <a:solidFill>
                  <a:prstClr val="black"/>
                </a:solidFill>
              </a:rPr>
              <a:t>The Midwest Consortium developed this course under cooperative agreement number U45 ES 06184 from the National Institute of Environmental Health Sciences for community members who may be impacted by COVID-19</a:t>
            </a:r>
            <a:r>
              <a:rPr lang="en-US" sz="2800" dirty="0" smtClean="0">
                <a:solidFill>
                  <a:prstClr val="black"/>
                </a:solidFill>
              </a:rPr>
              <a:t>.</a:t>
            </a:r>
          </a:p>
          <a:p>
            <a:pPr lvl="0" defTabSz="457200"/>
            <a:endParaRPr lang="en-US" sz="2800" dirty="0">
              <a:solidFill>
                <a:prstClr val="black"/>
              </a:solidFill>
            </a:endParaRPr>
          </a:p>
          <a:p>
            <a:pPr defTabSz="457200"/>
            <a:r>
              <a:rPr lang="en-US" sz="2800" dirty="0" smtClean="0">
                <a:solidFill>
                  <a:prstClr val="black"/>
                </a:solidFill>
              </a:rPr>
              <a:t>Except as noted, images </a:t>
            </a:r>
            <a:r>
              <a:rPr lang="en-US" sz="2800" dirty="0" smtClean="0"/>
              <a:t>for </a:t>
            </a:r>
            <a:r>
              <a:rPr lang="en-US" sz="2800" dirty="0"/>
              <a:t>this PowerPoint presentation have been adapted from NIEHS COVID-19 Training Tools: </a:t>
            </a:r>
            <a:r>
              <a:rPr lang="en-US" sz="2800" dirty="0">
                <a:hlinkClick r:id="rId2"/>
              </a:rPr>
              <a:t>https://tools.niehs.nih.gov/wetp/covid19worker/index.cfm</a:t>
            </a:r>
            <a:endParaRPr lang="en-US" sz="2800" dirty="0"/>
          </a:p>
          <a:p>
            <a:pPr lvl="0" defTabSz="457200"/>
            <a:endParaRPr lang="en-US" sz="2800" dirty="0">
              <a:solidFill>
                <a:prstClr val="black"/>
              </a:solidFill>
            </a:endParaRPr>
          </a:p>
        </p:txBody>
      </p:sp>
      <p:sp>
        <p:nvSpPr>
          <p:cNvPr id="2" name="TextBox 1"/>
          <p:cNvSpPr txBox="1"/>
          <p:nvPr/>
        </p:nvSpPr>
        <p:spPr>
          <a:xfrm>
            <a:off x="955651" y="673768"/>
            <a:ext cx="6325173" cy="769441"/>
          </a:xfrm>
          <a:prstGeom prst="rect">
            <a:avLst/>
          </a:prstGeom>
          <a:noFill/>
        </p:spPr>
        <p:txBody>
          <a:bodyPr wrap="square" rtlCol="0">
            <a:spAutoFit/>
          </a:bodyPr>
          <a:lstStyle/>
          <a:p>
            <a:r>
              <a:rPr lang="en-US" sz="4400" dirty="0" smtClean="0">
                <a:latin typeface="+mj-lt"/>
              </a:rPr>
              <a:t>Acknowledgements</a:t>
            </a:r>
            <a:endParaRPr lang="en-US" sz="4400" dirty="0">
              <a:latin typeface="+mj-lt"/>
            </a:endParaRPr>
          </a:p>
        </p:txBody>
      </p:sp>
    </p:spTree>
    <p:extLst>
      <p:ext uri="{BB962C8B-B14F-4D97-AF65-F5344CB8AC3E}">
        <p14:creationId xmlns:p14="http://schemas.microsoft.com/office/powerpoint/2010/main" val="125289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lnSpcReduction="10000"/>
          </a:bodyPr>
          <a:lstStyle/>
          <a:p>
            <a:pPr marL="0" indent="0">
              <a:buNone/>
            </a:pPr>
            <a:r>
              <a:rPr lang="en-US" dirty="0"/>
              <a:t>CDC</a:t>
            </a:r>
          </a:p>
          <a:p>
            <a:r>
              <a:rPr lang="en-US" dirty="0">
                <a:hlinkClick r:id="rId2"/>
              </a:rPr>
              <a:t>https://www.cdc.gov/coronavirus/2019-nCoV/index.html</a:t>
            </a:r>
            <a:endParaRPr lang="en-US" dirty="0"/>
          </a:p>
          <a:p>
            <a:pPr marL="796925" marR="0" lvl="1" indent="-339725">
              <a:lnSpc>
                <a:spcPct val="150000"/>
              </a:lnSpc>
              <a:spcBef>
                <a:spcPts val="0"/>
              </a:spcBef>
              <a:spcAft>
                <a:spcPts val="600"/>
              </a:spcAft>
              <a:buFont typeface="Wingdings" panose="05000000000000000000" pitchFamily="2" charset="2"/>
              <a:buChar char="Ø"/>
              <a:tabLst>
                <a:tab pos="2743200" algn="ctr"/>
                <a:tab pos="2971800" algn="ctr"/>
                <a:tab pos="5829300" algn="r"/>
                <a:tab pos="5943600" algn="r"/>
              </a:tabLst>
            </a:pPr>
            <a:r>
              <a:rPr lang="en-US" dirty="0">
                <a:latin typeface="Arial" panose="020B0604020202020204" pitchFamily="34" charset="0"/>
                <a:ea typeface="Times New Roman" panose="02020603050405020304" pitchFamily="18" charset="0"/>
              </a:rPr>
              <a:t>Isolation </a:t>
            </a:r>
            <a:r>
              <a:rPr lang="en-US" u="sng" dirty="0">
                <a:solidFill>
                  <a:srgbClr val="0000FF"/>
                </a:solidFill>
                <a:latin typeface="Arial" panose="020B0604020202020204" pitchFamily="34" charset="0"/>
                <a:ea typeface="Times New Roman" panose="02020603050405020304" pitchFamily="18" charset="0"/>
                <a:hlinkClick r:id="rId3"/>
              </a:rPr>
              <a:t>https://www.cdc.gov/coronavirus/2019-ncov/if-you-are-sick/isolation.html</a:t>
            </a:r>
            <a:endParaRPr lang="en-US" dirty="0">
              <a:latin typeface="Arial" panose="020B0604020202020204" pitchFamily="34" charset="0"/>
              <a:ea typeface="Times New Roman" panose="02020603050405020304" pitchFamily="18" charset="0"/>
            </a:endParaRPr>
          </a:p>
          <a:p>
            <a:pPr marL="796925" marR="0" lvl="1" indent="-339725">
              <a:lnSpc>
                <a:spcPct val="150000"/>
              </a:lnSpc>
              <a:spcBef>
                <a:spcPts val="0"/>
              </a:spcBef>
              <a:spcAft>
                <a:spcPts val="600"/>
              </a:spcAft>
              <a:buFont typeface="Wingdings" panose="05000000000000000000" pitchFamily="2" charset="2"/>
              <a:buChar char="Ø"/>
              <a:tabLst>
                <a:tab pos="2743200" algn="ctr"/>
                <a:tab pos="2971800" algn="ctr"/>
                <a:tab pos="5829300" algn="r"/>
                <a:tab pos="5943600" algn="r"/>
              </a:tabLst>
            </a:pPr>
            <a:r>
              <a:rPr lang="en-US" dirty="0">
                <a:latin typeface="Arial" panose="020B0604020202020204" pitchFamily="34" charset="0"/>
                <a:ea typeface="Times New Roman" panose="02020603050405020304" pitchFamily="18" charset="0"/>
              </a:rPr>
              <a:t>Quarantine </a:t>
            </a:r>
            <a:r>
              <a:rPr lang="en-US" u="sng" dirty="0">
                <a:solidFill>
                  <a:srgbClr val="0000FF"/>
                </a:solidFill>
                <a:latin typeface="Arial" panose="020B0604020202020204" pitchFamily="34" charset="0"/>
                <a:ea typeface="Times New Roman" panose="02020603050405020304" pitchFamily="18" charset="0"/>
                <a:hlinkClick r:id="rId4"/>
              </a:rPr>
              <a:t>https://www.cdc.gov/coronavirus/2019-ncov/if-you-are-sick/quarantine.html</a:t>
            </a:r>
            <a:endParaRPr lang="en-US" dirty="0">
              <a:latin typeface="Arial" panose="020B0604020202020204" pitchFamily="34" charset="0"/>
              <a:ea typeface="Times New Roman" panose="02020603050405020304" pitchFamily="18" charset="0"/>
            </a:endParaRPr>
          </a:p>
          <a:p>
            <a:pPr marL="0" indent="0">
              <a:buNone/>
            </a:pPr>
            <a:r>
              <a:rPr lang="en-US" dirty="0"/>
              <a:t>NIEHS</a:t>
            </a:r>
          </a:p>
          <a:p>
            <a:r>
              <a:rPr lang="en-US" dirty="0">
                <a:hlinkClick r:id="rId5"/>
              </a:rPr>
              <a:t>https://tools.niehs.nih.gov/wetp/public/hasl_get_blob.cfm?ID=11923</a:t>
            </a:r>
            <a:endParaRPr lang="en-US" dirty="0"/>
          </a:p>
          <a:p>
            <a:pPr marL="0" indent="0">
              <a:buNone/>
            </a:pPr>
            <a:endParaRPr lang="en-US" dirty="0"/>
          </a:p>
        </p:txBody>
      </p:sp>
    </p:spTree>
    <p:extLst>
      <p:ext uri="{BB962C8B-B14F-4D97-AF65-F5344CB8AC3E}">
        <p14:creationId xmlns:p14="http://schemas.microsoft.com/office/powerpoint/2010/main" val="374266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Rectangle 2"/>
          <p:cNvSpPr/>
          <p:nvPr/>
        </p:nvSpPr>
        <p:spPr>
          <a:xfrm>
            <a:off x="1058779" y="1915572"/>
            <a:ext cx="8098971" cy="2187522"/>
          </a:xfrm>
          <a:prstGeom prst="rect">
            <a:avLst/>
          </a:prstGeom>
        </p:spPr>
        <p:txBody>
          <a:bodyPr wrap="square">
            <a:spAutoFit/>
          </a:bodyPr>
          <a:lstStyle/>
          <a:p>
            <a:pPr>
              <a:lnSpc>
                <a:spcPct val="115000"/>
              </a:lnSpc>
              <a:spcBef>
                <a:spcPts val="1200"/>
              </a:spcBef>
              <a:spcAft>
                <a:spcPts val="600"/>
              </a:spcAft>
            </a:pPr>
            <a:r>
              <a:rPr lang="en-US" sz="2400" b="1" dirty="0">
                <a:solidFill>
                  <a:srgbClr val="000000"/>
                </a:solidFill>
                <a:latin typeface="Arial" panose="020B0604020202020204" pitchFamily="34" charset="0"/>
              </a:rPr>
              <a:t>When completed, you will be better able to:</a:t>
            </a:r>
            <a:endParaRPr lang="en-US" sz="2400" b="1" u="sng" dirty="0">
              <a:solidFill>
                <a:srgbClr val="000000"/>
              </a:solidFill>
              <a:latin typeface="Arial" panose="020B0604020202020204" pitchFamily="34" charset="0"/>
            </a:endParaRPr>
          </a:p>
          <a:p>
            <a:pPr marL="342900" indent="-342900">
              <a:lnSpc>
                <a:spcPct val="150000"/>
              </a:lnSpc>
              <a:buFont typeface="Symbol" panose="05050102010706020507" pitchFamily="18" charset="2"/>
              <a:buChar char=""/>
              <a:tabLst>
                <a:tab pos="2743200" algn="ctr"/>
                <a:tab pos="2971800" algn="ctr"/>
                <a:tab pos="5829300" algn="r"/>
                <a:tab pos="5943600" algn="r"/>
              </a:tabLst>
            </a:pPr>
            <a:r>
              <a:rPr lang="en-US" sz="2400" dirty="0">
                <a:latin typeface="Arial" panose="020B0604020202020204" pitchFamily="34" charset="0"/>
                <a:ea typeface="Times New Roman" panose="02020603050405020304" pitchFamily="18" charset="0"/>
              </a:rPr>
              <a:t>Identify the importance of isolation and quarantine</a:t>
            </a:r>
          </a:p>
          <a:p>
            <a:pPr marL="342900" marR="0" lvl="0" indent="-342900">
              <a:lnSpc>
                <a:spcPct val="150000"/>
              </a:lnSpc>
              <a:spcBef>
                <a:spcPts val="0"/>
              </a:spcBef>
              <a:spcAft>
                <a:spcPts val="0"/>
              </a:spcAft>
              <a:buFont typeface="Symbol" panose="05050102010706020507" pitchFamily="18" charset="2"/>
              <a:buChar char=""/>
              <a:tabLst>
                <a:tab pos="2743200" algn="ctr"/>
                <a:tab pos="2971800" algn="ctr"/>
                <a:tab pos="5829300" algn="r"/>
                <a:tab pos="5943600" algn="r"/>
              </a:tabLst>
            </a:pPr>
            <a:r>
              <a:rPr lang="en-US" sz="2400" dirty="0">
                <a:latin typeface="Arial" panose="020B0604020202020204" pitchFamily="34" charset="0"/>
                <a:ea typeface="Times New Roman" panose="02020603050405020304" pitchFamily="18" charset="0"/>
              </a:rPr>
              <a:t>Explain how to isolate and quarantine</a:t>
            </a:r>
          </a:p>
          <a:p>
            <a:pPr marL="342900" marR="0" lvl="0" indent="-342900">
              <a:lnSpc>
                <a:spcPct val="150000"/>
              </a:lnSpc>
              <a:spcBef>
                <a:spcPts val="0"/>
              </a:spcBef>
              <a:spcAft>
                <a:spcPts val="0"/>
              </a:spcAft>
              <a:buFont typeface="Symbol" panose="05050102010706020507" pitchFamily="18" charset="2"/>
              <a:buChar char=""/>
              <a:tabLst>
                <a:tab pos="2743200" algn="ctr"/>
                <a:tab pos="2971800" algn="ctr"/>
                <a:tab pos="5829300" algn="r"/>
                <a:tab pos="5943600" algn="r"/>
              </a:tabLst>
            </a:pPr>
            <a:r>
              <a:rPr lang="en-US" sz="2400" dirty="0">
                <a:latin typeface="Arial" panose="020B0604020202020204" pitchFamily="34" charset="0"/>
                <a:ea typeface="Times New Roman" panose="02020603050405020304" pitchFamily="18" charset="0"/>
              </a:rPr>
              <a:t>Describe how to prepare for isolation or quarantine</a:t>
            </a:r>
          </a:p>
        </p:txBody>
      </p:sp>
    </p:spTree>
    <p:extLst>
      <p:ext uri="{BB962C8B-B14F-4D97-AF65-F5344CB8AC3E}">
        <p14:creationId xmlns:p14="http://schemas.microsoft.com/office/powerpoint/2010/main" val="233479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Quarantine and Isolation mean?</a:t>
            </a:r>
          </a:p>
        </p:txBody>
      </p:sp>
      <p:sp>
        <p:nvSpPr>
          <p:cNvPr id="3" name="Content Placeholder 2"/>
          <p:cNvSpPr>
            <a:spLocks noGrp="1"/>
          </p:cNvSpPr>
          <p:nvPr>
            <p:ph idx="1"/>
          </p:nvPr>
        </p:nvSpPr>
        <p:spPr>
          <a:xfrm>
            <a:off x="838200" y="1825625"/>
            <a:ext cx="6142703" cy="4351338"/>
          </a:xfrm>
        </p:spPr>
        <p:txBody>
          <a:bodyPr/>
          <a:lstStyle/>
          <a:p>
            <a:pPr>
              <a:lnSpc>
                <a:spcPct val="100000"/>
              </a:lnSpc>
              <a:spcBef>
                <a:spcPts val="0"/>
              </a:spcBef>
              <a:spcAft>
                <a:spcPts val="1800"/>
              </a:spcAft>
            </a:pPr>
            <a:r>
              <a:rPr lang="en-US" dirty="0"/>
              <a:t>Quarantine – </a:t>
            </a:r>
            <a:r>
              <a:rPr lang="en-US" dirty="0" smtClean="0"/>
              <a:t>Unvaccinated people </a:t>
            </a:r>
            <a:r>
              <a:rPr lang="en-US" dirty="0"/>
              <a:t>who </a:t>
            </a:r>
            <a:r>
              <a:rPr lang="en-US" b="1" dirty="0"/>
              <a:t>have had close contact with someone who has</a:t>
            </a:r>
            <a:r>
              <a:rPr lang="en-US" dirty="0"/>
              <a:t> </a:t>
            </a:r>
            <a:r>
              <a:rPr lang="en-US" b="1" dirty="0"/>
              <a:t>COVID-19</a:t>
            </a:r>
            <a:r>
              <a:rPr lang="en-US" dirty="0"/>
              <a:t> need to stay home</a:t>
            </a:r>
          </a:p>
          <a:p>
            <a:pPr>
              <a:lnSpc>
                <a:spcPct val="100000"/>
              </a:lnSpc>
              <a:spcBef>
                <a:spcPts val="0"/>
              </a:spcBef>
              <a:spcAft>
                <a:spcPts val="1800"/>
              </a:spcAft>
            </a:pPr>
            <a:endParaRPr lang="en-US" dirty="0"/>
          </a:p>
          <a:p>
            <a:pPr>
              <a:lnSpc>
                <a:spcPct val="100000"/>
              </a:lnSpc>
              <a:spcBef>
                <a:spcPts val="0"/>
              </a:spcBef>
              <a:spcAft>
                <a:spcPts val="1800"/>
              </a:spcAft>
            </a:pPr>
            <a:r>
              <a:rPr lang="en-US" dirty="0"/>
              <a:t>Isolation – People who</a:t>
            </a:r>
            <a:r>
              <a:rPr lang="en-US" b="1" dirty="0"/>
              <a:t> are infected with COVID-19 </a:t>
            </a:r>
            <a:r>
              <a:rPr lang="en-US" dirty="0"/>
              <a:t>need to stay home</a:t>
            </a:r>
          </a:p>
        </p:txBody>
      </p:sp>
      <p:pic>
        <p:nvPicPr>
          <p:cNvPr id="4" name="Picture 3" descr="Woman sneezing into a tissue">
            <a:extLst>
              <a:ext uri="{FF2B5EF4-FFF2-40B4-BE49-F238E27FC236}">
                <a16:creationId xmlns:a16="http://schemas.microsoft.com/office/drawing/2014/main" id="{58A8C20C-714A-46F3-9003-34A043E20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562" y="1913342"/>
            <a:ext cx="3200398" cy="3200400"/>
          </a:xfrm>
          <a:prstGeom prst="rect">
            <a:avLst/>
          </a:prstGeom>
        </p:spPr>
      </p:pic>
    </p:spTree>
    <p:extLst>
      <p:ext uri="{BB962C8B-B14F-4D97-AF65-F5344CB8AC3E}">
        <p14:creationId xmlns:p14="http://schemas.microsoft.com/office/powerpoint/2010/main" val="179867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these important?</a:t>
            </a:r>
          </a:p>
        </p:txBody>
      </p:sp>
      <p:sp>
        <p:nvSpPr>
          <p:cNvPr id="3" name="Content Placeholder 2"/>
          <p:cNvSpPr>
            <a:spLocks noGrp="1"/>
          </p:cNvSpPr>
          <p:nvPr>
            <p:ph idx="1"/>
          </p:nvPr>
        </p:nvSpPr>
        <p:spPr>
          <a:xfrm>
            <a:off x="838200" y="1825625"/>
            <a:ext cx="10515600" cy="1998230"/>
          </a:xfrm>
        </p:spPr>
        <p:txBody>
          <a:bodyPr>
            <a:normAutofit lnSpcReduction="10000"/>
          </a:bodyPr>
          <a:lstStyle/>
          <a:p>
            <a:r>
              <a:rPr lang="en-US" dirty="0"/>
              <a:t>Quarantine and Isolation prevent the spread of COVID-19</a:t>
            </a:r>
          </a:p>
          <a:p>
            <a:r>
              <a:rPr lang="en-US" dirty="0"/>
              <a:t>COVID-19 spreads very easily</a:t>
            </a:r>
          </a:p>
          <a:p>
            <a:r>
              <a:rPr lang="en-US" dirty="0"/>
              <a:t>People can spread COVID-19 before they know they are sick</a:t>
            </a:r>
          </a:p>
          <a:p>
            <a:pPr marL="0" indent="0">
              <a:buNone/>
            </a:pPr>
            <a:r>
              <a:rPr lang="en-US" dirty="0"/>
              <a:t> </a:t>
            </a:r>
          </a:p>
        </p:txBody>
      </p:sp>
      <p:pic>
        <p:nvPicPr>
          <p:cNvPr id="4" name="Content Placeholder 5" descr="Man sneezing and the spray of his sneeze">
            <a:extLst>
              <a:ext uri="{FF2B5EF4-FFF2-40B4-BE49-F238E27FC236}">
                <a16:creationId xmlns:a16="http://schemas.microsoft.com/office/drawing/2014/main" id="{A9A29DB1-7267-4938-A0F1-B45BBDC8DDFA}"/>
              </a:ext>
            </a:extLst>
          </p:cNvPr>
          <p:cNvPicPr>
            <a:picLocks noChangeAspect="1"/>
          </p:cNvPicPr>
          <p:nvPr/>
        </p:nvPicPr>
        <p:blipFill rotWithShape="1">
          <a:blip r:embed="rId2">
            <a:extLst>
              <a:ext uri="{28A0092B-C50C-407E-A947-70E740481C1C}">
                <a14:useLocalDpi xmlns:a14="http://schemas.microsoft.com/office/drawing/2010/main" val="0"/>
              </a:ext>
            </a:extLst>
          </a:blip>
          <a:srcRect l="1932" t="15143" b="18190"/>
          <a:stretch/>
        </p:blipFill>
        <p:spPr>
          <a:xfrm>
            <a:off x="3301999" y="3284825"/>
            <a:ext cx="4548909" cy="3226812"/>
          </a:xfrm>
          <a:prstGeom prst="rect">
            <a:avLst/>
          </a:prstGeom>
        </p:spPr>
      </p:pic>
    </p:spTree>
    <p:extLst>
      <p:ext uri="{BB962C8B-B14F-4D97-AF65-F5344CB8AC3E}">
        <p14:creationId xmlns:p14="http://schemas.microsoft.com/office/powerpoint/2010/main" val="281773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needs to quarantine?</a:t>
            </a:r>
          </a:p>
        </p:txBody>
      </p:sp>
      <p:sp>
        <p:nvSpPr>
          <p:cNvPr id="3" name="Content Placeholder 2"/>
          <p:cNvSpPr>
            <a:spLocks noGrp="1"/>
          </p:cNvSpPr>
          <p:nvPr>
            <p:ph idx="1"/>
          </p:nvPr>
        </p:nvSpPr>
        <p:spPr/>
        <p:txBody>
          <a:bodyPr>
            <a:normAutofit/>
          </a:bodyPr>
          <a:lstStyle/>
          <a:p>
            <a:r>
              <a:rPr lang="en-US" dirty="0"/>
              <a:t>You should quarantine if you </a:t>
            </a:r>
            <a:r>
              <a:rPr lang="en-US" dirty="0" smtClean="0"/>
              <a:t>are unvaccinated and have </a:t>
            </a:r>
            <a:r>
              <a:rPr lang="en-US" dirty="0"/>
              <a:t>had close contact with someone who has COVID-19.  </a:t>
            </a:r>
          </a:p>
          <a:p>
            <a:r>
              <a:rPr lang="en-US" dirty="0"/>
              <a:t>What is close contact?</a:t>
            </a:r>
          </a:p>
          <a:p>
            <a:pPr marL="796925" lvl="1" indent="-339725">
              <a:buFont typeface="Wingdings" panose="05000000000000000000" pitchFamily="2" charset="2"/>
              <a:buChar char="Ø"/>
            </a:pPr>
            <a:r>
              <a:rPr lang="en-US" dirty="0"/>
              <a:t>You were within 6 feet of someone who has COVID-19 for a total of 15 minutes or more</a:t>
            </a:r>
          </a:p>
          <a:p>
            <a:pPr marL="796925" lvl="1" indent="-339725">
              <a:buFont typeface="Wingdings" panose="05000000000000000000" pitchFamily="2" charset="2"/>
              <a:buChar char="Ø"/>
            </a:pPr>
            <a:r>
              <a:rPr lang="en-US" dirty="0"/>
              <a:t>You provided care at home to someone who is sick with COVID-19</a:t>
            </a:r>
          </a:p>
          <a:p>
            <a:pPr marL="796925" lvl="1" indent="-339725">
              <a:buFont typeface="Wingdings" panose="05000000000000000000" pitchFamily="2" charset="2"/>
              <a:buChar char="Ø"/>
            </a:pPr>
            <a:r>
              <a:rPr lang="en-US" dirty="0"/>
              <a:t>You had direct physical contact with the person (hugged or kissed them)</a:t>
            </a:r>
          </a:p>
          <a:p>
            <a:pPr marL="796925" lvl="1" indent="-339725">
              <a:buFont typeface="Wingdings" panose="05000000000000000000" pitchFamily="2" charset="2"/>
              <a:buChar char="Ø"/>
            </a:pPr>
            <a:r>
              <a:rPr lang="en-US" dirty="0"/>
              <a:t>You shared eating or drinking utensils</a:t>
            </a:r>
          </a:p>
          <a:p>
            <a:pPr marL="796925" lvl="1" indent="-339725">
              <a:buFont typeface="Wingdings" panose="05000000000000000000" pitchFamily="2" charset="2"/>
              <a:buChar char="Ø"/>
            </a:pPr>
            <a:r>
              <a:rPr lang="en-US" dirty="0"/>
              <a:t>They sneezed, coughed, or somehow got respiratory droplets on you</a:t>
            </a:r>
          </a:p>
          <a:p>
            <a:endParaRPr lang="en-US" dirty="0"/>
          </a:p>
        </p:txBody>
      </p:sp>
    </p:spTree>
    <p:extLst>
      <p:ext uri="{BB962C8B-B14F-4D97-AF65-F5344CB8AC3E}">
        <p14:creationId xmlns:p14="http://schemas.microsoft.com/office/powerpoint/2010/main" val="302588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quarantine?</a:t>
            </a:r>
          </a:p>
        </p:txBody>
      </p:sp>
      <p:sp>
        <p:nvSpPr>
          <p:cNvPr id="3" name="Content Placeholder 2"/>
          <p:cNvSpPr>
            <a:spLocks noGrp="1"/>
          </p:cNvSpPr>
          <p:nvPr>
            <p:ph idx="1"/>
          </p:nvPr>
        </p:nvSpPr>
        <p:spPr/>
        <p:txBody>
          <a:bodyPr/>
          <a:lstStyle/>
          <a:p>
            <a:r>
              <a:rPr lang="en-US" b="1" dirty="0"/>
              <a:t>Stay home and monitor your health</a:t>
            </a:r>
            <a:endParaRPr lang="en-US" dirty="0"/>
          </a:p>
          <a:p>
            <a:r>
              <a:rPr lang="en-US" dirty="0"/>
              <a:t>Stay home for </a:t>
            </a:r>
            <a:r>
              <a:rPr lang="en-US" dirty="0" smtClean="0"/>
              <a:t>14 </a:t>
            </a:r>
            <a:r>
              <a:rPr lang="en-US" dirty="0"/>
              <a:t>days after your last contact with a person who has COVID-19</a:t>
            </a:r>
          </a:p>
          <a:p>
            <a:r>
              <a:rPr lang="en-US" dirty="0"/>
              <a:t>Watch for fever (100.4 °F), cough, shortness of breath, or other symptoms of COVID-19</a:t>
            </a:r>
          </a:p>
          <a:p>
            <a:r>
              <a:rPr lang="en-US" dirty="0"/>
              <a:t>If possible, stay away from others, especially people who are at higher risk for getting very sick from COVID-19</a:t>
            </a:r>
          </a:p>
          <a:p>
            <a:r>
              <a:rPr lang="en-US" dirty="0"/>
              <a:t>Wash your hands often</a:t>
            </a:r>
          </a:p>
          <a:p>
            <a:r>
              <a:rPr lang="en-US" dirty="0"/>
              <a:t>Every day, clean surfaces that get touched a lot</a:t>
            </a:r>
          </a:p>
          <a:p>
            <a:endParaRPr lang="en-US" dirty="0"/>
          </a:p>
          <a:p>
            <a:endParaRPr lang="en-US" dirty="0"/>
          </a:p>
        </p:txBody>
      </p:sp>
    </p:spTree>
    <p:extLst>
      <p:ext uri="{BB962C8B-B14F-4D97-AF65-F5344CB8AC3E}">
        <p14:creationId xmlns:p14="http://schemas.microsoft.com/office/powerpoint/2010/main" val="336353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isolate?</a:t>
            </a:r>
          </a:p>
        </p:txBody>
      </p:sp>
      <p:sp>
        <p:nvSpPr>
          <p:cNvPr id="3" name="Content Placeholder 2"/>
          <p:cNvSpPr>
            <a:spLocks noGrp="1"/>
          </p:cNvSpPr>
          <p:nvPr>
            <p:ph idx="1"/>
          </p:nvPr>
        </p:nvSpPr>
        <p:spPr>
          <a:xfrm>
            <a:off x="838200" y="1690687"/>
            <a:ext cx="10515600" cy="4802188"/>
          </a:xfrm>
        </p:spPr>
        <p:txBody>
          <a:bodyPr>
            <a:normAutofit fontScale="92500"/>
          </a:bodyPr>
          <a:lstStyle/>
          <a:p>
            <a:r>
              <a:rPr lang="en-US" b="1" dirty="0"/>
              <a:t>Stay home except to get medical care</a:t>
            </a:r>
            <a:endParaRPr lang="en-US" dirty="0"/>
          </a:p>
          <a:p>
            <a:r>
              <a:rPr lang="en-US" dirty="0"/>
              <a:t>Monitor your symptoms: if you have an emergency warning sign (such as trouble breathing), seek emergency medical care immediately</a:t>
            </a:r>
          </a:p>
          <a:p>
            <a:r>
              <a:rPr lang="en-US" dirty="0"/>
              <a:t>Stay in a separate room from other household members, if possible</a:t>
            </a:r>
          </a:p>
          <a:p>
            <a:r>
              <a:rPr lang="en-US" dirty="0"/>
              <a:t>Use a separate bathroom, if possible</a:t>
            </a:r>
          </a:p>
          <a:p>
            <a:r>
              <a:rPr lang="en-US" dirty="0"/>
              <a:t>Avoid contact with other members of the household and pets</a:t>
            </a:r>
          </a:p>
          <a:p>
            <a:r>
              <a:rPr lang="en-US" dirty="0"/>
              <a:t>Don’t share personal household items, like cups, towels, and utensils</a:t>
            </a:r>
          </a:p>
          <a:p>
            <a:r>
              <a:rPr lang="en-US" dirty="0"/>
              <a:t>Wear a mask when around other people, if you are able to</a:t>
            </a:r>
          </a:p>
          <a:p>
            <a:r>
              <a:rPr lang="en-US" dirty="0"/>
              <a:t>Wash your hands often</a:t>
            </a:r>
          </a:p>
          <a:p>
            <a:r>
              <a:rPr lang="en-US" dirty="0"/>
              <a:t>Every day, clean surfaces that get touched a lot</a:t>
            </a:r>
          </a:p>
          <a:p>
            <a:endParaRPr lang="en-US" dirty="0"/>
          </a:p>
          <a:p>
            <a:endParaRPr lang="en-US" dirty="0"/>
          </a:p>
        </p:txBody>
      </p:sp>
    </p:spTree>
    <p:extLst>
      <p:ext uri="{BB962C8B-B14F-4D97-AF65-F5344CB8AC3E}">
        <p14:creationId xmlns:p14="http://schemas.microsoft.com/office/powerpoint/2010/main" val="208330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be ready? </a:t>
            </a:r>
          </a:p>
        </p:txBody>
      </p:sp>
      <p:sp>
        <p:nvSpPr>
          <p:cNvPr id="3" name="Content Placeholder 2"/>
          <p:cNvSpPr>
            <a:spLocks noGrp="1"/>
          </p:cNvSpPr>
          <p:nvPr>
            <p:ph idx="1"/>
          </p:nvPr>
        </p:nvSpPr>
        <p:spPr>
          <a:xfrm>
            <a:off x="928255" y="1690688"/>
            <a:ext cx="5167745" cy="4351338"/>
          </a:xfrm>
        </p:spPr>
        <p:txBody>
          <a:bodyPr/>
          <a:lstStyle/>
          <a:p>
            <a:pPr marL="0" indent="0">
              <a:buNone/>
            </a:pPr>
            <a:r>
              <a:rPr lang="en-US" dirty="0"/>
              <a:t>Household checklist</a:t>
            </a:r>
          </a:p>
          <a:p>
            <a:pPr marL="461963" lvl="1"/>
            <a:r>
              <a:rPr lang="en-US" dirty="0"/>
              <a:t>Food (canned, rice, cereal, baby food, pet food)</a:t>
            </a:r>
          </a:p>
          <a:p>
            <a:pPr marL="461963" lvl="1"/>
            <a:r>
              <a:rPr lang="en-US" dirty="0"/>
              <a:t>Water</a:t>
            </a:r>
          </a:p>
          <a:p>
            <a:pPr marL="461963" lvl="1"/>
            <a:r>
              <a:rPr lang="en-US" dirty="0"/>
              <a:t>Supplies (toilet paper, paper towels, etc.)</a:t>
            </a:r>
          </a:p>
          <a:p>
            <a:pPr marL="461963" lvl="1"/>
            <a:r>
              <a:rPr lang="en-US" dirty="0"/>
              <a:t>Cleaning supplies</a:t>
            </a:r>
          </a:p>
          <a:p>
            <a:pPr marL="461963" lvl="1"/>
            <a:r>
              <a:rPr lang="en-US" dirty="0"/>
              <a:t>Face masks</a:t>
            </a:r>
          </a:p>
          <a:p>
            <a:pPr marL="461963" lvl="1"/>
            <a:r>
              <a:rPr lang="en-US" dirty="0"/>
              <a:t>Medicine</a:t>
            </a:r>
          </a:p>
          <a:p>
            <a:pPr marL="461963" lvl="1"/>
            <a:r>
              <a:rPr lang="en-US" dirty="0"/>
              <a:t>Identify help outside the home/resources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t="21" r="35998"/>
          <a:stretch/>
        </p:blipFill>
        <p:spPr>
          <a:xfrm>
            <a:off x="6471488" y="2268607"/>
            <a:ext cx="5167745" cy="2320785"/>
          </a:xfrm>
          <a:prstGeom prst="rect">
            <a:avLst/>
          </a:prstGeom>
        </p:spPr>
      </p:pic>
      <p:sp>
        <p:nvSpPr>
          <p:cNvPr id="5" name="Rectangle 4"/>
          <p:cNvSpPr/>
          <p:nvPr/>
        </p:nvSpPr>
        <p:spPr>
          <a:xfrm>
            <a:off x="8259333" y="6138279"/>
            <a:ext cx="3432799" cy="646331"/>
          </a:xfrm>
          <a:prstGeom prst="rect">
            <a:avLst/>
          </a:prstGeom>
        </p:spPr>
        <p:txBody>
          <a:bodyPr wrap="none">
            <a:spAutoFit/>
          </a:bodyPr>
          <a:lstStyle/>
          <a:p>
            <a:r>
              <a:rPr lang="en-US" dirty="0" smtClean="0"/>
              <a:t>Source: </a:t>
            </a:r>
            <a:r>
              <a:rPr lang="en-US" dirty="0" smtClean="0">
                <a:hlinkClick r:id="rId3"/>
              </a:rPr>
              <a:t>https</a:t>
            </a:r>
            <a:r>
              <a:rPr lang="en-US" dirty="0">
                <a:hlinkClick r:id="rId3"/>
              </a:rPr>
              <a:t>://</a:t>
            </a:r>
            <a:r>
              <a:rPr lang="en-US" dirty="0" smtClean="0">
                <a:hlinkClick r:id="rId3"/>
              </a:rPr>
              <a:t>www.ready.gov/kit</a:t>
            </a:r>
            <a:endParaRPr lang="en-US" dirty="0" smtClean="0"/>
          </a:p>
          <a:p>
            <a:endParaRPr lang="en-US" dirty="0"/>
          </a:p>
        </p:txBody>
      </p:sp>
    </p:spTree>
    <p:extLst>
      <p:ext uri="{BB962C8B-B14F-4D97-AF65-F5344CB8AC3E}">
        <p14:creationId xmlns:p14="http://schemas.microsoft.com/office/powerpoint/2010/main" val="376193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situation</a:t>
            </a:r>
          </a:p>
        </p:txBody>
      </p:sp>
      <p:sp>
        <p:nvSpPr>
          <p:cNvPr id="3" name="Content Placeholder 2"/>
          <p:cNvSpPr>
            <a:spLocks noGrp="1"/>
          </p:cNvSpPr>
          <p:nvPr>
            <p:ph idx="1"/>
          </p:nvPr>
        </p:nvSpPr>
        <p:spPr>
          <a:xfrm>
            <a:off x="838200" y="1825625"/>
            <a:ext cx="6742471" cy="4351338"/>
          </a:xfrm>
        </p:spPr>
        <p:txBody>
          <a:bodyPr/>
          <a:lstStyle/>
          <a:p>
            <a:pPr marL="0" indent="0">
              <a:buNone/>
            </a:pPr>
            <a:r>
              <a:rPr lang="en-US" dirty="0"/>
              <a:t>Your home may need extra planning if it has:</a:t>
            </a:r>
          </a:p>
          <a:p>
            <a:pPr marL="461963" lvl="1"/>
            <a:r>
              <a:rPr lang="en-US" dirty="0"/>
              <a:t>Elderly people</a:t>
            </a:r>
          </a:p>
          <a:p>
            <a:pPr marL="461963" lvl="1"/>
            <a:r>
              <a:rPr lang="en-US" dirty="0"/>
              <a:t>People with disabilities or medical needs</a:t>
            </a:r>
          </a:p>
          <a:p>
            <a:pPr marL="461963" lvl="1"/>
            <a:r>
              <a:rPr lang="en-US" dirty="0"/>
              <a:t>Children </a:t>
            </a:r>
          </a:p>
          <a:p>
            <a:pPr marL="461963" lvl="1"/>
            <a:r>
              <a:rPr lang="en-US" dirty="0"/>
              <a:t>People at high risk for COVID-19 in your household</a:t>
            </a:r>
          </a:p>
          <a:p>
            <a:pPr marL="461963" lvl="1"/>
            <a:r>
              <a:rPr lang="en-US" dirty="0"/>
              <a:t>No help nearby </a:t>
            </a:r>
          </a:p>
        </p:txBody>
      </p:sp>
      <p:pic>
        <p:nvPicPr>
          <p:cNvPr id="4" name="Picture 3">
            <a:extLst>
              <a:ext uri="{FF2B5EF4-FFF2-40B4-BE49-F238E27FC236}">
                <a16:creationId xmlns:a16="http://schemas.microsoft.com/office/drawing/2014/main" id="{D8A519ED-E021-49CC-A365-CB79BF373D81}"/>
              </a:ext>
              <a:ext uri="{C183D7F6-B498-43B3-948B-1728B52AA6E4}">
                <adec:decorative xmlns="" xmlns:adec="http://schemas.microsoft.com/office/drawing/2017/decorative" val="1"/>
              </a:ext>
            </a:extLst>
          </p:cNvPr>
          <p:cNvPicPr>
            <a:picLocks noChangeAspect="1"/>
          </p:cNvPicPr>
          <p:nvPr/>
        </p:nvPicPr>
        <p:blipFill rotWithShape="1">
          <a:blip r:embed="rId2"/>
          <a:srcRect b="1190"/>
          <a:stretch/>
        </p:blipFill>
        <p:spPr>
          <a:xfrm>
            <a:off x="8071613" y="1027906"/>
            <a:ext cx="3420657" cy="4599620"/>
          </a:xfrm>
          <a:prstGeom prst="rect">
            <a:avLst/>
          </a:prstGeom>
        </p:spPr>
      </p:pic>
    </p:spTree>
    <p:extLst>
      <p:ext uri="{BB962C8B-B14F-4D97-AF65-F5344CB8AC3E}">
        <p14:creationId xmlns:p14="http://schemas.microsoft.com/office/powerpoint/2010/main" val="3566279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676</Words>
  <Application>Microsoft Office PowerPoint</Application>
  <PresentationFormat>Widescreen</PresentationFormat>
  <Paragraphs>79</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Symbol</vt:lpstr>
      <vt:lpstr>Times New Roman</vt:lpstr>
      <vt:lpstr>Wingdings</vt:lpstr>
      <vt:lpstr>Office Theme</vt:lpstr>
      <vt:lpstr>Quarantine and Isolation</vt:lpstr>
      <vt:lpstr>Objectives</vt:lpstr>
      <vt:lpstr>What do Quarantine and Isolation mean?</vt:lpstr>
      <vt:lpstr>Why are these important?</vt:lpstr>
      <vt:lpstr>Who needs to quarantine?</vt:lpstr>
      <vt:lpstr>How do you quarantine?</vt:lpstr>
      <vt:lpstr>How do you isolate?</vt:lpstr>
      <vt:lpstr>How can I be ready? </vt:lpstr>
      <vt:lpstr>Know your situation</vt:lpstr>
      <vt:lpstr>Plan ahead</vt:lpstr>
      <vt:lpstr>Activity - Make a plan</vt:lpstr>
      <vt:lpstr>PowerPoint Presentation</vt:lpstr>
      <vt:lpstr>Resources</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Hilbert</dc:creator>
  <cp:lastModifiedBy>Tim Hilbert</cp:lastModifiedBy>
  <cp:revision>30</cp:revision>
  <dcterms:created xsi:type="dcterms:W3CDTF">2020-11-12T14:43:49Z</dcterms:created>
  <dcterms:modified xsi:type="dcterms:W3CDTF">2021-12-13T11:25:21Z</dcterms:modified>
</cp:coreProperties>
</file>