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4" r:id="rId5"/>
    <p:sldId id="265" r:id="rId6"/>
    <p:sldId id="260" r:id="rId7"/>
    <p:sldId id="261" r:id="rId8"/>
    <p:sldId id="258" r:id="rId9"/>
    <p:sldId id="270" r:id="rId10"/>
    <p:sldId id="259" r:id="rId11"/>
    <p:sldId id="267" r:id="rId12"/>
    <p:sldId id="266" r:id="rId13"/>
    <p:sldId id="269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16BC-F56A-46BA-ACC4-D09FC221F3A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C67C-138B-40BE-8F04-669CED96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7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16BC-F56A-46BA-ACC4-D09FC221F3A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C67C-138B-40BE-8F04-669CED96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9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16BC-F56A-46BA-ACC4-D09FC221F3A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C67C-138B-40BE-8F04-669CED96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0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16BC-F56A-46BA-ACC4-D09FC221F3A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C67C-138B-40BE-8F04-669CED96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1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16BC-F56A-46BA-ACC4-D09FC221F3A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C67C-138B-40BE-8F04-669CED96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7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16BC-F56A-46BA-ACC4-D09FC221F3A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C67C-138B-40BE-8F04-669CED96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0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16BC-F56A-46BA-ACC4-D09FC221F3A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C67C-138B-40BE-8F04-669CED96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6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16BC-F56A-46BA-ACC4-D09FC221F3A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C67C-138B-40BE-8F04-669CED96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3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16BC-F56A-46BA-ACC4-D09FC221F3A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C67C-138B-40BE-8F04-669CED96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2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16BC-F56A-46BA-ACC4-D09FC221F3A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C67C-138B-40BE-8F04-669CED96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8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16BC-F56A-46BA-ACC4-D09FC221F3A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C67C-138B-40BE-8F04-669CED96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7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F16BC-F56A-46BA-ACC4-D09FC221F3A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AC67C-138B-40BE-8F04-669CED96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7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publichealthgateway/healthdirectories/healthdepartments.html" TargetMode="External"/><Relationship Id="rId2" Type="http://schemas.openxmlformats.org/officeDocument/2006/relationships/hyperlink" Target="https://www.hhs.gov/coronavirus/community-based-testing-sites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www.naccho.org/membership/lhd-directory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downloads/vaccines/facts-covid-vaccines-english-508.pdf" TargetMode="External"/><Relationship Id="rId2" Type="http://schemas.openxmlformats.org/officeDocument/2006/relationships/hyperlink" Target="https://www.cdc.gov/vaccines/covid-19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accho.org/membership/lhd-directory" TargetMode="External"/><Relationship Id="rId5" Type="http://schemas.openxmlformats.org/officeDocument/2006/relationships/hyperlink" Target="https://www.cdc.gov/publichealthgateway/healthdirectories/healthdepartments.html" TargetMode="External"/><Relationship Id="rId4" Type="http://schemas.openxmlformats.org/officeDocument/2006/relationships/hyperlink" Target="https://www.hhs.gov/coronavirus/community-based-testing-sites/inde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871" y="457344"/>
            <a:ext cx="9144000" cy="1186728"/>
          </a:xfrm>
        </p:spPr>
        <p:txBody>
          <a:bodyPr/>
          <a:lstStyle/>
          <a:p>
            <a:r>
              <a:rPr lang="en-US" dirty="0"/>
              <a:t>COVID-19 Testing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945769" y="1730210"/>
            <a:ext cx="4151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Why, where, what is it like?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612" y="2696534"/>
            <a:ext cx="5300517" cy="35382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65804" y="6311423"/>
            <a:ext cx="2585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 courtesy of Amira </a:t>
            </a:r>
            <a:r>
              <a:rPr lang="en-US" sz="1200" dirty="0" err="1" smtClean="0"/>
              <a:t>Adawe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72162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164" y="146182"/>
            <a:ext cx="10515600" cy="1325563"/>
          </a:xfrm>
        </p:spPr>
        <p:txBody>
          <a:bodyPr/>
          <a:lstStyle/>
          <a:p>
            <a:r>
              <a:rPr lang="en-US" dirty="0"/>
              <a:t>Where can I be tested?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782" y="1437697"/>
            <a:ext cx="8229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Community-based sites as well as local clinics. Many people, especially communities of color, prefer to get tests from a community site. Talk to your trust community-based organization or community leaders to help you find the nearest testing site. Or ask your healthcare provider.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Search for community testing site at the US Health and Human Services Department here: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https://www.hhs.gov/coronavirus/community-based-testing-sites/index.html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Search for your state health department website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https://www.cdc.gov/publichealthgateway/healthdirectories/healthdepartments.html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Search for you local health department website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https://www.naccho.org/membership/lhd-directory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098" name="Picture 2" descr="illustration of a group of healthcare providers in face mask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82" y="3101566"/>
            <a:ext cx="3592180" cy="2318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843410" y="5522807"/>
            <a:ext cx="42531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Image credit: https://www.cdc.gov/vaccines/covid-19/index.html</a:t>
            </a:r>
          </a:p>
        </p:txBody>
      </p:sp>
    </p:spTree>
    <p:extLst>
      <p:ext uri="{BB962C8B-B14F-4D97-AF65-F5344CB8AC3E}">
        <p14:creationId xmlns:p14="http://schemas.microsoft.com/office/powerpoint/2010/main" val="3363532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investigation and contact tracing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690688"/>
            <a:ext cx="10076872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Noto Sans Symbols"/>
                <a:cs typeface="Arial" panose="020B0604020202020204" pitchFamily="34" charset="0"/>
              </a:rPr>
              <a:t>These are used to slow the spread of COVID-19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Noto Sans Symbols"/>
                <a:cs typeface="Arial" panose="020B0604020202020204" pitchFamily="34" charset="0"/>
              </a:rPr>
              <a:t>Case investigation – If you test positive for COVID-19, an investigator may ask you questions about how you may have been infected and who you may have infected.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Noto Sans Symbols"/>
                <a:cs typeface="Arial" panose="020B0604020202020204" pitchFamily="34" charset="0"/>
              </a:rPr>
              <a:t>Contact tracing – the Health Department may follow up with anyone who came into contact with an infected person including your workplace, your home, places visited, parties you attended.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Noto Sans Symbols"/>
                <a:cs typeface="Arial" panose="020B0604020202020204" pitchFamily="34" charset="0"/>
              </a:rPr>
              <a:t>If English is your second language, ask for an interpreter and someone that understands your culture. You can call your local community-based organization to help you with the process. </a:t>
            </a:r>
          </a:p>
        </p:txBody>
      </p:sp>
    </p:spTree>
    <p:extLst>
      <p:ext uri="{BB962C8B-B14F-4D97-AF65-F5344CB8AC3E}">
        <p14:creationId xmlns:p14="http://schemas.microsoft.com/office/powerpoint/2010/main" val="1889621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-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marR="0" lvl="0" indent="-461963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  <a:tabLst>
                <a:tab pos="2743200" algn="ctr"/>
                <a:tab pos="2971800" algn="ctr"/>
                <a:tab pos="5829300" algn="r"/>
                <a:tab pos="5943600" algn="r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If you know someone who has been tested, what was it like?</a:t>
            </a:r>
          </a:p>
          <a:p>
            <a:pPr marL="461963" marR="0" lvl="0" indent="-461963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  <a:tabLst>
                <a:tab pos="2743200" algn="ctr"/>
                <a:tab pos="2971800" algn="ctr"/>
                <a:tab pos="5829300" algn="r"/>
                <a:tab pos="5943600" algn="r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What are some reasons to be tested? </a:t>
            </a:r>
          </a:p>
          <a:p>
            <a:pPr marL="461963" marR="0" lvl="0" indent="-461963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  <a:tabLst>
                <a:tab pos="2743200" algn="ctr"/>
                <a:tab pos="2971800" algn="ctr"/>
                <a:tab pos="5829300" algn="r"/>
                <a:tab pos="5943600" algn="r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What are some reasons to be hesitant?</a:t>
            </a:r>
          </a:p>
          <a:p>
            <a:pPr marL="461963" marR="0" lvl="0" indent="-461963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  <a:tabLst>
                <a:tab pos="2743200" algn="ctr"/>
                <a:tab pos="2971800" algn="ctr"/>
                <a:tab pos="5829300" algn="r"/>
                <a:tab pos="5943600" algn="r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What barriers are there to testing for people in your community?</a:t>
            </a:r>
          </a:p>
        </p:txBody>
      </p:sp>
    </p:spTree>
    <p:extLst>
      <p:ext uri="{BB962C8B-B14F-4D97-AF65-F5344CB8AC3E}">
        <p14:creationId xmlns:p14="http://schemas.microsoft.com/office/powerpoint/2010/main" val="3587999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31277" y="2285696"/>
            <a:ext cx="1012027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US" sz="2800" dirty="0">
                <a:solidFill>
                  <a:prstClr val="black"/>
                </a:solidFill>
              </a:rPr>
              <a:t>The Midwest Consortium developed this course under cooperative agreement number U45 ES 06184 from the National Institute of Environmental Health Sciences for community members who may be impacted by COVID-19.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1277" y="666893"/>
            <a:ext cx="48538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Acknowledgement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7818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CDC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796925" lvl="1" indent="-339725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https://www.cdc.gov/vaccines/covid-19/index.html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6925" lvl="1" indent="-339725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https://www.cdc.gov/coronavirus/2019-ncov/downloads/vaccines/facts-covid-vaccines-english-508.pdf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 Health and Human Services Department (community test sites):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https://www.hhs.gov/coronavirus/community-based-testing-sites/index.html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State health department website locator: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https://www.cdc.gov/publichealthgateway/healthdirectories/healthdepartments.html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Local health department website locator: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https://www.naccho.org/membership/lhd-directory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66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2092834"/>
            <a:ext cx="10203352" cy="336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When completed, you will be better able to:</a:t>
            </a:r>
            <a:endParaRPr lang="en-US" sz="2400" b="1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743200" algn="ctr"/>
                <a:tab pos="2971800" algn="ctr"/>
                <a:tab pos="5829300" algn="r"/>
                <a:tab pos="5943600" algn="r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Explain the importance of testing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743200" algn="ctr"/>
                <a:tab pos="2971800" algn="ctr"/>
                <a:tab pos="5829300" algn="r"/>
                <a:tab pos="5943600" algn="r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Describe COVID-19 testing basics – who, accuracy, length, cost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43200" algn="ctr"/>
                <a:tab pos="2971800" algn="ctr"/>
                <a:tab pos="5829300" algn="r"/>
                <a:tab pos="5943600" algn="r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Explain the COVID-19 testing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43200" algn="ctr"/>
                <a:tab pos="2971800" algn="ctr"/>
                <a:tab pos="5829300" algn="r"/>
                <a:tab pos="5943600" algn="r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Identify nearby testing locations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43200" algn="ctr"/>
                <a:tab pos="2971800" algn="ctr"/>
                <a:tab pos="5829300" algn="r"/>
                <a:tab pos="5943600" algn="r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Describe case investigation and contact tracing</a:t>
            </a:r>
          </a:p>
        </p:txBody>
      </p:sp>
    </p:spTree>
    <p:extLst>
      <p:ext uri="{BB962C8B-B14F-4D97-AF65-F5344CB8AC3E}">
        <p14:creationId xmlns:p14="http://schemas.microsoft.com/office/powerpoint/2010/main" val="215135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COVID-19 testing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097655" cy="219219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Noto Sans Symbols"/>
                <a:ea typeface="Noto Sans Symbols"/>
                <a:cs typeface="Noto Sans Symbols"/>
              </a:rPr>
              <a:t>COVID-19 affects people of all races and ethnicities.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Noto Sans Symbols"/>
                <a:ea typeface="Noto Sans Symbols"/>
                <a:cs typeface="Noto Sans Symbols"/>
              </a:rPr>
              <a:t>Testing is an important public health response to COVID-19 because it identifies those who are sick. Then these individuals can stay away from others to keep them from getting sick as well.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637" y="3820246"/>
            <a:ext cx="3753025" cy="267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7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should get tested?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528" y="1819564"/>
            <a:ext cx="6597072" cy="452581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500" dirty="0"/>
              <a:t>People who have symptoms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500" dirty="0"/>
              <a:t>People who have </a:t>
            </a:r>
            <a:r>
              <a:rPr lang="en-US" sz="3500" dirty="0" smtClean="0"/>
              <a:t>come into close contact with someone with COVID-19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500" dirty="0" smtClean="0"/>
              <a:t>Unvaccinated who likely have been exposed through travel, large gatherings, or crowded indoor locations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38" b="24623"/>
          <a:stretch/>
        </p:blipFill>
        <p:spPr>
          <a:xfrm>
            <a:off x="7612402" y="905165"/>
            <a:ext cx="4189147" cy="22998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776731" y="3333894"/>
            <a:ext cx="21612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</a:rPr>
              <a:t>Photo courtesy of Amira </a:t>
            </a:r>
            <a:r>
              <a:rPr lang="en-US" sz="1200" dirty="0" err="1">
                <a:solidFill>
                  <a:prstClr val="black"/>
                </a:solidFill>
              </a:rPr>
              <a:t>Adawe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8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accurate is COVID-19 testing?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582" y="1793862"/>
            <a:ext cx="10515600" cy="175490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9582" y="1978818"/>
            <a:ext cx="688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indent="0">
              <a:spcBef>
                <a:spcPts val="0"/>
              </a:spcBef>
              <a:spcAft>
                <a:spcPts val="600"/>
              </a:spcAft>
              <a:tabLst>
                <a:tab pos="2743200" algn="ctr"/>
                <a:tab pos="2971800" algn="ctr"/>
                <a:tab pos="5829300" algn="r"/>
                <a:tab pos="5943600" algn="r"/>
              </a:tabLs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Accuracy can vary based on factors including the test type and duration of illness but is roughly 90-100%.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5" name="Picture 2" descr="Photograph of a doctor speaking with a pati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287" y="1582535"/>
            <a:ext cx="3142749" cy="377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934398" y="5711556"/>
            <a:ext cx="3419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</a:rPr>
              <a:t>Photo credit: https://www.cdc.gov/vaccines/ed/patient-ed.html</a:t>
            </a:r>
          </a:p>
        </p:txBody>
      </p:sp>
    </p:spTree>
    <p:extLst>
      <p:ext uri="{BB962C8B-B14F-4D97-AF65-F5344CB8AC3E}">
        <p14:creationId xmlns:p14="http://schemas.microsoft.com/office/powerpoint/2010/main" val="208330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to get results?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8440"/>
            <a:ext cx="7326745" cy="3590141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It depends on the test type and if the labs are backed up.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Rapid tests can provide results in just 15 minutes.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Usually you get results within a few days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267" y="1768439"/>
            <a:ext cx="3001026" cy="40003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614852" y="5768739"/>
            <a:ext cx="21612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</a:rPr>
              <a:t>Photo courtesy of Amira </a:t>
            </a:r>
            <a:r>
              <a:rPr lang="en-US" sz="1200" dirty="0" err="1">
                <a:solidFill>
                  <a:prstClr val="black"/>
                </a:solidFill>
              </a:rPr>
              <a:t>Adawe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37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does it cost?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5125" y="1664565"/>
            <a:ext cx="4638675" cy="26672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COVID-19 </a:t>
            </a:r>
            <a:r>
              <a:rPr lang="en-US" sz="3200" dirty="0"/>
              <a:t>testing </a:t>
            </a:r>
            <a:r>
              <a:rPr lang="en-US" sz="3200" dirty="0" smtClean="0"/>
              <a:t>is available at no-cost or low cost to everyone in th</a:t>
            </a:r>
            <a:r>
              <a:rPr lang="en-US" sz="3200" dirty="0" smtClean="0"/>
              <a:t>e US, even those without insurance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3074" name="Picture 2" descr="Pharmacist in a mask, typing on a laptop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181" y="1690688"/>
            <a:ext cx="5001924" cy="333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59560" y="5210525"/>
            <a:ext cx="42433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Photo credit: https://www.cdc.gov/vaccines/covid-19/index.html</a:t>
            </a:r>
          </a:p>
        </p:txBody>
      </p:sp>
    </p:spTree>
    <p:extLst>
      <p:ext uri="{BB962C8B-B14F-4D97-AF65-F5344CB8AC3E}">
        <p14:creationId xmlns:p14="http://schemas.microsoft.com/office/powerpoint/2010/main" val="3566279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testing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98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2520" y="1519417"/>
            <a:ext cx="111103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/>
              <a:t>There are four ways to get </a:t>
            </a:r>
            <a:r>
              <a:rPr lang="en-US" sz="2800" dirty="0" smtClean="0"/>
              <a:t>tested:</a:t>
            </a:r>
          </a:p>
          <a:p>
            <a:pPr lvl="1"/>
            <a:r>
              <a:rPr lang="en-US" sz="2800" dirty="0" smtClean="0"/>
              <a:t>1. nostril</a:t>
            </a:r>
          </a:p>
          <a:p>
            <a:pPr lvl="1"/>
            <a:r>
              <a:rPr lang="en-US" sz="2800" dirty="0" smtClean="0"/>
              <a:t>2. saliva</a:t>
            </a:r>
          </a:p>
          <a:p>
            <a:pPr lvl="1"/>
            <a:r>
              <a:rPr lang="en-US" sz="2800" dirty="0" smtClean="0"/>
              <a:t>3. back </a:t>
            </a:r>
            <a:r>
              <a:rPr lang="en-US" sz="2800" dirty="0"/>
              <a:t>of the </a:t>
            </a:r>
            <a:r>
              <a:rPr lang="en-US" sz="2800" dirty="0" smtClean="0"/>
              <a:t>throat</a:t>
            </a:r>
          </a:p>
          <a:p>
            <a:pPr lvl="1"/>
            <a:r>
              <a:rPr lang="en-US" sz="2800" dirty="0" smtClean="0"/>
              <a:t>4. deep </a:t>
            </a:r>
            <a:r>
              <a:rPr lang="en-US" sz="2800" dirty="0"/>
              <a:t>inside the </a:t>
            </a:r>
            <a:r>
              <a:rPr lang="en-US" sz="2800" dirty="0" smtClean="0"/>
              <a:t>nose </a:t>
            </a:r>
            <a:endParaRPr lang="en-US" sz="2800" dirty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800" dirty="0"/>
              <a:t>Some individuals experience discomfort with the deep nasal swab.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800" dirty="0"/>
              <a:t>If you </a:t>
            </a:r>
            <a:r>
              <a:rPr lang="en-US" sz="2800" dirty="0" smtClean="0"/>
              <a:t>prefer to not have </a:t>
            </a:r>
            <a:r>
              <a:rPr lang="en-US" sz="2800" dirty="0"/>
              <a:t>deep nasal </a:t>
            </a:r>
            <a:r>
              <a:rPr lang="en-US" sz="2800" dirty="0" smtClean="0"/>
              <a:t>swab, </a:t>
            </a:r>
            <a:r>
              <a:rPr lang="en-US" sz="2800" dirty="0"/>
              <a:t>you can </a:t>
            </a:r>
            <a:r>
              <a:rPr lang="en-US" sz="2800" dirty="0" smtClean="0"/>
              <a:t>take a different test.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7738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process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lvl="0" indent="-285750"/>
            <a:r>
              <a:rPr lang="en-US" dirty="0"/>
              <a:t>If you get tested at a clinic: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Your health care provider will test you.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It will be sent to a lab.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The lab sends the results back to your provider.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Your provider will call you with the results.</a:t>
            </a:r>
          </a:p>
          <a:p>
            <a:pPr marL="285750" lvl="0" indent="-285750"/>
            <a:r>
              <a:rPr lang="en-US" dirty="0"/>
              <a:t>If you get tested at a community-based testing site: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A </a:t>
            </a:r>
            <a:r>
              <a:rPr lang="en-US" dirty="0" smtClean="0"/>
              <a:t>community worker </a:t>
            </a:r>
            <a:r>
              <a:rPr lang="en-US" dirty="0"/>
              <a:t>will collect your name and contact information. They will share health education material with you.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Your test will be done by a healthcare provider or public health practitioner who is from the clinic and local government.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It will be sent to a lab.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The lab sends the results back to the health care provider and the City or County </a:t>
            </a:r>
            <a:r>
              <a:rPr lang="en-US" dirty="0" smtClean="0"/>
              <a:t>Health Department</a:t>
            </a:r>
            <a:r>
              <a:rPr lang="en-US" dirty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You will hear from the community-based organization that co-organized </a:t>
            </a:r>
            <a:r>
              <a:rPr lang="en-US" dirty="0" smtClean="0"/>
              <a:t>the </a:t>
            </a:r>
            <a:r>
              <a:rPr lang="en-US" dirty="0"/>
              <a:t>test and the City or County Health Department.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87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787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Noto Sans Symbols</vt:lpstr>
      <vt:lpstr>Symbol</vt:lpstr>
      <vt:lpstr>Times New Roman</vt:lpstr>
      <vt:lpstr>Wingdings</vt:lpstr>
      <vt:lpstr>Office Theme</vt:lpstr>
      <vt:lpstr>COVID-19 Testing</vt:lpstr>
      <vt:lpstr>Objectives</vt:lpstr>
      <vt:lpstr>Why is COVID-19 testing important?</vt:lpstr>
      <vt:lpstr>Who should get tested?</vt:lpstr>
      <vt:lpstr>How accurate is COVID-19 testing?</vt:lpstr>
      <vt:lpstr>How long to get results? </vt:lpstr>
      <vt:lpstr>How much does it cost?</vt:lpstr>
      <vt:lpstr>What is the testing process?</vt:lpstr>
      <vt:lpstr>Testing process (continued)</vt:lpstr>
      <vt:lpstr>Where can I be tested?</vt:lpstr>
      <vt:lpstr>Case investigation and contact tracing</vt:lpstr>
      <vt:lpstr>Activity - Discussion</vt:lpstr>
      <vt:lpstr>PowerPoint Presentation</vt:lpstr>
      <vt:lpstr>Resources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Hilbert</dc:creator>
  <cp:lastModifiedBy>Tim Hilbert</cp:lastModifiedBy>
  <cp:revision>64</cp:revision>
  <dcterms:created xsi:type="dcterms:W3CDTF">2020-11-12T14:43:49Z</dcterms:created>
  <dcterms:modified xsi:type="dcterms:W3CDTF">2021-10-29T13:43:04Z</dcterms:modified>
</cp:coreProperties>
</file>