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8.xml" ContentType="application/vnd.openxmlformats-officedocument.themeOverride+xml"/>
  <Override PartName="/ppt/notesSlides/notesSlide1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2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5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7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9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31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heme/themeOverride33.xml" ContentType="application/vnd.openxmlformats-officedocument.themeOverrid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theme/themeOverride34.xml" ContentType="application/vnd.openxmlformats-officedocument.themeOverrid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heme/themeOverride35.xml" ContentType="application/vnd.openxmlformats-officedocument.themeOverrid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theme/themeOverride36.xml" ContentType="application/vnd.openxmlformats-officedocument.themeOverrid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theme/themeOverride37.xml" ContentType="application/vnd.openxmlformats-officedocument.themeOverrid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theme/themeOverride38.xml" ContentType="application/vnd.openxmlformats-officedocument.themeOverrid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theme/themeOverride39.xml" ContentType="application/vnd.openxmlformats-officedocument.themeOverrid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theme/themeOverride40.xml" ContentType="application/vnd.openxmlformats-officedocument.themeOverrid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theme/themeOverride41.xml" ContentType="application/vnd.openxmlformats-officedocument.themeOverride+xml"/>
  <Override PartName="/ppt/charts/chart42.xml" ContentType="application/vnd.openxmlformats-officedocument.drawingml.chart+xml"/>
  <Override PartName="/ppt/charts/style42.xml" ContentType="application/vnd.ms-office.chartstyle+xml"/>
  <Override PartName="/ppt/charts/colors42.xml" ContentType="application/vnd.ms-office.chartcolorstyle+xml"/>
  <Override PartName="/ppt/theme/themeOverride42.xml" ContentType="application/vnd.openxmlformats-officedocument.themeOverride+xml"/>
  <Override PartName="/ppt/charts/chart43.xml" ContentType="application/vnd.openxmlformats-officedocument.drawingml.chart+xml"/>
  <Override PartName="/ppt/charts/style43.xml" ContentType="application/vnd.ms-office.chartstyle+xml"/>
  <Override PartName="/ppt/charts/colors43.xml" ContentType="application/vnd.ms-office.chartcolorstyle+xml"/>
  <Override PartName="/ppt/theme/themeOverride43.xml" ContentType="application/vnd.openxmlformats-officedocument.themeOverride+xml"/>
  <Override PartName="/ppt/charts/chart44.xml" ContentType="application/vnd.openxmlformats-officedocument.drawingml.chart+xml"/>
  <Override PartName="/ppt/charts/style44.xml" ContentType="application/vnd.ms-office.chartstyle+xml"/>
  <Override PartName="/ppt/charts/colors44.xml" ContentType="application/vnd.ms-office.chartcolorstyle+xml"/>
  <Override PartName="/ppt/theme/themeOverride44.xml" ContentType="application/vnd.openxmlformats-officedocument.themeOverride+xml"/>
  <Override PartName="/ppt/charts/chart45.xml" ContentType="application/vnd.openxmlformats-officedocument.drawingml.chart+xml"/>
  <Override PartName="/ppt/charts/style45.xml" ContentType="application/vnd.ms-office.chartstyle+xml"/>
  <Override PartName="/ppt/charts/colors45.xml" ContentType="application/vnd.ms-office.chartcolorstyle+xml"/>
  <Override PartName="/ppt/theme/themeOverride45.xml" ContentType="application/vnd.openxmlformats-officedocument.themeOverride+xml"/>
  <Override PartName="/ppt/charts/chart46.xml" ContentType="application/vnd.openxmlformats-officedocument.drawingml.chart+xml"/>
  <Override PartName="/ppt/charts/style46.xml" ContentType="application/vnd.ms-office.chartstyle+xml"/>
  <Override PartName="/ppt/charts/colors46.xml" ContentType="application/vnd.ms-office.chartcolorstyle+xml"/>
  <Override PartName="/ppt/theme/themeOverride46.xml" ContentType="application/vnd.openxmlformats-officedocument.themeOverride+xml"/>
  <Override PartName="/ppt/charts/chart47.xml" ContentType="application/vnd.openxmlformats-officedocument.drawingml.chart+xml"/>
  <Override PartName="/ppt/charts/style47.xml" ContentType="application/vnd.ms-office.chartstyle+xml"/>
  <Override PartName="/ppt/charts/colors47.xml" ContentType="application/vnd.ms-office.chartcolorstyle+xml"/>
  <Override PartName="/ppt/theme/themeOverride47.xml" ContentType="application/vnd.openxmlformats-officedocument.themeOverride+xml"/>
  <Override PartName="/ppt/charts/chart48.xml" ContentType="application/vnd.openxmlformats-officedocument.drawingml.chart+xml"/>
  <Override PartName="/ppt/charts/style48.xml" ContentType="application/vnd.ms-office.chartstyle+xml"/>
  <Override PartName="/ppt/charts/colors48.xml" ContentType="application/vnd.ms-office.chartcolorstyle+xml"/>
  <Override PartName="/ppt/theme/themeOverride48.xml" ContentType="application/vnd.openxmlformats-officedocument.themeOverride+xml"/>
  <Override PartName="/ppt/charts/chart49.xml" ContentType="application/vnd.openxmlformats-officedocument.drawingml.chart+xml"/>
  <Override PartName="/ppt/charts/style49.xml" ContentType="application/vnd.ms-office.chartstyle+xml"/>
  <Override PartName="/ppt/charts/colors49.xml" ContentType="application/vnd.ms-office.chartcolorstyle+xml"/>
  <Override PartName="/ppt/theme/themeOverride49.xml" ContentType="application/vnd.openxmlformats-officedocument.themeOverride+xml"/>
  <Override PartName="/ppt/charts/chart50.xml" ContentType="application/vnd.openxmlformats-officedocument.drawingml.chart+xml"/>
  <Override PartName="/ppt/charts/style50.xml" ContentType="application/vnd.ms-office.chartstyle+xml"/>
  <Override PartName="/ppt/charts/colors50.xml" ContentType="application/vnd.ms-office.chartcolorstyle+xml"/>
  <Override PartName="/ppt/theme/themeOverride50.xml" ContentType="application/vnd.openxmlformats-officedocument.themeOverride+xml"/>
  <Override PartName="/ppt/charts/chart51.xml" ContentType="application/vnd.openxmlformats-officedocument.drawingml.chart+xml"/>
  <Override PartName="/ppt/charts/style51.xml" ContentType="application/vnd.ms-office.chartstyle+xml"/>
  <Override PartName="/ppt/charts/colors51.xml" ContentType="application/vnd.ms-office.chartcolorstyle+xml"/>
  <Override PartName="/ppt/theme/themeOverride51.xml" ContentType="application/vnd.openxmlformats-officedocument.themeOverride+xml"/>
  <Override PartName="/ppt/charts/chart52.xml" ContentType="application/vnd.openxmlformats-officedocument.drawingml.chart+xml"/>
  <Override PartName="/ppt/charts/style52.xml" ContentType="application/vnd.ms-office.chartstyle+xml"/>
  <Override PartName="/ppt/charts/colors52.xml" ContentType="application/vnd.ms-office.chartcolorstyle+xml"/>
  <Override PartName="/ppt/theme/themeOverride52.xml" ContentType="application/vnd.openxmlformats-officedocument.themeOverride+xml"/>
  <Override PartName="/ppt/charts/chart53.xml" ContentType="application/vnd.openxmlformats-officedocument.drawingml.chart+xml"/>
  <Override PartName="/ppt/charts/style53.xml" ContentType="application/vnd.ms-office.chartstyle+xml"/>
  <Override PartName="/ppt/charts/colors53.xml" ContentType="application/vnd.ms-office.chartcolorstyle+xml"/>
  <Override PartName="/ppt/theme/themeOverride53.xml" ContentType="application/vnd.openxmlformats-officedocument.themeOverride+xml"/>
  <Override PartName="/ppt/charts/chart54.xml" ContentType="application/vnd.openxmlformats-officedocument.drawingml.chart+xml"/>
  <Override PartName="/ppt/charts/style54.xml" ContentType="application/vnd.ms-office.chartstyle+xml"/>
  <Override PartName="/ppt/charts/colors54.xml" ContentType="application/vnd.ms-office.chartcolorstyle+xml"/>
  <Override PartName="/ppt/theme/themeOverride54.xml" ContentType="application/vnd.openxmlformats-officedocument.themeOverride+xml"/>
  <Override PartName="/ppt/charts/chart55.xml" ContentType="application/vnd.openxmlformats-officedocument.drawingml.chart+xml"/>
  <Override PartName="/ppt/charts/style55.xml" ContentType="application/vnd.ms-office.chartstyle+xml"/>
  <Override PartName="/ppt/charts/colors55.xml" ContentType="application/vnd.ms-office.chartcolorstyle+xml"/>
  <Override PartName="/ppt/theme/themeOverride55.xml" ContentType="application/vnd.openxmlformats-officedocument.themeOverride+xml"/>
  <Override PartName="/ppt/charts/chart56.xml" ContentType="application/vnd.openxmlformats-officedocument.drawingml.chart+xml"/>
  <Override PartName="/ppt/charts/style56.xml" ContentType="application/vnd.ms-office.chartstyle+xml"/>
  <Override PartName="/ppt/charts/colors56.xml" ContentType="application/vnd.ms-office.chartcolorstyle+xml"/>
  <Override PartName="/ppt/theme/themeOverride56.xml" ContentType="application/vnd.openxmlformats-officedocument.themeOverride+xml"/>
  <Override PartName="/ppt/charts/chart57.xml" ContentType="application/vnd.openxmlformats-officedocument.drawingml.chart+xml"/>
  <Override PartName="/ppt/charts/style57.xml" ContentType="application/vnd.ms-office.chartstyle+xml"/>
  <Override PartName="/ppt/charts/colors57.xml" ContentType="application/vnd.ms-office.chartcolorstyle+xml"/>
  <Override PartName="/ppt/charts/chart58.xml" ContentType="application/vnd.openxmlformats-officedocument.drawingml.chart+xml"/>
  <Override PartName="/ppt/charts/style58.xml" ContentType="application/vnd.ms-office.chartstyle+xml"/>
  <Override PartName="/ppt/charts/colors58.xml" ContentType="application/vnd.ms-office.chartcolorstyle+xml"/>
  <Override PartName="/ppt/charts/chart59.xml" ContentType="application/vnd.openxmlformats-officedocument.drawingml.chart+xml"/>
  <Override PartName="/ppt/charts/style59.xml" ContentType="application/vnd.ms-office.chartstyle+xml"/>
  <Override PartName="/ppt/charts/colors59.xml" ContentType="application/vnd.ms-office.chartcolorstyle+xml"/>
  <Override PartName="/ppt/charts/chart60.xml" ContentType="application/vnd.openxmlformats-officedocument.drawingml.chart+xml"/>
  <Override PartName="/ppt/charts/style60.xml" ContentType="application/vnd.ms-office.chartstyle+xml"/>
  <Override PartName="/ppt/charts/colors60.xml" ContentType="application/vnd.ms-office.chartcolorstyle+xml"/>
  <Override PartName="/ppt/charts/chart61.xml" ContentType="application/vnd.openxmlformats-officedocument.drawingml.chart+xml"/>
  <Override PartName="/ppt/charts/style61.xml" ContentType="application/vnd.ms-office.chartstyle+xml"/>
  <Override PartName="/ppt/charts/colors61.xml" ContentType="application/vnd.ms-office.chartcolorstyle+xml"/>
  <Override PartName="/ppt/charts/chart62.xml" ContentType="application/vnd.openxmlformats-officedocument.drawingml.chart+xml"/>
  <Override PartName="/ppt/charts/style62.xml" ContentType="application/vnd.ms-office.chartstyle+xml"/>
  <Override PartName="/ppt/charts/colors62.xml" ContentType="application/vnd.ms-office.chartcolorstyle+xml"/>
  <Override PartName="/ppt/charts/chart63.xml" ContentType="application/vnd.openxmlformats-officedocument.drawingml.chart+xml"/>
  <Override PartName="/ppt/charts/style63.xml" ContentType="application/vnd.ms-office.chartstyle+xml"/>
  <Override PartName="/ppt/charts/colors63.xml" ContentType="application/vnd.ms-office.chartcolorstyle+xml"/>
  <Override PartName="/ppt/charts/chart64.xml" ContentType="application/vnd.openxmlformats-officedocument.drawingml.chart+xml"/>
  <Override PartName="/ppt/charts/style64.xml" ContentType="application/vnd.ms-office.chartstyle+xml"/>
  <Override PartName="/ppt/charts/colors64.xml" ContentType="application/vnd.ms-office.chartcolorstyle+xml"/>
  <Override PartName="/ppt/charts/chart65.xml" ContentType="application/vnd.openxmlformats-officedocument.drawingml.chart+xml"/>
  <Override PartName="/ppt/charts/style65.xml" ContentType="application/vnd.ms-office.chartstyle+xml"/>
  <Override PartName="/ppt/charts/colors65.xml" ContentType="application/vnd.ms-office.chartcolorstyle+xml"/>
  <Override PartName="/ppt/theme/themeOverride57.xml" ContentType="application/vnd.openxmlformats-officedocument.themeOverride+xml"/>
  <Override PartName="/ppt/charts/chart66.xml" ContentType="application/vnd.openxmlformats-officedocument.drawingml.chart+xml"/>
  <Override PartName="/ppt/charts/style66.xml" ContentType="application/vnd.ms-office.chartstyle+xml"/>
  <Override PartName="/ppt/charts/colors66.xml" ContentType="application/vnd.ms-office.chartcolorstyle+xml"/>
  <Override PartName="/ppt/theme/themeOverride58.xml" ContentType="application/vnd.openxmlformats-officedocument.themeOverride+xml"/>
  <Override PartName="/ppt/charts/chart67.xml" ContentType="application/vnd.openxmlformats-officedocument.drawingml.chart+xml"/>
  <Override PartName="/ppt/charts/style67.xml" ContentType="application/vnd.ms-office.chartstyle+xml"/>
  <Override PartName="/ppt/charts/colors67.xml" ContentType="application/vnd.ms-office.chartcolorstyle+xml"/>
  <Override PartName="/ppt/theme/themeOverride59.xml" ContentType="application/vnd.openxmlformats-officedocument.themeOverride+xml"/>
  <Override PartName="/ppt/charts/chart68.xml" ContentType="application/vnd.openxmlformats-officedocument.drawingml.chart+xml"/>
  <Override PartName="/ppt/charts/style68.xml" ContentType="application/vnd.ms-office.chartstyle+xml"/>
  <Override PartName="/ppt/charts/colors68.xml" ContentType="application/vnd.ms-office.chartcolorstyle+xml"/>
  <Override PartName="/ppt/theme/themeOverride60.xml" ContentType="application/vnd.openxmlformats-officedocument.themeOverride+xml"/>
  <Override PartName="/ppt/charts/chart69.xml" ContentType="application/vnd.openxmlformats-officedocument.drawingml.chart+xml"/>
  <Override PartName="/ppt/charts/style69.xml" ContentType="application/vnd.ms-office.chartstyle+xml"/>
  <Override PartName="/ppt/charts/colors69.xml" ContentType="application/vnd.ms-office.chartcolorstyle+xml"/>
  <Override PartName="/ppt/theme/themeOverride61.xml" ContentType="application/vnd.openxmlformats-officedocument.themeOverride+xml"/>
  <Override PartName="/ppt/charts/chart70.xml" ContentType="application/vnd.openxmlformats-officedocument.drawingml.chart+xml"/>
  <Override PartName="/ppt/charts/style70.xml" ContentType="application/vnd.ms-office.chartstyle+xml"/>
  <Override PartName="/ppt/charts/colors70.xml" ContentType="application/vnd.ms-office.chartcolorstyle+xml"/>
  <Override PartName="/ppt/theme/themeOverride62.xml" ContentType="application/vnd.openxmlformats-officedocument.themeOverride+xml"/>
  <Override PartName="/ppt/charts/chart71.xml" ContentType="application/vnd.openxmlformats-officedocument.drawingml.chart+xml"/>
  <Override PartName="/ppt/charts/style71.xml" ContentType="application/vnd.ms-office.chartstyle+xml"/>
  <Override PartName="/ppt/charts/colors71.xml" ContentType="application/vnd.ms-office.chartcolorstyle+xml"/>
  <Override PartName="/ppt/theme/themeOverride63.xml" ContentType="application/vnd.openxmlformats-officedocument.themeOverride+xml"/>
  <Override PartName="/ppt/charts/chart72.xml" ContentType="application/vnd.openxmlformats-officedocument.drawingml.chart+xml"/>
  <Override PartName="/ppt/charts/style72.xml" ContentType="application/vnd.ms-office.chartstyle+xml"/>
  <Override PartName="/ppt/charts/colors72.xml" ContentType="application/vnd.ms-office.chartcolorstyle+xml"/>
  <Override PartName="/ppt/theme/themeOverride64.xml" ContentType="application/vnd.openxmlformats-officedocument.themeOverride+xml"/>
  <Override PartName="/ppt/charts/chart73.xml" ContentType="application/vnd.openxmlformats-officedocument.drawingml.chart+xml"/>
  <Override PartName="/ppt/charts/style73.xml" ContentType="application/vnd.ms-office.chartstyle+xml"/>
  <Override PartName="/ppt/charts/colors73.xml" ContentType="application/vnd.ms-office.chartcolorstyle+xml"/>
  <Override PartName="/ppt/theme/themeOverride65.xml" ContentType="application/vnd.openxmlformats-officedocument.themeOverride+xml"/>
  <Override PartName="/ppt/charts/chart74.xml" ContentType="application/vnd.openxmlformats-officedocument.drawingml.chart+xml"/>
  <Override PartName="/ppt/charts/style74.xml" ContentType="application/vnd.ms-office.chartstyle+xml"/>
  <Override PartName="/ppt/charts/colors74.xml" ContentType="application/vnd.ms-office.chartcolorstyle+xml"/>
  <Override PartName="/ppt/theme/themeOverride66.xml" ContentType="application/vnd.openxmlformats-officedocument.themeOverride+xml"/>
  <Override PartName="/ppt/charts/chart75.xml" ContentType="application/vnd.openxmlformats-officedocument.drawingml.chart+xml"/>
  <Override PartName="/ppt/charts/style75.xml" ContentType="application/vnd.ms-office.chartstyle+xml"/>
  <Override PartName="/ppt/charts/colors75.xml" ContentType="application/vnd.ms-office.chartcolorstyle+xml"/>
  <Override PartName="/ppt/theme/themeOverride67.xml" ContentType="application/vnd.openxmlformats-officedocument.themeOverride+xml"/>
  <Override PartName="/ppt/charts/chart76.xml" ContentType="application/vnd.openxmlformats-officedocument.drawingml.chart+xml"/>
  <Override PartName="/ppt/charts/style76.xml" ContentType="application/vnd.ms-office.chartstyle+xml"/>
  <Override PartName="/ppt/charts/colors76.xml" ContentType="application/vnd.ms-office.chartcolorstyle+xml"/>
  <Override PartName="/ppt/theme/themeOverride68.xml" ContentType="application/vnd.openxmlformats-officedocument.themeOverride+xml"/>
  <Override PartName="/ppt/charts/chart77.xml" ContentType="application/vnd.openxmlformats-officedocument.drawingml.chart+xml"/>
  <Override PartName="/ppt/charts/style77.xml" ContentType="application/vnd.ms-office.chartstyle+xml"/>
  <Override PartName="/ppt/charts/colors77.xml" ContentType="application/vnd.ms-office.chartcolorstyle+xml"/>
  <Override PartName="/ppt/theme/themeOverride69.xml" ContentType="application/vnd.openxmlformats-officedocument.themeOverride+xml"/>
  <Override PartName="/ppt/charts/chart78.xml" ContentType="application/vnd.openxmlformats-officedocument.drawingml.chart+xml"/>
  <Override PartName="/ppt/charts/style78.xml" ContentType="application/vnd.ms-office.chartstyle+xml"/>
  <Override PartName="/ppt/charts/colors78.xml" ContentType="application/vnd.ms-office.chartcolorstyle+xml"/>
  <Override PartName="/ppt/theme/themeOverride70.xml" ContentType="application/vnd.openxmlformats-officedocument.themeOverride+xml"/>
  <Override PartName="/ppt/charts/chart79.xml" ContentType="application/vnd.openxmlformats-officedocument.drawingml.chart+xml"/>
  <Override PartName="/ppt/charts/style79.xml" ContentType="application/vnd.ms-office.chartstyle+xml"/>
  <Override PartName="/ppt/charts/colors79.xml" ContentType="application/vnd.ms-office.chartcolorstyle+xml"/>
  <Override PartName="/ppt/theme/themeOverride71.xml" ContentType="application/vnd.openxmlformats-officedocument.themeOverride+xml"/>
  <Override PartName="/ppt/charts/chart80.xml" ContentType="application/vnd.openxmlformats-officedocument.drawingml.chart+xml"/>
  <Override PartName="/ppt/charts/style80.xml" ContentType="application/vnd.ms-office.chartstyle+xml"/>
  <Override PartName="/ppt/charts/colors80.xml" ContentType="application/vnd.ms-office.chartcolorstyle+xml"/>
  <Override PartName="/ppt/theme/themeOverride72.xml" ContentType="application/vnd.openxmlformats-officedocument.themeOverride+xml"/>
  <Override PartName="/ppt/charts/chart81.xml" ContentType="application/vnd.openxmlformats-officedocument.drawingml.chart+xml"/>
  <Override PartName="/ppt/charts/style81.xml" ContentType="application/vnd.ms-office.chartstyle+xml"/>
  <Override PartName="/ppt/charts/colors81.xml" ContentType="application/vnd.ms-office.chartcolorstyle+xml"/>
  <Override PartName="/ppt/theme/themeOverride73.xml" ContentType="application/vnd.openxmlformats-officedocument.themeOverride+xml"/>
  <Override PartName="/ppt/charts/chart82.xml" ContentType="application/vnd.openxmlformats-officedocument.drawingml.chart+xml"/>
  <Override PartName="/ppt/charts/style82.xml" ContentType="application/vnd.ms-office.chartstyle+xml"/>
  <Override PartName="/ppt/charts/colors82.xml" ContentType="application/vnd.ms-office.chartcolorstyle+xml"/>
  <Override PartName="/ppt/theme/themeOverride74.xml" ContentType="application/vnd.openxmlformats-officedocument.themeOverride+xml"/>
  <Override PartName="/ppt/charts/chart83.xml" ContentType="application/vnd.openxmlformats-officedocument.drawingml.chart+xml"/>
  <Override PartName="/ppt/charts/style83.xml" ContentType="application/vnd.ms-office.chartstyle+xml"/>
  <Override PartName="/ppt/charts/colors83.xml" ContentType="application/vnd.ms-office.chartcolorstyle+xml"/>
  <Override PartName="/ppt/theme/themeOverride75.xml" ContentType="application/vnd.openxmlformats-officedocument.themeOverride+xml"/>
  <Override PartName="/ppt/charts/chart84.xml" ContentType="application/vnd.openxmlformats-officedocument.drawingml.chart+xml"/>
  <Override PartName="/ppt/charts/style84.xml" ContentType="application/vnd.ms-office.chartstyle+xml"/>
  <Override PartName="/ppt/charts/colors84.xml" ContentType="application/vnd.ms-office.chartcolorstyle+xml"/>
  <Override PartName="/ppt/theme/themeOverride76.xml" ContentType="application/vnd.openxmlformats-officedocument.themeOverride+xml"/>
  <Override PartName="/ppt/charts/chart85.xml" ContentType="application/vnd.openxmlformats-officedocument.drawingml.chart+xml"/>
  <Override PartName="/ppt/charts/style85.xml" ContentType="application/vnd.ms-office.chartstyle+xml"/>
  <Override PartName="/ppt/charts/colors85.xml" ContentType="application/vnd.ms-office.chartcolorstyle+xml"/>
  <Override PartName="/ppt/theme/themeOverride77.xml" ContentType="application/vnd.openxmlformats-officedocument.themeOverride+xml"/>
  <Override PartName="/ppt/charts/chart86.xml" ContentType="application/vnd.openxmlformats-officedocument.drawingml.chart+xml"/>
  <Override PartName="/ppt/charts/style86.xml" ContentType="application/vnd.ms-office.chartstyle+xml"/>
  <Override PartName="/ppt/charts/colors86.xml" ContentType="application/vnd.ms-office.chartcolorstyle+xml"/>
  <Override PartName="/ppt/theme/themeOverride78.xml" ContentType="application/vnd.openxmlformats-officedocument.themeOverride+xml"/>
  <Override PartName="/ppt/charts/chart87.xml" ContentType="application/vnd.openxmlformats-officedocument.drawingml.chart+xml"/>
  <Override PartName="/ppt/charts/style87.xml" ContentType="application/vnd.ms-office.chartstyle+xml"/>
  <Override PartName="/ppt/charts/colors87.xml" ContentType="application/vnd.ms-office.chartcolorstyle+xml"/>
  <Override PartName="/ppt/theme/themeOverride79.xml" ContentType="application/vnd.openxmlformats-officedocument.themeOverride+xml"/>
  <Override PartName="/ppt/charts/chart88.xml" ContentType="application/vnd.openxmlformats-officedocument.drawingml.chart+xml"/>
  <Override PartName="/ppt/charts/style88.xml" ContentType="application/vnd.ms-office.chartstyle+xml"/>
  <Override PartName="/ppt/charts/colors88.xml" ContentType="application/vnd.ms-office.chartcolorstyle+xml"/>
  <Override PartName="/ppt/theme/themeOverride80.xml" ContentType="application/vnd.openxmlformats-officedocument.themeOverride+xml"/>
  <Override PartName="/ppt/charts/chart89.xml" ContentType="application/vnd.openxmlformats-officedocument.drawingml.chart+xml"/>
  <Override PartName="/ppt/charts/style89.xml" ContentType="application/vnd.ms-office.chartstyle+xml"/>
  <Override PartName="/ppt/charts/colors89.xml" ContentType="application/vnd.ms-office.chartcolorstyle+xml"/>
  <Override PartName="/ppt/theme/themeOverride8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89" r:id="rId23"/>
    <p:sldId id="290" r:id="rId24"/>
    <p:sldId id="291" r:id="rId25"/>
    <p:sldId id="292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 snapToObjects="1">
      <p:cViewPr varScale="1">
        <p:scale>
          <a:sx n="111" d="100"/>
          <a:sy n="111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\\Users\alexscearce\Desktop\Sierra%20Club%20Programs\COVID-19%20FIsk\COVIDStateData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1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2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3.xml"/><Relationship Id="rId2" Type="http://schemas.microsoft.com/office/2011/relationships/chartColorStyle" Target="colors33.xml"/><Relationship Id="rId1" Type="http://schemas.microsoft.com/office/2011/relationships/chartStyle" Target="style3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4.xml"/><Relationship Id="rId2" Type="http://schemas.microsoft.com/office/2011/relationships/chartColorStyle" Target="colors34.xml"/><Relationship Id="rId1" Type="http://schemas.microsoft.com/office/2011/relationships/chartStyle" Target="style3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5.xml"/><Relationship Id="rId2" Type="http://schemas.microsoft.com/office/2011/relationships/chartColorStyle" Target="colors35.xml"/><Relationship Id="rId1" Type="http://schemas.microsoft.com/office/2011/relationships/chartStyle" Target="style3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6.xml"/><Relationship Id="rId2" Type="http://schemas.microsoft.com/office/2011/relationships/chartColorStyle" Target="colors36.xml"/><Relationship Id="rId1" Type="http://schemas.microsoft.com/office/2011/relationships/chartStyle" Target="style3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7.xml"/><Relationship Id="rId2" Type="http://schemas.microsoft.com/office/2011/relationships/chartColorStyle" Target="colors37.xml"/><Relationship Id="rId1" Type="http://schemas.microsoft.com/office/2011/relationships/chartStyle" Target="style3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8.xml"/><Relationship Id="rId2" Type="http://schemas.microsoft.com/office/2011/relationships/chartColorStyle" Target="colors38.xml"/><Relationship Id="rId1" Type="http://schemas.microsoft.com/office/2011/relationships/chartStyle" Target="style3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9.xml"/><Relationship Id="rId2" Type="http://schemas.microsoft.com/office/2011/relationships/chartColorStyle" Target="colors39.xml"/><Relationship Id="rId1" Type="http://schemas.microsoft.com/office/2011/relationships/chartStyle" Target="style3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0.xml"/><Relationship Id="rId2" Type="http://schemas.microsoft.com/office/2011/relationships/chartColorStyle" Target="colors40.xml"/><Relationship Id="rId1" Type="http://schemas.microsoft.com/office/2011/relationships/chartStyle" Target="style4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1.xml"/><Relationship Id="rId2" Type="http://schemas.microsoft.com/office/2011/relationships/chartColorStyle" Target="colors41.xml"/><Relationship Id="rId1" Type="http://schemas.microsoft.com/office/2011/relationships/chartStyle" Target="style4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2.xml"/><Relationship Id="rId2" Type="http://schemas.microsoft.com/office/2011/relationships/chartColorStyle" Target="colors42.xml"/><Relationship Id="rId1" Type="http://schemas.microsoft.com/office/2011/relationships/chartStyle" Target="style4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3.xml"/><Relationship Id="rId2" Type="http://schemas.microsoft.com/office/2011/relationships/chartColorStyle" Target="colors43.xml"/><Relationship Id="rId1" Type="http://schemas.microsoft.com/office/2011/relationships/chartStyle" Target="style4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4.xml"/><Relationship Id="rId2" Type="http://schemas.microsoft.com/office/2011/relationships/chartColorStyle" Target="colors44.xml"/><Relationship Id="rId1" Type="http://schemas.microsoft.com/office/2011/relationships/chartStyle" Target="style4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5.xml"/><Relationship Id="rId2" Type="http://schemas.microsoft.com/office/2011/relationships/chartColorStyle" Target="colors45.xml"/><Relationship Id="rId1" Type="http://schemas.microsoft.com/office/2011/relationships/chartStyle" Target="style4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6.xml"/><Relationship Id="rId2" Type="http://schemas.microsoft.com/office/2011/relationships/chartColorStyle" Target="colors46.xml"/><Relationship Id="rId1" Type="http://schemas.microsoft.com/office/2011/relationships/chartStyle" Target="style4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7.xml"/><Relationship Id="rId2" Type="http://schemas.microsoft.com/office/2011/relationships/chartColorStyle" Target="colors47.xml"/><Relationship Id="rId1" Type="http://schemas.microsoft.com/office/2011/relationships/chartStyle" Target="style4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8.xml"/><Relationship Id="rId2" Type="http://schemas.microsoft.com/office/2011/relationships/chartColorStyle" Target="colors48.xml"/><Relationship Id="rId1" Type="http://schemas.microsoft.com/office/2011/relationships/chartStyle" Target="style4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9.xml"/><Relationship Id="rId2" Type="http://schemas.microsoft.com/office/2011/relationships/chartColorStyle" Target="colors49.xml"/><Relationship Id="rId1" Type="http://schemas.microsoft.com/office/2011/relationships/chartStyle" Target="style4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0.xml"/><Relationship Id="rId2" Type="http://schemas.microsoft.com/office/2011/relationships/chartColorStyle" Target="colors50.xml"/><Relationship Id="rId1" Type="http://schemas.microsoft.com/office/2011/relationships/chartStyle" Target="style5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1.xml"/><Relationship Id="rId2" Type="http://schemas.microsoft.com/office/2011/relationships/chartColorStyle" Target="colors51.xml"/><Relationship Id="rId1" Type="http://schemas.microsoft.com/office/2011/relationships/chartStyle" Target="style5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2.xml"/><Relationship Id="rId2" Type="http://schemas.microsoft.com/office/2011/relationships/chartColorStyle" Target="colors52.xml"/><Relationship Id="rId1" Type="http://schemas.microsoft.com/office/2011/relationships/chartStyle" Target="style5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3.xml"/><Relationship Id="rId2" Type="http://schemas.microsoft.com/office/2011/relationships/chartColorStyle" Target="colors53.xml"/><Relationship Id="rId1" Type="http://schemas.microsoft.com/office/2011/relationships/chartStyle" Target="style5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4.xml"/><Relationship Id="rId2" Type="http://schemas.microsoft.com/office/2011/relationships/chartColorStyle" Target="colors54.xml"/><Relationship Id="rId1" Type="http://schemas.microsoft.com/office/2011/relationships/chartStyle" Target="style5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5.xml"/><Relationship Id="rId2" Type="http://schemas.microsoft.com/office/2011/relationships/chartColorStyle" Target="colors55.xml"/><Relationship Id="rId1" Type="http://schemas.microsoft.com/office/2011/relationships/chartStyle" Target="style5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6.xml"/><Relationship Id="rId2" Type="http://schemas.microsoft.com/office/2011/relationships/chartColorStyle" Target="colors56.xml"/><Relationship Id="rId1" Type="http://schemas.microsoft.com/office/2011/relationships/chartStyle" Target="style5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57.xml"/><Relationship Id="rId1" Type="http://schemas.microsoft.com/office/2011/relationships/chartStyle" Target="styl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58.xml"/><Relationship Id="rId1" Type="http://schemas.microsoft.com/office/2011/relationships/chartStyle" Target="styl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59.xml"/><Relationship Id="rId1" Type="http://schemas.microsoft.com/office/2011/relationships/chartStyle" Target="styl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60.xml"/><Relationship Id="rId1" Type="http://schemas.microsoft.com/office/2011/relationships/chartStyle" Target="styl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61.xml"/><Relationship Id="rId1" Type="http://schemas.microsoft.com/office/2011/relationships/chartStyle" Target="styl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62.xml"/><Relationship Id="rId1" Type="http://schemas.microsoft.com/office/2011/relationships/chartStyle" Target="styl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63.xml"/><Relationship Id="rId1" Type="http://schemas.microsoft.com/office/2011/relationships/chartStyle" Target="styl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lexscearce\Desktop\Sierra%20Club%20Programs\COVID-19%20FIsk\StateDataUpdate.xlsx" TargetMode="External"/><Relationship Id="rId2" Type="http://schemas.microsoft.com/office/2011/relationships/chartColorStyle" Target="colors64.xml"/><Relationship Id="rId1" Type="http://schemas.microsoft.com/office/2011/relationships/chartStyle" Target="styl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7.xml"/><Relationship Id="rId2" Type="http://schemas.microsoft.com/office/2011/relationships/chartColorStyle" Target="colors65.xml"/><Relationship Id="rId1" Type="http://schemas.microsoft.com/office/2011/relationships/chartStyle" Target="style6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8.xml"/><Relationship Id="rId2" Type="http://schemas.microsoft.com/office/2011/relationships/chartColorStyle" Target="colors66.xml"/><Relationship Id="rId1" Type="http://schemas.microsoft.com/office/2011/relationships/chartStyle" Target="style6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9.xml"/><Relationship Id="rId2" Type="http://schemas.microsoft.com/office/2011/relationships/chartColorStyle" Target="colors67.xml"/><Relationship Id="rId1" Type="http://schemas.microsoft.com/office/2011/relationships/chartStyle" Target="style6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0.xml"/><Relationship Id="rId2" Type="http://schemas.microsoft.com/office/2011/relationships/chartColorStyle" Target="colors68.xml"/><Relationship Id="rId1" Type="http://schemas.microsoft.com/office/2011/relationships/chartStyle" Target="style6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1.xml"/><Relationship Id="rId2" Type="http://schemas.microsoft.com/office/2011/relationships/chartColorStyle" Target="colors69.xml"/><Relationship Id="rId1" Type="http://schemas.microsoft.com/office/2011/relationships/chartStyle" Target="style6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2.xml"/><Relationship Id="rId2" Type="http://schemas.microsoft.com/office/2011/relationships/chartColorStyle" Target="colors70.xml"/><Relationship Id="rId1" Type="http://schemas.microsoft.com/office/2011/relationships/chartStyle" Target="style7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3.xml"/><Relationship Id="rId2" Type="http://schemas.microsoft.com/office/2011/relationships/chartColorStyle" Target="colors71.xml"/><Relationship Id="rId1" Type="http://schemas.microsoft.com/office/2011/relationships/chartStyle" Target="style7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4.xml"/><Relationship Id="rId2" Type="http://schemas.microsoft.com/office/2011/relationships/chartColorStyle" Target="colors72.xml"/><Relationship Id="rId1" Type="http://schemas.microsoft.com/office/2011/relationships/chartStyle" Target="style7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5.xml"/><Relationship Id="rId2" Type="http://schemas.microsoft.com/office/2011/relationships/chartColorStyle" Target="colors73.xml"/><Relationship Id="rId1" Type="http://schemas.microsoft.com/office/2011/relationships/chartStyle" Target="style7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6.xml"/><Relationship Id="rId2" Type="http://schemas.microsoft.com/office/2011/relationships/chartColorStyle" Target="colors74.xml"/><Relationship Id="rId1" Type="http://schemas.microsoft.com/office/2011/relationships/chartStyle" Target="style7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7.xml"/><Relationship Id="rId2" Type="http://schemas.microsoft.com/office/2011/relationships/chartColorStyle" Target="colors75.xml"/><Relationship Id="rId1" Type="http://schemas.microsoft.com/office/2011/relationships/chartStyle" Target="style7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8.xml"/><Relationship Id="rId2" Type="http://schemas.microsoft.com/office/2011/relationships/chartColorStyle" Target="colors76.xml"/><Relationship Id="rId1" Type="http://schemas.microsoft.com/office/2011/relationships/chartStyle" Target="style7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9.xml"/><Relationship Id="rId2" Type="http://schemas.microsoft.com/office/2011/relationships/chartColorStyle" Target="colors77.xml"/><Relationship Id="rId1" Type="http://schemas.microsoft.com/office/2011/relationships/chartStyle" Target="style7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0.xml"/><Relationship Id="rId2" Type="http://schemas.microsoft.com/office/2011/relationships/chartColorStyle" Target="colors78.xml"/><Relationship Id="rId1" Type="http://schemas.microsoft.com/office/2011/relationships/chartStyle" Target="style78.xml"/><Relationship Id="rId4" Type="http://schemas.openxmlformats.org/officeDocument/2006/relationships/oleObject" Target="file:///\\Users\alexscearce\Desktop\Sierra%20Club%20Programs\COVID-19%20FIsk\COVIDStateData.xlsx" TargetMode="External"/></Relationships>
</file>

<file path=ppt/charts/_rels/chart7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1.xml"/><Relationship Id="rId2" Type="http://schemas.microsoft.com/office/2011/relationships/chartColorStyle" Target="colors79.xml"/><Relationship Id="rId1" Type="http://schemas.microsoft.com/office/2011/relationships/chartStyle" Target="style79.xml"/><Relationship Id="rId4" Type="http://schemas.openxmlformats.org/officeDocument/2006/relationships/oleObject" Target="file:///\\Users\alexscearce\Desktop\Sierra%20Club%20Programs\COVID-19%20FIsk\COVIDStateData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2.xml"/><Relationship Id="rId2" Type="http://schemas.microsoft.com/office/2011/relationships/chartColorStyle" Target="colors80.xml"/><Relationship Id="rId1" Type="http://schemas.microsoft.com/office/2011/relationships/chartStyle" Target="style80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3.xml"/><Relationship Id="rId2" Type="http://schemas.microsoft.com/office/2011/relationships/chartColorStyle" Target="colors81.xml"/><Relationship Id="rId1" Type="http://schemas.microsoft.com/office/2011/relationships/chartStyle" Target="style81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4.xml"/><Relationship Id="rId2" Type="http://schemas.microsoft.com/office/2011/relationships/chartColorStyle" Target="colors82.xml"/><Relationship Id="rId1" Type="http://schemas.microsoft.com/office/2011/relationships/chartStyle" Target="style82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5.xml"/><Relationship Id="rId2" Type="http://schemas.microsoft.com/office/2011/relationships/chartColorStyle" Target="colors83.xml"/><Relationship Id="rId1" Type="http://schemas.microsoft.com/office/2011/relationships/chartStyle" Target="style83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6.xml"/><Relationship Id="rId2" Type="http://schemas.microsoft.com/office/2011/relationships/chartColorStyle" Target="colors84.xml"/><Relationship Id="rId1" Type="http://schemas.microsoft.com/office/2011/relationships/chartStyle" Target="style84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7.xml"/><Relationship Id="rId2" Type="http://schemas.microsoft.com/office/2011/relationships/chartColorStyle" Target="colors85.xml"/><Relationship Id="rId1" Type="http://schemas.microsoft.com/office/2011/relationships/chartStyle" Target="style85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8.xml"/><Relationship Id="rId2" Type="http://schemas.microsoft.com/office/2011/relationships/chartColorStyle" Target="colors86.xml"/><Relationship Id="rId1" Type="http://schemas.microsoft.com/office/2011/relationships/chartStyle" Target="style86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9.xml"/><Relationship Id="rId2" Type="http://schemas.microsoft.com/office/2011/relationships/chartColorStyle" Target="colors87.xml"/><Relationship Id="rId1" Type="http://schemas.microsoft.com/office/2011/relationships/chartStyle" Target="style87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0.xml"/><Relationship Id="rId2" Type="http://schemas.microsoft.com/office/2011/relationships/chartColorStyle" Target="colors88.xml"/><Relationship Id="rId1" Type="http://schemas.microsoft.com/office/2011/relationships/chartStyle" Target="style88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8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1.xml"/><Relationship Id="rId2" Type="http://schemas.microsoft.com/office/2011/relationships/chartColorStyle" Target="colors89.xml"/><Relationship Id="rId1" Type="http://schemas.microsoft.com/office/2011/relationships/chartStyle" Target="style89.xml"/><Relationship Id="rId4" Type="http://schemas.openxmlformats.org/officeDocument/2006/relationships/oleObject" Target="file:///\\Users\alexscearce\Desktop\Sierra%20Club%20Programs\COVID-19%20FIsk\StateDataUpdat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Users\alexscearce\Desktop\Sierra%20Club%20Programs\COVID-19%20FIsk\COVIDState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2DF-EF41-BDC0-2E5B77CD23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2DF-EF41-BDC0-2E5B77CD23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2DF-EF41-BDC0-2E5B77CD23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2DF-EF41-BDC0-2E5B77CD23C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2DF-EF41-BDC0-2E5B77CD23C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2DF-EF41-BDC0-2E5B77CD23C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KY_Race!$A$2:$A$7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KY_Race!$B$2:$B$7</c:f>
              <c:numCache>
                <c:formatCode>0%</c:formatCode>
                <c:ptCount val="6"/>
                <c:pt idx="0">
                  <c:v>0.86</c:v>
                </c:pt>
                <c:pt idx="1">
                  <c:v>0.11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2DF-EF41-BDC0-2E5B77CD23C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Kentucky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KY_Sex!$B$7</c:f>
              <c:strCache>
                <c:ptCount val="1"/>
                <c:pt idx="0">
                  <c:v>Sex Breakdown of Kentucky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D-C445-847A-7FEA4844C7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D-C445-847A-7FEA4844C7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D-C445-847A-7FEA4844C7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D-C445-847A-7FEA4844C71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8D-C445-847A-7FEA4844C71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48D-C445-847A-7FEA4844C7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KY_Sex!$A$8:$A$9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KY_Sex!$B$8:$B$9</c:f>
              <c:numCache>
                <c:formatCode>0.0%</c:formatCode>
                <c:ptCount val="2"/>
                <c:pt idx="0">
                  <c:v>0.51100000000000001</c:v>
                </c:pt>
                <c:pt idx="1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48D-C445-847A-7FEA4844C7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KY_Sex!$B$4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4C-C146-9978-118A4A82374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4C-C146-9978-118A4A8237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4C-C146-9978-118A4A82374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4C-C146-9978-118A4A82374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4C-C146-9978-118A4A82374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64C-C146-9978-118A4A82374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KY_Sex!$A$5:$A$6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KY_Sex!$B$5:$B$6</c:f>
              <c:numCache>
                <c:formatCode>0%</c:formatCode>
                <c:ptCount val="2"/>
                <c:pt idx="0">
                  <c:v>0.52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64C-C146-9978-118A4A8237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CF-C34C-9390-F3C3B9FE43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CF-C34C-9390-F3C3B9FE43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CF-C34C-9390-F3C3B9FE43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CF-C34C-9390-F3C3B9FE43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9CF-C34C-9390-F3C3B9FE43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9CF-C34C-9390-F3C3B9FE437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KY_Sex!$A$2:$A$3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KY_Sex!$B$2:$B$3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9CF-C34C-9390-F3C3B9FE43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F6-1045-AE9A-BE3AFB7DCB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F6-1045-AE9A-BE3AFB7DCB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F6-1045-AE9A-BE3AFB7DCB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F6-1045-AE9A-BE3AFB7DCB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F6-1045-AE9A-BE3AFB7DCB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BF6-1045-AE9A-BE3AFB7DCBC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IN_Race!$A$10:$A$13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IN_Race!$B$10:$B$13</c:f>
              <c:numCache>
                <c:formatCode>0%</c:formatCode>
                <c:ptCount val="4"/>
                <c:pt idx="0">
                  <c:v>0.77</c:v>
                </c:pt>
                <c:pt idx="1">
                  <c:v>0.08</c:v>
                </c:pt>
                <c:pt idx="2">
                  <c:v>0.02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BF6-1045-AE9A-BE3AFB7DCB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4F-4B47-A9FE-D1BEAF56B9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4F-4B47-A9FE-D1BEAF56B9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4F-4B47-A9FE-D1BEAF56B9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4F-4B47-A9FE-D1BEAF56B9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4F-4B47-A9FE-D1BEAF56B9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4F-4B47-A9FE-D1BEAF56B93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IN_Race!$A$2:$A$5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IN_Race!$B$2:$B$5</c:f>
              <c:numCache>
                <c:formatCode>0%</c:formatCode>
                <c:ptCount val="4"/>
                <c:pt idx="0">
                  <c:v>0.75</c:v>
                </c:pt>
                <c:pt idx="1">
                  <c:v>0.1</c:v>
                </c:pt>
                <c:pt idx="2">
                  <c:v>0.01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4F-4B47-A9FE-D1BEAF56B9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B3-7546-83A3-BDFDA5A4D1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B3-7546-83A3-BDFDA5A4D1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B3-7546-83A3-BDFDA5A4D1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B3-7546-83A3-BDFDA5A4D1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B3-7546-83A3-BDFDA5A4D1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B3-7546-83A3-BDFDA5A4D1B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IN_Race!$A$18:$A$21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Other</c:v>
                </c:pt>
              </c:strCache>
            </c:strRef>
          </c:cat>
          <c:val>
            <c:numRef>
              <c:f>IN_Race!$B$18:$B$21</c:f>
              <c:numCache>
                <c:formatCode>0%</c:formatCode>
                <c:ptCount val="4"/>
                <c:pt idx="0">
                  <c:v>0.84</c:v>
                </c:pt>
                <c:pt idx="1">
                  <c:v>0.09</c:v>
                </c:pt>
                <c:pt idx="2">
                  <c:v>0.02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6B3-7546-83A3-BDFDA5A4D1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05-5847-BC79-BFE6F3FDF2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05-5847-BC79-BFE6F3FDF2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05-5847-BC79-BFE6F3FDF2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05-5847-BC79-BFE6F3FDF24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705-5847-BC79-BFE6F3FDF24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705-5847-BC79-BFE6F3FDF24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IN_Ethnicity!$B$10:$B$11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705-5847-BC79-BFE6F3FDF24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77-1644-984E-2E39B50876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77-1644-984E-2E39B50876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77-1644-984E-2E39B50876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77-1644-984E-2E39B50876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C77-1644-984E-2E39B508767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77-1644-984E-2E39B50876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IN_Ethnicity!$B$6:$B$7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77-1644-984E-2E39B508767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690-E045-84E2-CFF92AAF70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690-E045-84E2-CFF92AAF70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690-E045-84E2-CFF92AAF70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690-E045-84E2-CFF92AAF70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690-E045-84E2-CFF92AAF70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690-E045-84E2-CFF92AAF70E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IN_Ethnicity!$B$2:$B$3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E045-84E2-CFF92AAF70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IN_Age!$B$1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05-DB46-9312-F7F925F1C6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05-DB46-9312-F7F925F1C6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05-DB46-9312-F7F925F1C6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05-DB46-9312-F7F925F1C6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F05-DB46-9312-F7F925F1C6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F05-DB46-9312-F7F925F1C67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F05-DB46-9312-F7F925F1C67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F05-DB46-9312-F7F925F1C67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IN_Age!$A$2:$A$9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IN_Age!$B$2:$B$9</c:f>
              <c:numCache>
                <c:formatCode>0.0%</c:formatCode>
                <c:ptCount val="8"/>
                <c:pt idx="0">
                  <c:v>0.14000000000000001</c:v>
                </c:pt>
                <c:pt idx="1">
                  <c:v>0.186</c:v>
                </c:pt>
                <c:pt idx="2">
                  <c:v>0.15</c:v>
                </c:pt>
                <c:pt idx="3">
                  <c:v>0.151</c:v>
                </c:pt>
                <c:pt idx="4">
                  <c:v>0.14599999999999999</c:v>
                </c:pt>
                <c:pt idx="5">
                  <c:v>0.112</c:v>
                </c:pt>
                <c:pt idx="6">
                  <c:v>6.6000000000000003E-2</c:v>
                </c:pt>
                <c:pt idx="7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F05-DB46-9312-F7F925F1C67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41-6B46-A46D-1529F7F7E3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41-6B46-A46D-1529F7F7E3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1-6B46-A46D-1529F7F7E3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41-6B46-A46D-1529F7F7E3A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41-6B46-A46D-1529F7F7E3A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41-6B46-A46D-1529F7F7E3A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KY_Race!$A$10:$A$15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KY_Race!$B$10:$B$15</c:f>
              <c:numCache>
                <c:formatCode>0%</c:formatCode>
                <c:ptCount val="6"/>
                <c:pt idx="0">
                  <c:v>0.84</c:v>
                </c:pt>
                <c:pt idx="1">
                  <c:v>0.1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41-6B46-A46D-1529F7F7E3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7C-244E-BFE9-6C4AF7E40E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7C-244E-BFE9-6C4AF7E40E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7C-244E-BFE9-6C4AF7E40E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7C-244E-BFE9-6C4AF7E40E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7C-244E-BFE9-6C4AF7E40E7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7C-244E-BFE9-6C4AF7E40E7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A7C-244E-BFE9-6C4AF7E40E7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A7C-244E-BFE9-6C4AF7E40E7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A7C-244E-BFE9-6C4AF7E40E7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A7C-244E-BFE9-6C4AF7E40E7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IN_Age!$A$22:$A$31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IN_Age!$B$22:$B$31</c:f>
              <c:numCache>
                <c:formatCode>0.0%</c:formatCode>
                <c:ptCount val="10"/>
                <c:pt idx="0">
                  <c:v>0.14299999999999999</c:v>
                </c:pt>
                <c:pt idx="1">
                  <c:v>0.14799999999999999</c:v>
                </c:pt>
                <c:pt idx="2">
                  <c:v>0.20699999999999999</c:v>
                </c:pt>
                <c:pt idx="3">
                  <c:v>0.158</c:v>
                </c:pt>
                <c:pt idx="4">
                  <c:v>0.13400000000000001</c:v>
                </c:pt>
                <c:pt idx="5">
                  <c:v>4.8000000000000001E-2</c:v>
                </c:pt>
                <c:pt idx="6">
                  <c:v>3.9E-2</c:v>
                </c:pt>
                <c:pt idx="7">
                  <c:v>6.5000000000000002E-2</c:v>
                </c:pt>
                <c:pt idx="8">
                  <c:v>4.3999999999999997E-2</c:v>
                </c:pt>
                <c:pt idx="9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A7C-244E-BFE9-6C4AF7E40E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1ED-444F-8263-18C561F77D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1ED-444F-8263-18C561F77D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1ED-444F-8263-18C561F77D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1ED-444F-8263-18C561F77D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1ED-444F-8263-18C561F77D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1ED-444F-8263-18C561F77D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1ED-444F-8263-18C561F77DA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1ED-444F-8263-18C561F77DA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IN_Age!$A$12:$A$19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IN_Age!$B$12:$B$19</c:f>
              <c:numCache>
                <c:formatCode>0.0%</c:formatCode>
                <c:ptCount val="8"/>
                <c:pt idx="0">
                  <c:v>0</c:v>
                </c:pt>
                <c:pt idx="1">
                  <c:v>2E-3</c:v>
                </c:pt>
                <c:pt idx="2">
                  <c:v>7.0000000000000001E-3</c:v>
                </c:pt>
                <c:pt idx="3">
                  <c:v>1.6E-2</c:v>
                </c:pt>
                <c:pt idx="4">
                  <c:v>4.7E-2</c:v>
                </c:pt>
                <c:pt idx="5">
                  <c:v>0.14899999999999999</c:v>
                </c:pt>
                <c:pt idx="6">
                  <c:v>0.25600000000000001</c:v>
                </c:pt>
                <c:pt idx="7">
                  <c:v>0.52300000000000002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81ED-444F-8263-18C561F77D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73-E648-B252-D3394EA669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73-E648-B252-D3394EA669E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D73-E648-B252-D3394EA669E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D73-E648-B252-D3394EA669E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D73-E648-B252-D3394EA669E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D73-E648-B252-D3394EA669E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IN_Sex!$A$6:$A$8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IN_Sex!$B$6:$B$8</c:f>
              <c:numCache>
                <c:formatCode>0.0%</c:formatCode>
                <c:ptCount val="3"/>
                <c:pt idx="0">
                  <c:v>0.53</c:v>
                </c:pt>
                <c:pt idx="1">
                  <c:v>0.46100000000000002</c:v>
                </c:pt>
                <c:pt idx="2">
                  <c:v>8.9999999999999993E-3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D73-E648-B252-D3394EA669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D3-4946-BED8-1638E23B9B1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D3-4946-BED8-1638E23B9B1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D3-4946-BED8-1638E23B9B1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D3-4946-BED8-1638E23B9B1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D3-4946-BED8-1638E23B9B1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BD3-4946-BED8-1638E23B9B1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IN_Sex!$A$2:$A$4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IN_Sex!$B$2:$B$4</c:f>
              <c:numCache>
                <c:formatCode>0.0%</c:formatCode>
                <c:ptCount val="3"/>
                <c:pt idx="0">
                  <c:v>0.48299999999999998</c:v>
                </c:pt>
                <c:pt idx="1">
                  <c:v>0.50700000000000001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BD3-4946-BED8-1638E23B9B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Indiana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IN_Sex!$B$9</c:f>
              <c:strCache>
                <c:ptCount val="1"/>
                <c:pt idx="0">
                  <c:v>Sex Breakdown of Indiana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005-E34E-B1BE-5634F7804F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005-E34E-B1BE-5634F7804F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005-E34E-B1BE-5634F7804F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5-E34E-B1BE-5634F7804F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005-E34E-B1BE-5634F7804F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005-E34E-B1BE-5634F7804FA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IN_Sex!$A$10:$A$11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IN_Sex!$B$10:$B$11</c:f>
              <c:numCache>
                <c:formatCode>0.0%</c:formatCode>
                <c:ptCount val="2"/>
                <c:pt idx="0">
                  <c:v>0.50800000000000001</c:v>
                </c:pt>
                <c:pt idx="1">
                  <c:v>0.49199999999999999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005-E34E-B1BE-5634F7804FA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A8-D049-A25C-0CF523E412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A8-D049-A25C-0CF523E412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A8-D049-A25C-0CF523E412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A8-D049-A25C-0CF523E412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4A8-D049-A25C-0CF523E412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4A8-D049-A25C-0CF523E412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4A8-D049-A25C-0CF523E412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IL_Race!$A$10:$A$16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  <c:pt idx="6">
                  <c:v>Hispanic/Latino</c:v>
                </c:pt>
              </c:strCache>
            </c:strRef>
          </c:cat>
          <c:val>
            <c:numRef>
              <c:f>IL_Race!$B$10:$B$16</c:f>
              <c:numCache>
                <c:formatCode>0.0%</c:formatCode>
                <c:ptCount val="7"/>
                <c:pt idx="0">
                  <c:v>0.5</c:v>
                </c:pt>
                <c:pt idx="1">
                  <c:v>0.14000000000000001</c:v>
                </c:pt>
                <c:pt idx="2">
                  <c:v>2.5000000000000001E-2</c:v>
                </c:pt>
                <c:pt idx="3">
                  <c:v>5.0000000000000001E-3</c:v>
                </c:pt>
                <c:pt idx="4">
                  <c:v>5.0000000000000001E-3</c:v>
                </c:pt>
                <c:pt idx="5">
                  <c:v>4.4999999999999998E-2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4A8-D049-A25C-0CF523E412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43746719160105"/>
          <c:y val="0.17222222222222222"/>
          <c:w val="0.33895866141732284"/>
          <c:h val="0.82777777777777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FA-994F-A7FD-8B3900E2D5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FA-994F-A7FD-8B3900E2D58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FA-994F-A7FD-8B3900E2D58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FA-994F-A7FD-8B3900E2D58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FA-994F-A7FD-8B3900E2D58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FA-994F-A7FD-8B3900E2D58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FA-994F-A7FD-8B3900E2D58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IL_Race!$A$2:$A$8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  <c:pt idx="6">
                  <c:v>Hispanic/Latino</c:v>
                </c:pt>
              </c:strCache>
            </c:strRef>
          </c:cat>
          <c:val>
            <c:numRef>
              <c:f>IL_Race!$B$2:$B$8</c:f>
              <c:numCache>
                <c:formatCode>0.00%</c:formatCode>
                <c:ptCount val="7"/>
                <c:pt idx="0">
                  <c:v>0.56499999999999995</c:v>
                </c:pt>
                <c:pt idx="1">
                  <c:v>0.21</c:v>
                </c:pt>
                <c:pt idx="2">
                  <c:v>3.5000000000000003E-2</c:v>
                </c:pt>
                <c:pt idx="3">
                  <c:v>5.0000000000000001E-3</c:v>
                </c:pt>
                <c:pt idx="4">
                  <c:v>5.0000000000000001E-3</c:v>
                </c:pt>
                <c:pt idx="5">
                  <c:v>5.0000000000000001E-3</c:v>
                </c:pt>
                <c:pt idx="6" formatCode="0.0%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DFA-994F-A7FD-8B3900E2D5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04133858267722"/>
          <c:y val="0.20000000000000004"/>
          <c:w val="0.33895866141732284"/>
          <c:h val="0.78055555555555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BB-364A-95F4-5C9A37692A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BB-364A-95F4-5C9A37692A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BB-364A-95F4-5C9A37692A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BB-364A-95F4-5C9A37692A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1BB-364A-95F4-5C9A37692A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1BB-364A-95F4-5C9A37692A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1BB-364A-95F4-5C9A37692AB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IL_Race!$A$18:$A$24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  <c:pt idx="6">
                  <c:v>Hispanic/Latino</c:v>
                </c:pt>
              </c:strCache>
            </c:strRef>
          </c:cat>
          <c:val>
            <c:numRef>
              <c:f>IL_Race!$B$18:$B$24</c:f>
              <c:numCache>
                <c:formatCode>0%</c:formatCode>
                <c:ptCount val="7"/>
                <c:pt idx="0">
                  <c:v>0.62</c:v>
                </c:pt>
                <c:pt idx="1">
                  <c:v>0.14000000000000001</c:v>
                </c:pt>
                <c:pt idx="2" formatCode="0.0%">
                  <c:v>4.4999999999999998E-2</c:v>
                </c:pt>
                <c:pt idx="3" formatCode="0.0%">
                  <c:v>5.0000000000000001E-3</c:v>
                </c:pt>
                <c:pt idx="4" formatCode="0.0%">
                  <c:v>5.0000000000000001E-3</c:v>
                </c:pt>
                <c:pt idx="5" formatCode="0.0%">
                  <c:v>1.4999999999999999E-2</c:v>
                </c:pt>
                <c:pt idx="6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1BB-364A-95F4-5C9A37692A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689481713120711"/>
          <c:y val="0.17549056844114388"/>
          <c:w val="0.33775557747652896"/>
          <c:h val="0.78969108886533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IL_Age!$B$1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4F-574A-9285-90C981D6C0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4F-574A-9285-90C981D6C0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4F-574A-9285-90C981D6C0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4F-574A-9285-90C981D6C0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4F-574A-9285-90C981D6C0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4F-574A-9285-90C981D6C0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34F-574A-9285-90C981D6C09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34F-574A-9285-90C981D6C09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IL_Age!$A$2:$A$9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IL_Age!$B$2:$B$9</c:f>
              <c:numCache>
                <c:formatCode>0.0%</c:formatCode>
                <c:ptCount val="8"/>
                <c:pt idx="0">
                  <c:v>0.14399999999999999</c:v>
                </c:pt>
                <c:pt idx="1">
                  <c:v>0.187</c:v>
                </c:pt>
                <c:pt idx="2">
                  <c:v>0.161</c:v>
                </c:pt>
                <c:pt idx="3">
                  <c:v>0.155</c:v>
                </c:pt>
                <c:pt idx="4">
                  <c:v>0.14899999999999999</c:v>
                </c:pt>
                <c:pt idx="5">
                  <c:v>0.10489999999999999</c:v>
                </c:pt>
                <c:pt idx="6">
                  <c:v>5.5E-2</c:v>
                </c:pt>
                <c:pt idx="7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34F-574A-9285-90C981D6C0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6B-F040-9064-89F67C4E25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6B-F040-9064-89F67C4E25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6B-F040-9064-89F67C4E25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B-F040-9064-89F67C4E25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B6B-F040-9064-89F67C4E25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B6B-F040-9064-89F67C4E251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B6B-F040-9064-89F67C4E251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B6B-F040-9064-89F67C4E251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IL_Age!$A$12:$A$19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IL_Age!$B$12:$B$19</c:f>
              <c:numCache>
                <c:formatCode>0.0%</c:formatCode>
                <c:ptCount val="8"/>
                <c:pt idx="0">
                  <c:v>0</c:v>
                </c:pt>
                <c:pt idx="1">
                  <c:v>3.0000000000000001E-3</c:v>
                </c:pt>
                <c:pt idx="2">
                  <c:v>1.2E-2</c:v>
                </c:pt>
                <c:pt idx="3">
                  <c:v>2.8000000000000001E-2</c:v>
                </c:pt>
                <c:pt idx="4">
                  <c:v>7.0000000000000007E-2</c:v>
                </c:pt>
                <c:pt idx="5">
                  <c:v>0.159</c:v>
                </c:pt>
                <c:pt idx="6">
                  <c:v>0.245</c:v>
                </c:pt>
                <c:pt idx="7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B6B-F040-9064-89F67C4E251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0A-8742-88CD-C465E3C52E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0A-8742-88CD-C465E3C52E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0A-8742-88CD-C465E3C52E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0A-8742-88CD-C465E3C52E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80A-8742-88CD-C465E3C52E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80A-8742-88CD-C465E3C52E9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KY_Race!$A$18:$A$23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KY_Race!$B$18:$B$23</c:f>
              <c:numCache>
                <c:formatCode>0%</c:formatCode>
                <c:ptCount val="6"/>
                <c:pt idx="0">
                  <c:v>0.87</c:v>
                </c:pt>
                <c:pt idx="1">
                  <c:v>0.08</c:v>
                </c:pt>
                <c:pt idx="2">
                  <c:v>0.01</c:v>
                </c:pt>
                <c:pt idx="3">
                  <c:v>0.01</c:v>
                </c:pt>
                <c:pt idx="4">
                  <c:v>0.01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0A-8742-88CD-C465E3C52E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817-E449-9D39-2E7BE17F7E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817-E449-9D39-2E7BE17F7E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817-E449-9D39-2E7BE17F7E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817-E449-9D39-2E7BE17F7E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817-E449-9D39-2E7BE17F7E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817-E449-9D39-2E7BE17F7EF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817-E449-9D39-2E7BE17F7EF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817-E449-9D39-2E7BE17F7EF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817-E449-9D39-2E7BE17F7EF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IL_Age!$A$22:$A$30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IL_Age!$B$22:$B$30</c:f>
              <c:numCache>
                <c:formatCode>0.0%</c:formatCode>
                <c:ptCount val="9"/>
                <c:pt idx="0">
                  <c:v>0.12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0.13</c:v>
                </c:pt>
                <c:pt idx="4">
                  <c:v>0.13</c:v>
                </c:pt>
                <c:pt idx="5">
                  <c:v>0.13</c:v>
                </c:pt>
                <c:pt idx="6">
                  <c:v>0.12</c:v>
                </c:pt>
                <c:pt idx="7">
                  <c:v>7.0000000000000007E-2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817-E449-9D39-2E7BE17F7E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0F-A744-9C16-AF7BBE067E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20F-A744-9C16-AF7BBE067E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0F-A744-9C16-AF7BBE067E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0F-A744-9C16-AF7BBE067E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20F-A744-9C16-AF7BBE067E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20F-A744-9C16-AF7BBE067E0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IL_Sex!$A$2:$A$4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IL_Sex!$B$2:$B$4</c:f>
              <c:numCache>
                <c:formatCode>0.0%</c:formatCode>
                <c:ptCount val="3"/>
                <c:pt idx="0">
                  <c:v>0.46400000000000002</c:v>
                </c:pt>
                <c:pt idx="1">
                  <c:v>0.53600000000000003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20F-A744-9C16-AF7BBE067E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96-654C-AB3D-F7120B0812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96-654C-AB3D-F7120B0812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96-654C-AB3D-F7120B0812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96-654C-AB3D-F7120B0812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96-654C-AB3D-F7120B0812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96-654C-AB3D-F7120B0812C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IL_Sex!$A$6:$A$8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IL_Sex!$B$6:$B$8</c:f>
              <c:numCache>
                <c:formatCode>0.0%</c:formatCode>
                <c:ptCount val="3"/>
                <c:pt idx="0">
                  <c:v>0.51700000000000002</c:v>
                </c:pt>
                <c:pt idx="1">
                  <c:v>0.46700000000000003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096-654C-AB3D-F7120B0812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IL_Sex!$B$9</c:f>
              <c:strCache>
                <c:ptCount val="1"/>
                <c:pt idx="0">
                  <c:v>Sex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BE-5C43-97CC-D2C1D5A741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BE-5C43-97CC-D2C1D5A741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BE-5C43-97CC-D2C1D5A741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BE-5C43-97CC-D2C1D5A741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BE-5C43-97CC-D2C1D5A741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BE-5C43-97CC-D2C1D5A7413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IL_Sex!$A$10:$A$11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IL_Sex!$B$10:$B$11</c:f>
              <c:numCache>
                <c:formatCode>0.0%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BE-5C43-97CC-D2C1D5A741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2-2845-B26B-2C3569C2B7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E2-2845-B26B-2C3569C2B7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E2-2845-B26B-2C3569C2B7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E2-2845-B26B-2C3569C2B7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E2-2845-B26B-2C3569C2B7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E2-2845-B26B-2C3569C2B70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OH_Race!$A$18:$A$23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OH_Race!$B$18:$B$23</c:f>
              <c:numCache>
                <c:formatCode>0.00%</c:formatCode>
                <c:ptCount val="6"/>
                <c:pt idx="0">
                  <c:v>0.82</c:v>
                </c:pt>
                <c:pt idx="1">
                  <c:v>0.12</c:v>
                </c:pt>
                <c:pt idx="2">
                  <c:v>1.4999999999999999E-2</c:v>
                </c:pt>
                <c:pt idx="3">
                  <c:v>5.0000000000000001E-3</c:v>
                </c:pt>
                <c:pt idx="4">
                  <c:v>5.0000000000000001E-3</c:v>
                </c:pt>
                <c:pt idx="5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E2-2845-B26B-2C3569C2B7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197988617759418"/>
          <c:y val="0.18566642242271356"/>
          <c:w val="0.32217852966399002"/>
          <c:h val="0.814333577577286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DA-7149-B370-3157E282DD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DA-7149-B370-3157E282DD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DA-7149-B370-3157E282DD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DA-7149-B370-3157E282DD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DA-7149-B370-3157E282DD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DA-7149-B370-3157E282DD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OH_Race!$A$10:$A$15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OH_Race!$B$10:$B$15</c:f>
              <c:numCache>
                <c:formatCode>0.00%</c:formatCode>
                <c:ptCount val="6"/>
                <c:pt idx="0">
                  <c:v>0.72</c:v>
                </c:pt>
                <c:pt idx="1">
                  <c:v>0.15</c:v>
                </c:pt>
                <c:pt idx="2">
                  <c:v>1.4999999999999999E-2</c:v>
                </c:pt>
                <c:pt idx="3">
                  <c:v>5.0000000000000001E-3</c:v>
                </c:pt>
                <c:pt idx="4">
                  <c:v>5.0000000000000001E-3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DA-7149-B370-3157E282DD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455958359370283"/>
          <c:y val="0.11768437966463367"/>
          <c:w val="0.31034806488126659"/>
          <c:h val="0.81633974691076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59C-F94C-9E63-E92A803F05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59C-F94C-9E63-E92A803F05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59C-F94C-9E63-E92A803F05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59C-F94C-9E63-E92A803F05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59C-F94C-9E63-E92A803F05A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59C-F94C-9E63-E92A803F05A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OH_Race!$A$2:$A$7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</c:strCache>
            </c:strRef>
          </c:cat>
          <c:val>
            <c:numRef>
              <c:f>OH_Race!$B$2:$B$7</c:f>
              <c:numCache>
                <c:formatCode>0%</c:formatCode>
                <c:ptCount val="6"/>
                <c:pt idx="0">
                  <c:v>0.81</c:v>
                </c:pt>
                <c:pt idx="1">
                  <c:v>0.15</c:v>
                </c:pt>
                <c:pt idx="2" formatCode="0.00%">
                  <c:v>5.0000000000000001E-3</c:v>
                </c:pt>
                <c:pt idx="3" formatCode="0.00%">
                  <c:v>5.0000000000000001E-3</c:v>
                </c:pt>
                <c:pt idx="4" formatCode="0.00%">
                  <c:v>5.0000000000000001E-3</c:v>
                </c:pt>
                <c:pt idx="5" formatCode="0.0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59C-F94C-9E63-E92A803F05A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7080052493438"/>
          <c:y val="0.21851851851851853"/>
          <c:w val="0.33895866141732284"/>
          <c:h val="0.78055555555555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BD-AE4F-8FCE-A4E2952296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BD-AE4F-8FCE-A4E2952296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BD-AE4F-8FCE-A4E2952296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BD-AE4F-8FCE-A4E2952296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BD-AE4F-8FCE-A4E2952296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BD-AE4F-8FCE-A4E29522966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OH_Ethnicity!$B$10:$B$11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BD-AE4F-8FCE-A4E2952296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B0-3E4A-87E7-87326823B2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B0-3E4A-87E7-87326823B2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BB0-3E4A-87E7-87326823B2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BB0-3E4A-87E7-87326823B2A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BB0-3E4A-87E7-87326823B2A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BB0-3E4A-87E7-87326823B2A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OH_Ethnicity!$B$2:$B$3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BB0-3E4A-87E7-87326823B2A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71-6C4B-BD87-02921E5A60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71-6C4B-BD87-02921E5A60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71-6C4B-BD87-02921E5A60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71-6C4B-BD87-02921E5A60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71-6C4B-BD87-02921E5A60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71-6C4B-BD87-02921E5A60C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OH_Ethnicity!$B$6:$B$7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71-6C4B-BD87-02921E5A60C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8CB-E347-A7B6-426E693CC1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8CB-E347-A7B6-426E693CC1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8CB-E347-A7B6-426E693CC17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8CB-E347-A7B6-426E693CC1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8CB-E347-A7B6-426E693CC1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8CB-E347-A7B6-426E693CC17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KY_Ethnicity!$B$6:$B$7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8CB-E347-A7B6-426E693CC1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94-594D-A487-67319676DF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94-594D-A487-67319676DF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94-594D-A487-67319676DF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94-594D-A487-67319676DF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94-594D-A487-67319676DF9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94-594D-A487-67319676DF9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E94-594D-A487-67319676DF9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E94-594D-A487-67319676DF9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E94-594D-A487-67319676DF90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D85-A643-9E3F-66F22C1E26C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OH_Age!$A$22:$A$31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20-34</c:v>
                </c:pt>
                <c:pt idx="3">
                  <c:v>34-44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OH_Age!$B$22:$B$31</c:f>
              <c:numCache>
                <c:formatCode>0.0%</c:formatCode>
                <c:ptCount val="10"/>
                <c:pt idx="0">
                  <c:v>0.11799999999999999</c:v>
                </c:pt>
                <c:pt idx="1">
                  <c:v>0.13</c:v>
                </c:pt>
                <c:pt idx="2">
                  <c:v>0.19600000000000001</c:v>
                </c:pt>
                <c:pt idx="3">
                  <c:v>0.12</c:v>
                </c:pt>
                <c:pt idx="4">
                  <c:v>0.124</c:v>
                </c:pt>
                <c:pt idx="5">
                  <c:v>6.8000000000000005E-2</c:v>
                </c:pt>
                <c:pt idx="6">
                  <c:v>7.0000000000000007E-2</c:v>
                </c:pt>
                <c:pt idx="7">
                  <c:v>0.10199999999999999</c:v>
                </c:pt>
                <c:pt idx="8">
                  <c:v>5.1999999999999998E-2</c:v>
                </c:pt>
                <c:pt idx="9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94-594D-A487-67319676DF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B5-8B40-A8AF-571E0FA283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B5-8B40-A8AF-571E0FA283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B5-8B40-A8AF-571E0FA283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B5-8B40-A8AF-571E0FA283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4B5-8B40-A8AF-571E0FA283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4B5-8B40-A8AF-571E0FA2834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4B5-8B40-A8AF-571E0FA2834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4B5-8B40-A8AF-571E0FA2834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4B5-8B40-A8AF-571E0FA2834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OH_Age!$A$12:$A$20</c:f>
              <c:strCache>
                <c:ptCount val="9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  <c:pt idx="8">
                  <c:v>Unkown </c:v>
                </c:pt>
              </c:strCache>
            </c:strRef>
          </c:cat>
          <c:val>
            <c:numRef>
              <c:f>OH_Age!$B$12:$B$20</c:f>
              <c:numCache>
                <c:formatCode>0.0%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0.05</c:v>
                </c:pt>
                <c:pt idx="5">
                  <c:v>0.14000000000000001</c:v>
                </c:pt>
                <c:pt idx="6">
                  <c:v>0.26</c:v>
                </c:pt>
                <c:pt idx="7">
                  <c:v>0.53</c:v>
                </c:pt>
                <c:pt idx="8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4B5-8B40-A8AF-571E0FA283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1C-C140-BFE7-2CC6020B28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1C-C140-BFE7-2CC6020B28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1C-C140-BFE7-2CC6020B28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1C-C140-BFE7-2CC6020B28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11C-C140-BFE7-2CC6020B28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11C-C140-BFE7-2CC6020B28F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OH_Sex!$A$6:$A$8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OH_Sex!$B$6:$B$8</c:f>
              <c:numCache>
                <c:formatCode>0.0%</c:formatCode>
                <c:ptCount val="3"/>
                <c:pt idx="0">
                  <c:v>0.53</c:v>
                </c:pt>
                <c:pt idx="1">
                  <c:v>0.46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11C-C140-BFE7-2CC6020B28F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41-1C44-90E9-1F9F729007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41-1C44-90E9-1F9F729007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41-1C44-90E9-1F9F729007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41-1C44-90E9-1F9F729007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41-1C44-90E9-1F9F729007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C41-1C44-90E9-1F9F729007B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OH_Sex!$A$2:$A$3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OH_Sex!$B$2:$B$3</c:f>
              <c:numCache>
                <c:formatCode>0.0%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41-1C44-90E9-1F9F729007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OH_Sex!$B$9</c:f>
              <c:strCache>
                <c:ptCount val="1"/>
                <c:pt idx="0">
                  <c:v>Sex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9D-9E4C-A2A2-5267C63362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9D-9E4C-A2A2-5267C63362A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9D-9E4C-A2A2-5267C63362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9D-9E4C-A2A2-5267C63362A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9D-9E4C-A2A2-5267C63362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9D-9E4C-A2A2-5267C63362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OH_Sex!$A$10:$A$11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OH_Sex!$B$10:$B$11</c:f>
              <c:numCache>
                <c:formatCode>0.0%</c:formatCode>
                <c:ptCount val="2"/>
                <c:pt idx="0">
                  <c:v>0.48899999999999999</c:v>
                </c:pt>
                <c:pt idx="1">
                  <c:v>0.51100000000000001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9D-9E4C-A2A2-5267C63362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5-3B4C-99F2-AFA58800159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4C5-3B4C-99F2-AFA58800159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5-3B4C-99F2-AFA58800159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4C5-3B4C-99F2-AFA58800159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4C5-3B4C-99F2-AFA58800159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4C5-3B4C-99F2-AFA58800159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MI_Race!$A$18:$A$23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Islander/Hawaiian</c:v>
                </c:pt>
                <c:pt idx="5">
                  <c:v>Other/Mulitiracial</c:v>
                </c:pt>
              </c:strCache>
            </c:strRef>
          </c:cat>
          <c:val>
            <c:numRef>
              <c:f>MI_Race!$B$18:$B$23</c:f>
              <c:numCache>
                <c:formatCode>0%</c:formatCode>
                <c:ptCount val="6"/>
                <c:pt idx="0">
                  <c:v>0.79</c:v>
                </c:pt>
                <c:pt idx="1">
                  <c:v>0.14000000000000001</c:v>
                </c:pt>
                <c:pt idx="2">
                  <c:v>0.03</c:v>
                </c:pt>
                <c:pt idx="3" formatCode="0.0%">
                  <c:v>5.0000000000000001E-3</c:v>
                </c:pt>
                <c:pt idx="4" formatCode="0.0%">
                  <c:v>5.0000000000000001E-3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4C5-3B4C-99F2-AFA58800159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90-2541-8506-BD9E706D6C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90-2541-8506-BD9E706D6C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90-2541-8506-BD9E706D6C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90-2541-8506-BD9E706D6C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990-2541-8506-BD9E706D6C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990-2541-8506-BD9E706D6C8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MI_Race!$A$2:$A$6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</c:strCache>
            </c:strRef>
          </c:cat>
          <c:val>
            <c:numRef>
              <c:f>MI_Race!$B$2:$B$6</c:f>
              <c:numCache>
                <c:formatCode>0%</c:formatCode>
                <c:ptCount val="5"/>
                <c:pt idx="0">
                  <c:v>0.64</c:v>
                </c:pt>
                <c:pt idx="1">
                  <c:v>0.3</c:v>
                </c:pt>
                <c:pt idx="2">
                  <c:v>0.01</c:v>
                </c:pt>
                <c:pt idx="3">
                  <c:v>0.01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990-2541-8506-BD9E706D6C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8B-CA4B-829A-913E36E83E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8B-CA4B-829A-913E36E83E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8B-CA4B-829A-913E36E83E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8B-CA4B-829A-913E36E83E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8B-CA4B-829A-913E36E83E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8B-CA4B-829A-913E36E83EE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MI_Race!$A$10:$A$14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</c:strCache>
            </c:strRef>
          </c:cat>
          <c:val>
            <c:numRef>
              <c:f>MI_Race!$B$10:$B$14</c:f>
              <c:numCache>
                <c:formatCode>0%</c:formatCode>
                <c:ptCount val="5"/>
                <c:pt idx="0">
                  <c:v>0.7</c:v>
                </c:pt>
                <c:pt idx="1">
                  <c:v>0.14000000000000001</c:v>
                </c:pt>
                <c:pt idx="2">
                  <c:v>0.02</c:v>
                </c:pt>
                <c:pt idx="3">
                  <c:v>0.01</c:v>
                </c:pt>
                <c:pt idx="4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F8B-CA4B-829A-913E36E83E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3E-C64F-B390-8A387110D4B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3E-C64F-B390-8A387110D4B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3E-C64F-B390-8A387110D4B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3E-C64F-B390-8A387110D4B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3E-C64F-B390-8A387110D4B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B3E-C64F-B390-8A387110D4B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MI_Ethnicity!$B$10:$B$11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3E-C64F-B390-8A387110D4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D7-FE46-BE6C-2A966F5A2B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D7-FE46-BE6C-2A966F5A2B6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D7-FE46-BE6C-2A966F5A2B6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D7-FE46-BE6C-2A966F5A2B6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D7-FE46-BE6C-2A966F5A2B6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D7-FE46-BE6C-2A966F5A2B6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MI_Ethnicity!$B$6:$B$7</c:f>
              <c:numCache>
                <c:formatCode>0%</c:formatCode>
                <c:ptCount val="2"/>
                <c:pt idx="0">
                  <c:v>0.92</c:v>
                </c:pt>
                <c:pt idx="1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D7-FE46-BE6C-2A966F5A2B6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31-7C4A-9B92-97863D5C4C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31-7C4A-9B92-97863D5C4C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31-7C4A-9B92-97863D5C4C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31-7C4A-9B92-97863D5C4C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31-7C4A-9B92-97863D5C4C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31-7C4A-9B92-97863D5C4C9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KY_Ethnicity!$B$2:$B$3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F31-7C4A-9B92-97863D5C4C9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F3-5943-AC4A-DA9124BA47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F3-5943-AC4A-DA9124BA47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F3-5943-AC4A-DA9124BA47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EF3-5943-AC4A-DA9124BA47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F3-5943-AC4A-DA9124BA47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F3-5943-AC4A-DA9124BA47F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MI_Ethnicity!$B$2:$B$3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EF3-5943-AC4A-DA9124BA47F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MI_Age!$B$1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23-DA4F-B0BE-CCE60ECB873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23-DA4F-B0BE-CCE60ECB873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23-DA4F-B0BE-CCE60ECB87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D23-DA4F-B0BE-CCE60ECB873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D23-DA4F-B0BE-CCE60ECB873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D23-DA4F-B0BE-CCE60ECB873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D23-DA4F-B0BE-CCE60ECB873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D23-DA4F-B0BE-CCE60ECB873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MI_Age!$A$2:$A$9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MI_Age!$B$2:$B$9</c:f>
              <c:numCache>
                <c:formatCode>0.0%</c:formatCode>
                <c:ptCount val="8"/>
                <c:pt idx="0">
                  <c:v>0.11700000000000001</c:v>
                </c:pt>
                <c:pt idx="1">
                  <c:v>0.189</c:v>
                </c:pt>
                <c:pt idx="2">
                  <c:v>0.14899999999999999</c:v>
                </c:pt>
                <c:pt idx="3">
                  <c:v>0.14599999999999999</c:v>
                </c:pt>
                <c:pt idx="4">
                  <c:v>0.157</c:v>
                </c:pt>
                <c:pt idx="5">
                  <c:v>0.11899999999999999</c:v>
                </c:pt>
                <c:pt idx="6">
                  <c:v>7.0999999999999994E-2</c:v>
                </c:pt>
                <c:pt idx="7">
                  <c:v>4.9000000000000002E-2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D23-DA4F-B0BE-CCE60ECB873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B5-0E45-8102-A589A47249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B5-0E45-8102-A589A47249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B5-0E45-8102-A589A47249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B5-0E45-8102-A589A47249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B5-0E45-8102-A589A47249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B5-0E45-8102-A589A47249E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3B5-0E45-8102-A589A47249E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3B5-0E45-8102-A589A47249E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MI_Age!$A$12:$A$19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MI_Age!$B$12:$B$19</c:f>
              <c:numCache>
                <c:formatCode>0.0%</c:formatCode>
                <c:ptCount val="8"/>
                <c:pt idx="0">
                  <c:v>0</c:v>
                </c:pt>
                <c:pt idx="1">
                  <c:v>4.0000000000000001E-3</c:v>
                </c:pt>
                <c:pt idx="2">
                  <c:v>8.0000000000000002E-3</c:v>
                </c:pt>
                <c:pt idx="3">
                  <c:v>2.5999999999999999E-2</c:v>
                </c:pt>
                <c:pt idx="4">
                  <c:v>7.1999999999999995E-2</c:v>
                </c:pt>
                <c:pt idx="5">
                  <c:v>0.16300000000000001</c:v>
                </c:pt>
                <c:pt idx="6">
                  <c:v>0.27300000000000002</c:v>
                </c:pt>
                <c:pt idx="7">
                  <c:v>0.45300000000000001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3B5-0E45-8102-A589A47249E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F4-1748-80BC-41D5D56494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F4-1748-80BC-41D5D56494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F4-1748-80BC-41D5D56494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F4-1748-80BC-41D5D56494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F4-1748-80BC-41D5D56494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3F4-1748-80BC-41D5D56494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3F4-1748-80BC-41D5D564941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3F4-1748-80BC-41D5D564941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3F4-1748-80BC-41D5D564941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MI_Age!$A$22:$A$30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MI_Age!$B$22:$B$30</c:f>
              <c:numCache>
                <c:formatCode>0.0%</c:formatCode>
                <c:ptCount val="9"/>
                <c:pt idx="0">
                  <c:v>0.11</c:v>
                </c:pt>
                <c:pt idx="1">
                  <c:v>0.13</c:v>
                </c:pt>
                <c:pt idx="2">
                  <c:v>0.14000000000000001</c:v>
                </c:pt>
                <c:pt idx="3">
                  <c:v>0.12</c:v>
                </c:pt>
                <c:pt idx="4">
                  <c:v>0.12</c:v>
                </c:pt>
                <c:pt idx="5">
                  <c:v>0.13</c:v>
                </c:pt>
                <c:pt idx="6">
                  <c:v>0.13</c:v>
                </c:pt>
                <c:pt idx="7">
                  <c:v>0.08</c:v>
                </c:pt>
                <c:pt idx="8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3F4-1748-80BC-41D5D564941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MI_Sex!$B$9</c:f>
              <c:strCache>
                <c:ptCount val="1"/>
                <c:pt idx="0">
                  <c:v>Sex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57-144B-BDB2-B584B8D780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57-144B-BDB2-B584B8D780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57-144B-BDB2-B584B8D780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57-144B-BDB2-B584B8D780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657-144B-BDB2-B584B8D780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657-144B-BDB2-B584B8D78045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MI_Sex!$B$10:$B$11</c:f>
              <c:numCache>
                <c:formatCode>0.0%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57-144B-BDB2-B584B8D7804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EBE-C941-B341-9CE799FD343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EBE-C941-B341-9CE799FD34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EBE-C941-B341-9CE799FD343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EBE-C941-B341-9CE799FD343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EBE-C941-B341-9CE799FD343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EBE-C941-B341-9CE799FD343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MI_Sex!$A$6:$A$8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MI_Sex!$B$6:$B$8</c:f>
              <c:numCache>
                <c:formatCode>0.0%</c:formatCode>
                <c:ptCount val="3"/>
                <c:pt idx="0">
                  <c:v>0.51</c:v>
                </c:pt>
                <c:pt idx="1">
                  <c:v>0.48499999999999999</c:v>
                </c:pt>
                <c:pt idx="2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BE-C941-B341-9CE799FD34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MI_Sex!$B$1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6C-244B-8E85-82A458F41A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6C-244B-8E85-82A458F41A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6C-244B-8E85-82A458F41A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6C-244B-8E85-82A458F41A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6C-244B-8E85-82A458F41A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6C-244B-8E85-82A458F41A8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MI_Sex!$A$2:$A$3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MI_Sex!$B$2:$B$3</c:f>
              <c:numCache>
                <c:formatCode>0.0%</c:formatCode>
                <c:ptCount val="2"/>
                <c:pt idx="0">
                  <c:v>0.46500000000000002</c:v>
                </c:pt>
                <c:pt idx="1">
                  <c:v>0.53500000000000003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6C-244B-8E85-82A458F41A8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D2-A24C-8EF3-0E88FE96F0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D2-A24C-8EF3-0E88FE96F0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D2-A24C-8EF3-0E88FE96F0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TN_Ethnicity!$A$6:$A$8</c:f>
              <c:strCache>
                <c:ptCount val="3"/>
                <c:pt idx="0">
                  <c:v>Not Hispanic or Latino</c:v>
                </c:pt>
                <c:pt idx="1">
                  <c:v>Hispanic</c:v>
                </c:pt>
                <c:pt idx="2">
                  <c:v>Pending </c:v>
                </c:pt>
              </c:strCache>
            </c:strRef>
          </c:cat>
          <c:val>
            <c:numRef>
              <c:f>TN_Ethnicity!$B$6:$B$8</c:f>
              <c:numCache>
                <c:formatCode>0%</c:formatCode>
                <c:ptCount val="3"/>
                <c:pt idx="0">
                  <c:v>0.67</c:v>
                </c:pt>
                <c:pt idx="1">
                  <c:v>0.11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D2-A24C-8EF3-0E88FE96F0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BB-D74A-9B3F-D37E2B60EC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BB-D74A-9B3F-D37E2B60EC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BB-D74A-9B3F-D37E2B60EC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TN_Ethnicity!$A$6:$A$8</c:f>
              <c:strCache>
                <c:ptCount val="3"/>
                <c:pt idx="0">
                  <c:v>Not Hispanic or Latino</c:v>
                </c:pt>
                <c:pt idx="1">
                  <c:v>Hispanic</c:v>
                </c:pt>
                <c:pt idx="2">
                  <c:v>Pending </c:v>
                </c:pt>
              </c:strCache>
            </c:strRef>
          </c:cat>
          <c:val>
            <c:numRef>
              <c:f>TN_Ethnicity!$B$6:$B$8</c:f>
              <c:numCache>
                <c:formatCode>0%</c:formatCode>
                <c:ptCount val="3"/>
                <c:pt idx="0">
                  <c:v>0.67</c:v>
                </c:pt>
                <c:pt idx="1">
                  <c:v>0.11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BB-D74A-9B3F-D37E2B60EC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7C-E44D-80AC-992AAD749B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7C-E44D-80AC-992AAD749B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7C-E44D-80AC-992AAD749B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7C-E44D-80AC-992AAD749B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07C-E44D-80AC-992AAD749B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07C-E44D-80AC-992AAD749B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07C-E44D-80AC-992AAD749B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TN_Race!$A$10:$A$16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  <c:pt idx="6">
                  <c:v>Pending</c:v>
                </c:pt>
              </c:strCache>
            </c:strRef>
          </c:cat>
          <c:val>
            <c:numRef>
              <c:f>TN_Race!$B$10:$B$16</c:f>
              <c:numCache>
                <c:formatCode>0%</c:formatCode>
                <c:ptCount val="7"/>
                <c:pt idx="0">
                  <c:v>0.56999999999999995</c:v>
                </c:pt>
                <c:pt idx="1">
                  <c:v>0.16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0.11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07C-E44D-80AC-992AAD749B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ED1-9C4F-84A2-64EEB0FDC2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ED1-9C4F-84A2-64EEB0FDC2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ED1-9C4F-84A2-64EEB0FDC2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ED1-9C4F-84A2-64EEB0FDC2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ED1-9C4F-84A2-64EEB0FDC25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ED1-9C4F-84A2-64EEB0FDC25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KY_Ethnicity!$B$10:$B$11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D1-9C4F-84A2-64EEB0FDC25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Noto Sans Thaana" panose="020B0502040504020204" pitchFamily="34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4D-9F4C-95D8-4D3E52B8A0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4D-9F4C-95D8-4D3E52B8A0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4D-9F4C-95D8-4D3E52B8A0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4D-9F4C-95D8-4D3E52B8A0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34D-9F4C-95D8-4D3E52B8A0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34D-9F4C-95D8-4D3E52B8A0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34D-9F4C-95D8-4D3E52B8A0C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Noto Sans Thaana" panose="020B0502040504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TN_Race!$A$2:$A$8</c:f>
              <c:strCache>
                <c:ptCount val="7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</c:v>
                </c:pt>
                <c:pt idx="5">
                  <c:v>Other/Mulitiracial</c:v>
                </c:pt>
                <c:pt idx="6">
                  <c:v>Pending</c:v>
                </c:pt>
              </c:strCache>
            </c:strRef>
          </c:cat>
          <c:val>
            <c:numRef>
              <c:f>TN_Race!$B$2:$B$8</c:f>
              <c:numCache>
                <c:formatCode>0%</c:formatCode>
                <c:ptCount val="7"/>
                <c:pt idx="0">
                  <c:v>0.7</c:v>
                </c:pt>
                <c:pt idx="1">
                  <c:v>0.23</c:v>
                </c:pt>
                <c:pt idx="2">
                  <c:v>0.01</c:v>
                </c:pt>
                <c:pt idx="3">
                  <c:v>0</c:v>
                </c:pt>
                <c:pt idx="4">
                  <c:v>0</c:v>
                </c:pt>
                <c:pt idx="5">
                  <c:v>0.04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34D-9F4C-95D8-4D3E52B8A0C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Noto Sans Thaana" panose="020B0502040504020204" pitchFamily="34" charset="0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b="0">
          <a:solidFill>
            <a:schemeClr val="tx1"/>
          </a:solidFill>
          <a:latin typeface="Times" pitchFamily="2" charset="0"/>
          <a:cs typeface="Noto Sans Thaana" panose="020B0502040504020204" pitchFamily="34" charset="0"/>
        </a:defRPr>
      </a:pPr>
      <a:endParaRPr lang="en-US"/>
    </a:p>
  </c:txPr>
  <c:externalData r:id="rId3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TN_Age!$B$11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A6-6C41-8473-92AC48B46D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A6-6C41-8473-92AC48B46D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A6-6C41-8473-92AC48B46D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A6-6C41-8473-92AC48B46D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A6-6C41-8473-92AC48B46D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A6-6C41-8473-92AC48B46D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2A6-6C41-8473-92AC48B46D6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2A6-6C41-8473-92AC48B46D6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2A6-6C41-8473-92AC48B46D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TN_Age!$A$12:$A$20</c:f>
              <c:strCache>
                <c:ptCount val="9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81+</c:v>
                </c:pt>
              </c:strCache>
            </c:strRef>
          </c:cat>
          <c:val>
            <c:numRef>
              <c:f>TN_Age!$B$12:$B$20</c:f>
              <c:numCache>
                <c:formatCode>0%</c:formatCode>
                <c:ptCount val="9"/>
                <c:pt idx="0">
                  <c:v>0.05</c:v>
                </c:pt>
                <c:pt idx="1">
                  <c:v>0.13</c:v>
                </c:pt>
                <c:pt idx="2">
                  <c:v>0.2</c:v>
                </c:pt>
                <c:pt idx="3">
                  <c:v>0.16</c:v>
                </c:pt>
                <c:pt idx="4">
                  <c:v>0.15</c:v>
                </c:pt>
                <c:pt idx="5">
                  <c:v>0.13</c:v>
                </c:pt>
                <c:pt idx="6">
                  <c:v>0.09</c:v>
                </c:pt>
                <c:pt idx="7">
                  <c:v>0.06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2A6-6C41-8473-92AC48B46D6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TN_Age!$B$1</c:f>
              <c:strCache>
                <c:ptCount val="1"/>
                <c:pt idx="0">
                  <c:v>Deaths by 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4B-9942-BFB7-F064317342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B-9942-BFB7-F064317342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4B-9942-BFB7-F064317342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4B-9942-BFB7-F064317342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14B-9942-BFB7-F064317342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14B-9942-BFB7-F064317342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14B-9942-BFB7-F064317342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14B-9942-BFB7-F064317342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14B-9942-BFB7-F064317342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TN_Age!$A$2:$A$10</c:f>
              <c:strCache>
                <c:ptCount val="9"/>
                <c:pt idx="0">
                  <c:v>0-10</c:v>
                </c:pt>
                <c:pt idx="1">
                  <c:v>11-20</c:v>
                </c:pt>
                <c:pt idx="2">
                  <c:v>21-30</c:v>
                </c:pt>
                <c:pt idx="3">
                  <c:v>31-40</c:v>
                </c:pt>
                <c:pt idx="4">
                  <c:v>41-50</c:v>
                </c:pt>
                <c:pt idx="5">
                  <c:v>51-60</c:v>
                </c:pt>
                <c:pt idx="6">
                  <c:v>61-70</c:v>
                </c:pt>
                <c:pt idx="7">
                  <c:v>71-80</c:v>
                </c:pt>
                <c:pt idx="8">
                  <c:v>81+</c:v>
                </c:pt>
              </c:strCache>
            </c:strRef>
          </c:cat>
          <c:val>
            <c:numRef>
              <c:f>TN_Age!$B$2:$B$10</c:f>
              <c:numCache>
                <c:formatCode>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0.01</c:v>
                </c:pt>
                <c:pt idx="4">
                  <c:v>0.04</c:v>
                </c:pt>
                <c:pt idx="5">
                  <c:v>0.1</c:v>
                </c:pt>
                <c:pt idx="6">
                  <c:v>0.19</c:v>
                </c:pt>
                <c:pt idx="7">
                  <c:v>0.3</c:v>
                </c:pt>
                <c:pt idx="8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14B-9942-BFB7-F0643173424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TN_Sex!$B$4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DF4-B24A-83C9-4D1ADD4945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DF4-B24A-83C9-4D1ADD4945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DF4-B24A-83C9-4D1ADD4945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TN_Sex!$A$5:$A$7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Pending</c:v>
                </c:pt>
              </c:strCache>
            </c:strRef>
          </c:cat>
          <c:val>
            <c:numRef>
              <c:f>TN_Sex!$B$5:$B$7</c:f>
              <c:numCache>
                <c:formatCode>0%</c:formatCode>
                <c:ptCount val="3"/>
                <c:pt idx="0">
                  <c:v>0.52</c:v>
                </c:pt>
                <c:pt idx="1">
                  <c:v>0.47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F4-B24A-83C9-4D1ADD49453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TN_Sex!$B$1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45-B94B-B58E-CF02A9D9A4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45-B94B-B58E-CF02A9D9A4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TN_Sex!$A$2:$A$3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TN_Sex!$B$2:$B$3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45-B94B-B58E-CF02A9D9A4E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Times" pitchFamily="2" charset="0"/>
        </a:defRPr>
      </a:pPr>
      <a:endParaRPr lang="en-US"/>
    </a:p>
  </c:txPr>
  <c:externalData r:id="rId3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WI_Race!$B$17</c:f>
              <c:strCache>
                <c:ptCount val="1"/>
                <c:pt idx="0">
                  <c:v>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E7-EA45-88EA-1F2C3276D1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E7-EA45-88EA-1F2C3276D1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E7-EA45-88EA-1F2C3276D1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E7-EA45-88EA-1F2C3276D1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3E7-EA45-88EA-1F2C3276D1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3E7-EA45-88EA-1F2C3276D10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WI_Race!$A$18:$A$22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</c:strCache>
            </c:strRef>
          </c:cat>
          <c:val>
            <c:numRef>
              <c:f>WI_Race!$B$18:$B$22</c:f>
              <c:numCache>
                <c:formatCode>0%</c:formatCode>
                <c:ptCount val="5"/>
                <c:pt idx="0">
                  <c:v>0.86</c:v>
                </c:pt>
                <c:pt idx="1">
                  <c:v>0.06</c:v>
                </c:pt>
                <c:pt idx="2">
                  <c:v>0.03</c:v>
                </c:pt>
                <c:pt idx="3" formatCode="0.0%">
                  <c:v>0.01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E7-EA45-88EA-1F2C3276D10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WI_Race!$B$1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2F-B340-BF0C-3CAE3C2863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2F-B340-BF0C-3CAE3C2863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2F-B340-BF0C-3CAE3C2863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2F-B340-BF0C-3CAE3C2863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2F-B340-BF0C-3CAE3C28633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72F-B340-BF0C-3CAE3C28633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WI_Race!$A$2:$A$6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Other/Multiracial</c:v>
                </c:pt>
              </c:strCache>
            </c:strRef>
          </c:cat>
          <c:val>
            <c:numRef>
              <c:f>WI_Race!$B$2:$B$6</c:f>
              <c:numCache>
                <c:formatCode>0%</c:formatCode>
                <c:ptCount val="5"/>
                <c:pt idx="0">
                  <c:v>0.87</c:v>
                </c:pt>
                <c:pt idx="1">
                  <c:v>0.08</c:v>
                </c:pt>
                <c:pt idx="2">
                  <c:v>0.02</c:v>
                </c:pt>
                <c:pt idx="3">
                  <c:v>0.01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72F-B340-BF0C-3CAE3C2863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52-D349-A09E-279FCB67CE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52-D349-A09E-279FCB67CE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52-D349-A09E-279FCB67CE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52-D349-A09E-279FCB67CE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352-D349-A09E-279FCB67CE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352-D349-A09E-279FCB67CE6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WI_Race!$A$10:$A$14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</c:strCache>
            </c:strRef>
          </c:cat>
          <c:val>
            <c:numRef>
              <c:f>WI_Race!$B$10:$B$14</c:f>
              <c:numCache>
                <c:formatCode>0%</c:formatCode>
                <c:ptCount val="5"/>
                <c:pt idx="0">
                  <c:v>0.82</c:v>
                </c:pt>
                <c:pt idx="1">
                  <c:v>7.0000000000000007E-2</c:v>
                </c:pt>
                <c:pt idx="2">
                  <c:v>0.02</c:v>
                </c:pt>
                <c:pt idx="3">
                  <c:v>0.01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52-D349-A09E-279FCB67CE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E6-AD4D-87BA-0B5DFFACD6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E6-AD4D-87BA-0B5DFFACD6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E6-AD4D-87BA-0B5DFFACD6E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E6-AD4D-87BA-0B5DFFACD6E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E6-AD4D-87BA-0B5DFFACD6E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FE6-AD4D-87BA-0B5DFFACD6E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WI_Ethnicity!$B$10:$B$11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FE6-AD4D-87BA-0B5DFFACD6E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AE-444A-A0AE-E925585863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AE-444A-A0AE-E925585863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AE-444A-A0AE-E925585863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AE-444A-A0AE-E925585863E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AE-444A-A0AE-E925585863E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AE-444A-A0AE-E925585863E3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WI_Ethnicity!$B$2:$B$3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9AE-444A-A0AE-E925585863E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KY_Age!$B$11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E0-CA47-BE6D-928A125AB7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E0-CA47-BE6D-928A125AB7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E0-CA47-BE6D-928A125AB7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E0-CA47-BE6D-928A125AB7B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E0-CA47-BE6D-928A125AB7B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E0-CA47-BE6D-928A125AB7B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E0-CA47-BE6D-928A125AB7B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AE0-CA47-BE6D-928A125AB7B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AE0-CA47-BE6D-928A125AB7B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KY_Age!$A$12:$A$20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KY_Age!$B$12:$B$20</c:f>
              <c:numCache>
                <c:formatCode>0.0%</c:formatCode>
                <c:ptCount val="9"/>
                <c:pt idx="0">
                  <c:v>3.9E-2</c:v>
                </c:pt>
                <c:pt idx="1">
                  <c:v>0.104</c:v>
                </c:pt>
                <c:pt idx="2">
                  <c:v>0.186</c:v>
                </c:pt>
                <c:pt idx="3">
                  <c:v>0.151</c:v>
                </c:pt>
                <c:pt idx="4">
                  <c:v>0.14799999999999999</c:v>
                </c:pt>
                <c:pt idx="5">
                  <c:v>0.14199999999999999</c:v>
                </c:pt>
                <c:pt idx="6">
                  <c:v>0.112</c:v>
                </c:pt>
                <c:pt idx="7">
                  <c:v>7.0000000000000007E-2</c:v>
                </c:pt>
                <c:pt idx="8">
                  <c:v>4.8000000000000001E-2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AE0-CA47-BE6D-928A125AB7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44-9C4D-B940-EF3C9889AA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44-9C4D-B940-EF3C9889AA5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44-9C4D-B940-EF3C9889AA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44-9C4D-B940-EF3C9889AA5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44-9C4D-B940-EF3C9889AA5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44-9C4D-B940-EF3C9889AA5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WI_Ethnicity!$B$6:$B$7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44-9C4D-B940-EF3C9889AA5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F38-5D4A-BD15-B059F1C182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F38-5D4A-BD15-B059F1C182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F38-5D4A-BD15-B059F1C182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F38-5D4A-BD15-B059F1C182B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F38-5D4A-BD15-B059F1C182B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F38-5D4A-BD15-B059F1C182B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F38-5D4A-BD15-B059F1C182B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F38-5D4A-BD15-B059F1C182B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F38-5D4A-BD15-B059F1C182B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F38-5D4A-BD15-B059F1C182B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WI_Age!$A$22:$A$31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20-34</c:v>
                </c:pt>
                <c:pt idx="3">
                  <c:v>34-44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WI_Age!$B$22:$B$31</c:f>
              <c:numCache>
                <c:formatCode>0.0%</c:formatCode>
                <c:ptCount val="10"/>
                <c:pt idx="0">
                  <c:v>0.13100000000000001</c:v>
                </c:pt>
                <c:pt idx="1">
                  <c:v>0.15</c:v>
                </c:pt>
                <c:pt idx="2">
                  <c:v>0.19900000000000001</c:v>
                </c:pt>
                <c:pt idx="3">
                  <c:v>0.16300000000000001</c:v>
                </c:pt>
                <c:pt idx="4">
                  <c:v>0.13700000000000001</c:v>
                </c:pt>
                <c:pt idx="5">
                  <c:v>4.7E-2</c:v>
                </c:pt>
                <c:pt idx="6">
                  <c:v>3.7999999999999999E-2</c:v>
                </c:pt>
                <c:pt idx="7">
                  <c:v>6.6000000000000003E-2</c:v>
                </c:pt>
                <c:pt idx="8">
                  <c:v>4.7E-2</c:v>
                </c:pt>
                <c:pt idx="9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F38-5D4A-BD15-B059F1C182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421-774C-B447-8E4F6423B76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421-774C-B447-8E4F6423B76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421-774C-B447-8E4F6423B76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421-774C-B447-8E4F6423B76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421-774C-B447-8E4F6423B76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421-774C-B447-8E4F6423B76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421-774C-B447-8E4F6423B76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421-774C-B447-8E4F6423B76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WI_Age!$A$12:$A$19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WI_Age!$B$12:$B$19</c:f>
              <c:numCache>
                <c:formatCode>0.0%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0.01</c:v>
                </c:pt>
                <c:pt idx="3">
                  <c:v>0.02</c:v>
                </c:pt>
                <c:pt idx="4">
                  <c:v>0.05</c:v>
                </c:pt>
                <c:pt idx="5">
                  <c:v>0.13</c:v>
                </c:pt>
                <c:pt idx="6">
                  <c:v>0.25</c:v>
                </c:pt>
                <c:pt idx="7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421-774C-B447-8E4F6423B76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9351827832796"/>
          <c:y val="0.19279134848298518"/>
          <c:w val="0.13265804955771615"/>
          <c:h val="0.56141373997036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WI_Age!$B$1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74-3A48-A6F4-5E18EE26F8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74-3A48-A6F4-5E18EE26F8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74-3A48-A6F4-5E18EE26F8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74-3A48-A6F4-5E18EE26F8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74-3A48-A6F4-5E18EE26F8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74-3A48-A6F4-5E18EE26F8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A74-3A48-A6F4-5E18EE26F80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A74-3A48-A6F4-5E18EE26F80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WI_Age!$A$2:$A$9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WI_Age!$B$2:$B$9</c:f>
              <c:numCache>
                <c:formatCode>0.0%</c:formatCode>
                <c:ptCount val="8"/>
                <c:pt idx="0">
                  <c:v>0.15</c:v>
                </c:pt>
                <c:pt idx="1">
                  <c:v>0.19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0.15</c:v>
                </c:pt>
                <c:pt idx="5">
                  <c:v>0.11</c:v>
                </c:pt>
                <c:pt idx="6">
                  <c:v>0.06</c:v>
                </c:pt>
                <c:pt idx="7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A74-3A48-A6F4-5E18EE26F8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WI_Sex!$B$9</c:f>
              <c:strCache>
                <c:ptCount val="1"/>
                <c:pt idx="0">
                  <c:v>Sex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E9-7E44-BB32-CC15951E3A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E9-7E44-BB32-CC15951E3A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E9-7E44-BB32-CC15951E3A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E9-7E44-BB32-CC15951E3A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AE9-7E44-BB32-CC15951E3A0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AE9-7E44-BB32-CC15951E3A0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WI_Sex!$B$10:$B$11</c:f>
              <c:numCache>
                <c:formatCode>0.0%</c:formatCode>
                <c:ptCount val="2"/>
                <c:pt idx="0">
                  <c:v>0.502</c:v>
                </c:pt>
                <c:pt idx="1">
                  <c:v>0.498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E9-7E44-BB32-CC15951E3A0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08D-3346-9AA7-2473ECA2E4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08D-3346-9AA7-2473ECA2E43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08D-3346-9AA7-2473ECA2E43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08D-3346-9AA7-2473ECA2E4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08D-3346-9AA7-2473ECA2E43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08D-3346-9AA7-2473ECA2E43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WI_Sex!$A$6:$A$7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WI_Sex!$B$6:$B$7</c:f>
              <c:numCache>
                <c:formatCode>0.0%</c:formatCode>
                <c:ptCount val="2"/>
                <c:pt idx="0">
                  <c:v>0.51</c:v>
                </c:pt>
                <c:pt idx="1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08D-3346-9AA7-2473ECA2E43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WI_Sex!$B$1</c:f>
              <c:strCache>
                <c:ptCount val="1"/>
                <c:pt idx="0">
                  <c:v>Deaths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CE-3B49-AC64-AB5EB60DE6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CE-3B49-AC64-AB5EB60DE6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CE-3B49-AC64-AB5EB60DE6B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CE-3B49-AC64-AB5EB60DE6B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CE-3B49-AC64-AB5EB60DE6B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CE-3B49-AC64-AB5EB60DE6B9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WI_Sex!$A$2:$A$3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WI_Sex!$B$2:$B$3</c:f>
              <c:numCache>
                <c:formatCode>0.0%</c:formatCode>
                <c:ptCount val="2"/>
                <c:pt idx="0">
                  <c:v>0.46</c:v>
                </c:pt>
                <c:pt idx="1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CE-3B49-AC64-AB5EB60DE6B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 Breakdown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MN_Race!$B$17</c:f>
              <c:strCache>
                <c:ptCount val="1"/>
                <c:pt idx="0">
                  <c:v>Total Population Breakdown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872-A040-8125-F8DEAA27A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872-A040-8125-F8DEAA27A7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872-A040-8125-F8DEAA27A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872-A040-8125-F8DEAA27A7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872-A040-8125-F8DEAA27A7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872-A040-8125-F8DEAA27A7E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MN_Race!$A$18:$A$23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Islander/Hawaiian</c:v>
                </c:pt>
                <c:pt idx="5">
                  <c:v>Other/Mulitiracial</c:v>
                </c:pt>
              </c:strCache>
            </c:strRef>
          </c:cat>
          <c:val>
            <c:numRef>
              <c:f>MN_Race!$B$18:$B$23</c:f>
              <c:numCache>
                <c:formatCode>0%</c:formatCode>
                <c:ptCount val="6"/>
                <c:pt idx="0">
                  <c:v>0.83</c:v>
                </c:pt>
                <c:pt idx="1">
                  <c:v>0.06</c:v>
                </c:pt>
                <c:pt idx="2">
                  <c:v>0.05</c:v>
                </c:pt>
                <c:pt idx="3" formatCode="0.0%">
                  <c:v>0.01</c:v>
                </c:pt>
                <c:pt idx="4" formatCode="0.0%">
                  <c:v>5.0000000000000001E-3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72-A040-8125-F8DEAA27A7E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MN_Race!$B$1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71F-5849-B162-9F0ECBBED2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71F-5849-B162-9F0ECBBED2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71F-5849-B162-9F0ECBBED2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71F-5849-B162-9F0ECBBED2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71F-5849-B162-9F0ECBBED24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71F-5849-B162-9F0ECBBED24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MN_Race!$A$2:$A$7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Islander/Hawaiian</c:v>
                </c:pt>
                <c:pt idx="5">
                  <c:v>Other/Mulitiracial</c:v>
                </c:pt>
              </c:strCache>
            </c:strRef>
          </c:cat>
          <c:val>
            <c:numRef>
              <c:f>MN_Race!$B$2:$B$7</c:f>
              <c:numCache>
                <c:formatCode>0%</c:formatCode>
                <c:ptCount val="6"/>
                <c:pt idx="0">
                  <c:v>0.72</c:v>
                </c:pt>
                <c:pt idx="1">
                  <c:v>0.09</c:v>
                </c:pt>
                <c:pt idx="2">
                  <c:v>0.05</c:v>
                </c:pt>
                <c:pt idx="3">
                  <c:v>0.01</c:v>
                </c:pt>
                <c:pt idx="4" formatCode="0.0%">
                  <c:v>5.0000000000000001E-3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71F-5849-B162-9F0ECBBED2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MN_Race!$B$9</c:f>
              <c:strCache>
                <c:ptCount val="1"/>
                <c:pt idx="0">
                  <c:v>Deaths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F0-774F-9027-02C7A23AA3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F0-774F-9027-02C7A23AA3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F0-774F-9027-02C7A23AA3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6F0-774F-9027-02C7A23AA31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6F0-774F-9027-02C7A23AA31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6F0-774F-9027-02C7A23AA31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MN_Race!$A$10:$A$15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Pacific Islander/Hawaiian</c:v>
                </c:pt>
                <c:pt idx="5">
                  <c:v>Other/Mulitiracial</c:v>
                </c:pt>
              </c:strCache>
            </c:strRef>
          </c:cat>
          <c:val>
            <c:numRef>
              <c:f>MN_Race!$B$10:$B$15</c:f>
              <c:numCache>
                <c:formatCode>0%</c:formatCode>
                <c:ptCount val="6"/>
                <c:pt idx="0">
                  <c:v>0.84</c:v>
                </c:pt>
                <c:pt idx="1">
                  <c:v>0.06</c:v>
                </c:pt>
                <c:pt idx="2">
                  <c:v>0.04</c:v>
                </c:pt>
                <c:pt idx="3">
                  <c:v>5.0000000000000001E-3</c:v>
                </c:pt>
                <c:pt idx="4" formatCode="0.0%">
                  <c:v>5.0000000000000001E-3</c:v>
                </c:pt>
                <c:pt idx="5" formatCode="0.0%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6F0-774F-9027-02C7A23AA31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EA-BC4B-95AC-12A93A23F9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EA-BC4B-95AC-12A93A23F9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EA-BC4B-95AC-12A93A23F9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EA-BC4B-95AC-12A93A23F9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EA-BC4B-95AC-12A93A23F90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0EA-BC4B-95AC-12A93A23F90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0EA-BC4B-95AC-12A93A23F90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0EA-BC4B-95AC-12A93A23F90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40EA-BC4B-95AC-12A93A23F90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40EA-BC4B-95AC-12A93A23F90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KY_Age!$A$22:$A$31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KY_Age!$B$22:$B$31</c:f>
              <c:numCache>
                <c:formatCode>0.0%</c:formatCode>
                <c:ptCount val="10"/>
                <c:pt idx="0">
                  <c:v>0.13500000000000001</c:v>
                </c:pt>
                <c:pt idx="1">
                  <c:v>0.14099999999999999</c:v>
                </c:pt>
                <c:pt idx="2">
                  <c:v>0.21099999999999999</c:v>
                </c:pt>
                <c:pt idx="3">
                  <c:v>0.29699999999999999</c:v>
                </c:pt>
                <c:pt idx="4">
                  <c:v>0.13800000000000001</c:v>
                </c:pt>
                <c:pt idx="5">
                  <c:v>5.0999999999999997E-2</c:v>
                </c:pt>
                <c:pt idx="6">
                  <c:v>4.2000000000000003E-2</c:v>
                </c:pt>
                <c:pt idx="7">
                  <c:v>6.8000000000000005E-2</c:v>
                </c:pt>
                <c:pt idx="8">
                  <c:v>4.2999999999999997E-2</c:v>
                </c:pt>
                <c:pt idx="9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0EA-BC4B-95AC-12A93A23F9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Percent of Total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MN_Ethnicity!$B$9</c:f>
              <c:strCache>
                <c:ptCount val="1"/>
                <c:pt idx="0">
                  <c:v>Percent of Total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78-EA4C-BAEB-73DE6CCDEA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78-EA4C-BAEB-73DE6CCDEA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278-EA4C-BAEB-73DE6CCDEA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278-EA4C-BAEB-73DE6CCDEA7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278-EA4C-BAEB-73DE6CCDEA7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278-EA4C-BAEB-73DE6CCDEA7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MN_Ethnicity!$A$10:$A$11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MN_Ethnicity!$B$10:$B$11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278-EA4C-BAEB-73DE6CCDEA7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MN_Ethnicity!$B$5</c:f>
              <c:strCache>
                <c:ptCount val="1"/>
                <c:pt idx="0">
                  <c:v>Positive Cases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3D-5844-AF72-1DE900DD39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3D-5844-AF72-1DE900DD39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3D-5844-AF72-1DE900DD39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3D-5844-AF72-1DE900DD39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13D-5844-AF72-1DE900DD39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13D-5844-AF72-1DE900DD396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MN_Ethnicity!$A$6:$A$7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MN_Ethnicity!$B$6:$B$7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13D-5844-AF72-1DE900DD39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MN_Ethnicity!$B$1</c:f>
              <c:strCache>
                <c:ptCount val="1"/>
                <c:pt idx="0">
                  <c:v>Deaths by 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1A-7948-A7F8-14893AFD82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1A-7948-A7F8-14893AFD82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1A-7948-A7F8-14893AFD82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1A-7948-A7F8-14893AFD82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01A-7948-A7F8-14893AFD82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01A-7948-A7F8-14893AFD820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MN_Ethnicity!$A$2:$A$3</c:f>
              <c:strCache>
                <c:ptCount val="2"/>
                <c:pt idx="0">
                  <c:v>Not Hispanic or Latino</c:v>
                </c:pt>
                <c:pt idx="1">
                  <c:v>Hispanic</c:v>
                </c:pt>
              </c:strCache>
            </c:strRef>
          </c:cat>
          <c:val>
            <c:numRef>
              <c:f>MN_Ethnicity!$B$2:$B$3</c:f>
              <c:numCache>
                <c:formatCode>0%</c:formatCode>
                <c:ptCount val="2"/>
                <c:pt idx="0">
                  <c:v>0.97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01A-7948-A7F8-14893AFD82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Age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MN_Age!$B$21</c:f>
              <c:strCache>
                <c:ptCount val="1"/>
                <c:pt idx="0">
                  <c:v>Age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A-6C48-BA80-F7D492364A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7A-6C48-BA80-F7D492364A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7A-6C48-BA80-F7D492364A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7A-6C48-BA80-F7D492364A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7A-6C48-BA80-F7D492364A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7A-6C48-BA80-F7D492364A0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F7A-6C48-BA80-F7D492364A0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F7A-6C48-BA80-F7D492364A0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F7A-6C48-BA80-F7D492364A0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6F0-CB4B-B07E-7C664D86BA4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MN_Age!$A$22:$A$31</c:f>
              <c:strCache>
                <c:ptCount val="10"/>
                <c:pt idx="0">
                  <c:v>0-9</c:v>
                </c:pt>
                <c:pt idx="1">
                  <c:v>10-19</c:v>
                </c:pt>
                <c:pt idx="2">
                  <c:v>20-34</c:v>
                </c:pt>
                <c:pt idx="3">
                  <c:v>35-44</c:v>
                </c:pt>
                <c:pt idx="4">
                  <c:v>45-54</c:v>
                </c:pt>
                <c:pt idx="5">
                  <c:v>55-59</c:v>
                </c:pt>
                <c:pt idx="6">
                  <c:v>60-64</c:v>
                </c:pt>
                <c:pt idx="7">
                  <c:v>65-74</c:v>
                </c:pt>
                <c:pt idx="8">
                  <c:v>75-84</c:v>
                </c:pt>
                <c:pt idx="9">
                  <c:v>85+</c:v>
                </c:pt>
              </c:strCache>
            </c:strRef>
          </c:cat>
          <c:val>
            <c:numRef>
              <c:f>MN_Age!$B$22:$B$31</c:f>
              <c:numCache>
                <c:formatCode>0.0%</c:formatCode>
                <c:ptCount val="10"/>
                <c:pt idx="0">
                  <c:v>0.13900000000000001</c:v>
                </c:pt>
                <c:pt idx="1">
                  <c:v>0.152</c:v>
                </c:pt>
                <c:pt idx="2">
                  <c:v>0.20300000000000001</c:v>
                </c:pt>
                <c:pt idx="3">
                  <c:v>0.16800000000000001</c:v>
                </c:pt>
                <c:pt idx="4">
                  <c:v>0.13500000000000001</c:v>
                </c:pt>
                <c:pt idx="5">
                  <c:v>4.5999999999999999E-2</c:v>
                </c:pt>
                <c:pt idx="6">
                  <c:v>3.5999999999999997E-2</c:v>
                </c:pt>
                <c:pt idx="7">
                  <c:v>0.06</c:v>
                </c:pt>
                <c:pt idx="8">
                  <c:v>4.2999999999999997E-2</c:v>
                </c:pt>
                <c:pt idx="9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F7A-6C48-BA80-F7D492364A0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MN_Age!$B$11</c:f>
              <c:strCache>
                <c:ptCount val="1"/>
                <c:pt idx="0">
                  <c:v>Deaths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CB-2A4E-9B52-22E4377BDE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CB-2A4E-9B52-22E4377BDE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CB-2A4E-9B52-22E4377BDE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CB-2A4E-9B52-22E4377BDE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1CB-2A4E-9B52-22E4377BDE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1CB-2A4E-9B52-22E4377BDEF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1CB-2A4E-9B52-22E4377BDEF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1CB-2A4E-9B52-22E4377BDEF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MN_Age!$A$12:$A$19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MN_Age!$B$12:$B$19</c:f>
              <c:numCache>
                <c:formatCode>0.0%</c:formatCode>
                <c:ptCount val="8"/>
                <c:pt idx="0">
                  <c:v>0</c:v>
                </c:pt>
                <c:pt idx="1">
                  <c:v>1E-3</c:v>
                </c:pt>
                <c:pt idx="2" formatCode="0.00%">
                  <c:v>6.0000000000000001E-3</c:v>
                </c:pt>
                <c:pt idx="3">
                  <c:v>1.2999999999999999E-2</c:v>
                </c:pt>
                <c:pt idx="4">
                  <c:v>4.2000000000000003E-2</c:v>
                </c:pt>
                <c:pt idx="5">
                  <c:v>0.109</c:v>
                </c:pt>
                <c:pt idx="6">
                  <c:v>0.21299999999999999</c:v>
                </c:pt>
                <c:pt idx="7">
                  <c:v>0.61399999999999999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1CB-2A4E-9B52-22E4377BDEF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3058747453533466"/>
          <c:y val="0.14459224879913821"/>
          <c:w val="0.13106076147477733"/>
          <c:h val="0.614174019259445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Age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MN_Age!$B$1</c:f>
              <c:strCache>
                <c:ptCount val="1"/>
                <c:pt idx="0">
                  <c:v>Positive Cases by Age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23-F84A-8357-0CE3F9BAF93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23-F84A-8357-0CE3F9BAF93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23-F84A-8357-0CE3F9BAF93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23-F84A-8357-0CE3F9BAF93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23-F84A-8357-0CE3F9BAF93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223-F84A-8357-0CE3F9BAF93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223-F84A-8357-0CE3F9BAF93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223-F84A-8357-0CE3F9BAF93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MN_Age!$A$2:$A$9</c:f>
              <c:strCache>
                <c:ptCount val="8"/>
                <c:pt idx="0">
                  <c:v>0-19</c:v>
                </c:pt>
                <c:pt idx="1">
                  <c:v>20-29</c:v>
                </c:pt>
                <c:pt idx="2">
                  <c:v>30-39</c:v>
                </c:pt>
                <c:pt idx="3">
                  <c:v>40-49</c:v>
                </c:pt>
                <c:pt idx="4">
                  <c:v>50-59</c:v>
                </c:pt>
                <c:pt idx="5">
                  <c:v>60-69</c:v>
                </c:pt>
                <c:pt idx="6">
                  <c:v>70-79</c:v>
                </c:pt>
                <c:pt idx="7">
                  <c:v>80+</c:v>
                </c:pt>
              </c:strCache>
            </c:strRef>
          </c:cat>
          <c:val>
            <c:numRef>
              <c:f>MN_Age!$B$2:$B$9</c:f>
              <c:numCache>
                <c:formatCode>0.0%</c:formatCode>
                <c:ptCount val="8"/>
                <c:pt idx="0">
                  <c:v>0.16200000000000001</c:v>
                </c:pt>
                <c:pt idx="1">
                  <c:v>0.193</c:v>
                </c:pt>
                <c:pt idx="2">
                  <c:v>0.16300000000000001</c:v>
                </c:pt>
                <c:pt idx="3">
                  <c:v>0.14499999999999999</c:v>
                </c:pt>
                <c:pt idx="4">
                  <c:v>0.14299999999999999</c:v>
                </c:pt>
                <c:pt idx="5">
                  <c:v>9.8699999999999996E-2</c:v>
                </c:pt>
                <c:pt idx="6">
                  <c:v>5.0999999999999997E-2</c:v>
                </c:pt>
                <c:pt idx="7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223-F84A-8357-0CE3F9BAF93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Sex Breakdown of Population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MN_Sex!$B$9</c:f>
              <c:strCache>
                <c:ptCount val="1"/>
                <c:pt idx="0">
                  <c:v>Sex Breakdown of Population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D7-D74F-8786-BEF726F5CDB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D7-D74F-8786-BEF726F5CDB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D7-D74F-8786-BEF726F5CDB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CD7-D74F-8786-BEF726F5CDB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CD7-D74F-8786-BEF726F5CDB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CD7-D74F-8786-BEF726F5CD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MN_Sex!$A$10:$A$11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MN_Sex!$B$10:$B$11</c:f>
              <c:numCache>
                <c:formatCode>0.0%</c:formatCode>
                <c:ptCount val="2"/>
                <c:pt idx="0">
                  <c:v>0.502</c:v>
                </c:pt>
                <c:pt idx="1">
                  <c:v>0.498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CD7-D74F-8786-BEF726F5CDB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Sex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MN_Sex!$B$5</c:f>
              <c:strCache>
                <c:ptCount val="1"/>
                <c:pt idx="0">
                  <c:v>Positive Cases by Sex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590-A748-9C36-700212301D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590-A748-9C36-700212301D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590-A748-9C36-700212301D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590-A748-9C36-700212301DE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590-A748-9C36-700212301DE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590-A748-9C36-700212301D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MN_Sex!$A$6:$A$8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Unkown</c:v>
                </c:pt>
              </c:strCache>
            </c:strRef>
          </c:cat>
          <c:val>
            <c:numRef>
              <c:f>MN_Sex!$B$6:$B$8</c:f>
              <c:numCache>
                <c:formatCode>0.0%</c:formatCode>
                <c:ptCount val="3"/>
                <c:pt idx="0">
                  <c:v>0.51400000000000001</c:v>
                </c:pt>
                <c:pt idx="1">
                  <c:v>0.48099999999999998</c:v>
                </c:pt>
                <c:pt idx="2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590-A748-9C36-700212301DE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Total Population Breakdown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ND_Race!$B$17</c:f>
              <c:strCache>
                <c:ptCount val="1"/>
                <c:pt idx="0">
                  <c:v>Total Population Breakdown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E6-B04B-9CA1-7C26B6BE1B6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E6-B04B-9CA1-7C26B6BE1B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E6-B04B-9CA1-7C26B6BE1B6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E6-B04B-9CA1-7C26B6BE1B6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2E6-B04B-9CA1-7C26B6BE1B6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2E6-B04B-9CA1-7C26B6BE1B6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ND_Race!$A$18:$A$22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</c:strCache>
            </c:strRef>
          </c:cat>
          <c:val>
            <c:numRef>
              <c:f>ND_Race!$B$18:$B$22</c:f>
              <c:numCache>
                <c:formatCode>0%</c:formatCode>
                <c:ptCount val="5"/>
                <c:pt idx="0">
                  <c:v>0.77</c:v>
                </c:pt>
                <c:pt idx="1">
                  <c:v>0.04</c:v>
                </c:pt>
                <c:pt idx="2">
                  <c:v>0.06</c:v>
                </c:pt>
                <c:pt idx="3">
                  <c:v>0.06</c:v>
                </c:pt>
                <c:pt idx="4" formatCode="0.0%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2E6-B04B-9CA1-7C26B6BE1B6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792423116921707"/>
          <c:y val="0.10921305182341652"/>
          <c:w val="0.30698142920814142"/>
          <c:h val="0.86218809980806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Positive Cases by Race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ND_Race!$B$9</c:f>
              <c:strCache>
                <c:ptCount val="1"/>
                <c:pt idx="0">
                  <c:v>Positive Cases by Race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0-A54C-8C91-9619B7C7C9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0-A54C-8C91-9619B7C7C9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30-A54C-8C91-9619B7C7C9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30-A54C-8C91-9619B7C7C92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30-A54C-8C91-9619B7C7C92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830-A54C-8C91-9619B7C7C92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ND_Race!$A$10:$A$15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Indigenous/Native American</c:v>
                </c:pt>
                <c:pt idx="4">
                  <c:v>Other/Mulitiracial</c:v>
                </c:pt>
                <c:pt idx="5">
                  <c:v>Native Hawaiian/Pacific Islander</c:v>
                </c:pt>
              </c:strCache>
            </c:strRef>
          </c:cat>
          <c:val>
            <c:numRef>
              <c:f>ND_Race!$B$10:$B$15</c:f>
              <c:numCache>
                <c:formatCode>0%</c:formatCode>
                <c:ptCount val="6"/>
                <c:pt idx="0">
                  <c:v>0.87</c:v>
                </c:pt>
                <c:pt idx="1">
                  <c:v>0.03</c:v>
                </c:pt>
                <c:pt idx="2">
                  <c:v>0.01</c:v>
                </c:pt>
                <c:pt idx="3">
                  <c:v>0.05</c:v>
                </c:pt>
                <c:pt idx="4">
                  <c:v>0.04</c:v>
                </c:pt>
                <c:pt idx="5" formatCode="0.0%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30-A54C-8C91-9619B7C7C9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545532154501452"/>
          <c:y val="0.12252836304700161"/>
          <c:w val="0.29763579725544692"/>
          <c:h val="0.823014586709886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Times" pitchFamily="2" charset="0"/>
                <a:ea typeface="+mn-ea"/>
                <a:cs typeface="+mn-cs"/>
              </a:defRPr>
            </a:pPr>
            <a:r>
              <a:rPr lang="en-US"/>
              <a:t>Deaths by 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KY_Age!$B$1</c:f>
              <c:strCache>
                <c:ptCount val="1"/>
                <c:pt idx="0">
                  <c:v>Deaths by Age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C1-BD43-84E7-A2C5691F35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C1-BD43-84E7-A2C5691F35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C1-BD43-84E7-A2C5691F35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C1-BD43-84E7-A2C5691F35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C1-BD43-84E7-A2C5691F35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CC1-BD43-84E7-A2C5691F35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CC1-BD43-84E7-A2C5691F35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CC1-BD43-84E7-A2C5691F356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ACC1-BD43-84E7-A2C5691F356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KY_Age!$A$2:$A$10</c:f>
              <c:strCache>
                <c:ptCount val="9"/>
                <c:pt idx="0">
                  <c:v>0-9</c:v>
                </c:pt>
                <c:pt idx="1">
                  <c:v>10-19</c:v>
                </c:pt>
                <c:pt idx="2">
                  <c:v>20-29</c:v>
                </c:pt>
                <c:pt idx="3">
                  <c:v>30-39</c:v>
                </c:pt>
                <c:pt idx="4">
                  <c:v>40-49</c:v>
                </c:pt>
                <c:pt idx="5">
                  <c:v>50-59</c:v>
                </c:pt>
                <c:pt idx="6">
                  <c:v>60-69</c:v>
                </c:pt>
                <c:pt idx="7">
                  <c:v>70-79</c:v>
                </c:pt>
                <c:pt idx="8">
                  <c:v>80+</c:v>
                </c:pt>
              </c:strCache>
            </c:strRef>
          </c:cat>
          <c:val>
            <c:numRef>
              <c:f>KY_Age!$B$2:$B$10</c:f>
              <c:numCache>
                <c:formatCode>0.0%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7.0000000000000001E-3</c:v>
                </c:pt>
                <c:pt idx="4">
                  <c:v>1.7000000000000001E-2</c:v>
                </c:pt>
                <c:pt idx="5">
                  <c:v>5.8000000000000003E-2</c:v>
                </c:pt>
                <c:pt idx="6">
                  <c:v>0.16500000000000001</c:v>
                </c:pt>
                <c:pt idx="7">
                  <c:v>0.25800000000000001</c:v>
                </c:pt>
                <c:pt idx="8">
                  <c:v>0.49399999999999999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CC1-BD43-84E7-A2C5691F35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0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3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60564-7047-4643-B2C9-15BCC3B57460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A7BDF-DD5B-8840-B812-5838FF5A3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7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Double check grey category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A7BDF-DD5B-8840-B812-5838FF5A36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2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37115-B053-EC4D-86D7-2034EFC97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3FB09-693C-CD45-B9E9-8EA4B3FF0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27B52-F5C7-CB49-800F-FC768B2A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61853-CEF3-194D-B8FB-9AE53497B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12C3-F0BF-7D4D-89BC-31CB8A94C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F6ECC-4DA5-3148-A001-6E1F5F8D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7D654-8550-744E-9D52-332BED7B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C4AE-105C-CE44-A4F1-C94DBFC3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51801-C790-B745-96F6-06FCD28B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7AF49-E08B-0347-B19A-AAC52685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18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B50690-705E-CF4B-A77A-072C51CFB9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5A922-A037-254D-A5CB-0D9A496E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B3A1-A97D-4847-9F61-7D3687DD0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FDD2-A243-6D46-A359-A6DD4D1B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D7BD4-A85D-814D-8B4E-4BAD4E81C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4AA97-8C85-4044-B2A1-274482A9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844E1-099C-1F4E-A46E-269BE476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51BBE-C48F-474E-8181-EBDCF89C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1C47A-1ECB-F641-BB40-E50968D6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24489-21D2-BD47-8B7A-FE491F610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EF7E-C40D-E44C-93F1-133C0C99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C6689-9872-B941-A629-418B09777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3D292-67F7-834A-B0A3-9B6DAE3B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71D02-52F7-AF4F-9E03-53D2681D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9F94-A88C-DC4B-A252-8B83FBBF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1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5F2A-F77F-324B-83EC-54C667481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D5412-A72B-1046-9022-7BA7333E5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CF746-C420-D840-89FF-9DDFDDC47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ADCCD-852F-5F41-A20B-12D68E54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6AC8-A80F-0849-98C2-57021543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972D9A-E061-C14A-8AD4-ED29E58D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7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8B241-B1C9-7446-B12E-E26FF816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3915F-1AC0-204E-AF9E-DF2F0DC81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8E509B-7C50-5D4D-BEEA-14B4904C3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965B9-ACB5-294E-80EF-06CB02320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5AA231-7039-B646-B51B-AC8E1E2D3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99F0E-495F-C24C-BE41-A285FFF6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65C418-87ED-4F46-A326-3C5F30C8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E02E0-050F-7D4B-9289-1F0BA4D7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0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EC95F-46F7-A94B-AE05-C38ED659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AA3DCF-E079-184B-85E8-5058E5F1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5CAE6-0BB4-F348-8C69-5677F60FA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ED1503-8E0B-5E4E-AB6F-A96F4A3F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29043A-0AE7-6D49-B1B1-5B598DB3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5FF9B-278C-134C-B19C-5C23F40C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72029-F940-354C-A219-4AEFF14BB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D6014-F9B8-9044-B781-6D4B6F8FF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122C9-1CFC-E044-A81A-DB50490BA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CFB98-55C2-6F42-965A-3DF173D36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1CDC9-D278-D649-9C9C-612A86314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30465-B488-2745-8353-8AC686CD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DD1F9-2D42-6147-8639-CB8C77DC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5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3586-F7C5-F74A-8E39-595AC994B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9E77B-5BDC-A24F-8C08-54319232AA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19AA2-EA72-8843-AAF6-871D357F5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A505D-1668-A646-B373-BE1011EC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F1528-F915-154A-BAAF-1CEC4977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B9BAB-DDC5-4041-AB09-7C0846F5B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21C76-2C77-0141-96FA-B8093B2AB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DEA0E-E088-6246-AA76-B9C582E6E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1D9AF-CE33-7647-8BB7-CB9DF3021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1A569-EE2C-5142-85A3-B0CFA3A80304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9CAD-9863-2846-A82F-C0865B9E8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B1589-9917-4B4A-BE87-77F6D96ED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2112-2DB3-2348-B82B-0098361D5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5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vidtracking.com/rac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ronavirus.ohio.gov/wps/portal/gov/covid-19/dashboards/key-metrics/mortality" TargetMode="External"/><Relationship Id="rId4" Type="http://schemas.openxmlformats.org/officeDocument/2006/relationships/chart" Target="../charts/chart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s://lh6.googleusercontent.com/2yJ5mTYnjK4JAmfcDViEbWZIEMfWaqznf_lmP1GJg1RA_ttjmDvDeWBT_C5x-NQz9b0x_agxDniMcaNJhsCocK5v7VH5WQpec74jWZ0oEsTtIS6yWwkojL07FUsTskdD3sBGfvU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8.xml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https://lh3.googleusercontent.com/zaIlptDFsltEiwvGrD_V7E2uYyN7dHw5p1fhKZu3IXXLLXAF_JPlx45Y1UKpKHg8FtLShknABi8pK0OlA0Jecfk8ctlYITH9RKFhv9J3o8kV2ZRSRtqGtrjTGcYss9KBdhXSs7z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2.xml"/><Relationship Id="rId4" Type="http://schemas.openxmlformats.org/officeDocument/2006/relationships/chart" Target="../charts/chart6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https://lh4.googleusercontent.com/RZfTB0X1r1dDwGgsm1PoO99NUmM719z7buHKViR3JFQ_k9CzSAH6gD2N9DOPmHHhdU6ZOxOzkdo_I9D3GTxcF09xJFbLQqZ5eP9mOcZrHNXxkKtM71vm28o60h3D1fv7IXfu_KD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4.xml"/><Relationship Id="rId4" Type="http://schemas.openxmlformats.org/officeDocument/2006/relationships/chart" Target="../charts/chart6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9.xml"/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2.xml"/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8.xml"/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1.xml"/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4.xml"/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7.xml"/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9.xml"/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ronavirus.in.gov/2393.htm" TargetMode="External"/><Relationship Id="rId4" Type="http://schemas.openxmlformats.org/officeDocument/2006/relationships/chart" Target="../charts/char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9FBC6-CD7F-CF49-96F8-836BA5C43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 by State COVID-19 Data: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6BC7F0-426C-8249-BB84-A008CBC2A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Race and ethnicity data from </a:t>
            </a:r>
            <a:r>
              <a:rPr lang="en-US" dirty="0">
                <a:hlinkClick r:id="rId2"/>
              </a:rPr>
              <a:t>https://covidtracking.com/race</a:t>
            </a:r>
            <a:endParaRPr lang="en-US" dirty="0"/>
          </a:p>
          <a:p>
            <a:r>
              <a:rPr lang="en-US" dirty="0"/>
              <a:t>Population data from various sources listed on slides</a:t>
            </a:r>
          </a:p>
          <a:p>
            <a:r>
              <a:rPr lang="en-US" dirty="0"/>
              <a:t>Data taken Nov-Dec 2020</a:t>
            </a:r>
          </a:p>
        </p:txBody>
      </p:sp>
    </p:spTree>
    <p:extLst>
      <p:ext uri="{BB962C8B-B14F-4D97-AF65-F5344CB8AC3E}">
        <p14:creationId xmlns:p14="http://schemas.microsoft.com/office/powerpoint/2010/main" val="1648407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B09C-5B36-1546-857D-66524608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FC5C5C-4F2B-F248-825C-294F6F496D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56185"/>
              </p:ext>
            </p:extLst>
          </p:nvPr>
        </p:nvGraphicFramePr>
        <p:xfrm>
          <a:off x="5967412" y="67082"/>
          <a:ext cx="5336381" cy="330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CA6E08-36A6-BF43-A18D-BC267193D6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900570"/>
              </p:ext>
            </p:extLst>
          </p:nvPr>
        </p:nvGraphicFramePr>
        <p:xfrm>
          <a:off x="6238874" y="3376613"/>
          <a:ext cx="5114926" cy="3309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686AA6E-DD9B-D640-A219-9E7D01E614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166929"/>
              </p:ext>
            </p:extLst>
          </p:nvPr>
        </p:nvGraphicFramePr>
        <p:xfrm>
          <a:off x="616744" y="1605516"/>
          <a:ext cx="5336382" cy="3668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13903A3-895D-3540-B35F-EF42CB13A050}"/>
              </a:ext>
            </a:extLst>
          </p:cNvPr>
          <p:cNvSpPr txBox="1"/>
          <p:nvPr/>
        </p:nvSpPr>
        <p:spPr>
          <a:xfrm>
            <a:off x="2286000" y="5600700"/>
            <a:ext cx="418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BD14E2-6AA9-0A49-B7BF-DAC19966135D}"/>
              </a:ext>
            </a:extLst>
          </p:cNvPr>
          <p:cNvSpPr txBox="1"/>
          <p:nvPr/>
        </p:nvSpPr>
        <p:spPr>
          <a:xfrm>
            <a:off x="397451" y="5835318"/>
            <a:ext cx="5555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*.5 taken off groups that were recorded as &lt;1% because decimals were not given, may underrepresent Asian, Indigenous, Pacific Islander, and Multiracial</a:t>
            </a:r>
          </a:p>
        </p:txBody>
      </p:sp>
    </p:spTree>
    <p:extLst>
      <p:ext uri="{BB962C8B-B14F-4D97-AF65-F5344CB8AC3E}">
        <p14:creationId xmlns:p14="http://schemas.microsoft.com/office/powerpoint/2010/main" val="296743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85925-4127-2A4B-A054-1CF4F077A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Illinois:Ethnicity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9CEF1-53DA-E641-A7EF-9D7C01928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with Race</a:t>
            </a:r>
          </a:p>
        </p:txBody>
      </p:sp>
    </p:spTree>
    <p:extLst>
      <p:ext uri="{BB962C8B-B14F-4D97-AF65-F5344CB8AC3E}">
        <p14:creationId xmlns:p14="http://schemas.microsoft.com/office/powerpoint/2010/main" val="165606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6E9A-4CE0-DC46-976C-3A1AF93B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Illinois: Age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F3EBE3B-CB08-704B-AF1A-3CD62D3D41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8671422"/>
              </p:ext>
            </p:extLst>
          </p:nvPr>
        </p:nvGraphicFramePr>
        <p:xfrm>
          <a:off x="6372446" y="229155"/>
          <a:ext cx="5163879" cy="2925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C331BBC-42CF-8A4D-84CF-10BB05907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2308073"/>
              </p:ext>
            </p:extLst>
          </p:nvPr>
        </p:nvGraphicFramePr>
        <p:xfrm>
          <a:off x="6577122" y="3154805"/>
          <a:ext cx="5311849" cy="3474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D14045D-EBF7-BB41-9966-675BF4718D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277307"/>
              </p:ext>
            </p:extLst>
          </p:nvPr>
        </p:nvGraphicFramePr>
        <p:xfrm>
          <a:off x="1523999" y="2057400"/>
          <a:ext cx="5311849" cy="338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5EC40AE-4DA4-5842-A896-AF78D442B146}"/>
              </a:ext>
            </a:extLst>
          </p:cNvPr>
          <p:cNvSpPr txBox="1"/>
          <p:nvPr/>
        </p:nvSpPr>
        <p:spPr>
          <a:xfrm>
            <a:off x="844573" y="5361617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E7D1B64-218E-4C44-BC29-2B8E137864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324961"/>
              </p:ext>
            </p:extLst>
          </p:nvPr>
        </p:nvGraphicFramePr>
        <p:xfrm>
          <a:off x="844573" y="5856175"/>
          <a:ext cx="5311849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1849">
                  <a:extLst>
                    <a:ext uri="{9D8B030D-6E8A-4147-A177-3AD203B41FA5}">
                      <a16:colId xmlns:a16="http://schemas.microsoft.com/office/drawing/2014/main" val="64334709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https://www.dph.illinois.gov/covid19/covid19-statistics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55649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censusreporter.org</a:t>
                      </a:r>
                      <a:r>
                        <a:rPr lang="en-US" sz="1200" u="none" strike="noStrike" dirty="0">
                          <a:effectLst/>
                        </a:rPr>
                        <a:t>/profiles/04000US17-illinois/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5668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42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EA0E-657B-554B-83B0-70344BC4B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Illinois: Sex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2CE726F-5D7C-274D-9EBF-5F7179C4ED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932995"/>
              </p:ext>
            </p:extLst>
          </p:nvPr>
        </p:nvGraphicFramePr>
        <p:xfrm>
          <a:off x="5745125" y="37496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8D5F6F-7712-E243-B56D-4F7E705C66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285775"/>
              </p:ext>
            </p:extLst>
          </p:nvPr>
        </p:nvGraphicFramePr>
        <p:xfrm>
          <a:off x="5745125" y="78149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72F2FD5-7A2A-F746-B24A-4D4F759C4A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229942"/>
              </p:ext>
            </p:extLst>
          </p:nvPr>
        </p:nvGraphicFramePr>
        <p:xfrm>
          <a:off x="1417674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2BE21A8-8737-A74F-9D55-95DE16373312}"/>
              </a:ext>
            </a:extLst>
          </p:cNvPr>
          <p:cNvSpPr txBox="1"/>
          <p:nvPr/>
        </p:nvSpPr>
        <p:spPr>
          <a:xfrm>
            <a:off x="844573" y="5361617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2256626-99D9-6943-90E2-C71F96DDD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73708"/>
              </p:ext>
            </p:extLst>
          </p:nvPr>
        </p:nvGraphicFramePr>
        <p:xfrm>
          <a:off x="702043" y="5902176"/>
          <a:ext cx="5287631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7631">
                  <a:extLst>
                    <a:ext uri="{9D8B030D-6E8A-4147-A177-3AD203B41FA5}">
                      <a16:colId xmlns:a16="http://schemas.microsoft.com/office/drawing/2014/main" val="304672099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https://www.dph.illinois.gov/covid19/covid19-statistics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14583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censusreporter.org</a:t>
                      </a:r>
                      <a:r>
                        <a:rPr lang="en-US" sz="1200" u="none" strike="noStrike" dirty="0">
                          <a:effectLst/>
                        </a:rPr>
                        <a:t>/profiles/04000US17-illinois/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1079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055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DA2FD-A252-C045-BE90-49080E743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6451BAD-C160-A54E-A317-83442B6319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785776"/>
              </p:ext>
            </p:extLst>
          </p:nvPr>
        </p:nvGraphicFramePr>
        <p:xfrm>
          <a:off x="914400" y="1860698"/>
          <a:ext cx="4810125" cy="286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35A0C5D-9BC7-A34B-8554-F7642CEF44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641748"/>
              </p:ext>
            </p:extLst>
          </p:nvPr>
        </p:nvGraphicFramePr>
        <p:xfrm>
          <a:off x="5838824" y="276447"/>
          <a:ext cx="5048915" cy="3119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5EA272-64F2-8F47-9357-7C05942017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215810"/>
              </p:ext>
            </p:extLst>
          </p:nvPr>
        </p:nvGraphicFramePr>
        <p:xfrm>
          <a:off x="5724525" y="36830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321C67D-9DD2-4B46-9DA9-5AF9CAE5D886}"/>
              </a:ext>
            </a:extLst>
          </p:cNvPr>
          <p:cNvSpPr/>
          <p:nvPr/>
        </p:nvSpPr>
        <p:spPr>
          <a:xfrm>
            <a:off x="533400" y="556954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*.5 taken off groups that were recorded as &lt;1% because decimals were not given, may underrepresent Asian, Indigenous, Pacific Islander, and Multiracial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1C6E24-AF8A-5449-AE2A-1795055D3030}"/>
              </a:ext>
            </a:extLst>
          </p:cNvPr>
          <p:cNvSpPr txBox="1"/>
          <p:nvPr/>
        </p:nvSpPr>
        <p:spPr>
          <a:xfrm>
            <a:off x="1037365" y="5150425"/>
            <a:ext cx="418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</p:spTree>
    <p:extLst>
      <p:ext uri="{BB962C8B-B14F-4D97-AF65-F5344CB8AC3E}">
        <p14:creationId xmlns:p14="http://schemas.microsoft.com/office/powerpoint/2010/main" val="364870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30D1-9924-604E-87C1-84E543018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03B7FB-8C55-1F4D-A8FA-12881C847D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750864"/>
              </p:ext>
            </p:extLst>
          </p:nvPr>
        </p:nvGraphicFramePr>
        <p:xfrm>
          <a:off x="838200" y="22145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6609177-806A-9D48-A522-DE94A04E70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63144"/>
              </p:ext>
            </p:extLst>
          </p:nvPr>
        </p:nvGraphicFramePr>
        <p:xfrm>
          <a:off x="6238875" y="5810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0F855B7-D9A2-594F-8822-2532268D03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930401"/>
              </p:ext>
            </p:extLst>
          </p:nvPr>
        </p:nvGraphicFramePr>
        <p:xfrm>
          <a:off x="6096000" y="358616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5979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091-0DA5-F74D-9ED1-687174F4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Ohio: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755B425-84D9-5A46-A543-4095C7A9DE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140084"/>
              </p:ext>
            </p:extLst>
          </p:nvPr>
        </p:nvGraphicFramePr>
        <p:xfrm>
          <a:off x="1130595" y="1834117"/>
          <a:ext cx="5209954" cy="3471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69F61F3-10DD-9244-9481-15C5FB7FF0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691374"/>
              </p:ext>
            </p:extLst>
          </p:nvPr>
        </p:nvGraphicFramePr>
        <p:xfrm>
          <a:off x="6340549" y="1834116"/>
          <a:ext cx="4832276" cy="3252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AE42CB1-94C2-DB49-B9D9-B994845CFA39}"/>
              </a:ext>
            </a:extLst>
          </p:cNvPr>
          <p:cNvSpPr txBox="1"/>
          <p:nvPr/>
        </p:nvSpPr>
        <p:spPr>
          <a:xfrm>
            <a:off x="1350335" y="5539563"/>
            <a:ext cx="2765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  <a:p>
            <a:r>
              <a:rPr lang="en-US" dirty="0"/>
              <a:t>Sources: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ED9EBF9-F4D5-664F-8885-14567A71A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44933"/>
              </p:ext>
            </p:extLst>
          </p:nvPr>
        </p:nvGraphicFramePr>
        <p:xfrm>
          <a:off x="2339163" y="5841187"/>
          <a:ext cx="5369442" cy="578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9442">
                  <a:extLst>
                    <a:ext uri="{9D8B030D-6E8A-4147-A177-3AD203B41FA5}">
                      <a16:colId xmlns:a16="http://schemas.microsoft.com/office/drawing/2014/main" val="150786084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https://coronavirus.ohio.gov/wps/portal/gov/covid-19/dashboards/key-metrics/mortality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78533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www.statista.com</a:t>
                      </a:r>
                      <a:r>
                        <a:rPr lang="en-US" sz="1200" u="none" strike="noStrike" dirty="0">
                          <a:effectLst/>
                        </a:rPr>
                        <a:t>/statistics/912099/</a:t>
                      </a:r>
                      <a:r>
                        <a:rPr lang="en-US" sz="1200" u="none" strike="noStrike" dirty="0" err="1">
                          <a:effectLst/>
                        </a:rPr>
                        <a:t>ohio</a:t>
                      </a:r>
                      <a:r>
                        <a:rPr lang="en-US" sz="1200" u="none" strike="noStrike" dirty="0">
                          <a:effectLst/>
                        </a:rPr>
                        <a:t>-population-share-age-group/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2985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D519ED-648E-E545-99D8-60CCF106816E}"/>
              </a:ext>
            </a:extLst>
          </p:cNvPr>
          <p:cNvSpPr txBox="1"/>
          <p:nvPr/>
        </p:nvSpPr>
        <p:spPr>
          <a:xfrm>
            <a:off x="8089982" y="5860473"/>
            <a:ext cx="3525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*Data not available for cases by age</a:t>
            </a:r>
          </a:p>
        </p:txBody>
      </p:sp>
    </p:spTree>
    <p:extLst>
      <p:ext uri="{BB962C8B-B14F-4D97-AF65-F5344CB8AC3E}">
        <p14:creationId xmlns:p14="http://schemas.microsoft.com/office/powerpoint/2010/main" val="3452277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389A6-B2DF-5042-B90D-43117ADA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Ohio: Sex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8676071-02ED-EC49-85BB-ED5FA6433E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6196581"/>
              </p:ext>
            </p:extLst>
          </p:nvPr>
        </p:nvGraphicFramePr>
        <p:xfrm>
          <a:off x="6096000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0F6291A-9819-BC47-B8C1-69E4E74E6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959523"/>
              </p:ext>
            </p:extLst>
          </p:nvPr>
        </p:nvGraphicFramePr>
        <p:xfrm>
          <a:off x="6438900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D02FDFE-A56F-9545-BAC8-35A8280181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910004"/>
              </p:ext>
            </p:extLst>
          </p:nvPr>
        </p:nvGraphicFramePr>
        <p:xfrm>
          <a:off x="1268819" y="18447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603B6B-E24E-2446-A3B3-AFABB649F7D0}"/>
              </a:ext>
            </a:extLst>
          </p:cNvPr>
          <p:cNvSpPr txBox="1"/>
          <p:nvPr/>
        </p:nvSpPr>
        <p:spPr>
          <a:xfrm>
            <a:off x="1350335" y="5539563"/>
            <a:ext cx="2765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  <a:p>
            <a:r>
              <a:rPr lang="en-US" dirty="0"/>
              <a:t>Sources: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1017F2-7728-0643-AAE1-326003BD5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29238"/>
              </p:ext>
            </p:extLst>
          </p:nvPr>
        </p:nvGraphicFramePr>
        <p:xfrm>
          <a:off x="1364522" y="6172200"/>
          <a:ext cx="7825563" cy="60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5563">
                  <a:extLst>
                    <a:ext uri="{9D8B030D-6E8A-4147-A177-3AD203B41FA5}">
                      <a16:colId xmlns:a16="http://schemas.microsoft.com/office/drawing/2014/main" val="28550165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>
                          <a:effectLst/>
                          <a:hlinkClick r:id="rId5"/>
                        </a:rPr>
                        <a:t>https://coronavirus.ohio.gov/wps/portal/gov/covid-19/dashboards/key-metrics/mortality</a:t>
                      </a:r>
                      <a:endParaRPr lang="en-US" sz="12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761155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https://worldpopulationreview.com/states/ohio-population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92846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www.statista.com</a:t>
                      </a:r>
                      <a:r>
                        <a:rPr lang="en-US" sz="1200" u="none" strike="noStrike" dirty="0">
                          <a:effectLst/>
                        </a:rPr>
                        <a:t>/statistics/912099/</a:t>
                      </a:r>
                      <a:r>
                        <a:rPr lang="en-US" sz="1200" u="none" strike="noStrike" dirty="0" err="1">
                          <a:effectLst/>
                        </a:rPr>
                        <a:t>ohio</a:t>
                      </a:r>
                      <a:r>
                        <a:rPr lang="en-US" sz="1200" u="none" strike="noStrike" dirty="0">
                          <a:effectLst/>
                        </a:rPr>
                        <a:t>-population-share-age-group/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673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542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06BC-08CA-B14B-997B-E07E15E77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B99E1C6-1D01-5F40-AD6C-069E1069BE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101448"/>
              </p:ext>
            </p:extLst>
          </p:nvPr>
        </p:nvGraphicFramePr>
        <p:xfrm>
          <a:off x="510363" y="1860698"/>
          <a:ext cx="5241851" cy="343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7131C3B-D3E7-F04B-9E7A-A26B0C414F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374199"/>
              </p:ext>
            </p:extLst>
          </p:nvPr>
        </p:nvGraphicFramePr>
        <p:xfrm>
          <a:off x="6238875" y="3343275"/>
          <a:ext cx="4874694" cy="291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1B65D02-881F-F645-9A85-3B2CC1C2ED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144925"/>
              </p:ext>
            </p:extLst>
          </p:nvPr>
        </p:nvGraphicFramePr>
        <p:xfrm>
          <a:off x="5967411" y="365124"/>
          <a:ext cx="4930961" cy="306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4092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5D131-1881-0D42-9B64-AE7AEF2E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29DC9A5-FC94-6F4F-B9F8-7D6802BD10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870742"/>
              </p:ext>
            </p:extLst>
          </p:nvPr>
        </p:nvGraphicFramePr>
        <p:xfrm>
          <a:off x="1138238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81D73AD-A04E-F646-A472-EB2C2A293B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935123"/>
              </p:ext>
            </p:extLst>
          </p:nvPr>
        </p:nvGraphicFramePr>
        <p:xfrm>
          <a:off x="5824537" y="10279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64A45E7-A491-3B45-8C17-2ED63A01AB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862188"/>
              </p:ext>
            </p:extLst>
          </p:nvPr>
        </p:nvGraphicFramePr>
        <p:xfrm>
          <a:off x="5981700" y="35861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D184A13-3264-FE4D-A9A6-C98A00EF2708}"/>
              </a:ext>
            </a:extLst>
          </p:cNvPr>
          <p:cNvSpPr txBox="1"/>
          <p:nvPr/>
        </p:nvSpPr>
        <p:spPr>
          <a:xfrm>
            <a:off x="1037365" y="5150425"/>
            <a:ext cx="418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</p:spTree>
    <p:extLst>
      <p:ext uri="{BB962C8B-B14F-4D97-AF65-F5344CB8AC3E}">
        <p14:creationId xmlns:p14="http://schemas.microsoft.com/office/powerpoint/2010/main" val="18222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466BC-A2A2-874A-A462-2490DB5CA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Kentucky: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A391F4-6E68-1E49-B510-E21CD6A223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803811"/>
              </p:ext>
            </p:extLst>
          </p:nvPr>
        </p:nvGraphicFramePr>
        <p:xfrm>
          <a:off x="5639552" y="3429000"/>
          <a:ext cx="4572000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9C9EE2F-361D-A94D-875A-F81394F0C0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896171"/>
              </p:ext>
            </p:extLst>
          </p:nvPr>
        </p:nvGraphicFramePr>
        <p:xfrm>
          <a:off x="5371850" y="334295"/>
          <a:ext cx="4572000" cy="3251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D638D12-BFCC-4C40-B613-DE0458318F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5120441"/>
              </p:ext>
            </p:extLst>
          </p:nvPr>
        </p:nvGraphicFramePr>
        <p:xfrm>
          <a:off x="945357" y="2243138"/>
          <a:ext cx="4572000" cy="3251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DE857C3-60FA-A84A-8A5A-976D0EA933F6}"/>
              </a:ext>
            </a:extLst>
          </p:cNvPr>
          <p:cNvSpPr txBox="1"/>
          <p:nvPr/>
        </p:nvSpPr>
        <p:spPr>
          <a:xfrm>
            <a:off x="1105786" y="5911702"/>
            <a:ext cx="3030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Accessed Dec 2020</a:t>
            </a:r>
          </a:p>
        </p:txBody>
      </p:sp>
    </p:spTree>
    <p:extLst>
      <p:ext uri="{BB962C8B-B14F-4D97-AF65-F5344CB8AC3E}">
        <p14:creationId xmlns:p14="http://schemas.microsoft.com/office/powerpoint/2010/main" val="2699029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B6DBF-4739-AA4D-ADEF-AF0C1CE52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Michigan: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D7A24B1-D03C-C74C-ABE8-780766D768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098377"/>
              </p:ext>
            </p:extLst>
          </p:nvPr>
        </p:nvGraphicFramePr>
        <p:xfrm>
          <a:off x="5840820" y="16465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63CFE80-16C5-894B-9F96-CC02D7E7FF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93085"/>
              </p:ext>
            </p:extLst>
          </p:nvPr>
        </p:nvGraphicFramePr>
        <p:xfrm>
          <a:off x="6020797" y="2910586"/>
          <a:ext cx="4773244" cy="3266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AC5B15D-ED0F-6F48-8AFF-90021120F5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324679"/>
              </p:ext>
            </p:extLst>
          </p:nvPr>
        </p:nvGraphicFramePr>
        <p:xfrm>
          <a:off x="1247553" y="2105246"/>
          <a:ext cx="4953221" cy="354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CFBD1E9-C4CC-8145-91F8-F46BDF0FC8BA}"/>
              </a:ext>
            </a:extLst>
          </p:cNvPr>
          <p:cNvSpPr txBox="1"/>
          <p:nvPr/>
        </p:nvSpPr>
        <p:spPr>
          <a:xfrm>
            <a:off x="1648047" y="5656521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290D79-0417-514E-BD99-8EEB1C6F2366}"/>
              </a:ext>
            </a:extLst>
          </p:cNvPr>
          <p:cNvSpPr txBox="1"/>
          <p:nvPr/>
        </p:nvSpPr>
        <p:spPr>
          <a:xfrm>
            <a:off x="1648047" y="6025853"/>
            <a:ext cx="93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C6663B9-5209-064A-9768-B114A6784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821958"/>
              </p:ext>
            </p:extLst>
          </p:nvPr>
        </p:nvGraphicFramePr>
        <p:xfrm>
          <a:off x="1504655" y="6363586"/>
          <a:ext cx="5670550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0550">
                  <a:extLst>
                    <a:ext uri="{9D8B030D-6E8A-4147-A177-3AD203B41FA5}">
                      <a16:colId xmlns:a16="http://schemas.microsoft.com/office/drawing/2014/main" val="104085981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https://www.michigan.gov/coronavirus/0,9753,7-406-98163_98173---,00.html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5338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censusreporter.org</a:t>
                      </a:r>
                      <a:r>
                        <a:rPr lang="en-US" sz="1200" u="none" strike="noStrike" dirty="0">
                          <a:effectLst/>
                        </a:rPr>
                        <a:t>/profiles/04000US26-michigan/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91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886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9047-4AEB-C84D-89AC-5737DAFF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Michigan: Sex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292248-7D8C-274B-9FBC-E011C62AA944}"/>
              </a:ext>
            </a:extLst>
          </p:cNvPr>
          <p:cNvSpPr txBox="1"/>
          <p:nvPr/>
        </p:nvSpPr>
        <p:spPr>
          <a:xfrm>
            <a:off x="297712" y="5603358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43E5A-C158-9C45-901D-B3ECBADDE2EA}"/>
              </a:ext>
            </a:extLst>
          </p:cNvPr>
          <p:cNvSpPr txBox="1"/>
          <p:nvPr/>
        </p:nvSpPr>
        <p:spPr>
          <a:xfrm>
            <a:off x="297712" y="5972690"/>
            <a:ext cx="939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66F56A-DEC9-C149-829C-58F80A0F6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146019"/>
              </p:ext>
            </p:extLst>
          </p:nvPr>
        </p:nvGraphicFramePr>
        <p:xfrm>
          <a:off x="425450" y="6342022"/>
          <a:ext cx="5670550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0550">
                  <a:extLst>
                    <a:ext uri="{9D8B030D-6E8A-4147-A177-3AD203B41FA5}">
                      <a16:colId xmlns:a16="http://schemas.microsoft.com/office/drawing/2014/main" val="104085981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https://www.michigan.gov/coronavirus/0,9753,7-406-98163_98173---,00.html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05338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censusreporter.org</a:t>
                      </a:r>
                      <a:r>
                        <a:rPr lang="en-US" sz="1200" u="none" strike="noStrike" dirty="0">
                          <a:effectLst/>
                        </a:rPr>
                        <a:t>/profiles/04000US26-michigan/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91561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1A5D57C-A5AC-5842-96BE-AFCEF84369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659548"/>
              </p:ext>
            </p:extLst>
          </p:nvPr>
        </p:nvGraphicFramePr>
        <p:xfrm>
          <a:off x="1162493" y="15151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06DD281-775A-AC41-8E6B-CDBC7FAD9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42520"/>
              </p:ext>
            </p:extLst>
          </p:nvPr>
        </p:nvGraphicFramePr>
        <p:xfrm>
          <a:off x="6457507" y="6007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9AFD21B-76D6-7A4B-8AFE-9E7430663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419778"/>
              </p:ext>
            </p:extLst>
          </p:nvPr>
        </p:nvGraphicFramePr>
        <p:xfrm>
          <a:off x="6457507" y="334393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66611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2399A-7289-CE48-816C-6C158158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Tennessee: Ethnicity</a:t>
            </a:r>
          </a:p>
        </p:txBody>
      </p:sp>
      <p:pic>
        <p:nvPicPr>
          <p:cNvPr id="4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1DD434D3-F7AA-254B-8A4E-F548ADCA53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" t="2650" r="2183" b="7801"/>
          <a:stretch>
            <a:fillRect/>
          </a:stretch>
        </p:blipFill>
        <p:spPr bwMode="auto">
          <a:xfrm>
            <a:off x="613458" y="1690688"/>
            <a:ext cx="4890607" cy="2741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77186EB-6E06-FE4E-8752-5357BE31BC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65474"/>
              </p:ext>
            </p:extLst>
          </p:nvPr>
        </p:nvGraphicFramePr>
        <p:xfrm>
          <a:off x="6296826" y="384965"/>
          <a:ext cx="4541655" cy="273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5E5E312-96FD-B54C-B830-DBEEFD610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632203"/>
              </p:ext>
            </p:extLst>
          </p:nvPr>
        </p:nvGraphicFramePr>
        <p:xfrm>
          <a:off x="6296825" y="3601407"/>
          <a:ext cx="4541655" cy="2730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09351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6E697-57AA-984F-BFC5-E5D1FEF1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Tennessee: Race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CE2D90-2557-7F4E-ADD0-864E38277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00" y="1888258"/>
            <a:ext cx="5230873" cy="359228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C8FA029-8A9B-D042-9723-FE74281765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8571224"/>
              </p:ext>
            </p:extLst>
          </p:nvPr>
        </p:nvGraphicFramePr>
        <p:xfrm>
          <a:off x="6125588" y="276448"/>
          <a:ext cx="5228212" cy="315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B652275-B1AA-274E-AE09-7D09FF68AF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269347"/>
              </p:ext>
            </p:extLst>
          </p:nvPr>
        </p:nvGraphicFramePr>
        <p:xfrm>
          <a:off x="6125587" y="3179135"/>
          <a:ext cx="5028129" cy="3252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79762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91EB-049E-204D-B522-3AA60266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Tennessee: Age</a:t>
            </a:r>
          </a:p>
        </p:txBody>
      </p:sp>
      <p:pic>
        <p:nvPicPr>
          <p:cNvPr id="7" name="Picture 1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56EEA7B-F635-AD4C-AA2A-C62AFEDBD9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5" t="2222" r="1874" b="3134"/>
          <a:stretch>
            <a:fillRect/>
          </a:stretch>
        </p:blipFill>
        <p:spPr bwMode="auto">
          <a:xfrm>
            <a:off x="740780" y="1446835"/>
            <a:ext cx="5252270" cy="326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3BC7C52-259B-4C48-A400-ACA7EFDD72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429625"/>
              </p:ext>
            </p:extLst>
          </p:nvPr>
        </p:nvGraphicFramePr>
        <p:xfrm>
          <a:off x="6622812" y="4039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F59C63B-4066-2B4A-A3EF-BD870A6175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593127"/>
              </p:ext>
            </p:extLst>
          </p:nvPr>
        </p:nvGraphicFramePr>
        <p:xfrm>
          <a:off x="6397082" y="33664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9839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64CE4-D985-9448-A824-473F7A6D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Tennessee: Sex</a:t>
            </a:r>
          </a:p>
        </p:txBody>
      </p:sp>
      <p:pic>
        <p:nvPicPr>
          <p:cNvPr id="4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AF7EC6E7-0D0C-684D-B1B0-BC417FDA60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t="1208" r="2298" b="3560"/>
          <a:stretch>
            <a:fillRect/>
          </a:stretch>
        </p:blipFill>
        <p:spPr bwMode="auto">
          <a:xfrm>
            <a:off x="260736" y="2376890"/>
            <a:ext cx="5069711" cy="308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A9EDC8D-6143-F44A-B463-F9C4593905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9109559"/>
              </p:ext>
            </p:extLst>
          </p:nvPr>
        </p:nvGraphicFramePr>
        <p:xfrm>
          <a:off x="6587924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1FF084-83BE-B74F-93C0-56F6F3F87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76229"/>
              </p:ext>
            </p:extLst>
          </p:nvPr>
        </p:nvGraphicFramePr>
        <p:xfrm>
          <a:off x="6587924" y="371014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63329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79A4D-D938-4845-B7DD-BEA248FF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Wisconsin: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5B1809-73B2-BE4A-A99B-83E119C72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849976"/>
              </p:ext>
            </p:extLst>
          </p:nvPr>
        </p:nvGraphicFramePr>
        <p:xfrm>
          <a:off x="838200" y="2543175"/>
          <a:ext cx="4914014" cy="3038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98E0659-DFF6-E248-A255-AF6C077C00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262867"/>
              </p:ext>
            </p:extLst>
          </p:nvPr>
        </p:nvGraphicFramePr>
        <p:xfrm>
          <a:off x="6338887" y="36433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9CCAD4D-631B-CF48-8E06-0E56B131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541944"/>
              </p:ext>
            </p:extLst>
          </p:nvPr>
        </p:nvGraphicFramePr>
        <p:xfrm>
          <a:off x="6096000" y="4714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1792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37230-3ADE-E348-A045-06302CB34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Wisconsin: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2113825-E76D-F640-B661-48F804899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141229"/>
              </p:ext>
            </p:extLst>
          </p:nvPr>
        </p:nvGraphicFramePr>
        <p:xfrm>
          <a:off x="1395412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862555-623F-8B4C-BF6E-B6774091DB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532136"/>
              </p:ext>
            </p:extLst>
          </p:nvPr>
        </p:nvGraphicFramePr>
        <p:xfrm>
          <a:off x="6596062" y="37496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03E861-AE92-E14F-956F-5F30AB396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012149"/>
              </p:ext>
            </p:extLst>
          </p:nvPr>
        </p:nvGraphicFramePr>
        <p:xfrm>
          <a:off x="6596062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72248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0A94C-E3C6-054A-8BDA-D80F6E26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Wisconsin: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3B05351-485C-D34C-BC41-28EFFB3ACA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276255"/>
              </p:ext>
            </p:extLst>
          </p:nvPr>
        </p:nvGraphicFramePr>
        <p:xfrm>
          <a:off x="1624013" y="2057399"/>
          <a:ext cx="5148262" cy="387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4CE1EC9-A4F8-9847-B055-00867BE58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751610"/>
              </p:ext>
            </p:extLst>
          </p:nvPr>
        </p:nvGraphicFramePr>
        <p:xfrm>
          <a:off x="6884137" y="2898777"/>
          <a:ext cx="4907369" cy="3594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3A1791B-A38D-D849-AE52-C2D844C173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08738"/>
              </p:ext>
            </p:extLst>
          </p:nvPr>
        </p:nvGraphicFramePr>
        <p:xfrm>
          <a:off x="6736802" y="15557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BD0051-7442-3041-83D5-DBE9B7056DEB}"/>
              </a:ext>
            </a:extLst>
          </p:cNvPr>
          <p:cNvSpPr txBox="1"/>
          <p:nvPr/>
        </p:nvSpPr>
        <p:spPr>
          <a:xfrm>
            <a:off x="485775" y="5915025"/>
            <a:ext cx="2214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  <a:p>
            <a:r>
              <a:rPr lang="en-US" dirty="0"/>
              <a:t>Sources: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E98156-82BA-9646-ADE0-813F41549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868278"/>
              </p:ext>
            </p:extLst>
          </p:nvPr>
        </p:nvGraphicFramePr>
        <p:xfrm>
          <a:off x="1564727" y="6296023"/>
          <a:ext cx="7458075" cy="40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58075">
                  <a:extLst>
                    <a:ext uri="{9D8B030D-6E8A-4147-A177-3AD203B41FA5}">
                      <a16:colId xmlns:a16="http://schemas.microsoft.com/office/drawing/2014/main" val="428571597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https://www.dhs.wisconsin.gov/covid-19/deaths.htm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024665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www.infoplease.com</a:t>
                      </a:r>
                      <a:r>
                        <a:rPr lang="en-US" sz="1200" u="none" strike="noStrike" dirty="0">
                          <a:effectLst/>
                        </a:rPr>
                        <a:t>/us/census/</a:t>
                      </a:r>
                      <a:r>
                        <a:rPr lang="en-US" sz="1200" u="none" strike="noStrike" dirty="0" err="1">
                          <a:effectLst/>
                        </a:rPr>
                        <a:t>wisconsin</a:t>
                      </a:r>
                      <a:r>
                        <a:rPr lang="en-US" sz="1200" u="none" strike="noStrike" dirty="0">
                          <a:effectLst/>
                        </a:rPr>
                        <a:t>/demographic-statistics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7844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6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54670-6496-2A4E-B623-FF0B4537A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Wisconsin: Sex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49DCAF9-BC73-3147-B28A-1A04217A10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1942656"/>
              </p:ext>
            </p:extLst>
          </p:nvPr>
        </p:nvGraphicFramePr>
        <p:xfrm>
          <a:off x="309562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CE8EB4B-889A-5A44-8A5E-0DBA4188BA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049994"/>
              </p:ext>
            </p:extLst>
          </p:nvPr>
        </p:nvGraphicFramePr>
        <p:xfrm>
          <a:off x="6096000" y="3651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B82D74-BB49-3544-B593-EB113CEC7A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790177"/>
              </p:ext>
            </p:extLst>
          </p:nvPr>
        </p:nvGraphicFramePr>
        <p:xfrm>
          <a:off x="6096000" y="37496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17732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B7CBD-913D-3A43-91E8-026DBD3F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Kentucky: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DD1C189-2C76-854C-9F16-DE421FD479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6805932"/>
              </p:ext>
            </p:extLst>
          </p:nvPr>
        </p:nvGraphicFramePr>
        <p:xfrm>
          <a:off x="5518484" y="2082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2D4D384-A82A-C548-9723-0BE921FACC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221547"/>
              </p:ext>
            </p:extLst>
          </p:nvPr>
        </p:nvGraphicFramePr>
        <p:xfrm>
          <a:off x="5653087" y="3429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158B576-8F48-E24C-B4BB-F75F19412A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136170"/>
              </p:ext>
            </p:extLst>
          </p:nvPr>
        </p:nvGraphicFramePr>
        <p:xfrm>
          <a:off x="1524000" y="17367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C5AF86E-B053-A944-ADEB-005D60B7C910}"/>
              </a:ext>
            </a:extLst>
          </p:cNvPr>
          <p:cNvSpPr txBox="1"/>
          <p:nvPr/>
        </p:nvSpPr>
        <p:spPr>
          <a:xfrm>
            <a:off x="528638" y="5286375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Dec 2020</a:t>
            </a:r>
          </a:p>
        </p:txBody>
      </p:sp>
    </p:spTree>
    <p:extLst>
      <p:ext uri="{BB962C8B-B14F-4D97-AF65-F5344CB8AC3E}">
        <p14:creationId xmlns:p14="http://schemas.microsoft.com/office/powerpoint/2010/main" val="8671842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E969A-6CA0-8549-AC64-4C7A5534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9B785C0-916B-E54C-8767-6162A27BE3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7664951"/>
              </p:ext>
            </p:extLst>
          </p:nvPr>
        </p:nvGraphicFramePr>
        <p:xfrm>
          <a:off x="949841" y="2057400"/>
          <a:ext cx="4717311" cy="3343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A02822C-8ABC-A14E-8477-C760157DF576}"/>
              </a:ext>
            </a:extLst>
          </p:cNvPr>
          <p:cNvSpPr txBox="1"/>
          <p:nvPr/>
        </p:nvSpPr>
        <p:spPr>
          <a:xfrm>
            <a:off x="829340" y="5837274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Accessed: 12/16/2020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269239-8152-A745-A446-D4EE9D3A74C1}"/>
              </a:ext>
            </a:extLst>
          </p:cNvPr>
          <p:cNvSpPr txBox="1"/>
          <p:nvPr/>
        </p:nvSpPr>
        <p:spPr>
          <a:xfrm>
            <a:off x="765110" y="6273208"/>
            <a:ext cx="493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55D51EA-9570-504F-AB65-828AD8E72D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812264"/>
              </p:ext>
            </p:extLst>
          </p:nvPr>
        </p:nvGraphicFramePr>
        <p:xfrm>
          <a:off x="6096000" y="71770"/>
          <a:ext cx="54673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F107C12-E3D1-9F4B-9E72-36050FB140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182111"/>
              </p:ext>
            </p:extLst>
          </p:nvPr>
        </p:nvGraphicFramePr>
        <p:xfrm>
          <a:off x="5768606" y="3209482"/>
          <a:ext cx="5810250" cy="390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94094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9EE4-C810-2144-B247-BC93CF91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F53208D-1D0F-AB4C-A657-97FDF81299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5088879"/>
              </p:ext>
            </p:extLst>
          </p:nvPr>
        </p:nvGraphicFramePr>
        <p:xfrm>
          <a:off x="662763" y="21424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66C8BA-DCF1-5B4E-9436-BE483F8AF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971291"/>
              </p:ext>
            </p:extLst>
          </p:nvPr>
        </p:nvGraphicFramePr>
        <p:xfrm>
          <a:off x="6781800" y="5449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D5A9C97-F734-224E-AC0B-2CE314C782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967942"/>
              </p:ext>
            </p:extLst>
          </p:nvPr>
        </p:nvGraphicFramePr>
        <p:xfrm>
          <a:off x="6659525" y="35140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727575-976C-674E-9EE9-907308E2BA38}"/>
              </a:ext>
            </a:extLst>
          </p:cNvPr>
          <p:cNvSpPr txBox="1"/>
          <p:nvPr/>
        </p:nvSpPr>
        <p:spPr>
          <a:xfrm>
            <a:off x="829340" y="5837274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Accessed: 12/16/2020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380AB5-226D-0E43-BA4E-E642A9C148C9}"/>
              </a:ext>
            </a:extLst>
          </p:cNvPr>
          <p:cNvSpPr txBox="1"/>
          <p:nvPr/>
        </p:nvSpPr>
        <p:spPr>
          <a:xfrm>
            <a:off x="857250" y="6343650"/>
            <a:ext cx="493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</p:spTree>
    <p:extLst>
      <p:ext uri="{BB962C8B-B14F-4D97-AF65-F5344CB8AC3E}">
        <p14:creationId xmlns:p14="http://schemas.microsoft.com/office/powerpoint/2010/main" val="1074438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42B30-1736-0D43-A488-8285721A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Minnesota: Age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4EF3ADD-67B4-AD4C-BF1C-D12CAF0EBC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890985"/>
              </p:ext>
            </p:extLst>
          </p:nvPr>
        </p:nvGraphicFramePr>
        <p:xfrm>
          <a:off x="838199" y="1690687"/>
          <a:ext cx="4967177" cy="339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4B39F8D-2F1D-DB49-A8BA-008930FC74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679939"/>
              </p:ext>
            </p:extLst>
          </p:nvPr>
        </p:nvGraphicFramePr>
        <p:xfrm>
          <a:off x="6223589" y="3062287"/>
          <a:ext cx="4967177" cy="328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5CF55D4-8CB2-7044-8BA3-2ADB34F3EB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657982"/>
              </p:ext>
            </p:extLst>
          </p:nvPr>
        </p:nvGraphicFramePr>
        <p:xfrm>
          <a:off x="6096000" y="319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92B2B6-6028-5744-AF93-0BDC48B38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324967"/>
              </p:ext>
            </p:extLst>
          </p:nvPr>
        </p:nvGraphicFramePr>
        <p:xfrm>
          <a:off x="207482" y="6057051"/>
          <a:ext cx="4733260" cy="578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3260">
                  <a:extLst>
                    <a:ext uri="{9D8B030D-6E8A-4147-A177-3AD203B41FA5}">
                      <a16:colId xmlns:a16="http://schemas.microsoft.com/office/drawing/2014/main" val="120012798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https://www.infoplease.com/us/census/minnesota/demographic-statistics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52250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www.health.state.mn.us</a:t>
                      </a:r>
                      <a:r>
                        <a:rPr lang="en-US" sz="1200" u="none" strike="noStrike" dirty="0">
                          <a:effectLst/>
                        </a:rPr>
                        <a:t>/diseases/coronavirus/situation.html#gendm1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37937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A43835-3128-544B-86A6-C4EC789F68A5}"/>
              </a:ext>
            </a:extLst>
          </p:cNvPr>
          <p:cNvSpPr txBox="1"/>
          <p:nvPr/>
        </p:nvSpPr>
        <p:spPr>
          <a:xfrm>
            <a:off x="297712" y="5603358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</p:txBody>
      </p:sp>
    </p:spTree>
    <p:extLst>
      <p:ext uri="{BB962C8B-B14F-4D97-AF65-F5344CB8AC3E}">
        <p14:creationId xmlns:p14="http://schemas.microsoft.com/office/powerpoint/2010/main" val="16221871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B9DDD-E97D-AD4A-8C78-18368E750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Minnesota: Sex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41DA6AC-A2BB-7440-9AD3-F9FD7517A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0425496"/>
              </p:ext>
            </p:extLst>
          </p:nvPr>
        </p:nvGraphicFramePr>
        <p:xfrm>
          <a:off x="1332614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0685534-52B3-F440-9256-A17B701B88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905944"/>
              </p:ext>
            </p:extLst>
          </p:nvPr>
        </p:nvGraphicFramePr>
        <p:xfrm>
          <a:off x="6893442" y="3651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A936C8A-CDFA-1D4E-A914-DDCF99EC17D8}"/>
              </a:ext>
            </a:extLst>
          </p:cNvPr>
          <p:cNvSpPr txBox="1"/>
          <p:nvPr/>
        </p:nvSpPr>
        <p:spPr>
          <a:xfrm>
            <a:off x="8313018" y="4125432"/>
            <a:ext cx="1732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Death by Sex NA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4521406-B0C6-4E4B-983C-8CAA31052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66446"/>
              </p:ext>
            </p:extLst>
          </p:nvPr>
        </p:nvGraphicFramePr>
        <p:xfrm>
          <a:off x="175584" y="6040290"/>
          <a:ext cx="3747829" cy="578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47829">
                  <a:extLst>
                    <a:ext uri="{9D8B030D-6E8A-4147-A177-3AD203B41FA5}">
                      <a16:colId xmlns:a16="http://schemas.microsoft.com/office/drawing/2014/main" val="19866762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https://www.health.state.mn.us/diseases/coronavirus/situation.html#gendm1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1212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www.census.gov</a:t>
                      </a:r>
                      <a:r>
                        <a:rPr lang="en-US" sz="1200" u="none" strike="noStrike" dirty="0">
                          <a:effectLst/>
                        </a:rPr>
                        <a:t>/</a:t>
                      </a:r>
                      <a:r>
                        <a:rPr lang="en-US" sz="1200" u="none" strike="noStrike" dirty="0" err="1">
                          <a:effectLst/>
                        </a:rPr>
                        <a:t>quickfacts</a:t>
                      </a:r>
                      <a:r>
                        <a:rPr lang="en-US" sz="1200" u="none" strike="noStrike" dirty="0">
                          <a:effectLst/>
                        </a:rPr>
                        <a:t>/MN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79021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CB5CD8E-F0FF-0E4F-8B9C-B31819C9D885}"/>
              </a:ext>
            </a:extLst>
          </p:cNvPr>
          <p:cNvSpPr txBox="1"/>
          <p:nvPr/>
        </p:nvSpPr>
        <p:spPr>
          <a:xfrm>
            <a:off x="175584" y="5592726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</p:txBody>
      </p:sp>
    </p:spTree>
    <p:extLst>
      <p:ext uri="{BB962C8B-B14F-4D97-AF65-F5344CB8AC3E}">
        <p14:creationId xmlns:p14="http://schemas.microsoft.com/office/powerpoint/2010/main" val="13022974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2F2B-CFD3-5C44-83EC-C00675866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ABD22A3-D8D2-774A-ACF9-4845EF8D44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761424"/>
              </p:ext>
            </p:extLst>
          </p:nvPr>
        </p:nvGraphicFramePr>
        <p:xfrm>
          <a:off x="1400175" y="1331912"/>
          <a:ext cx="5048250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0627EB0-B643-764E-8130-24A751EEA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861508"/>
              </p:ext>
            </p:extLst>
          </p:nvPr>
        </p:nvGraphicFramePr>
        <p:xfrm>
          <a:off x="6148388" y="722312"/>
          <a:ext cx="5505450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64DEAF6-CC20-1248-A753-FF366509F5BA}"/>
              </a:ext>
            </a:extLst>
          </p:cNvPr>
          <p:cNvSpPr txBox="1"/>
          <p:nvPr/>
        </p:nvSpPr>
        <p:spPr>
          <a:xfrm>
            <a:off x="485775" y="5843588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12/16/2020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7FA78-5BE5-9C4E-8A03-3CA812839713}"/>
              </a:ext>
            </a:extLst>
          </p:cNvPr>
          <p:cNvSpPr txBox="1"/>
          <p:nvPr/>
        </p:nvSpPr>
        <p:spPr>
          <a:xfrm>
            <a:off x="230834" y="6308209"/>
            <a:ext cx="493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</p:spTree>
    <p:extLst>
      <p:ext uri="{BB962C8B-B14F-4D97-AF65-F5344CB8AC3E}">
        <p14:creationId xmlns:p14="http://schemas.microsoft.com/office/powerpoint/2010/main" val="2487478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9B14-60F0-804D-AB15-78E838D8F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Dakota: Ethnicity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3BC4-9BA3-2745-A29F-09B3F44F6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262525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78BE-E872-AB4D-BAFD-1EF528656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Dakota: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9251-A76A-AB4E-B8B0-709EB5838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040013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2D330-BCB9-D547-937C-42E7D446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Dakota: Sex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80FCE-71FF-D24D-B62B-1F37D26F3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372576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A6B69-19A3-5342-BED3-0FA12574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Kentucky: Age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3F9FD4-F91A-E345-8D3C-9DF2C5EB72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47485"/>
              </p:ext>
            </p:extLst>
          </p:nvPr>
        </p:nvGraphicFramePr>
        <p:xfrm>
          <a:off x="6096000" y="508637"/>
          <a:ext cx="4914900" cy="309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BD0F75A-8EEE-024B-9DB4-71848524C5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867538"/>
              </p:ext>
            </p:extLst>
          </p:nvPr>
        </p:nvGraphicFramePr>
        <p:xfrm>
          <a:off x="1181100" y="2057399"/>
          <a:ext cx="4914898" cy="3216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C63D7F4-D1E7-A348-9272-36FC35342532}"/>
              </a:ext>
            </a:extLst>
          </p:cNvPr>
          <p:cNvSpPr txBox="1"/>
          <p:nvPr/>
        </p:nvSpPr>
        <p:spPr>
          <a:xfrm>
            <a:off x="552894" y="5298438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318A4E-836B-8547-9343-987E82EB761F}"/>
              </a:ext>
            </a:extLst>
          </p:cNvPr>
          <p:cNvSpPr txBox="1"/>
          <p:nvPr/>
        </p:nvSpPr>
        <p:spPr>
          <a:xfrm>
            <a:off x="1669312" y="6156251"/>
            <a:ext cx="102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Sources: 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CDA3914-88B8-4B4A-AE5A-E31350E10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70499"/>
              </p:ext>
            </p:extLst>
          </p:nvPr>
        </p:nvGraphicFramePr>
        <p:xfrm>
          <a:off x="2698568" y="5965632"/>
          <a:ext cx="2915956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5956">
                  <a:extLst>
                    <a:ext uri="{9D8B030D-6E8A-4147-A177-3AD203B41FA5}">
                      <a16:colId xmlns:a16="http://schemas.microsoft.com/office/drawing/2014/main" val="170474979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https://chfs.ky.gov/agencies/dph/covid19/COVID19DailyReport.pdf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647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www.infoplease.com</a:t>
                      </a:r>
                      <a:r>
                        <a:rPr lang="en-US" sz="1200" u="none" strike="noStrike" dirty="0">
                          <a:effectLst/>
                        </a:rPr>
                        <a:t>/us/census/</a:t>
                      </a:r>
                      <a:r>
                        <a:rPr lang="en-US" sz="1200" u="none" strike="noStrike" dirty="0" err="1">
                          <a:effectLst/>
                        </a:rPr>
                        <a:t>kentucky</a:t>
                      </a:r>
                      <a:r>
                        <a:rPr lang="en-US" sz="1200" u="none" strike="noStrike" dirty="0">
                          <a:effectLst/>
                        </a:rPr>
                        <a:t>/demographic-statistics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7010614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81D6381-84BD-6049-8208-0AEAE536E1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625819"/>
              </p:ext>
            </p:extLst>
          </p:nvPr>
        </p:nvGraphicFramePr>
        <p:xfrm>
          <a:off x="6032180" y="3469638"/>
          <a:ext cx="5321620" cy="30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1911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137-57C3-5742-80EA-1CBA6C685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Kentucky: Sex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FEB173D-3D65-ED42-8DCB-1ECCE0E26D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5791938"/>
              </p:ext>
            </p:extLst>
          </p:nvPr>
        </p:nvGraphicFramePr>
        <p:xfrm>
          <a:off x="677383" y="230693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D5A05E0-91FA-BA4A-A49B-216823179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766389"/>
              </p:ext>
            </p:extLst>
          </p:nvPr>
        </p:nvGraphicFramePr>
        <p:xfrm>
          <a:off x="5904614" y="62721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AA72E21-75F5-E042-9744-69C1C929E6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651912"/>
              </p:ext>
            </p:extLst>
          </p:nvPr>
        </p:nvGraphicFramePr>
        <p:xfrm>
          <a:off x="6096000" y="36324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859085-93AF-5C41-95FD-A85572EB55CE}"/>
              </a:ext>
            </a:extLst>
          </p:cNvPr>
          <p:cNvSpPr txBox="1"/>
          <p:nvPr/>
        </p:nvSpPr>
        <p:spPr>
          <a:xfrm>
            <a:off x="1669312" y="6156251"/>
            <a:ext cx="102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Sources: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7CE604B-E65C-AF4F-8B5E-ED6C561F9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228801"/>
              </p:ext>
            </p:extLst>
          </p:nvPr>
        </p:nvGraphicFramePr>
        <p:xfrm>
          <a:off x="2698568" y="5965632"/>
          <a:ext cx="2915956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5956">
                  <a:extLst>
                    <a:ext uri="{9D8B030D-6E8A-4147-A177-3AD203B41FA5}">
                      <a16:colId xmlns:a16="http://schemas.microsoft.com/office/drawing/2014/main" val="170474979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https://chfs.ky.gov/agencies/dph/covid19/COVID19DailyReport.pdf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86478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https://</a:t>
                      </a:r>
                      <a:r>
                        <a:rPr lang="en-US" sz="1200" u="none" strike="noStrike" dirty="0" err="1">
                          <a:effectLst/>
                        </a:rPr>
                        <a:t>www.infoplease.com</a:t>
                      </a:r>
                      <a:r>
                        <a:rPr lang="en-US" sz="1200" u="none" strike="noStrike" dirty="0">
                          <a:effectLst/>
                        </a:rPr>
                        <a:t>/us/census/</a:t>
                      </a:r>
                      <a:r>
                        <a:rPr lang="en-US" sz="1200" u="none" strike="noStrike" dirty="0" err="1">
                          <a:effectLst/>
                        </a:rPr>
                        <a:t>kentucky</a:t>
                      </a:r>
                      <a:r>
                        <a:rPr lang="en-US" sz="1200" u="none" strike="noStrike" dirty="0">
                          <a:effectLst/>
                        </a:rPr>
                        <a:t>/demographic-statistics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701061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7D6478-762D-494A-B4A7-1376F7200C7F}"/>
              </a:ext>
            </a:extLst>
          </p:cNvPr>
          <p:cNvSpPr txBox="1"/>
          <p:nvPr/>
        </p:nvSpPr>
        <p:spPr>
          <a:xfrm>
            <a:off x="552894" y="5298438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</p:spTree>
    <p:extLst>
      <p:ext uri="{BB962C8B-B14F-4D97-AF65-F5344CB8AC3E}">
        <p14:creationId xmlns:p14="http://schemas.microsoft.com/office/powerpoint/2010/main" val="292213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61986-D8B5-154A-9AF2-0C6E8D9EE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Indiana: Race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FB7CF18-BE65-8441-B1FD-96159D7535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486978"/>
              </p:ext>
            </p:extLst>
          </p:nvPr>
        </p:nvGraphicFramePr>
        <p:xfrm>
          <a:off x="6096000" y="3190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8AAD427-FEEF-5548-AFD9-AF4FADA16E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129789"/>
              </p:ext>
            </p:extLst>
          </p:nvPr>
        </p:nvGraphicFramePr>
        <p:xfrm>
          <a:off x="6534150" y="379571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1955A7B-B113-384D-8EEE-F1F017BC0B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434867"/>
              </p:ext>
            </p:extLst>
          </p:nvPr>
        </p:nvGraphicFramePr>
        <p:xfrm>
          <a:off x="1619250" y="190023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E47C7A7-1A45-9E46-B72D-ADC514970C19}"/>
              </a:ext>
            </a:extLst>
          </p:cNvPr>
          <p:cNvSpPr txBox="1"/>
          <p:nvPr/>
        </p:nvSpPr>
        <p:spPr>
          <a:xfrm>
            <a:off x="714375" y="4852986"/>
            <a:ext cx="6200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*Other includes: Indigenous/Native American, Pacific Islander, Multiracial because Indiana puts these groups together under “Other” in data reports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FB57E0-A0C7-A940-BBFB-142A9E0CAED8}"/>
              </a:ext>
            </a:extLst>
          </p:cNvPr>
          <p:cNvSpPr txBox="1"/>
          <p:nvPr/>
        </p:nvSpPr>
        <p:spPr>
          <a:xfrm>
            <a:off x="1028700" y="6272213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Accessed 2020</a:t>
            </a:r>
          </a:p>
        </p:txBody>
      </p:sp>
    </p:spTree>
    <p:extLst>
      <p:ext uri="{BB962C8B-B14F-4D97-AF65-F5344CB8AC3E}">
        <p14:creationId xmlns:p14="http://schemas.microsoft.com/office/powerpoint/2010/main" val="92362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6C863-0CF8-394A-BCDA-C8E20A4B4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Indiana: Ethnicity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2952D6-4DE4-B840-9134-56EE36A430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3160629"/>
              </p:ext>
            </p:extLst>
          </p:nvPr>
        </p:nvGraphicFramePr>
        <p:xfrm>
          <a:off x="1066800" y="19431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AB7692-93F8-2E42-A018-C63B8816B1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1948676"/>
              </p:ext>
            </p:extLst>
          </p:nvPr>
        </p:nvGraphicFramePr>
        <p:xfrm>
          <a:off x="5981700" y="10279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2DB8B4C-282F-264F-816F-A7FD56EEED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033406"/>
              </p:ext>
            </p:extLst>
          </p:nvPr>
        </p:nvGraphicFramePr>
        <p:xfrm>
          <a:off x="6096000" y="37115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421A3C-7701-2D4C-BCB1-0B9F31BF242D}"/>
              </a:ext>
            </a:extLst>
          </p:cNvPr>
          <p:cNvSpPr txBox="1"/>
          <p:nvPr/>
        </p:nvSpPr>
        <p:spPr>
          <a:xfrm>
            <a:off x="1455604" y="5386387"/>
            <a:ext cx="4183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</a:t>
            </a:r>
            <a:r>
              <a:rPr lang="en-US" dirty="0" err="1"/>
              <a:t>covidtracking.com</a:t>
            </a:r>
            <a:r>
              <a:rPr lang="en-US" dirty="0"/>
              <a:t>/race/dashboard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05D1F-BADC-0340-A6B3-67FEBE272416}"/>
              </a:ext>
            </a:extLst>
          </p:cNvPr>
          <p:cNvSpPr txBox="1"/>
          <p:nvPr/>
        </p:nvSpPr>
        <p:spPr>
          <a:xfrm>
            <a:off x="587428" y="5947024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12/12/2020</a:t>
            </a:r>
          </a:p>
        </p:txBody>
      </p:sp>
    </p:spTree>
    <p:extLst>
      <p:ext uri="{BB962C8B-B14F-4D97-AF65-F5344CB8AC3E}">
        <p14:creationId xmlns:p14="http://schemas.microsoft.com/office/powerpoint/2010/main" val="64719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DDF75-98C2-884D-B1B5-527F4AAD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Indiana: Age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BF1EB82-E2E5-874A-9AEF-34EC78DF91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0149406"/>
              </p:ext>
            </p:extLst>
          </p:nvPr>
        </p:nvGraphicFramePr>
        <p:xfrm>
          <a:off x="6591299" y="6113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7BA98B6-9475-5246-97D3-1B3C95AC08EB}"/>
              </a:ext>
            </a:extLst>
          </p:cNvPr>
          <p:cNvSpPr txBox="1"/>
          <p:nvPr/>
        </p:nvSpPr>
        <p:spPr>
          <a:xfrm>
            <a:off x="400280" y="5730949"/>
            <a:ext cx="68770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/>
            <a:r>
              <a:rPr lang="en-US" dirty="0"/>
              <a:t>Sources</a:t>
            </a:r>
          </a:p>
          <a:p>
            <a:pPr fontAlgn="b"/>
            <a:r>
              <a:rPr lang="en-US" dirty="0"/>
              <a:t>https://</a:t>
            </a:r>
            <a:r>
              <a:rPr lang="en-US" dirty="0" err="1"/>
              <a:t>www.infoplease.com</a:t>
            </a:r>
            <a:r>
              <a:rPr lang="en-US" dirty="0"/>
              <a:t>/us/census/</a:t>
            </a:r>
            <a:r>
              <a:rPr lang="en-US" dirty="0" err="1"/>
              <a:t>indiana</a:t>
            </a:r>
            <a:r>
              <a:rPr lang="en-US" dirty="0"/>
              <a:t>/demographic-statistics</a:t>
            </a:r>
          </a:p>
          <a:p>
            <a:pPr fontAlgn="b"/>
            <a:r>
              <a:rPr lang="en-US" dirty="0"/>
              <a:t>https://</a:t>
            </a:r>
            <a:r>
              <a:rPr lang="en-US" dirty="0" err="1"/>
              <a:t>www.coronavirus.in.gov</a:t>
            </a:r>
            <a:r>
              <a:rPr lang="en-US" dirty="0"/>
              <a:t>/2393.htm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D6AC17-B6D5-8B49-B57D-4684305238DF}"/>
              </a:ext>
            </a:extLst>
          </p:cNvPr>
          <p:cNvSpPr txBox="1"/>
          <p:nvPr/>
        </p:nvSpPr>
        <p:spPr>
          <a:xfrm>
            <a:off x="419271" y="5361617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FF70FA7-754E-5142-847D-F65C9D6411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964848"/>
              </p:ext>
            </p:extLst>
          </p:nvPr>
        </p:nvGraphicFramePr>
        <p:xfrm>
          <a:off x="1524000" y="1630143"/>
          <a:ext cx="5358810" cy="3600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FB8EADB-8D0B-F74F-A00D-1DB6FDBDC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4617283"/>
              </p:ext>
            </p:extLst>
          </p:nvPr>
        </p:nvGraphicFramePr>
        <p:xfrm>
          <a:off x="6882810" y="3503429"/>
          <a:ext cx="4832350" cy="318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25056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8775-BFCC-0A42-B669-D8AA476B0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290697"/>
            <a:ext cx="10515600" cy="1325563"/>
          </a:xfrm>
        </p:spPr>
        <p:txBody>
          <a:bodyPr/>
          <a:lstStyle/>
          <a:p>
            <a:r>
              <a:rPr lang="en-US" dirty="0"/>
              <a:t>Indiana: Sex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0C6FE3-C562-8E44-A9B7-38AD93ACD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733567"/>
              </p:ext>
            </p:extLst>
          </p:nvPr>
        </p:nvGraphicFramePr>
        <p:xfrm>
          <a:off x="6282071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80FD24A-8081-104E-8D58-C2B0DEF122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1049296"/>
              </p:ext>
            </p:extLst>
          </p:nvPr>
        </p:nvGraphicFramePr>
        <p:xfrm>
          <a:off x="6484089" y="35087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EB5C6C5-4333-EC49-815F-FE751ABF13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9385444"/>
              </p:ext>
            </p:extLst>
          </p:nvPr>
        </p:nvGraphicFramePr>
        <p:xfrm>
          <a:off x="992372" y="169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082E048-7A8C-C74E-AC9B-6C88DF6C2E8D}"/>
              </a:ext>
            </a:extLst>
          </p:cNvPr>
          <p:cNvSpPr txBox="1"/>
          <p:nvPr/>
        </p:nvSpPr>
        <p:spPr>
          <a:xfrm>
            <a:off x="839972" y="5730949"/>
            <a:ext cx="6052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/>
            <a:r>
              <a:rPr lang="en-US" dirty="0"/>
              <a:t>Sources: </a:t>
            </a:r>
            <a:r>
              <a:rPr lang="en-US" u="sng" dirty="0">
                <a:hlinkClick r:id="rId5"/>
              </a:rPr>
              <a:t>https://www.coronavirus.in.gov/2393.htm</a:t>
            </a:r>
            <a:endParaRPr lang="en-US" dirty="0"/>
          </a:p>
          <a:p>
            <a:pPr fontAlgn="b"/>
            <a:r>
              <a:rPr lang="en-US" dirty="0"/>
              <a:t>https://</a:t>
            </a:r>
            <a:r>
              <a:rPr lang="en-US" dirty="0" err="1"/>
              <a:t>worldpopulationreview.com</a:t>
            </a:r>
            <a:r>
              <a:rPr lang="en-US" dirty="0"/>
              <a:t>/states/</a:t>
            </a:r>
            <a:r>
              <a:rPr lang="en-US" dirty="0" err="1"/>
              <a:t>indiana</a:t>
            </a:r>
            <a:r>
              <a:rPr lang="en-US" dirty="0"/>
              <a:t>-population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24954-076C-3449-9514-64F8209FFFEF}"/>
              </a:ext>
            </a:extLst>
          </p:cNvPr>
          <p:cNvSpPr txBox="1"/>
          <p:nvPr/>
        </p:nvSpPr>
        <p:spPr>
          <a:xfrm>
            <a:off x="844573" y="5361617"/>
            <a:ext cx="2765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Accessed: 12/16/2020</a:t>
            </a:r>
          </a:p>
        </p:txBody>
      </p:sp>
    </p:spTree>
    <p:extLst>
      <p:ext uri="{BB962C8B-B14F-4D97-AF65-F5344CB8AC3E}">
        <p14:creationId xmlns:p14="http://schemas.microsoft.com/office/powerpoint/2010/main" val="1131941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10968</TotalTime>
  <Words>752</Words>
  <Application>Microsoft Office PowerPoint</Application>
  <PresentationFormat>Widescreen</PresentationFormat>
  <Paragraphs>202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Noto Sans Thaana</vt:lpstr>
      <vt:lpstr>Times</vt:lpstr>
      <vt:lpstr>Office Theme</vt:lpstr>
      <vt:lpstr>State by State COVID-19 Data:</vt:lpstr>
      <vt:lpstr>Kentucky: Race</vt:lpstr>
      <vt:lpstr>Kentucky: Ethnicity</vt:lpstr>
      <vt:lpstr>Kentucky: Age</vt:lpstr>
      <vt:lpstr>Kentucky: Sex</vt:lpstr>
      <vt:lpstr>Indiana: Race</vt:lpstr>
      <vt:lpstr>Indiana: Ethnicity</vt:lpstr>
      <vt:lpstr>Indiana: Age</vt:lpstr>
      <vt:lpstr>Indiana: Sex</vt:lpstr>
      <vt:lpstr>Illinois: Race</vt:lpstr>
      <vt:lpstr>Illinois:Ethnicity</vt:lpstr>
      <vt:lpstr>Illinois: Age</vt:lpstr>
      <vt:lpstr>Illinois: Sex</vt:lpstr>
      <vt:lpstr>Ohio: Race</vt:lpstr>
      <vt:lpstr>Ohio: Ethnicity</vt:lpstr>
      <vt:lpstr>Ohio: Age</vt:lpstr>
      <vt:lpstr>Ohio: Sex</vt:lpstr>
      <vt:lpstr>Michigan: Race</vt:lpstr>
      <vt:lpstr>Michigan: Ethnicity</vt:lpstr>
      <vt:lpstr>Michigan: Age</vt:lpstr>
      <vt:lpstr>Michigan: Sex</vt:lpstr>
      <vt:lpstr>Tennessee: Ethnicity</vt:lpstr>
      <vt:lpstr>Tennessee: Race</vt:lpstr>
      <vt:lpstr>Tennessee: Age</vt:lpstr>
      <vt:lpstr>Tennessee: Sex</vt:lpstr>
      <vt:lpstr>Wisconsin: Race</vt:lpstr>
      <vt:lpstr>Wisconsin: Ethnicity</vt:lpstr>
      <vt:lpstr>Wisconsin: Age</vt:lpstr>
      <vt:lpstr>Wisconsin: Sex</vt:lpstr>
      <vt:lpstr>Minnesota: Race</vt:lpstr>
      <vt:lpstr>Minnesota: Ethnicity</vt:lpstr>
      <vt:lpstr>Minnesota: Age</vt:lpstr>
      <vt:lpstr>Minnesota: Sex</vt:lpstr>
      <vt:lpstr>North Dakota: Race</vt:lpstr>
      <vt:lpstr>North Dakota: Ethnicity</vt:lpstr>
      <vt:lpstr>North Dakota: Age</vt:lpstr>
      <vt:lpstr>North Dakota: Sex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data:</dc:title>
  <dc:creator>Microsoft Office User</dc:creator>
  <cp:lastModifiedBy>Tim Hilbert</cp:lastModifiedBy>
  <cp:revision>41</cp:revision>
  <dcterms:created xsi:type="dcterms:W3CDTF">2020-12-09T22:22:19Z</dcterms:created>
  <dcterms:modified xsi:type="dcterms:W3CDTF">2021-01-22T14:25:29Z</dcterms:modified>
</cp:coreProperties>
</file>