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57" r:id="rId3"/>
    <p:sldId id="258" r:id="rId4"/>
    <p:sldId id="260" r:id="rId5"/>
    <p:sldId id="325" r:id="rId6"/>
    <p:sldId id="292" r:id="rId7"/>
    <p:sldId id="262" r:id="rId8"/>
    <p:sldId id="261" r:id="rId9"/>
    <p:sldId id="264" r:id="rId10"/>
    <p:sldId id="265" r:id="rId11"/>
    <p:sldId id="266" r:id="rId12"/>
    <p:sldId id="267" r:id="rId13"/>
    <p:sldId id="326" r:id="rId14"/>
    <p:sldId id="269" r:id="rId15"/>
    <p:sldId id="293" r:id="rId16"/>
    <p:sldId id="274" r:id="rId17"/>
    <p:sldId id="275" r:id="rId18"/>
    <p:sldId id="276" r:id="rId19"/>
    <p:sldId id="277" r:id="rId20"/>
    <p:sldId id="278" r:id="rId21"/>
    <p:sldId id="279" r:id="rId22"/>
    <p:sldId id="282" r:id="rId23"/>
    <p:sldId id="283" r:id="rId24"/>
    <p:sldId id="284" r:id="rId25"/>
    <p:sldId id="285" r:id="rId26"/>
    <p:sldId id="287" r:id="rId27"/>
    <p:sldId id="288" r:id="rId28"/>
    <p:sldId id="289" r:id="rId29"/>
    <p:sldId id="290" r:id="rId30"/>
    <p:sldId id="296" r:id="rId31"/>
    <p:sldId id="297" r:id="rId32"/>
    <p:sldId id="298" r:id="rId33"/>
    <p:sldId id="299" r:id="rId34"/>
    <p:sldId id="301" r:id="rId35"/>
    <p:sldId id="300" r:id="rId36"/>
    <p:sldId id="302" r:id="rId37"/>
    <p:sldId id="303" r:id="rId38"/>
    <p:sldId id="305" r:id="rId39"/>
    <p:sldId id="306" r:id="rId40"/>
    <p:sldId id="307" r:id="rId41"/>
    <p:sldId id="308" r:id="rId42"/>
    <p:sldId id="310" r:id="rId43"/>
    <p:sldId id="311" r:id="rId44"/>
    <p:sldId id="313"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Raynor" initials="PR" lastIdx="32" clrIdx="0">
    <p:extLst>
      <p:ext uri="{19B8F6BF-5375-455C-9EA6-DF929625EA0E}">
        <p15:presenceInfo xmlns:p15="http://schemas.microsoft.com/office/powerpoint/2012/main" userId="de8511aeb75bf1a3" providerId="Windows Live"/>
      </p:ext>
    </p:extLst>
  </p:cmAuthor>
  <p:cmAuthor id="2" name="Tim Hilbert" initials="TH" lastIdx="13" clrIdx="1">
    <p:extLst>
      <p:ext uri="{19B8F6BF-5375-455C-9EA6-DF929625EA0E}">
        <p15:presenceInfo xmlns:p15="http://schemas.microsoft.com/office/powerpoint/2012/main" userId="S-1-5-21-1757981266-1383384898-725345543-404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7" d="100"/>
          <a:sy n="117" d="100"/>
        </p:scale>
        <p:origin x="355" y="82"/>
      </p:cViewPr>
      <p:guideLst/>
    </p:cSldViewPr>
  </p:slideViewPr>
  <p:notesTextViewPr>
    <p:cViewPr>
      <p:scale>
        <a:sx n="1" d="1"/>
        <a:sy n="1" d="1"/>
      </p:scale>
      <p:origin x="0" y="0"/>
    </p:cViewPr>
  </p:notesTextViewPr>
  <p:sorterViewPr>
    <p:cViewPr varScale="1">
      <p:scale>
        <a:sx n="100" d="100"/>
        <a:sy n="100" d="100"/>
      </p:scale>
      <p:origin x="0" y="-131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0C2E6-C0DC-48B4-AD37-8C0FEE2CCD63}" type="datetimeFigureOut">
              <a:rPr lang="en-US" smtClean="0"/>
              <a:t>7/19/2021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1A1328-F92F-4801-9157-695CE0B0FDFD}" type="slidenum">
              <a:rPr lang="en-US" smtClean="0"/>
              <a:t>‹#›</a:t>
            </a:fld>
            <a:endParaRPr lang="en-US"/>
          </a:p>
        </p:txBody>
      </p:sp>
    </p:spTree>
    <p:extLst>
      <p:ext uri="{BB962C8B-B14F-4D97-AF65-F5344CB8AC3E}">
        <p14:creationId xmlns:p14="http://schemas.microsoft.com/office/powerpoint/2010/main" val="2092502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2D45C-C759-4450-8A87-BE46227021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DDA20B-2DAF-4D1F-AD88-0E57F9180C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8664991-F1BF-462B-B6C5-1CBEE8199785}"/>
              </a:ext>
            </a:extLst>
          </p:cNvPr>
          <p:cNvSpPr>
            <a:spLocks noGrp="1"/>
          </p:cNvSpPr>
          <p:nvPr>
            <p:ph type="dt" sz="half" idx="10"/>
          </p:nvPr>
        </p:nvSpPr>
        <p:spPr/>
        <p:txBody>
          <a:bodyPr/>
          <a:lstStyle/>
          <a:p>
            <a:fld id="{E6540D4E-C06B-40B6-B7F2-17096A0FAB2F}" type="datetime1">
              <a:rPr lang="en-US" smtClean="0"/>
              <a:t>7/19/2021</a:t>
            </a:fld>
            <a:endParaRPr lang="en-US"/>
          </a:p>
        </p:txBody>
      </p:sp>
      <p:sp>
        <p:nvSpPr>
          <p:cNvPr id="5" name="Footer Placeholder 4">
            <a:extLst>
              <a:ext uri="{FF2B5EF4-FFF2-40B4-BE49-F238E27FC236}">
                <a16:creationId xmlns:a16="http://schemas.microsoft.com/office/drawing/2014/main" id="{6CE012D2-8AAC-4977-ABE3-84ED9E71A08E}"/>
              </a:ext>
            </a:extLst>
          </p:cNvPr>
          <p:cNvSpPr>
            <a:spLocks noGrp="1"/>
          </p:cNvSpPr>
          <p:nvPr>
            <p:ph type="ftr" sz="quarter" idx="11"/>
          </p:nvPr>
        </p:nvSpPr>
        <p:spPr/>
        <p:txBody>
          <a:bodyPr/>
          <a:lstStyle/>
          <a:p>
            <a:r>
              <a:rPr lang="en-US"/>
              <a:t>04/02/20</a:t>
            </a:r>
          </a:p>
        </p:txBody>
      </p:sp>
      <p:sp>
        <p:nvSpPr>
          <p:cNvPr id="6" name="Slide Number Placeholder 5">
            <a:extLst>
              <a:ext uri="{FF2B5EF4-FFF2-40B4-BE49-F238E27FC236}">
                <a16:creationId xmlns:a16="http://schemas.microsoft.com/office/drawing/2014/main" id="{E217407B-EBCA-4766-A87C-0322DCD8D919}"/>
              </a:ext>
            </a:extLst>
          </p:cNvPr>
          <p:cNvSpPr>
            <a:spLocks noGrp="1"/>
          </p:cNvSpPr>
          <p:nvPr>
            <p:ph type="sldNum" sz="quarter" idx="12"/>
          </p:nvPr>
        </p:nvSpPr>
        <p:spPr/>
        <p:txBody>
          <a:bodyPr/>
          <a:lstStyle/>
          <a:p>
            <a:fld id="{CF25738C-EF23-450F-9570-2CF196C5DC98}" type="slidenum">
              <a:rPr lang="en-US" smtClean="0"/>
              <a:t>‹#›</a:t>
            </a:fld>
            <a:endParaRPr lang="en-US"/>
          </a:p>
        </p:txBody>
      </p:sp>
    </p:spTree>
    <p:extLst>
      <p:ext uri="{BB962C8B-B14F-4D97-AF65-F5344CB8AC3E}">
        <p14:creationId xmlns:p14="http://schemas.microsoft.com/office/powerpoint/2010/main" val="15431091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DF5FD-AC2A-4DEB-A4C9-3FC1A620B2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2955AF-266E-4DD9-B12E-B8BE8092D3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3E953F-AEE8-4562-87B5-79ECEAE814A1}"/>
              </a:ext>
            </a:extLst>
          </p:cNvPr>
          <p:cNvSpPr>
            <a:spLocks noGrp="1"/>
          </p:cNvSpPr>
          <p:nvPr>
            <p:ph type="dt" sz="half" idx="10"/>
          </p:nvPr>
        </p:nvSpPr>
        <p:spPr/>
        <p:txBody>
          <a:bodyPr/>
          <a:lstStyle/>
          <a:p>
            <a:fld id="{BE9413FA-03D1-4CCE-AC9C-25F994F5CDBA}" type="datetime1">
              <a:rPr lang="en-US" smtClean="0"/>
              <a:t>7/19/2021</a:t>
            </a:fld>
            <a:endParaRPr lang="en-US"/>
          </a:p>
        </p:txBody>
      </p:sp>
      <p:sp>
        <p:nvSpPr>
          <p:cNvPr id="5" name="Footer Placeholder 4">
            <a:extLst>
              <a:ext uri="{FF2B5EF4-FFF2-40B4-BE49-F238E27FC236}">
                <a16:creationId xmlns:a16="http://schemas.microsoft.com/office/drawing/2014/main" id="{45090FE7-CC33-41DF-A061-FEE4943ED068}"/>
              </a:ext>
            </a:extLst>
          </p:cNvPr>
          <p:cNvSpPr>
            <a:spLocks noGrp="1"/>
          </p:cNvSpPr>
          <p:nvPr>
            <p:ph type="ftr" sz="quarter" idx="11"/>
          </p:nvPr>
        </p:nvSpPr>
        <p:spPr/>
        <p:txBody>
          <a:bodyPr/>
          <a:lstStyle/>
          <a:p>
            <a:r>
              <a:rPr lang="en-US"/>
              <a:t>04/02/20</a:t>
            </a:r>
          </a:p>
        </p:txBody>
      </p:sp>
      <p:sp>
        <p:nvSpPr>
          <p:cNvPr id="6" name="Slide Number Placeholder 5">
            <a:extLst>
              <a:ext uri="{FF2B5EF4-FFF2-40B4-BE49-F238E27FC236}">
                <a16:creationId xmlns:a16="http://schemas.microsoft.com/office/drawing/2014/main" id="{A7F02C17-FCA9-4EDA-A05E-7749D0F65415}"/>
              </a:ext>
            </a:extLst>
          </p:cNvPr>
          <p:cNvSpPr>
            <a:spLocks noGrp="1"/>
          </p:cNvSpPr>
          <p:nvPr>
            <p:ph type="sldNum" sz="quarter" idx="12"/>
          </p:nvPr>
        </p:nvSpPr>
        <p:spPr/>
        <p:txBody>
          <a:bodyPr/>
          <a:lstStyle/>
          <a:p>
            <a:fld id="{CF25738C-EF23-450F-9570-2CF196C5DC98}" type="slidenum">
              <a:rPr lang="en-US" smtClean="0"/>
              <a:t>‹#›</a:t>
            </a:fld>
            <a:endParaRPr lang="en-US"/>
          </a:p>
        </p:txBody>
      </p:sp>
    </p:spTree>
    <p:extLst>
      <p:ext uri="{BB962C8B-B14F-4D97-AF65-F5344CB8AC3E}">
        <p14:creationId xmlns:p14="http://schemas.microsoft.com/office/powerpoint/2010/main" val="1955959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86C51D-ED34-48B7-9091-668F0E945FE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F2D201-069B-472A-AF09-DE7AEA9E171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78A2AA-7E1B-490F-BD53-6796E9993D5D}"/>
              </a:ext>
            </a:extLst>
          </p:cNvPr>
          <p:cNvSpPr>
            <a:spLocks noGrp="1"/>
          </p:cNvSpPr>
          <p:nvPr>
            <p:ph type="dt" sz="half" idx="10"/>
          </p:nvPr>
        </p:nvSpPr>
        <p:spPr/>
        <p:txBody>
          <a:bodyPr/>
          <a:lstStyle/>
          <a:p>
            <a:fld id="{3C92F4D4-79A7-460B-968F-96CDF080ADFD}" type="datetime1">
              <a:rPr lang="en-US" smtClean="0"/>
              <a:t>7/19/2021</a:t>
            </a:fld>
            <a:endParaRPr lang="en-US"/>
          </a:p>
        </p:txBody>
      </p:sp>
      <p:sp>
        <p:nvSpPr>
          <p:cNvPr id="5" name="Footer Placeholder 4">
            <a:extLst>
              <a:ext uri="{FF2B5EF4-FFF2-40B4-BE49-F238E27FC236}">
                <a16:creationId xmlns:a16="http://schemas.microsoft.com/office/drawing/2014/main" id="{CA879373-D147-4BE7-AEEE-B4EB85B8D66A}"/>
              </a:ext>
            </a:extLst>
          </p:cNvPr>
          <p:cNvSpPr>
            <a:spLocks noGrp="1"/>
          </p:cNvSpPr>
          <p:nvPr>
            <p:ph type="ftr" sz="quarter" idx="11"/>
          </p:nvPr>
        </p:nvSpPr>
        <p:spPr/>
        <p:txBody>
          <a:bodyPr/>
          <a:lstStyle/>
          <a:p>
            <a:r>
              <a:rPr lang="en-US"/>
              <a:t>04/02/20</a:t>
            </a:r>
          </a:p>
        </p:txBody>
      </p:sp>
      <p:sp>
        <p:nvSpPr>
          <p:cNvPr id="6" name="Slide Number Placeholder 5">
            <a:extLst>
              <a:ext uri="{FF2B5EF4-FFF2-40B4-BE49-F238E27FC236}">
                <a16:creationId xmlns:a16="http://schemas.microsoft.com/office/drawing/2014/main" id="{09EF9CA5-6A93-4502-A7AF-FC04823FDA95}"/>
              </a:ext>
            </a:extLst>
          </p:cNvPr>
          <p:cNvSpPr>
            <a:spLocks noGrp="1"/>
          </p:cNvSpPr>
          <p:nvPr>
            <p:ph type="sldNum" sz="quarter" idx="12"/>
          </p:nvPr>
        </p:nvSpPr>
        <p:spPr/>
        <p:txBody>
          <a:bodyPr/>
          <a:lstStyle/>
          <a:p>
            <a:fld id="{CF25738C-EF23-450F-9570-2CF196C5DC98}" type="slidenum">
              <a:rPr lang="en-US" smtClean="0"/>
              <a:t>‹#›</a:t>
            </a:fld>
            <a:endParaRPr lang="en-US"/>
          </a:p>
        </p:txBody>
      </p:sp>
    </p:spTree>
    <p:extLst>
      <p:ext uri="{BB962C8B-B14F-4D97-AF65-F5344CB8AC3E}">
        <p14:creationId xmlns:p14="http://schemas.microsoft.com/office/powerpoint/2010/main" val="2687421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90437-1D28-436F-92FC-F4C9604E09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47C8DA-0A3A-46D9-A4F2-0A3FCDDF3D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2E9EC8-9652-45B6-99D0-84328EE345D4}"/>
              </a:ext>
            </a:extLst>
          </p:cNvPr>
          <p:cNvSpPr>
            <a:spLocks noGrp="1"/>
          </p:cNvSpPr>
          <p:nvPr>
            <p:ph type="dt" sz="half" idx="10"/>
          </p:nvPr>
        </p:nvSpPr>
        <p:spPr/>
        <p:txBody>
          <a:bodyPr/>
          <a:lstStyle/>
          <a:p>
            <a:fld id="{0DF52F96-6D0F-46A9-A42B-E3DFD3AB1042}" type="datetime1">
              <a:rPr lang="en-US" smtClean="0"/>
              <a:t>7/19/2021</a:t>
            </a:fld>
            <a:endParaRPr lang="en-US"/>
          </a:p>
        </p:txBody>
      </p:sp>
      <p:sp>
        <p:nvSpPr>
          <p:cNvPr id="5" name="Footer Placeholder 4">
            <a:extLst>
              <a:ext uri="{FF2B5EF4-FFF2-40B4-BE49-F238E27FC236}">
                <a16:creationId xmlns:a16="http://schemas.microsoft.com/office/drawing/2014/main" id="{50505E15-2AE2-4C66-9CA0-C7B91E5A53A4}"/>
              </a:ext>
            </a:extLst>
          </p:cNvPr>
          <p:cNvSpPr>
            <a:spLocks noGrp="1"/>
          </p:cNvSpPr>
          <p:nvPr>
            <p:ph type="ftr" sz="quarter" idx="11"/>
          </p:nvPr>
        </p:nvSpPr>
        <p:spPr/>
        <p:txBody>
          <a:bodyPr/>
          <a:lstStyle/>
          <a:p>
            <a:r>
              <a:rPr lang="en-US"/>
              <a:t>04/02/20</a:t>
            </a:r>
          </a:p>
        </p:txBody>
      </p:sp>
      <p:sp>
        <p:nvSpPr>
          <p:cNvPr id="6" name="Slide Number Placeholder 5">
            <a:extLst>
              <a:ext uri="{FF2B5EF4-FFF2-40B4-BE49-F238E27FC236}">
                <a16:creationId xmlns:a16="http://schemas.microsoft.com/office/drawing/2014/main" id="{49E888F2-8E91-457F-8EC0-161F23C1686A}"/>
              </a:ext>
            </a:extLst>
          </p:cNvPr>
          <p:cNvSpPr>
            <a:spLocks noGrp="1"/>
          </p:cNvSpPr>
          <p:nvPr>
            <p:ph type="sldNum" sz="quarter" idx="12"/>
          </p:nvPr>
        </p:nvSpPr>
        <p:spPr/>
        <p:txBody>
          <a:bodyPr/>
          <a:lstStyle/>
          <a:p>
            <a:fld id="{CF25738C-EF23-450F-9570-2CF196C5DC98}" type="slidenum">
              <a:rPr lang="en-US" smtClean="0"/>
              <a:t>‹#›</a:t>
            </a:fld>
            <a:endParaRPr lang="en-US"/>
          </a:p>
        </p:txBody>
      </p:sp>
    </p:spTree>
    <p:extLst>
      <p:ext uri="{BB962C8B-B14F-4D97-AF65-F5344CB8AC3E}">
        <p14:creationId xmlns:p14="http://schemas.microsoft.com/office/powerpoint/2010/main" val="2453678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6F1D3-747C-4D35-B9D6-69F19534FC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9E13C4-722F-4C91-A556-C91D4D2084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493909-B9E1-4D62-BA69-128FE8B65323}"/>
              </a:ext>
            </a:extLst>
          </p:cNvPr>
          <p:cNvSpPr>
            <a:spLocks noGrp="1"/>
          </p:cNvSpPr>
          <p:nvPr>
            <p:ph type="dt" sz="half" idx="10"/>
          </p:nvPr>
        </p:nvSpPr>
        <p:spPr/>
        <p:txBody>
          <a:bodyPr/>
          <a:lstStyle/>
          <a:p>
            <a:fld id="{F2A174F8-9726-444D-8F9D-667F80B5DDE7}" type="datetime1">
              <a:rPr lang="en-US" smtClean="0"/>
              <a:t>7/19/2021</a:t>
            </a:fld>
            <a:endParaRPr lang="en-US"/>
          </a:p>
        </p:txBody>
      </p:sp>
      <p:sp>
        <p:nvSpPr>
          <p:cNvPr id="5" name="Footer Placeholder 4">
            <a:extLst>
              <a:ext uri="{FF2B5EF4-FFF2-40B4-BE49-F238E27FC236}">
                <a16:creationId xmlns:a16="http://schemas.microsoft.com/office/drawing/2014/main" id="{EFBE53BB-25E9-4C55-8F6E-18188A7BA0ED}"/>
              </a:ext>
            </a:extLst>
          </p:cNvPr>
          <p:cNvSpPr>
            <a:spLocks noGrp="1"/>
          </p:cNvSpPr>
          <p:nvPr>
            <p:ph type="ftr" sz="quarter" idx="11"/>
          </p:nvPr>
        </p:nvSpPr>
        <p:spPr/>
        <p:txBody>
          <a:bodyPr/>
          <a:lstStyle/>
          <a:p>
            <a:r>
              <a:rPr lang="en-US"/>
              <a:t>04/02/20</a:t>
            </a:r>
          </a:p>
        </p:txBody>
      </p:sp>
      <p:sp>
        <p:nvSpPr>
          <p:cNvPr id="6" name="Slide Number Placeholder 5">
            <a:extLst>
              <a:ext uri="{FF2B5EF4-FFF2-40B4-BE49-F238E27FC236}">
                <a16:creationId xmlns:a16="http://schemas.microsoft.com/office/drawing/2014/main" id="{25ACEE94-2955-4382-8535-5EBF7FFE1F65}"/>
              </a:ext>
            </a:extLst>
          </p:cNvPr>
          <p:cNvSpPr>
            <a:spLocks noGrp="1"/>
          </p:cNvSpPr>
          <p:nvPr>
            <p:ph type="sldNum" sz="quarter" idx="12"/>
          </p:nvPr>
        </p:nvSpPr>
        <p:spPr/>
        <p:txBody>
          <a:bodyPr/>
          <a:lstStyle/>
          <a:p>
            <a:fld id="{CF25738C-EF23-450F-9570-2CF196C5DC98}" type="slidenum">
              <a:rPr lang="en-US" smtClean="0"/>
              <a:t>‹#›</a:t>
            </a:fld>
            <a:endParaRPr lang="en-US"/>
          </a:p>
        </p:txBody>
      </p:sp>
    </p:spTree>
    <p:extLst>
      <p:ext uri="{BB962C8B-B14F-4D97-AF65-F5344CB8AC3E}">
        <p14:creationId xmlns:p14="http://schemas.microsoft.com/office/powerpoint/2010/main" val="3728031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21639-58E5-4454-AB10-CA8AF42B6C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14426B-9E57-49A9-A605-8157C401D5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3F6762-AED6-43A6-B39C-636F55EB965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E7C4E9-8D21-47AF-8D3F-01C67B274CDC}"/>
              </a:ext>
            </a:extLst>
          </p:cNvPr>
          <p:cNvSpPr>
            <a:spLocks noGrp="1"/>
          </p:cNvSpPr>
          <p:nvPr>
            <p:ph type="dt" sz="half" idx="10"/>
          </p:nvPr>
        </p:nvSpPr>
        <p:spPr/>
        <p:txBody>
          <a:bodyPr/>
          <a:lstStyle/>
          <a:p>
            <a:fld id="{93DEF971-E978-42E9-8EC6-431CAFBCA76C}" type="datetime1">
              <a:rPr lang="en-US" smtClean="0"/>
              <a:t>7/19/2021</a:t>
            </a:fld>
            <a:endParaRPr lang="en-US"/>
          </a:p>
        </p:txBody>
      </p:sp>
      <p:sp>
        <p:nvSpPr>
          <p:cNvPr id="6" name="Footer Placeholder 5">
            <a:extLst>
              <a:ext uri="{FF2B5EF4-FFF2-40B4-BE49-F238E27FC236}">
                <a16:creationId xmlns:a16="http://schemas.microsoft.com/office/drawing/2014/main" id="{09C268FA-DC1A-4417-B1B2-82578311FBB2}"/>
              </a:ext>
            </a:extLst>
          </p:cNvPr>
          <p:cNvSpPr>
            <a:spLocks noGrp="1"/>
          </p:cNvSpPr>
          <p:nvPr>
            <p:ph type="ftr" sz="quarter" idx="11"/>
          </p:nvPr>
        </p:nvSpPr>
        <p:spPr/>
        <p:txBody>
          <a:bodyPr/>
          <a:lstStyle/>
          <a:p>
            <a:r>
              <a:rPr lang="en-US"/>
              <a:t>04/02/20</a:t>
            </a:r>
          </a:p>
        </p:txBody>
      </p:sp>
      <p:sp>
        <p:nvSpPr>
          <p:cNvPr id="7" name="Slide Number Placeholder 6">
            <a:extLst>
              <a:ext uri="{FF2B5EF4-FFF2-40B4-BE49-F238E27FC236}">
                <a16:creationId xmlns:a16="http://schemas.microsoft.com/office/drawing/2014/main" id="{BAE284DE-9BF5-4BAE-ADB0-214BB9353243}"/>
              </a:ext>
            </a:extLst>
          </p:cNvPr>
          <p:cNvSpPr>
            <a:spLocks noGrp="1"/>
          </p:cNvSpPr>
          <p:nvPr>
            <p:ph type="sldNum" sz="quarter" idx="12"/>
          </p:nvPr>
        </p:nvSpPr>
        <p:spPr/>
        <p:txBody>
          <a:bodyPr/>
          <a:lstStyle/>
          <a:p>
            <a:fld id="{CF25738C-EF23-450F-9570-2CF196C5DC98}" type="slidenum">
              <a:rPr lang="en-US" smtClean="0"/>
              <a:t>‹#›</a:t>
            </a:fld>
            <a:endParaRPr lang="en-US"/>
          </a:p>
        </p:txBody>
      </p:sp>
    </p:spTree>
    <p:extLst>
      <p:ext uri="{BB962C8B-B14F-4D97-AF65-F5344CB8AC3E}">
        <p14:creationId xmlns:p14="http://schemas.microsoft.com/office/powerpoint/2010/main" val="2145180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CAB8D-8CDE-4D10-B87A-2FF20E884C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05E4E6-C6DC-45F2-9CFA-831E957EAE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20CD62-ACB6-4894-87B4-EC661DCCCF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C3CC29-BDC9-4D96-84D5-0CF38ADCDE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06F7B1-FD04-43C9-9642-63A517A32A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F915F6-97AA-4349-A434-931435732361}"/>
              </a:ext>
            </a:extLst>
          </p:cNvPr>
          <p:cNvSpPr>
            <a:spLocks noGrp="1"/>
          </p:cNvSpPr>
          <p:nvPr>
            <p:ph type="dt" sz="half" idx="10"/>
          </p:nvPr>
        </p:nvSpPr>
        <p:spPr/>
        <p:txBody>
          <a:bodyPr/>
          <a:lstStyle/>
          <a:p>
            <a:fld id="{85E71EA2-BBF1-4095-A035-EAB376DFAE37}" type="datetime1">
              <a:rPr lang="en-US" smtClean="0"/>
              <a:t>7/19/2021</a:t>
            </a:fld>
            <a:endParaRPr lang="en-US"/>
          </a:p>
        </p:txBody>
      </p:sp>
      <p:sp>
        <p:nvSpPr>
          <p:cNvPr id="8" name="Footer Placeholder 7">
            <a:extLst>
              <a:ext uri="{FF2B5EF4-FFF2-40B4-BE49-F238E27FC236}">
                <a16:creationId xmlns:a16="http://schemas.microsoft.com/office/drawing/2014/main" id="{712E6B04-F84A-418C-8AD9-25EB0B8CEFE0}"/>
              </a:ext>
            </a:extLst>
          </p:cNvPr>
          <p:cNvSpPr>
            <a:spLocks noGrp="1"/>
          </p:cNvSpPr>
          <p:nvPr>
            <p:ph type="ftr" sz="quarter" idx="11"/>
          </p:nvPr>
        </p:nvSpPr>
        <p:spPr/>
        <p:txBody>
          <a:bodyPr/>
          <a:lstStyle/>
          <a:p>
            <a:r>
              <a:rPr lang="en-US"/>
              <a:t>04/02/20</a:t>
            </a:r>
          </a:p>
        </p:txBody>
      </p:sp>
      <p:sp>
        <p:nvSpPr>
          <p:cNvPr id="9" name="Slide Number Placeholder 8">
            <a:extLst>
              <a:ext uri="{FF2B5EF4-FFF2-40B4-BE49-F238E27FC236}">
                <a16:creationId xmlns:a16="http://schemas.microsoft.com/office/drawing/2014/main" id="{5D1520DB-82D9-4578-9E2B-88CF22C50F42}"/>
              </a:ext>
            </a:extLst>
          </p:cNvPr>
          <p:cNvSpPr>
            <a:spLocks noGrp="1"/>
          </p:cNvSpPr>
          <p:nvPr>
            <p:ph type="sldNum" sz="quarter" idx="12"/>
          </p:nvPr>
        </p:nvSpPr>
        <p:spPr/>
        <p:txBody>
          <a:bodyPr/>
          <a:lstStyle/>
          <a:p>
            <a:fld id="{CF25738C-EF23-450F-9570-2CF196C5DC98}" type="slidenum">
              <a:rPr lang="en-US" smtClean="0"/>
              <a:t>‹#›</a:t>
            </a:fld>
            <a:endParaRPr lang="en-US"/>
          </a:p>
        </p:txBody>
      </p:sp>
    </p:spTree>
    <p:extLst>
      <p:ext uri="{BB962C8B-B14F-4D97-AF65-F5344CB8AC3E}">
        <p14:creationId xmlns:p14="http://schemas.microsoft.com/office/powerpoint/2010/main" val="2969157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3ED42-1EF7-4933-A50A-E3DD52BDAD5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FBC3E4-7D80-47AB-8BD9-AA0099345E34}"/>
              </a:ext>
            </a:extLst>
          </p:cNvPr>
          <p:cNvSpPr>
            <a:spLocks noGrp="1"/>
          </p:cNvSpPr>
          <p:nvPr>
            <p:ph type="dt" sz="half" idx="10"/>
          </p:nvPr>
        </p:nvSpPr>
        <p:spPr/>
        <p:txBody>
          <a:bodyPr/>
          <a:lstStyle/>
          <a:p>
            <a:fld id="{C1680D73-EE0C-484A-AB50-AC6597894544}" type="datetime1">
              <a:rPr lang="en-US" smtClean="0"/>
              <a:t>7/19/2021</a:t>
            </a:fld>
            <a:endParaRPr lang="en-US"/>
          </a:p>
        </p:txBody>
      </p:sp>
      <p:sp>
        <p:nvSpPr>
          <p:cNvPr id="4" name="Footer Placeholder 3">
            <a:extLst>
              <a:ext uri="{FF2B5EF4-FFF2-40B4-BE49-F238E27FC236}">
                <a16:creationId xmlns:a16="http://schemas.microsoft.com/office/drawing/2014/main" id="{46A1AE6D-753E-42B5-BCB4-548DFD550CCC}"/>
              </a:ext>
            </a:extLst>
          </p:cNvPr>
          <p:cNvSpPr>
            <a:spLocks noGrp="1"/>
          </p:cNvSpPr>
          <p:nvPr>
            <p:ph type="ftr" sz="quarter" idx="11"/>
          </p:nvPr>
        </p:nvSpPr>
        <p:spPr/>
        <p:txBody>
          <a:bodyPr/>
          <a:lstStyle/>
          <a:p>
            <a:r>
              <a:rPr lang="en-US"/>
              <a:t>04/02/20</a:t>
            </a:r>
          </a:p>
        </p:txBody>
      </p:sp>
      <p:sp>
        <p:nvSpPr>
          <p:cNvPr id="5" name="Slide Number Placeholder 4">
            <a:extLst>
              <a:ext uri="{FF2B5EF4-FFF2-40B4-BE49-F238E27FC236}">
                <a16:creationId xmlns:a16="http://schemas.microsoft.com/office/drawing/2014/main" id="{B9F2C722-487C-4174-A8F2-48C88C4ABEEE}"/>
              </a:ext>
            </a:extLst>
          </p:cNvPr>
          <p:cNvSpPr>
            <a:spLocks noGrp="1"/>
          </p:cNvSpPr>
          <p:nvPr>
            <p:ph type="sldNum" sz="quarter" idx="12"/>
          </p:nvPr>
        </p:nvSpPr>
        <p:spPr/>
        <p:txBody>
          <a:bodyPr/>
          <a:lstStyle/>
          <a:p>
            <a:fld id="{CF25738C-EF23-450F-9570-2CF196C5DC98}" type="slidenum">
              <a:rPr lang="en-US" smtClean="0"/>
              <a:t>‹#›</a:t>
            </a:fld>
            <a:endParaRPr lang="en-US"/>
          </a:p>
        </p:txBody>
      </p:sp>
    </p:spTree>
    <p:extLst>
      <p:ext uri="{BB962C8B-B14F-4D97-AF65-F5344CB8AC3E}">
        <p14:creationId xmlns:p14="http://schemas.microsoft.com/office/powerpoint/2010/main" val="4096772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93E417-68C4-4F81-811B-B5BA0C818635}"/>
              </a:ext>
            </a:extLst>
          </p:cNvPr>
          <p:cNvSpPr>
            <a:spLocks noGrp="1"/>
          </p:cNvSpPr>
          <p:nvPr>
            <p:ph type="dt" sz="half" idx="10"/>
          </p:nvPr>
        </p:nvSpPr>
        <p:spPr/>
        <p:txBody>
          <a:bodyPr/>
          <a:lstStyle/>
          <a:p>
            <a:fld id="{3A592CD2-933D-41C7-8A20-794866F32AFE}" type="datetime1">
              <a:rPr lang="en-US" smtClean="0"/>
              <a:t>7/19/2021</a:t>
            </a:fld>
            <a:endParaRPr lang="en-US"/>
          </a:p>
        </p:txBody>
      </p:sp>
      <p:sp>
        <p:nvSpPr>
          <p:cNvPr id="3" name="Footer Placeholder 2">
            <a:extLst>
              <a:ext uri="{FF2B5EF4-FFF2-40B4-BE49-F238E27FC236}">
                <a16:creationId xmlns:a16="http://schemas.microsoft.com/office/drawing/2014/main" id="{2E38DCD9-2747-49DA-AEBC-83CBBEA94E8E}"/>
              </a:ext>
            </a:extLst>
          </p:cNvPr>
          <p:cNvSpPr>
            <a:spLocks noGrp="1"/>
          </p:cNvSpPr>
          <p:nvPr>
            <p:ph type="ftr" sz="quarter" idx="11"/>
          </p:nvPr>
        </p:nvSpPr>
        <p:spPr/>
        <p:txBody>
          <a:bodyPr/>
          <a:lstStyle/>
          <a:p>
            <a:r>
              <a:rPr lang="en-US"/>
              <a:t>04/02/20</a:t>
            </a:r>
          </a:p>
        </p:txBody>
      </p:sp>
      <p:sp>
        <p:nvSpPr>
          <p:cNvPr id="4" name="Slide Number Placeholder 3">
            <a:extLst>
              <a:ext uri="{FF2B5EF4-FFF2-40B4-BE49-F238E27FC236}">
                <a16:creationId xmlns:a16="http://schemas.microsoft.com/office/drawing/2014/main" id="{69413DA4-844D-4CDA-B60E-FD2C270A7FCB}"/>
              </a:ext>
            </a:extLst>
          </p:cNvPr>
          <p:cNvSpPr>
            <a:spLocks noGrp="1"/>
          </p:cNvSpPr>
          <p:nvPr>
            <p:ph type="sldNum" sz="quarter" idx="12"/>
          </p:nvPr>
        </p:nvSpPr>
        <p:spPr/>
        <p:txBody>
          <a:bodyPr/>
          <a:lstStyle/>
          <a:p>
            <a:fld id="{CF25738C-EF23-450F-9570-2CF196C5DC98}" type="slidenum">
              <a:rPr lang="en-US" smtClean="0"/>
              <a:t>‹#›</a:t>
            </a:fld>
            <a:endParaRPr lang="en-US"/>
          </a:p>
        </p:txBody>
      </p:sp>
    </p:spTree>
    <p:extLst>
      <p:ext uri="{BB962C8B-B14F-4D97-AF65-F5344CB8AC3E}">
        <p14:creationId xmlns:p14="http://schemas.microsoft.com/office/powerpoint/2010/main" val="690758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FCC71-5E43-43FB-95F8-D28BE7F6A1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058A37-103F-4756-8E1A-753082101A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6F63DC-61CD-4B44-8D80-1A6B6824E1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F2D66F-1F62-416F-83BB-758639CA47AB}"/>
              </a:ext>
            </a:extLst>
          </p:cNvPr>
          <p:cNvSpPr>
            <a:spLocks noGrp="1"/>
          </p:cNvSpPr>
          <p:nvPr>
            <p:ph type="dt" sz="half" idx="10"/>
          </p:nvPr>
        </p:nvSpPr>
        <p:spPr/>
        <p:txBody>
          <a:bodyPr/>
          <a:lstStyle/>
          <a:p>
            <a:fld id="{EEB83B38-77A3-4123-9C7C-21A0FE898B00}" type="datetime1">
              <a:rPr lang="en-US" smtClean="0"/>
              <a:t>7/19/2021</a:t>
            </a:fld>
            <a:endParaRPr lang="en-US"/>
          </a:p>
        </p:txBody>
      </p:sp>
      <p:sp>
        <p:nvSpPr>
          <p:cNvPr id="6" name="Footer Placeholder 5">
            <a:extLst>
              <a:ext uri="{FF2B5EF4-FFF2-40B4-BE49-F238E27FC236}">
                <a16:creationId xmlns:a16="http://schemas.microsoft.com/office/drawing/2014/main" id="{939700B4-18DA-4D70-8287-BE5C7E1E103B}"/>
              </a:ext>
            </a:extLst>
          </p:cNvPr>
          <p:cNvSpPr>
            <a:spLocks noGrp="1"/>
          </p:cNvSpPr>
          <p:nvPr>
            <p:ph type="ftr" sz="quarter" idx="11"/>
          </p:nvPr>
        </p:nvSpPr>
        <p:spPr/>
        <p:txBody>
          <a:bodyPr/>
          <a:lstStyle/>
          <a:p>
            <a:r>
              <a:rPr lang="en-US"/>
              <a:t>04/02/20</a:t>
            </a:r>
          </a:p>
        </p:txBody>
      </p:sp>
      <p:sp>
        <p:nvSpPr>
          <p:cNvPr id="7" name="Slide Number Placeholder 6">
            <a:extLst>
              <a:ext uri="{FF2B5EF4-FFF2-40B4-BE49-F238E27FC236}">
                <a16:creationId xmlns:a16="http://schemas.microsoft.com/office/drawing/2014/main" id="{EB311BC2-30E5-405C-8C19-5E9D49B63B04}"/>
              </a:ext>
            </a:extLst>
          </p:cNvPr>
          <p:cNvSpPr>
            <a:spLocks noGrp="1"/>
          </p:cNvSpPr>
          <p:nvPr>
            <p:ph type="sldNum" sz="quarter" idx="12"/>
          </p:nvPr>
        </p:nvSpPr>
        <p:spPr/>
        <p:txBody>
          <a:bodyPr/>
          <a:lstStyle/>
          <a:p>
            <a:fld id="{CF25738C-EF23-450F-9570-2CF196C5DC98}" type="slidenum">
              <a:rPr lang="en-US" smtClean="0"/>
              <a:t>‹#›</a:t>
            </a:fld>
            <a:endParaRPr lang="en-US"/>
          </a:p>
        </p:txBody>
      </p:sp>
    </p:spTree>
    <p:extLst>
      <p:ext uri="{BB962C8B-B14F-4D97-AF65-F5344CB8AC3E}">
        <p14:creationId xmlns:p14="http://schemas.microsoft.com/office/powerpoint/2010/main" val="2761504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C98DF-C8AB-4C27-B0DA-474B3D4C9D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B30C58-C75C-4A0A-B3D6-ECF8B26CF3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A0511A0-7274-4752-A827-DCE088F691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FAFD2F-1700-4108-82DB-C48FF5CB5D1B}"/>
              </a:ext>
            </a:extLst>
          </p:cNvPr>
          <p:cNvSpPr>
            <a:spLocks noGrp="1"/>
          </p:cNvSpPr>
          <p:nvPr>
            <p:ph type="dt" sz="half" idx="10"/>
          </p:nvPr>
        </p:nvSpPr>
        <p:spPr/>
        <p:txBody>
          <a:bodyPr/>
          <a:lstStyle/>
          <a:p>
            <a:fld id="{61068DCA-1849-463F-BA25-A8B79ECD9E00}" type="datetime1">
              <a:rPr lang="en-US" smtClean="0"/>
              <a:t>7/19/2021</a:t>
            </a:fld>
            <a:endParaRPr lang="en-US"/>
          </a:p>
        </p:txBody>
      </p:sp>
      <p:sp>
        <p:nvSpPr>
          <p:cNvPr id="6" name="Footer Placeholder 5">
            <a:extLst>
              <a:ext uri="{FF2B5EF4-FFF2-40B4-BE49-F238E27FC236}">
                <a16:creationId xmlns:a16="http://schemas.microsoft.com/office/drawing/2014/main" id="{7C519791-134A-4684-9458-69A3A927C54E}"/>
              </a:ext>
            </a:extLst>
          </p:cNvPr>
          <p:cNvSpPr>
            <a:spLocks noGrp="1"/>
          </p:cNvSpPr>
          <p:nvPr>
            <p:ph type="ftr" sz="quarter" idx="11"/>
          </p:nvPr>
        </p:nvSpPr>
        <p:spPr/>
        <p:txBody>
          <a:bodyPr/>
          <a:lstStyle/>
          <a:p>
            <a:r>
              <a:rPr lang="en-US"/>
              <a:t>04/02/20</a:t>
            </a:r>
          </a:p>
        </p:txBody>
      </p:sp>
      <p:sp>
        <p:nvSpPr>
          <p:cNvPr id="7" name="Slide Number Placeholder 6">
            <a:extLst>
              <a:ext uri="{FF2B5EF4-FFF2-40B4-BE49-F238E27FC236}">
                <a16:creationId xmlns:a16="http://schemas.microsoft.com/office/drawing/2014/main" id="{64231470-2BF6-4ACD-85A1-5771AAFDAC74}"/>
              </a:ext>
            </a:extLst>
          </p:cNvPr>
          <p:cNvSpPr>
            <a:spLocks noGrp="1"/>
          </p:cNvSpPr>
          <p:nvPr>
            <p:ph type="sldNum" sz="quarter" idx="12"/>
          </p:nvPr>
        </p:nvSpPr>
        <p:spPr/>
        <p:txBody>
          <a:bodyPr/>
          <a:lstStyle/>
          <a:p>
            <a:fld id="{CF25738C-EF23-450F-9570-2CF196C5DC98}" type="slidenum">
              <a:rPr lang="en-US" smtClean="0"/>
              <a:t>‹#›</a:t>
            </a:fld>
            <a:endParaRPr lang="en-US"/>
          </a:p>
        </p:txBody>
      </p:sp>
    </p:spTree>
    <p:extLst>
      <p:ext uri="{BB962C8B-B14F-4D97-AF65-F5344CB8AC3E}">
        <p14:creationId xmlns:p14="http://schemas.microsoft.com/office/powerpoint/2010/main" val="243857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D593E4-4D81-47BF-A2CA-D53756D6F2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940F04-8A28-474A-9A7C-DBCA028855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E9C534-ED58-422B-B73A-76AF976298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431171-89E9-43C2-9264-95B6E19D0770}" type="datetime1">
              <a:rPr lang="en-US" smtClean="0"/>
              <a:t>7/19/2021</a:t>
            </a:fld>
            <a:endParaRPr lang="en-US"/>
          </a:p>
        </p:txBody>
      </p:sp>
      <p:sp>
        <p:nvSpPr>
          <p:cNvPr id="5" name="Footer Placeholder 4">
            <a:extLst>
              <a:ext uri="{FF2B5EF4-FFF2-40B4-BE49-F238E27FC236}">
                <a16:creationId xmlns:a16="http://schemas.microsoft.com/office/drawing/2014/main" id="{4E6A9BC5-146C-4E6D-A108-3FBA68F777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04/02/20</a:t>
            </a:r>
          </a:p>
        </p:txBody>
      </p:sp>
      <p:sp>
        <p:nvSpPr>
          <p:cNvPr id="6" name="Slide Number Placeholder 5">
            <a:extLst>
              <a:ext uri="{FF2B5EF4-FFF2-40B4-BE49-F238E27FC236}">
                <a16:creationId xmlns:a16="http://schemas.microsoft.com/office/drawing/2014/main" id="{013B832B-5187-45A1-A86C-CFAAB48BE5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25738C-EF23-450F-9570-2CF196C5DC98}" type="slidenum">
              <a:rPr lang="en-US" smtClean="0"/>
              <a:t>‹#›</a:t>
            </a:fld>
            <a:endParaRPr lang="en-US"/>
          </a:p>
        </p:txBody>
      </p:sp>
    </p:spTree>
    <p:extLst>
      <p:ext uri="{BB962C8B-B14F-4D97-AF65-F5344CB8AC3E}">
        <p14:creationId xmlns:p14="http://schemas.microsoft.com/office/powerpoint/2010/main" val="3493560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hyperlink" Target="https://www.youtube.com/watch?v=UEM5gE-AcX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hyperlink" Target="https://www.epa.gov/pesticide-registration/list-n-disinfectants-use-against-sars-cov-2"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hyperlink" Target="https://www.youtube.com/watch?v=zoxpvDVo_NI" TargetMode="External"/><Relationship Id="rId4" Type="http://schemas.openxmlformats.org/officeDocument/2006/relationships/hyperlink" Target="https://ehs.msu.edu/_assets/docs/don-doff-n95.pdf"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xueBYfElFEg" TargetMode="Externa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8.xml.rels><?xml version="1.0" encoding="UTF-8" standalone="yes"?>
<Relationships xmlns="http://schemas.openxmlformats.org/package/2006/relationships"><Relationship Id="rId3" Type="http://schemas.openxmlformats.org/officeDocument/2006/relationships/hyperlink" Target="https://youtu.be/nEzJ_QKjT14" TargetMode="Externa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9.xml.rels><?xml version="1.0" encoding="UTF-8" standalone="yes"?>
<Relationships xmlns="http://schemas.openxmlformats.org/package/2006/relationships"><Relationship Id="rId3" Type="http://schemas.openxmlformats.org/officeDocument/2006/relationships/hyperlink" Target="https://mhanational.org/covid19" TargetMode="Externa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3" Type="http://schemas.openxmlformats.org/officeDocument/2006/relationships/hyperlink" Target="https://www.epa.gov/pesticide-registration/list-n-disinfectants-use-against-sars-cov-2" TargetMode="External"/><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4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4.xml"/><Relationship Id="rId1" Type="http://schemas.openxmlformats.org/officeDocument/2006/relationships/tags" Target="../tags/tag4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hyperlink" Target="https://covid.cdc.gov/covid-data-tracker/#datatracker-home" TargetMode="Externa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31ED2-A860-4239-8FBE-7F43A5AD81AE}"/>
              </a:ext>
            </a:extLst>
          </p:cNvPr>
          <p:cNvSpPr>
            <a:spLocks noGrp="1"/>
          </p:cNvSpPr>
          <p:nvPr>
            <p:ph type="ctrTitle"/>
          </p:nvPr>
        </p:nvSpPr>
        <p:spPr>
          <a:xfrm>
            <a:off x="1202541" y="187137"/>
            <a:ext cx="9144000" cy="1658039"/>
          </a:xfrm>
        </p:spPr>
        <p:txBody>
          <a:bodyPr>
            <a:noAutofit/>
          </a:bodyPr>
          <a:lstStyle/>
          <a:p>
            <a:r>
              <a:rPr lang="en-US" sz="3600" b="1" dirty="0"/>
              <a:t>COVID-19 Emergency Response Drill</a:t>
            </a:r>
            <a:r>
              <a:rPr lang="en-US" sz="4400" b="1" dirty="0"/>
              <a:t/>
            </a:r>
            <a:br>
              <a:rPr lang="en-US" sz="4400" b="1" dirty="0"/>
            </a:br>
            <a:endParaRPr lang="en-US" sz="4400" b="1" dirty="0"/>
          </a:p>
        </p:txBody>
      </p:sp>
      <p:sp>
        <p:nvSpPr>
          <p:cNvPr id="3" name="Subtitle 2">
            <a:extLst>
              <a:ext uri="{FF2B5EF4-FFF2-40B4-BE49-F238E27FC236}">
                <a16:creationId xmlns:a16="http://schemas.microsoft.com/office/drawing/2014/main" id="{DF0DD194-83A4-44C7-9629-67915ECF6B10}"/>
              </a:ext>
            </a:extLst>
          </p:cNvPr>
          <p:cNvSpPr>
            <a:spLocks noGrp="1"/>
          </p:cNvSpPr>
          <p:nvPr>
            <p:ph type="subTitle" idx="1"/>
          </p:nvPr>
        </p:nvSpPr>
        <p:spPr>
          <a:xfrm>
            <a:off x="962297" y="1845176"/>
            <a:ext cx="5042263" cy="3713163"/>
          </a:xfrm>
        </p:spPr>
        <p:txBody>
          <a:bodyPr>
            <a:normAutofit/>
          </a:bodyPr>
          <a:lstStyle/>
          <a:p>
            <a:pPr algn="l"/>
            <a:r>
              <a:rPr lang="en-US" sz="3200" b="1" dirty="0"/>
              <a:t>Course Goal</a:t>
            </a:r>
          </a:p>
          <a:p>
            <a:pPr algn="l"/>
            <a:r>
              <a:rPr lang="en-US" sz="3200" dirty="0" smtClean="0"/>
              <a:t>This </a:t>
            </a:r>
            <a:r>
              <a:rPr lang="en-US" sz="3200" dirty="0"/>
              <a:t>program is designed to highlight adjustments in procedures for those responding to </a:t>
            </a:r>
            <a:r>
              <a:rPr lang="en-US" sz="3200" dirty="0"/>
              <a:t>emergencies during the COVID-19 </a:t>
            </a:r>
            <a:r>
              <a:rPr lang="en-US" sz="3200" dirty="0" smtClean="0"/>
              <a:t>pandemic. </a:t>
            </a:r>
            <a:endParaRPr lang="en-US" sz="3200" dirty="0"/>
          </a:p>
          <a:p>
            <a:pPr algn="l"/>
            <a:endParaRPr lang="en-US" dirty="0"/>
          </a:p>
        </p:txBody>
      </p:sp>
      <p:pic>
        <p:nvPicPr>
          <p:cNvPr id="4" name="Content Placeholder 3" descr="SARS-COV-2 virus">
            <a:extLst>
              <a:ext uri="{FF2B5EF4-FFF2-40B4-BE49-F238E27FC236}">
                <a16:creationId xmlns:a16="http://schemas.microsoft.com/office/drawing/2014/main" id="{49215772-4544-4A0F-8DB6-044D7C358C37}"/>
              </a:ext>
            </a:extLst>
          </p:cNvPr>
          <p:cNvPicPr/>
          <p:nvPr/>
        </p:nvPicPr>
        <p:blipFill rotWithShape="1">
          <a:blip r:embed="rId3" cstate="email">
            <a:extLst>
              <a:ext uri="{28A0092B-C50C-407E-A947-70E740481C1C}">
                <a14:useLocalDpi xmlns:a14="http://schemas.microsoft.com/office/drawing/2010/main"/>
              </a:ext>
            </a:extLst>
          </a:blip>
          <a:srcRect l="14989"/>
          <a:stretch/>
        </p:blipFill>
        <p:spPr bwMode="auto">
          <a:xfrm>
            <a:off x="6695343" y="1845176"/>
            <a:ext cx="4050195" cy="34169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4135057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3B876-A8AB-4621-95A3-2FD4542E8D7E}"/>
              </a:ext>
            </a:extLst>
          </p:cNvPr>
          <p:cNvSpPr>
            <a:spLocks noGrp="1"/>
          </p:cNvSpPr>
          <p:nvPr>
            <p:ph type="title"/>
          </p:nvPr>
        </p:nvSpPr>
        <p:spPr>
          <a:xfrm>
            <a:off x="838200" y="365126"/>
            <a:ext cx="10515600" cy="970044"/>
          </a:xfrm>
        </p:spPr>
        <p:txBody>
          <a:bodyPr>
            <a:normAutofit fontScale="90000"/>
          </a:bodyPr>
          <a:lstStyle/>
          <a:p>
            <a:r>
              <a:rPr lang="en-US" b="1" dirty="0"/>
              <a:t>Module 1: COVID-19</a:t>
            </a:r>
            <a:br>
              <a:rPr lang="en-US" b="1" dirty="0"/>
            </a:br>
            <a:r>
              <a:rPr lang="en-US" b="1" dirty="0"/>
              <a:t>D. Transmission</a:t>
            </a:r>
          </a:p>
        </p:txBody>
      </p:sp>
      <p:sp>
        <p:nvSpPr>
          <p:cNvPr id="3" name="Content Placeholder 2">
            <a:extLst>
              <a:ext uri="{FF2B5EF4-FFF2-40B4-BE49-F238E27FC236}">
                <a16:creationId xmlns:a16="http://schemas.microsoft.com/office/drawing/2014/main" id="{DDF064B9-CC19-4538-AE73-DF78B0D89ABC}"/>
              </a:ext>
            </a:extLst>
          </p:cNvPr>
          <p:cNvSpPr>
            <a:spLocks noGrp="1"/>
          </p:cNvSpPr>
          <p:nvPr>
            <p:ph idx="1"/>
          </p:nvPr>
        </p:nvSpPr>
        <p:spPr>
          <a:xfrm>
            <a:off x="5960753" y="1191986"/>
            <a:ext cx="5257800" cy="4262989"/>
          </a:xfrm>
        </p:spPr>
        <p:txBody>
          <a:bodyPr>
            <a:normAutofit/>
          </a:bodyPr>
          <a:lstStyle/>
          <a:p>
            <a:pPr marL="0" indent="0">
              <a:buNone/>
            </a:pPr>
            <a:r>
              <a:rPr lang="en-US" dirty="0"/>
              <a:t>COVID-19 is spread from person to person mainly through coughing, sneezing, and possibly talking and breathing.</a:t>
            </a:r>
          </a:p>
          <a:p>
            <a:pPr marL="0" indent="0">
              <a:buNone/>
            </a:pPr>
            <a:r>
              <a:rPr lang="en-US" dirty="0"/>
              <a:t>Additionally, transmission may occur from touching surfaces and then touching your eyes, nose and mouth.</a:t>
            </a:r>
          </a:p>
          <a:p>
            <a:pPr marL="0" indent="0">
              <a:buNone/>
            </a:pPr>
            <a:r>
              <a:rPr lang="en-US" dirty="0"/>
              <a:t>Watch this video to see just how easily a virus can spread!</a:t>
            </a:r>
          </a:p>
        </p:txBody>
      </p:sp>
      <p:pic>
        <p:nvPicPr>
          <p:cNvPr id="4" name="Picture 3">
            <a:extLst>
              <a:ext uri="{FF2B5EF4-FFF2-40B4-BE49-F238E27FC236}">
                <a16:creationId xmlns:a16="http://schemas.microsoft.com/office/drawing/2014/main" id="{DB72EE8A-C54C-41DD-AFAB-23E7AC633BAE}"/>
              </a:ext>
            </a:extLst>
          </p:cNvPr>
          <p:cNvPicPr>
            <a:picLocks noChangeAspect="1"/>
          </p:cNvPicPr>
          <p:nvPr/>
        </p:nvPicPr>
        <p:blipFill>
          <a:blip/>
          <a:stretch>
            <a:fillRect/>
          </a:stretch>
        </p:blipFill>
        <p:spPr>
          <a:xfrm>
            <a:off x="577564" y="1690688"/>
            <a:ext cx="4356629" cy="3027086"/>
          </a:xfrm>
          <a:prstGeom prst="rect">
            <a:avLst/>
          </a:prstGeom>
        </p:spPr>
      </p:pic>
      <p:pic>
        <p:nvPicPr>
          <p:cNvPr id="7" name="Picture 6">
            <a:extLst>
              <a:ext uri="{FF2B5EF4-FFF2-40B4-BE49-F238E27FC236}">
                <a16:creationId xmlns:a16="http://schemas.microsoft.com/office/drawing/2014/main" id="{9A716974-81F6-40E5-B4A8-3DF975CE93E7}"/>
              </a:ext>
            </a:extLst>
          </p:cNvPr>
          <p:cNvPicPr>
            <a:picLocks noChangeAspect="1"/>
          </p:cNvPicPr>
          <p:nvPr/>
        </p:nvPicPr>
        <p:blipFill>
          <a:blip r:embed="rId3"/>
          <a:stretch>
            <a:fillRect/>
          </a:stretch>
        </p:blipFill>
        <p:spPr>
          <a:xfrm>
            <a:off x="613984" y="1573214"/>
            <a:ext cx="4356629" cy="3027086"/>
          </a:xfrm>
          <a:prstGeom prst="rect">
            <a:avLst/>
          </a:prstGeom>
        </p:spPr>
      </p:pic>
      <p:sp>
        <p:nvSpPr>
          <p:cNvPr id="6" name="Rectangle 5"/>
          <p:cNvSpPr/>
          <p:nvPr/>
        </p:nvSpPr>
        <p:spPr>
          <a:xfrm>
            <a:off x="5960753" y="5744431"/>
            <a:ext cx="5075236" cy="646331"/>
          </a:xfrm>
          <a:prstGeom prst="rect">
            <a:avLst/>
          </a:prstGeom>
        </p:spPr>
        <p:txBody>
          <a:bodyPr wrap="none">
            <a:spAutoFit/>
          </a:bodyPr>
          <a:lstStyle/>
          <a:p>
            <a:r>
              <a:rPr lang="en-US" dirty="0">
                <a:hlinkClick r:id="rId4"/>
              </a:rPr>
              <a:t>https://www.youtube.com/watch?v=UEM5gE-AcXM</a:t>
            </a:r>
            <a:endParaRPr lang="en-US" dirty="0"/>
          </a:p>
          <a:p>
            <a:endParaRPr lang="en-US" dirty="0"/>
          </a:p>
        </p:txBody>
      </p:sp>
    </p:spTree>
    <p:custDataLst>
      <p:tags r:id="rId1"/>
    </p:custDataLst>
    <p:extLst>
      <p:ext uri="{BB962C8B-B14F-4D97-AF65-F5344CB8AC3E}">
        <p14:creationId xmlns:p14="http://schemas.microsoft.com/office/powerpoint/2010/main" val="1296371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71FC2-A9EA-4EB3-AE57-408D21B57C52}"/>
              </a:ext>
            </a:extLst>
          </p:cNvPr>
          <p:cNvSpPr>
            <a:spLocks noGrp="1"/>
          </p:cNvSpPr>
          <p:nvPr>
            <p:ph type="title"/>
          </p:nvPr>
        </p:nvSpPr>
        <p:spPr/>
        <p:txBody>
          <a:bodyPr/>
          <a:lstStyle/>
          <a:p>
            <a:r>
              <a:rPr lang="en-US" b="1" dirty="0"/>
              <a:t>Module 1: COVID-19</a:t>
            </a:r>
            <a:br>
              <a:rPr lang="en-US" b="1" dirty="0"/>
            </a:br>
            <a:r>
              <a:rPr lang="en-US" b="1" dirty="0"/>
              <a:t>E. Symptoms</a:t>
            </a:r>
          </a:p>
        </p:txBody>
      </p:sp>
      <p:sp>
        <p:nvSpPr>
          <p:cNvPr id="3" name="Content Placeholder 2">
            <a:extLst>
              <a:ext uri="{FF2B5EF4-FFF2-40B4-BE49-F238E27FC236}">
                <a16:creationId xmlns:a16="http://schemas.microsoft.com/office/drawing/2014/main" id="{52E7D4D4-3974-4213-B2FE-0D41EB72416E}"/>
              </a:ext>
            </a:extLst>
          </p:cNvPr>
          <p:cNvSpPr>
            <a:spLocks noGrp="1"/>
          </p:cNvSpPr>
          <p:nvPr>
            <p:ph idx="1"/>
          </p:nvPr>
        </p:nvSpPr>
        <p:spPr/>
        <p:txBody>
          <a:bodyPr>
            <a:normAutofit fontScale="92500" lnSpcReduction="20000"/>
          </a:bodyPr>
          <a:lstStyle/>
          <a:p>
            <a:r>
              <a:rPr lang="en-US" u="sng" dirty="0"/>
              <a:t>Most common symptoms include:</a:t>
            </a:r>
            <a:endParaRPr lang="en-US" dirty="0"/>
          </a:p>
          <a:p>
            <a:pPr lvl="1"/>
            <a:r>
              <a:rPr lang="en-US" dirty="0"/>
              <a:t>Fever or chills</a:t>
            </a:r>
          </a:p>
          <a:p>
            <a:pPr lvl="1"/>
            <a:r>
              <a:rPr lang="en-US" dirty="0"/>
              <a:t>Cough</a:t>
            </a:r>
          </a:p>
          <a:p>
            <a:pPr lvl="1"/>
            <a:r>
              <a:rPr lang="en-US" dirty="0"/>
              <a:t>Shortness of breath</a:t>
            </a:r>
          </a:p>
          <a:p>
            <a:r>
              <a:rPr lang="en-US" u="sng" dirty="0"/>
              <a:t>Other symptoms may include:</a:t>
            </a:r>
            <a:endParaRPr lang="en-US" dirty="0"/>
          </a:p>
          <a:p>
            <a:pPr lvl="1"/>
            <a:r>
              <a:rPr lang="en-US" dirty="0"/>
              <a:t>Sore throat</a:t>
            </a:r>
          </a:p>
          <a:p>
            <a:pPr lvl="1"/>
            <a:r>
              <a:rPr lang="en-US" dirty="0"/>
              <a:t>Runny or stuffy nose</a:t>
            </a:r>
          </a:p>
          <a:p>
            <a:pPr lvl="1"/>
            <a:r>
              <a:rPr lang="en-US" dirty="0"/>
              <a:t>Body aches</a:t>
            </a:r>
          </a:p>
          <a:p>
            <a:pPr lvl="1"/>
            <a:r>
              <a:rPr lang="en-US" dirty="0"/>
              <a:t>Headache</a:t>
            </a:r>
          </a:p>
          <a:p>
            <a:pPr lvl="1"/>
            <a:r>
              <a:rPr lang="en-US" dirty="0"/>
              <a:t>Chills </a:t>
            </a:r>
          </a:p>
          <a:p>
            <a:pPr lvl="1"/>
            <a:r>
              <a:rPr lang="en-US" dirty="0"/>
              <a:t>Fatigue</a:t>
            </a:r>
          </a:p>
          <a:p>
            <a:pPr lvl="1"/>
            <a:r>
              <a:rPr lang="en-US" dirty="0"/>
              <a:t>Loss of taste or smell</a:t>
            </a:r>
          </a:p>
          <a:p>
            <a:pPr lvl="1"/>
            <a:r>
              <a:rPr lang="en-US" dirty="0"/>
              <a:t>Nausea or vomiting</a:t>
            </a:r>
          </a:p>
          <a:p>
            <a:endParaRPr lang="en-US" dirty="0"/>
          </a:p>
        </p:txBody>
      </p:sp>
      <p:pic>
        <p:nvPicPr>
          <p:cNvPr id="4" name="Picture 3" descr="See the source image">
            <a:extLst>
              <a:ext uri="{FF2B5EF4-FFF2-40B4-BE49-F238E27FC236}">
                <a16:creationId xmlns:a16="http://schemas.microsoft.com/office/drawing/2014/main" id="{D02E1D8F-E549-4D65-A862-0A60977A91D0}"/>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6633328" y="1690688"/>
            <a:ext cx="4252705" cy="3329263"/>
          </a:xfrm>
          <a:prstGeom prst="rect">
            <a:avLst/>
          </a:prstGeom>
          <a:noFill/>
          <a:ln>
            <a:noFill/>
          </a:ln>
        </p:spPr>
      </p:pic>
    </p:spTree>
    <p:custDataLst>
      <p:tags r:id="rId1"/>
    </p:custDataLst>
    <p:extLst>
      <p:ext uri="{BB962C8B-B14F-4D97-AF65-F5344CB8AC3E}">
        <p14:creationId xmlns:p14="http://schemas.microsoft.com/office/powerpoint/2010/main" val="330471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F9681-5613-49B7-9612-1BB0E66FDC76}"/>
              </a:ext>
            </a:extLst>
          </p:cNvPr>
          <p:cNvSpPr>
            <a:spLocks noGrp="1"/>
          </p:cNvSpPr>
          <p:nvPr>
            <p:ph type="title"/>
          </p:nvPr>
        </p:nvSpPr>
        <p:spPr/>
        <p:txBody>
          <a:bodyPr/>
          <a:lstStyle/>
          <a:p>
            <a:r>
              <a:rPr lang="en-US" b="1" dirty="0"/>
              <a:t>Module 1: COVID-19 </a:t>
            </a:r>
            <a:br>
              <a:rPr lang="en-US" b="1" dirty="0"/>
            </a:br>
            <a:r>
              <a:rPr lang="en-US" b="1" dirty="0"/>
              <a:t>F. Survival Outside the Body</a:t>
            </a:r>
          </a:p>
        </p:txBody>
      </p:sp>
      <p:sp>
        <p:nvSpPr>
          <p:cNvPr id="3" name="Content Placeholder 2">
            <a:extLst>
              <a:ext uri="{FF2B5EF4-FFF2-40B4-BE49-F238E27FC236}">
                <a16:creationId xmlns:a16="http://schemas.microsoft.com/office/drawing/2014/main" id="{641D0475-7753-47FB-97F5-5D0340D8B1AC}"/>
              </a:ext>
            </a:extLst>
          </p:cNvPr>
          <p:cNvSpPr>
            <a:spLocks noGrp="1"/>
          </p:cNvSpPr>
          <p:nvPr>
            <p:ph idx="1"/>
          </p:nvPr>
        </p:nvSpPr>
        <p:spPr>
          <a:xfrm>
            <a:off x="6434279" y="1941098"/>
            <a:ext cx="5138530" cy="1765714"/>
          </a:xfrm>
        </p:spPr>
        <p:txBody>
          <a:bodyPr/>
          <a:lstStyle/>
          <a:p>
            <a:pPr marL="0" indent="0">
              <a:buNone/>
            </a:pPr>
            <a:r>
              <a:rPr lang="en-US"/>
              <a:t>COVID-19 may persist on surfaces for a few hours or up to several days, depending on conditions and the type of surface.</a:t>
            </a:r>
          </a:p>
          <a:p>
            <a:pPr marL="0" indent="0">
              <a:buNone/>
            </a:pPr>
            <a:endParaRPr lang="en-US"/>
          </a:p>
        </p:txBody>
      </p:sp>
      <p:pic>
        <p:nvPicPr>
          <p:cNvPr id="5" name="Picture 4">
            <a:extLst>
              <a:ext uri="{FF2B5EF4-FFF2-40B4-BE49-F238E27FC236}">
                <a16:creationId xmlns:a16="http://schemas.microsoft.com/office/drawing/2014/main" id="{8BC5E940-4EC3-4632-AB32-BCF413EA4E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9191" y="1558373"/>
            <a:ext cx="5138530" cy="2531164"/>
          </a:xfrm>
          <a:prstGeom prst="rect">
            <a:avLst/>
          </a:prstGeom>
        </p:spPr>
      </p:pic>
      <p:sp>
        <p:nvSpPr>
          <p:cNvPr id="6" name="Rectangle 5">
            <a:extLst>
              <a:ext uri="{FF2B5EF4-FFF2-40B4-BE49-F238E27FC236}">
                <a16:creationId xmlns:a16="http://schemas.microsoft.com/office/drawing/2014/main" id="{2C3D2679-1872-4BBA-B10F-847CFFE76E9E}"/>
              </a:ext>
            </a:extLst>
          </p:cNvPr>
          <p:cNvSpPr/>
          <p:nvPr/>
        </p:nvSpPr>
        <p:spPr>
          <a:xfrm>
            <a:off x="590070" y="4474477"/>
            <a:ext cx="5505930" cy="981423"/>
          </a:xfrm>
          <a:prstGeom prst="rect">
            <a:avLst/>
          </a:prstGeom>
        </p:spPr>
        <p:txBody>
          <a:bodyPr wrap="square">
            <a:spAutoFit/>
          </a:bodyPr>
          <a:lstStyle/>
          <a:p>
            <a:pPr marR="0" lvl="0">
              <a:lnSpc>
                <a:spcPct val="107000"/>
              </a:lnSpc>
              <a:spcBef>
                <a:spcPts val="0"/>
              </a:spcBef>
              <a:spcAft>
                <a:spcPts val="1200"/>
              </a:spcAft>
              <a:tabLst>
                <a:tab pos="457200" algn="l"/>
              </a:tabLst>
            </a:pPr>
            <a:r>
              <a:rPr lang="en-US" dirty="0">
                <a:latin typeface="Arial" panose="020B0604020202020204" pitchFamily="34" charset="0"/>
                <a:ea typeface="Calibri" panose="020F0502020204030204" pitchFamily="34" charset="0"/>
                <a:cs typeface="Times New Roman" panose="02020603050405020304" pitchFamily="18" charset="0"/>
              </a:rPr>
              <a:t>The EPA list found below contains disinfectants effective against the virus when used according to directions.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000291F6-272D-44B8-8889-7373593C4201}"/>
              </a:ext>
            </a:extLst>
          </p:cNvPr>
          <p:cNvSpPr/>
          <p:nvPr/>
        </p:nvSpPr>
        <p:spPr>
          <a:xfrm>
            <a:off x="504278" y="5638089"/>
            <a:ext cx="6096000" cy="670120"/>
          </a:xfrm>
          <a:prstGeom prst="rect">
            <a:avLst/>
          </a:prstGeom>
        </p:spPr>
        <p:txBody>
          <a:bodyPr>
            <a:spAutoFit/>
          </a:bodyPr>
          <a:lstStyle/>
          <a:p>
            <a:pPr>
              <a:lnSpc>
                <a:spcPct val="107000"/>
              </a:lnSpc>
              <a:spcAft>
                <a:spcPts val="1200"/>
              </a:spcAft>
            </a:pPr>
            <a:r>
              <a:rPr lang="en-US" u="sng">
                <a:solidFill>
                  <a:srgbClr val="0563C1"/>
                </a:solidFill>
                <a:latin typeface="Arial" panose="020B0604020202020204" pitchFamily="34" charset="0"/>
                <a:ea typeface="Calibri" panose="020F0502020204030204" pitchFamily="34" charset="0"/>
                <a:cs typeface="Times New Roman" panose="02020603050405020304" pitchFamily="18" charset="0"/>
                <a:hlinkClick r:id="rId4"/>
              </a:rPr>
              <a:t>https://www.epa.gov/pesticide-registration/list-n-disinfectants-use-against-sars-cov-2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9093020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1: COVID-19</a:t>
            </a:r>
            <a:br>
              <a:rPr lang="en-US" dirty="0"/>
            </a:br>
            <a:r>
              <a:rPr lang="en-US" dirty="0"/>
              <a:t>G. Prevention</a:t>
            </a:r>
          </a:p>
        </p:txBody>
      </p:sp>
      <p:sp>
        <p:nvSpPr>
          <p:cNvPr id="3" name="Content Placeholder 2"/>
          <p:cNvSpPr>
            <a:spLocks noGrp="1"/>
          </p:cNvSpPr>
          <p:nvPr>
            <p:ph idx="1"/>
          </p:nvPr>
        </p:nvSpPr>
        <p:spPr>
          <a:xfrm>
            <a:off x="903514" y="2655117"/>
            <a:ext cx="10515600" cy="4351338"/>
          </a:xfrm>
        </p:spPr>
        <p:txBody>
          <a:bodyPr/>
          <a:lstStyle/>
          <a:p>
            <a:r>
              <a:rPr lang="en-US" dirty="0"/>
              <a:t>PPE</a:t>
            </a:r>
          </a:p>
          <a:p>
            <a:r>
              <a:rPr lang="en-US" dirty="0"/>
              <a:t>Vaccination</a:t>
            </a:r>
          </a:p>
          <a:p>
            <a:r>
              <a:rPr lang="en-US" dirty="0"/>
              <a:t>Physical distancing</a:t>
            </a:r>
          </a:p>
          <a:p>
            <a:r>
              <a:rPr lang="en-US" dirty="0"/>
              <a:t>Hand washing</a:t>
            </a:r>
          </a:p>
          <a:p>
            <a:r>
              <a:rPr lang="en-US" dirty="0"/>
              <a:t>Cleaning and disinfecting</a:t>
            </a:r>
          </a:p>
          <a:p>
            <a:endParaRPr lang="en-US" dirty="0"/>
          </a:p>
        </p:txBody>
      </p:sp>
      <p:pic>
        <p:nvPicPr>
          <p:cNvPr id="4" name="Picture 3"/>
          <p:cNvPicPr>
            <a:picLocks noChangeAspect="1"/>
          </p:cNvPicPr>
          <p:nvPr/>
        </p:nvPicPr>
        <p:blipFill>
          <a:blip r:embed="rId2"/>
          <a:stretch>
            <a:fillRect/>
          </a:stretch>
        </p:blipFill>
        <p:spPr>
          <a:xfrm>
            <a:off x="6318292" y="1427398"/>
            <a:ext cx="4889416" cy="4822354"/>
          </a:xfrm>
          <a:prstGeom prst="rect">
            <a:avLst/>
          </a:prstGeom>
        </p:spPr>
      </p:pic>
    </p:spTree>
    <p:extLst>
      <p:ext uri="{BB962C8B-B14F-4D97-AF65-F5344CB8AC3E}">
        <p14:creationId xmlns:p14="http://schemas.microsoft.com/office/powerpoint/2010/main" val="30175528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300BE-C922-430B-A014-7F7B05843D6B}"/>
              </a:ext>
            </a:extLst>
          </p:cNvPr>
          <p:cNvSpPr>
            <a:spLocks noGrp="1"/>
          </p:cNvSpPr>
          <p:nvPr>
            <p:ph type="title"/>
          </p:nvPr>
        </p:nvSpPr>
        <p:spPr>
          <a:xfrm>
            <a:off x="417251" y="365125"/>
            <a:ext cx="10515600" cy="1325563"/>
          </a:xfrm>
        </p:spPr>
        <p:txBody>
          <a:bodyPr/>
          <a:lstStyle/>
          <a:p>
            <a:r>
              <a:rPr lang="en-US" b="1"/>
              <a:t>Module 1: COVID-19 – Summary</a:t>
            </a:r>
          </a:p>
        </p:txBody>
      </p:sp>
      <p:sp>
        <p:nvSpPr>
          <p:cNvPr id="3" name="Content Placeholder 2">
            <a:extLst>
              <a:ext uri="{FF2B5EF4-FFF2-40B4-BE49-F238E27FC236}">
                <a16:creationId xmlns:a16="http://schemas.microsoft.com/office/drawing/2014/main" id="{9333493A-62E6-45AC-89E9-EA9B87861F41}"/>
              </a:ext>
            </a:extLst>
          </p:cNvPr>
          <p:cNvSpPr>
            <a:spLocks noGrp="1"/>
          </p:cNvSpPr>
          <p:nvPr>
            <p:ph idx="1"/>
          </p:nvPr>
        </p:nvSpPr>
        <p:spPr>
          <a:xfrm>
            <a:off x="5173586" y="1690688"/>
            <a:ext cx="5920062" cy="4351338"/>
          </a:xfrm>
        </p:spPr>
        <p:txBody>
          <a:bodyPr>
            <a:normAutofit/>
          </a:bodyPr>
          <a:lstStyle/>
          <a:p>
            <a:r>
              <a:rPr lang="en-US" dirty="0"/>
              <a:t>In </a:t>
            </a:r>
            <a:r>
              <a:rPr lang="en-US" b="1" dirty="0"/>
              <a:t>Module 1</a:t>
            </a:r>
            <a:r>
              <a:rPr lang="en-US" dirty="0"/>
              <a:t>, you learned specific information about COVID-19 by reviewing the following topics.</a:t>
            </a:r>
          </a:p>
          <a:p>
            <a:pPr marL="0" indent="0">
              <a:buNone/>
            </a:pPr>
            <a:endParaRPr lang="en-US" sz="200" dirty="0"/>
          </a:p>
          <a:p>
            <a:pPr lvl="1">
              <a:buFont typeface="Wingdings" panose="05000000000000000000" pitchFamily="2" charset="2"/>
              <a:buChar char="q"/>
            </a:pPr>
            <a:r>
              <a:rPr lang="en-US" dirty="0"/>
              <a:t>Definition</a:t>
            </a:r>
          </a:p>
          <a:p>
            <a:pPr lvl="1">
              <a:buFont typeface="Wingdings" panose="05000000000000000000" pitchFamily="2" charset="2"/>
              <a:buChar char="q"/>
            </a:pPr>
            <a:r>
              <a:rPr lang="en-US" dirty="0"/>
              <a:t>Impact</a:t>
            </a:r>
          </a:p>
          <a:p>
            <a:pPr lvl="1">
              <a:buFont typeface="Wingdings" panose="05000000000000000000" pitchFamily="2" charset="2"/>
              <a:buChar char="q"/>
            </a:pPr>
            <a:r>
              <a:rPr lang="en-US" dirty="0"/>
              <a:t>Incubation Period</a:t>
            </a:r>
          </a:p>
          <a:p>
            <a:pPr lvl="1">
              <a:buFont typeface="Wingdings" panose="05000000000000000000" pitchFamily="2" charset="2"/>
              <a:buChar char="q"/>
            </a:pPr>
            <a:r>
              <a:rPr lang="en-US" dirty="0"/>
              <a:t>Transmission</a:t>
            </a:r>
          </a:p>
          <a:p>
            <a:pPr lvl="1">
              <a:buFont typeface="Wingdings" panose="05000000000000000000" pitchFamily="2" charset="2"/>
              <a:buChar char="q"/>
            </a:pPr>
            <a:r>
              <a:rPr lang="en-US" dirty="0"/>
              <a:t>Symptoms</a:t>
            </a:r>
          </a:p>
          <a:p>
            <a:pPr lvl="1">
              <a:buFont typeface="Wingdings" panose="05000000000000000000" pitchFamily="2" charset="2"/>
              <a:buChar char="q"/>
            </a:pPr>
            <a:r>
              <a:rPr lang="en-US" dirty="0"/>
              <a:t>Survival Outside the Body</a:t>
            </a:r>
          </a:p>
          <a:p>
            <a:pPr lvl="1">
              <a:buFont typeface="Wingdings" panose="05000000000000000000" pitchFamily="2" charset="2"/>
              <a:buChar char="q"/>
            </a:pPr>
            <a:r>
              <a:rPr lang="en-US" dirty="0"/>
              <a:t>Prevention</a:t>
            </a:r>
          </a:p>
          <a:p>
            <a:pPr marL="0" indent="0">
              <a:buNone/>
            </a:pPr>
            <a:endParaRPr lang="en-US" dirty="0"/>
          </a:p>
          <a:p>
            <a:endParaRPr lang="en-US" dirty="0"/>
          </a:p>
        </p:txBody>
      </p:sp>
      <p:pic>
        <p:nvPicPr>
          <p:cNvPr id="6" name="Picture 5">
            <a:extLst>
              <a:ext uri="{FF2B5EF4-FFF2-40B4-BE49-F238E27FC236}">
                <a16:creationId xmlns:a16="http://schemas.microsoft.com/office/drawing/2014/main" id="{C637DCAB-0814-4227-B574-238A278968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3451" y="1690688"/>
            <a:ext cx="4419983" cy="2857545"/>
          </a:xfrm>
          <a:prstGeom prst="rect">
            <a:avLst/>
          </a:prstGeom>
        </p:spPr>
      </p:pic>
    </p:spTree>
    <p:custDataLst>
      <p:tags r:id="rId1"/>
    </p:custDataLst>
    <p:extLst>
      <p:ext uri="{BB962C8B-B14F-4D97-AF65-F5344CB8AC3E}">
        <p14:creationId xmlns:p14="http://schemas.microsoft.com/office/powerpoint/2010/main" val="732223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6EF6C-93DB-4A2D-9740-D2D91BCDC0B6}"/>
              </a:ext>
            </a:extLst>
          </p:cNvPr>
          <p:cNvSpPr>
            <a:spLocks noGrp="1"/>
          </p:cNvSpPr>
          <p:nvPr>
            <p:ph type="title"/>
          </p:nvPr>
        </p:nvSpPr>
        <p:spPr/>
        <p:txBody>
          <a:bodyPr/>
          <a:lstStyle/>
          <a:p>
            <a:r>
              <a:rPr lang="en-US" b="1" dirty="0"/>
              <a:t>Module 2:  Initial Actions</a:t>
            </a:r>
          </a:p>
        </p:txBody>
      </p:sp>
      <p:sp>
        <p:nvSpPr>
          <p:cNvPr id="3" name="Content Placeholder 2">
            <a:extLst>
              <a:ext uri="{FF2B5EF4-FFF2-40B4-BE49-F238E27FC236}">
                <a16:creationId xmlns:a16="http://schemas.microsoft.com/office/drawing/2014/main" id="{07AF7868-B698-4CF5-BAC7-F042003C8F7D}"/>
              </a:ext>
            </a:extLst>
          </p:cNvPr>
          <p:cNvSpPr>
            <a:spLocks noGrp="1"/>
          </p:cNvSpPr>
          <p:nvPr>
            <p:ph sz="half" idx="1"/>
          </p:nvPr>
        </p:nvSpPr>
        <p:spPr/>
        <p:txBody>
          <a:bodyPr>
            <a:normAutofit fontScale="92500" lnSpcReduction="10000"/>
          </a:bodyPr>
          <a:lstStyle/>
          <a:p>
            <a:pPr marL="0" indent="0">
              <a:buNone/>
            </a:pPr>
            <a:r>
              <a:rPr lang="en-US" b="1" dirty="0"/>
              <a:t>Module Goal</a:t>
            </a:r>
          </a:p>
          <a:p>
            <a:pPr marL="0" indent="0">
              <a:buNone/>
            </a:pPr>
            <a:r>
              <a:rPr lang="en-US" dirty="0"/>
              <a:t>After completing this module, participants will be able to describe the Initial Actions required for a response that may involve COVID-19.</a:t>
            </a:r>
          </a:p>
          <a:p>
            <a:pPr marL="0" indent="0">
              <a:buNone/>
            </a:pPr>
            <a:r>
              <a:rPr lang="en-US" b="1" dirty="0"/>
              <a:t>Module Content</a:t>
            </a:r>
          </a:p>
          <a:p>
            <a:pPr marL="514350" indent="-514350">
              <a:buAutoNum type="alphaUcPeriod"/>
            </a:pPr>
            <a:r>
              <a:rPr lang="en-US" dirty="0"/>
              <a:t>Notification</a:t>
            </a:r>
          </a:p>
          <a:p>
            <a:pPr marL="514350" indent="-514350">
              <a:buAutoNum type="alphaUcPeriod"/>
            </a:pPr>
            <a:r>
              <a:rPr lang="en-US" dirty="0"/>
              <a:t>Isolation</a:t>
            </a:r>
          </a:p>
          <a:p>
            <a:pPr marL="514350" indent="-514350">
              <a:buAutoNum type="alphaUcPeriod"/>
            </a:pPr>
            <a:r>
              <a:rPr lang="en-US" dirty="0"/>
              <a:t>Protection</a:t>
            </a:r>
          </a:p>
          <a:p>
            <a:pPr marL="514350" indent="-514350">
              <a:buAutoNum type="alphaUcPeriod"/>
            </a:pPr>
            <a:r>
              <a:rPr lang="en-US" dirty="0"/>
              <a:t>Identification</a:t>
            </a:r>
          </a:p>
        </p:txBody>
      </p:sp>
      <p:pic>
        <p:nvPicPr>
          <p:cNvPr id="7" name="Content Placeholder 6" descr="A picture containing person, sitting, car, man&#10;&#10;Description automatically generated">
            <a:extLst>
              <a:ext uri="{FF2B5EF4-FFF2-40B4-BE49-F238E27FC236}">
                <a16:creationId xmlns:a16="http://schemas.microsoft.com/office/drawing/2014/main" id="{BE0848D3-6CF2-4B52-AA14-5BF9D7949582}"/>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72200" y="2272776"/>
            <a:ext cx="5181600" cy="3457036"/>
          </a:xfrm>
        </p:spPr>
      </p:pic>
    </p:spTree>
    <p:custDataLst>
      <p:tags r:id="rId1"/>
    </p:custDataLst>
    <p:extLst>
      <p:ext uri="{BB962C8B-B14F-4D97-AF65-F5344CB8AC3E}">
        <p14:creationId xmlns:p14="http://schemas.microsoft.com/office/powerpoint/2010/main" val="417057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97E6C-CFA6-4851-AC29-B9231DC94364}"/>
              </a:ext>
            </a:extLst>
          </p:cNvPr>
          <p:cNvSpPr>
            <a:spLocks noGrp="1"/>
          </p:cNvSpPr>
          <p:nvPr>
            <p:ph type="title"/>
          </p:nvPr>
        </p:nvSpPr>
        <p:spPr>
          <a:xfrm>
            <a:off x="838200" y="365125"/>
            <a:ext cx="10515600" cy="708301"/>
          </a:xfrm>
        </p:spPr>
        <p:txBody>
          <a:bodyPr>
            <a:normAutofit/>
          </a:bodyPr>
          <a:lstStyle/>
          <a:p>
            <a:r>
              <a:rPr lang="en-US" b="1"/>
              <a:t>Module 2: Initial Actions</a:t>
            </a:r>
            <a:endParaRPr lang="en-US"/>
          </a:p>
        </p:txBody>
      </p:sp>
      <p:sp>
        <p:nvSpPr>
          <p:cNvPr id="3" name="Content Placeholder 2">
            <a:extLst>
              <a:ext uri="{FF2B5EF4-FFF2-40B4-BE49-F238E27FC236}">
                <a16:creationId xmlns:a16="http://schemas.microsoft.com/office/drawing/2014/main" id="{BB33D1AF-1BD3-43F3-A713-9DDC6561053F}"/>
              </a:ext>
            </a:extLst>
          </p:cNvPr>
          <p:cNvSpPr>
            <a:spLocks noGrp="1"/>
          </p:cNvSpPr>
          <p:nvPr>
            <p:ph idx="1"/>
          </p:nvPr>
        </p:nvSpPr>
        <p:spPr>
          <a:xfrm>
            <a:off x="838200" y="1481067"/>
            <a:ext cx="5045765" cy="4853471"/>
          </a:xfrm>
        </p:spPr>
        <p:txBody>
          <a:bodyPr>
            <a:normAutofit/>
          </a:bodyPr>
          <a:lstStyle/>
          <a:p>
            <a:pPr marL="0" indent="0">
              <a:buNone/>
            </a:pPr>
            <a:r>
              <a:rPr lang="en-US" dirty="0"/>
              <a:t>We will be using this Incident Action Plan Worksheet for emergency response</a:t>
            </a:r>
          </a:p>
          <a:p>
            <a:pPr marL="0" indent="0">
              <a:buNone/>
            </a:pPr>
            <a:endParaRPr lang="en-US" dirty="0"/>
          </a:p>
          <a:p>
            <a:pPr marL="0" indent="0">
              <a:buNone/>
            </a:pPr>
            <a:endParaRPr lang="en-US" dirty="0"/>
          </a:p>
        </p:txBody>
      </p:sp>
      <p:pic>
        <p:nvPicPr>
          <p:cNvPr id="5" name="Picture 4" descr="A screenshot of a cell phone&#10;&#10;Description automatically generated">
            <a:extLst>
              <a:ext uri="{FF2B5EF4-FFF2-40B4-BE49-F238E27FC236}">
                <a16:creationId xmlns:a16="http://schemas.microsoft.com/office/drawing/2014/main" id="{3134C4CA-7392-4D98-AF96-BBF1E4B737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20072" y="1240998"/>
            <a:ext cx="4585251" cy="5333608"/>
          </a:xfrm>
          <a:prstGeom prst="rect">
            <a:avLst/>
          </a:prstGeom>
          <a:ln>
            <a:solidFill>
              <a:schemeClr val="tx1"/>
            </a:solidFill>
          </a:ln>
        </p:spPr>
      </p:pic>
    </p:spTree>
    <p:custDataLst>
      <p:tags r:id="rId1"/>
    </p:custDataLst>
    <p:extLst>
      <p:ext uri="{BB962C8B-B14F-4D97-AF65-F5344CB8AC3E}">
        <p14:creationId xmlns:p14="http://schemas.microsoft.com/office/powerpoint/2010/main" val="682302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4E37E-3031-435B-B03E-0BA136B52A04}"/>
              </a:ext>
            </a:extLst>
          </p:cNvPr>
          <p:cNvSpPr>
            <a:spLocks noGrp="1"/>
          </p:cNvSpPr>
          <p:nvPr>
            <p:ph type="title"/>
          </p:nvPr>
        </p:nvSpPr>
        <p:spPr/>
        <p:txBody>
          <a:bodyPr/>
          <a:lstStyle/>
          <a:p>
            <a:r>
              <a:rPr lang="en-US" b="1" dirty="0"/>
              <a:t>Module 2: Initial Actions</a:t>
            </a:r>
            <a:br>
              <a:rPr lang="en-US" b="1" dirty="0"/>
            </a:br>
            <a:r>
              <a:rPr lang="en-US" b="1" dirty="0"/>
              <a:t>Introduction – Mind Set</a:t>
            </a:r>
            <a:endParaRPr lang="en-US" dirty="0"/>
          </a:p>
        </p:txBody>
      </p:sp>
      <p:sp>
        <p:nvSpPr>
          <p:cNvPr id="3" name="Content Placeholder 2">
            <a:extLst>
              <a:ext uri="{FF2B5EF4-FFF2-40B4-BE49-F238E27FC236}">
                <a16:creationId xmlns:a16="http://schemas.microsoft.com/office/drawing/2014/main" id="{4CF62A70-4EC7-4341-9B57-10EB48DCEE5E}"/>
              </a:ext>
            </a:extLst>
          </p:cNvPr>
          <p:cNvSpPr>
            <a:spLocks noGrp="1"/>
          </p:cNvSpPr>
          <p:nvPr>
            <p:ph idx="1"/>
          </p:nvPr>
        </p:nvSpPr>
        <p:spPr>
          <a:xfrm>
            <a:off x="6997148" y="2141537"/>
            <a:ext cx="4356652" cy="4351338"/>
          </a:xfrm>
        </p:spPr>
        <p:txBody>
          <a:bodyPr/>
          <a:lstStyle/>
          <a:p>
            <a:pPr marL="0" indent="0">
              <a:buNone/>
            </a:pPr>
            <a:r>
              <a:rPr lang="en-US" dirty="0"/>
              <a:t>Regardless of whether you are responding to a machine entrapment, confined space rescue or a patient with chest pains, you must approach the scene with an acute mindset that identifies the possible presence of COVID-19.</a:t>
            </a:r>
          </a:p>
        </p:txBody>
      </p:sp>
      <p:pic>
        <p:nvPicPr>
          <p:cNvPr id="4" name="Picture 3">
            <a:extLst>
              <a:ext uri="{FF2B5EF4-FFF2-40B4-BE49-F238E27FC236}">
                <a16:creationId xmlns:a16="http://schemas.microsoft.com/office/drawing/2014/main" id="{7BFB1617-AC4A-4070-BC09-6DDA4D5003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35207" y="2141537"/>
            <a:ext cx="3672509" cy="3941211"/>
          </a:xfrm>
          <a:prstGeom prst="rect">
            <a:avLst/>
          </a:prstGeom>
        </p:spPr>
      </p:pic>
    </p:spTree>
    <p:custDataLst>
      <p:tags r:id="rId1"/>
    </p:custDataLst>
    <p:extLst>
      <p:ext uri="{BB962C8B-B14F-4D97-AF65-F5344CB8AC3E}">
        <p14:creationId xmlns:p14="http://schemas.microsoft.com/office/powerpoint/2010/main" val="866966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4A69D-98D4-4068-B51A-E1C169FEEC23}"/>
              </a:ext>
            </a:extLst>
          </p:cNvPr>
          <p:cNvSpPr>
            <a:spLocks noGrp="1"/>
          </p:cNvSpPr>
          <p:nvPr>
            <p:ph type="title"/>
          </p:nvPr>
        </p:nvSpPr>
        <p:spPr/>
        <p:txBody>
          <a:bodyPr/>
          <a:lstStyle/>
          <a:p>
            <a:r>
              <a:rPr lang="en-US" b="1" dirty="0"/>
              <a:t>Module 2: Initial Actions  </a:t>
            </a:r>
            <a:br>
              <a:rPr lang="en-US" b="1" dirty="0"/>
            </a:br>
            <a:r>
              <a:rPr lang="en-US" b="1" dirty="0"/>
              <a:t>Introduction - Mind Set</a:t>
            </a:r>
            <a:endParaRPr lang="en-US" dirty="0"/>
          </a:p>
        </p:txBody>
      </p:sp>
      <p:sp>
        <p:nvSpPr>
          <p:cNvPr id="3" name="Content Placeholder 2">
            <a:extLst>
              <a:ext uri="{FF2B5EF4-FFF2-40B4-BE49-F238E27FC236}">
                <a16:creationId xmlns:a16="http://schemas.microsoft.com/office/drawing/2014/main" id="{A3467500-890F-4955-AB08-CC54E93F6DC5}"/>
              </a:ext>
            </a:extLst>
          </p:cNvPr>
          <p:cNvSpPr>
            <a:spLocks noGrp="1"/>
          </p:cNvSpPr>
          <p:nvPr>
            <p:ph idx="1"/>
          </p:nvPr>
        </p:nvSpPr>
        <p:spPr>
          <a:xfrm>
            <a:off x="970720" y="2037659"/>
            <a:ext cx="9631019" cy="4455216"/>
          </a:xfrm>
        </p:spPr>
        <p:txBody>
          <a:bodyPr/>
          <a:lstStyle/>
          <a:p>
            <a:pPr marL="0" indent="0">
              <a:buNone/>
            </a:pPr>
            <a:r>
              <a:rPr lang="en-US" dirty="0"/>
              <a:t>During a pandemic, </a:t>
            </a:r>
            <a:r>
              <a:rPr lang="en-US" b="1" dirty="0"/>
              <a:t>we must </a:t>
            </a:r>
            <a:r>
              <a:rPr lang="en-US" dirty="0"/>
              <a:t>assume the patient, bystanders and all surfaces are possibly contaminated and take the necessary precautions to protect ourselves and others.</a:t>
            </a:r>
          </a:p>
        </p:txBody>
      </p:sp>
      <p:pic>
        <p:nvPicPr>
          <p:cNvPr id="4" name="Picture 3">
            <a:extLst>
              <a:ext uri="{FF2B5EF4-FFF2-40B4-BE49-F238E27FC236}">
                <a16:creationId xmlns:a16="http://schemas.microsoft.com/office/drawing/2014/main" id="{170FEE2F-D433-4A82-A60C-BAA05D78E2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05948" y="3854794"/>
            <a:ext cx="3959088" cy="2447436"/>
          </a:xfrm>
          <a:prstGeom prst="rect">
            <a:avLst/>
          </a:prstGeom>
        </p:spPr>
      </p:pic>
      <p:sp>
        <p:nvSpPr>
          <p:cNvPr id="5" name="TextBox 4">
            <a:extLst>
              <a:ext uri="{FF2B5EF4-FFF2-40B4-BE49-F238E27FC236}">
                <a16:creationId xmlns:a16="http://schemas.microsoft.com/office/drawing/2014/main" id="{371425B4-7F6A-4256-9D11-BDBF890820D3}"/>
              </a:ext>
            </a:extLst>
          </p:cNvPr>
          <p:cNvSpPr txBox="1"/>
          <p:nvPr/>
        </p:nvSpPr>
        <p:spPr>
          <a:xfrm>
            <a:off x="6361044" y="3501463"/>
            <a:ext cx="4240695" cy="2800767"/>
          </a:xfrm>
          <a:prstGeom prst="rect">
            <a:avLst/>
          </a:prstGeom>
          <a:noFill/>
        </p:spPr>
        <p:txBody>
          <a:bodyPr wrap="square" rtlCol="0">
            <a:spAutoFit/>
          </a:bodyPr>
          <a:lstStyle/>
          <a:p>
            <a:r>
              <a:rPr lang="en-US" sz="2000" dirty="0"/>
              <a:t>Think….</a:t>
            </a:r>
          </a:p>
          <a:p>
            <a:pPr marL="285750" indent="-285750">
              <a:buFont typeface="Arial" panose="020B0604020202020204" pitchFamily="34" charset="0"/>
              <a:buChar char="•"/>
            </a:pPr>
            <a:r>
              <a:rPr lang="en-US" sz="2000" dirty="0"/>
              <a:t>Do I have my PPE available?</a:t>
            </a:r>
          </a:p>
          <a:p>
            <a:endParaRPr lang="en-US" sz="600" dirty="0"/>
          </a:p>
          <a:p>
            <a:pPr marL="800100" lvl="1" indent="-342900">
              <a:buFont typeface="Wingdings" panose="05000000000000000000" pitchFamily="2" charset="2"/>
              <a:buChar char="ü"/>
            </a:pPr>
            <a:r>
              <a:rPr lang="en-US" sz="2000" dirty="0"/>
              <a:t>Hand Sanitizer</a:t>
            </a:r>
          </a:p>
          <a:p>
            <a:pPr marL="800100" lvl="1" indent="-342900">
              <a:buFont typeface="Wingdings" panose="05000000000000000000" pitchFamily="2" charset="2"/>
              <a:buChar char="ü"/>
            </a:pPr>
            <a:r>
              <a:rPr lang="en-US" sz="2000" dirty="0"/>
              <a:t>Medical Gloves</a:t>
            </a:r>
          </a:p>
          <a:p>
            <a:pPr marL="800100" lvl="1" indent="-342900">
              <a:buFont typeface="Wingdings" panose="05000000000000000000" pitchFamily="2" charset="2"/>
              <a:buChar char="ü"/>
            </a:pPr>
            <a:r>
              <a:rPr lang="en-US" sz="2000" dirty="0" smtClean="0"/>
              <a:t>Mask (N95 preferred)</a:t>
            </a:r>
            <a:endParaRPr lang="en-US" sz="2000" dirty="0"/>
          </a:p>
          <a:p>
            <a:pPr marL="800100" lvl="1" indent="-342900">
              <a:buFont typeface="Wingdings" panose="05000000000000000000" pitchFamily="2" charset="2"/>
              <a:buChar char="ü"/>
            </a:pPr>
            <a:r>
              <a:rPr lang="en-US" sz="2000" dirty="0"/>
              <a:t>Safety Glasses/Shield</a:t>
            </a:r>
          </a:p>
          <a:p>
            <a:pPr marL="800100" lvl="1" indent="-342900">
              <a:buFont typeface="Wingdings" panose="05000000000000000000" pitchFamily="2" charset="2"/>
              <a:buChar char="ü"/>
            </a:pPr>
            <a:r>
              <a:rPr lang="en-US" sz="2000" dirty="0"/>
              <a:t>Tyvek suit or medical gown</a:t>
            </a:r>
          </a:p>
          <a:p>
            <a:pPr lvl="1"/>
            <a:endParaRPr lang="en-US" sz="1000" dirty="0"/>
          </a:p>
          <a:p>
            <a:pPr marL="342900" indent="-342900">
              <a:buFont typeface="Arial" panose="020B0604020202020204" pitchFamily="34" charset="0"/>
              <a:buChar char="•"/>
            </a:pPr>
            <a:r>
              <a:rPr lang="en-US" sz="2000" dirty="0"/>
              <a:t>Stay 6 feet back upon approach</a:t>
            </a:r>
          </a:p>
        </p:txBody>
      </p:sp>
    </p:spTree>
    <p:custDataLst>
      <p:tags r:id="rId1"/>
    </p:custDataLst>
    <p:extLst>
      <p:ext uri="{BB962C8B-B14F-4D97-AF65-F5344CB8AC3E}">
        <p14:creationId xmlns:p14="http://schemas.microsoft.com/office/powerpoint/2010/main" val="3984230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9E524-C826-4A3A-B06B-E97972E27BCD}"/>
              </a:ext>
            </a:extLst>
          </p:cNvPr>
          <p:cNvSpPr>
            <a:spLocks noGrp="1"/>
          </p:cNvSpPr>
          <p:nvPr>
            <p:ph type="title"/>
          </p:nvPr>
        </p:nvSpPr>
        <p:spPr/>
        <p:txBody>
          <a:bodyPr/>
          <a:lstStyle/>
          <a:p>
            <a:r>
              <a:rPr lang="en-US" b="1" dirty="0"/>
              <a:t>Module 2: Initial Actions</a:t>
            </a:r>
            <a:br>
              <a:rPr lang="en-US" b="1" dirty="0"/>
            </a:br>
            <a:r>
              <a:rPr lang="en-US" b="1" dirty="0"/>
              <a:t>A.  Notification</a:t>
            </a:r>
            <a:endParaRPr lang="en-US" dirty="0"/>
          </a:p>
        </p:txBody>
      </p:sp>
      <p:sp>
        <p:nvSpPr>
          <p:cNvPr id="3" name="Content Placeholder 2">
            <a:extLst>
              <a:ext uri="{FF2B5EF4-FFF2-40B4-BE49-F238E27FC236}">
                <a16:creationId xmlns:a16="http://schemas.microsoft.com/office/drawing/2014/main" id="{C1423852-3DD8-4481-9614-4DD2268C3DB0}"/>
              </a:ext>
            </a:extLst>
          </p:cNvPr>
          <p:cNvSpPr>
            <a:spLocks noGrp="1"/>
          </p:cNvSpPr>
          <p:nvPr>
            <p:ph sz="half" idx="1"/>
          </p:nvPr>
        </p:nvSpPr>
        <p:spPr/>
        <p:txBody>
          <a:bodyPr>
            <a:normAutofit/>
          </a:bodyPr>
          <a:lstStyle/>
          <a:p>
            <a:r>
              <a:rPr lang="en-US" dirty="0"/>
              <a:t>If you are the First Responder on the scene, you should give the Brief Initial Report and assume command as soon as possible from a safe distance.</a:t>
            </a:r>
          </a:p>
          <a:p>
            <a:r>
              <a:rPr lang="en-US" dirty="0"/>
              <a:t>A safe distance would be a minimum of 6 feet from a patient. This distance may increase due to the type of incident (i.e. Confined Space). </a:t>
            </a:r>
          </a:p>
        </p:txBody>
      </p:sp>
      <p:sp>
        <p:nvSpPr>
          <p:cNvPr id="6" name="Content Placeholder 5">
            <a:extLst>
              <a:ext uri="{FF2B5EF4-FFF2-40B4-BE49-F238E27FC236}">
                <a16:creationId xmlns:a16="http://schemas.microsoft.com/office/drawing/2014/main" id="{C22B2B26-C6B0-4F41-ADA8-8D9FCBA20E0C}"/>
              </a:ext>
            </a:extLst>
          </p:cNvPr>
          <p:cNvSpPr>
            <a:spLocks noGrp="1"/>
          </p:cNvSpPr>
          <p:nvPr>
            <p:ph sz="half" idx="2"/>
          </p:nvPr>
        </p:nvSpPr>
        <p:spPr/>
        <p:txBody>
          <a:bodyPr>
            <a:normAutofit/>
          </a:bodyPr>
          <a:lstStyle/>
          <a:p>
            <a:pPr marL="0" indent="0" algn="ctr">
              <a:buNone/>
            </a:pPr>
            <a:r>
              <a:rPr lang="en-US" b="1" dirty="0"/>
              <a:t>Brief Initial Report</a:t>
            </a:r>
          </a:p>
          <a:p>
            <a:pPr marL="514350" indent="-514350">
              <a:buAutoNum type="arabicPeriod"/>
            </a:pPr>
            <a:r>
              <a:rPr lang="en-US" dirty="0"/>
              <a:t>Your Name</a:t>
            </a:r>
          </a:p>
          <a:p>
            <a:pPr marL="514350" indent="-514350">
              <a:buAutoNum type="arabicPeriod"/>
            </a:pPr>
            <a:r>
              <a:rPr lang="en-US" dirty="0"/>
              <a:t>Incident Location/Approach</a:t>
            </a:r>
          </a:p>
          <a:p>
            <a:pPr marL="514350" indent="-514350">
              <a:buAutoNum type="arabicPeriod"/>
            </a:pPr>
            <a:r>
              <a:rPr lang="en-US" dirty="0"/>
              <a:t>Type of Incident</a:t>
            </a:r>
          </a:p>
          <a:p>
            <a:pPr marL="514350" indent="-514350">
              <a:buAutoNum type="arabicPeriod"/>
            </a:pPr>
            <a:r>
              <a:rPr lang="en-US" dirty="0"/>
              <a:t>Critical Info (Hazards, Injuries, Symptoms)</a:t>
            </a:r>
          </a:p>
          <a:p>
            <a:pPr marL="514350" indent="-514350">
              <a:buAutoNum type="arabicPeriod"/>
            </a:pPr>
            <a:r>
              <a:rPr lang="en-US" dirty="0"/>
              <a:t>What help do you need?</a:t>
            </a:r>
          </a:p>
          <a:p>
            <a:pPr marL="514350" indent="-514350">
              <a:buAutoNum type="arabicPeriod"/>
            </a:pPr>
            <a:r>
              <a:rPr lang="en-US" dirty="0"/>
              <a:t>Command Post Location</a:t>
            </a:r>
          </a:p>
        </p:txBody>
      </p:sp>
    </p:spTree>
    <p:custDataLst>
      <p:tags r:id="rId1"/>
    </p:custDataLst>
    <p:extLst>
      <p:ext uri="{BB962C8B-B14F-4D97-AF65-F5344CB8AC3E}">
        <p14:creationId xmlns:p14="http://schemas.microsoft.com/office/powerpoint/2010/main" val="722612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1DFA2-CA57-4799-A5F7-748796C50D46}"/>
              </a:ext>
            </a:extLst>
          </p:cNvPr>
          <p:cNvSpPr>
            <a:spLocks noGrp="1"/>
          </p:cNvSpPr>
          <p:nvPr>
            <p:ph type="title"/>
          </p:nvPr>
        </p:nvSpPr>
        <p:spPr>
          <a:xfrm>
            <a:off x="534067" y="141243"/>
            <a:ext cx="4807226" cy="1325563"/>
          </a:xfrm>
        </p:spPr>
        <p:txBody>
          <a:bodyPr/>
          <a:lstStyle/>
          <a:p>
            <a:r>
              <a:rPr lang="en-US" dirty="0"/>
              <a:t>Objectives</a:t>
            </a:r>
          </a:p>
        </p:txBody>
      </p:sp>
      <p:sp>
        <p:nvSpPr>
          <p:cNvPr id="3" name="Content Placeholder 2">
            <a:extLst>
              <a:ext uri="{FF2B5EF4-FFF2-40B4-BE49-F238E27FC236}">
                <a16:creationId xmlns:a16="http://schemas.microsoft.com/office/drawing/2014/main" id="{1036220F-1743-4D10-9477-46216EDE1253}"/>
              </a:ext>
            </a:extLst>
          </p:cNvPr>
          <p:cNvSpPr>
            <a:spLocks noGrp="1"/>
          </p:cNvSpPr>
          <p:nvPr>
            <p:ph idx="1"/>
          </p:nvPr>
        </p:nvSpPr>
        <p:spPr>
          <a:xfrm>
            <a:off x="620837" y="1323041"/>
            <a:ext cx="10515600" cy="4351338"/>
          </a:xfrm>
        </p:spPr>
        <p:txBody>
          <a:bodyPr>
            <a:normAutofit/>
          </a:bodyPr>
          <a:lstStyle/>
          <a:p>
            <a:pPr marL="0" indent="0">
              <a:buNone/>
            </a:pPr>
            <a:r>
              <a:rPr lang="en-US" dirty="0"/>
              <a:t>After completing this program, you will be better prepared to:</a:t>
            </a:r>
          </a:p>
          <a:p>
            <a:pPr marL="0" indent="0">
              <a:buNone/>
            </a:pPr>
            <a:endParaRPr lang="en-US" dirty="0"/>
          </a:p>
          <a:p>
            <a:pPr lvl="0"/>
            <a:r>
              <a:rPr lang="en-US" dirty="0"/>
              <a:t>Explain COVID-19 characteristics and transmission routes</a:t>
            </a:r>
          </a:p>
          <a:p>
            <a:pPr lvl="0"/>
            <a:r>
              <a:rPr lang="en-US" dirty="0"/>
              <a:t>Describe the Initial Actions required for a response that may involve COVID-19</a:t>
            </a:r>
          </a:p>
          <a:p>
            <a:pPr lvl="0"/>
            <a:r>
              <a:rPr lang="en-US" dirty="0"/>
              <a:t>Identify steps required to complete the Incident Action Plan when responding to a potential COVID-19 incident</a:t>
            </a:r>
          </a:p>
          <a:p>
            <a:pPr lvl="0"/>
            <a:r>
              <a:rPr lang="en-US" dirty="0"/>
              <a:t>Apply viral contact precautions and procedures during emergency response</a:t>
            </a:r>
          </a:p>
          <a:p>
            <a:pPr lvl="0"/>
            <a:endParaRPr lang="en-US" dirty="0"/>
          </a:p>
        </p:txBody>
      </p:sp>
    </p:spTree>
    <p:custDataLst>
      <p:tags r:id="rId1"/>
    </p:custDataLst>
    <p:extLst>
      <p:ext uri="{BB962C8B-B14F-4D97-AF65-F5344CB8AC3E}">
        <p14:creationId xmlns:p14="http://schemas.microsoft.com/office/powerpoint/2010/main" val="894850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02EF7-70CE-44CF-B931-3F416971F835}"/>
              </a:ext>
            </a:extLst>
          </p:cNvPr>
          <p:cNvSpPr>
            <a:spLocks noGrp="1"/>
          </p:cNvSpPr>
          <p:nvPr>
            <p:ph type="title"/>
          </p:nvPr>
        </p:nvSpPr>
        <p:spPr/>
        <p:txBody>
          <a:bodyPr/>
          <a:lstStyle/>
          <a:p>
            <a:r>
              <a:rPr lang="en-US" b="1"/>
              <a:t>Module 2: Initial Actions</a:t>
            </a:r>
            <a:br>
              <a:rPr lang="en-US" b="1"/>
            </a:br>
            <a:r>
              <a:rPr lang="en-US" b="1"/>
              <a:t>A.  Notification (Continued)</a:t>
            </a:r>
            <a:endParaRPr lang="en-US"/>
          </a:p>
        </p:txBody>
      </p:sp>
      <p:sp>
        <p:nvSpPr>
          <p:cNvPr id="3" name="Content Placeholder 2">
            <a:extLst>
              <a:ext uri="{FF2B5EF4-FFF2-40B4-BE49-F238E27FC236}">
                <a16:creationId xmlns:a16="http://schemas.microsoft.com/office/drawing/2014/main" id="{B86FD0F1-5930-4B94-AAC3-CFF5BFF75C3D}"/>
              </a:ext>
            </a:extLst>
          </p:cNvPr>
          <p:cNvSpPr>
            <a:spLocks noGrp="1"/>
          </p:cNvSpPr>
          <p:nvPr>
            <p:ph idx="1"/>
          </p:nvPr>
        </p:nvSpPr>
        <p:spPr>
          <a:xfrm>
            <a:off x="838200" y="4970669"/>
            <a:ext cx="10515600" cy="1641476"/>
          </a:xfrm>
        </p:spPr>
        <p:txBody>
          <a:bodyPr>
            <a:normAutofit/>
          </a:bodyPr>
          <a:lstStyle/>
          <a:p>
            <a:pPr marL="0" indent="0">
              <a:buNone/>
            </a:pPr>
            <a:r>
              <a:rPr lang="en-US" dirty="0"/>
              <a:t>Assign an Initial Actions Supervisor and Medical Supervisor as early as personnel resources allow. This allows for the safest and most effective control at the scene.  You will learn more about these assignments during the hands-on portion of this program.</a:t>
            </a:r>
          </a:p>
        </p:txBody>
      </p:sp>
      <p:pic>
        <p:nvPicPr>
          <p:cNvPr id="4" name="Picture 3">
            <a:extLst>
              <a:ext uri="{FF2B5EF4-FFF2-40B4-BE49-F238E27FC236}">
                <a16:creationId xmlns:a16="http://schemas.microsoft.com/office/drawing/2014/main" id="{1F82A7E2-A24C-4662-9016-2CD5648FC0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12686" y="1756879"/>
            <a:ext cx="7966627" cy="3028329"/>
          </a:xfrm>
          <a:prstGeom prst="rect">
            <a:avLst/>
          </a:prstGeom>
        </p:spPr>
      </p:pic>
    </p:spTree>
    <p:custDataLst>
      <p:tags r:id="rId1"/>
    </p:custDataLst>
    <p:extLst>
      <p:ext uri="{BB962C8B-B14F-4D97-AF65-F5344CB8AC3E}">
        <p14:creationId xmlns:p14="http://schemas.microsoft.com/office/powerpoint/2010/main" val="2476403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627ED-19D6-4601-8205-5AD59CF8F0AD}"/>
              </a:ext>
            </a:extLst>
          </p:cNvPr>
          <p:cNvSpPr>
            <a:spLocks noGrp="1"/>
          </p:cNvSpPr>
          <p:nvPr>
            <p:ph type="title"/>
          </p:nvPr>
        </p:nvSpPr>
        <p:spPr/>
        <p:txBody>
          <a:bodyPr/>
          <a:lstStyle/>
          <a:p>
            <a:r>
              <a:rPr lang="en-US" b="1"/>
              <a:t>Module 2: Initial Actions</a:t>
            </a:r>
            <a:br>
              <a:rPr lang="en-US" b="1"/>
            </a:br>
            <a:r>
              <a:rPr lang="en-US" b="1"/>
              <a:t>B.  Isolation</a:t>
            </a:r>
            <a:endParaRPr lang="en-US"/>
          </a:p>
        </p:txBody>
      </p:sp>
      <p:sp>
        <p:nvSpPr>
          <p:cNvPr id="3" name="Content Placeholder 2">
            <a:extLst>
              <a:ext uri="{FF2B5EF4-FFF2-40B4-BE49-F238E27FC236}">
                <a16:creationId xmlns:a16="http://schemas.microsoft.com/office/drawing/2014/main" id="{2AFFEB4C-0DD0-4BD3-8CBC-22DC22E6FB29}"/>
              </a:ext>
            </a:extLst>
          </p:cNvPr>
          <p:cNvSpPr>
            <a:spLocks noGrp="1"/>
          </p:cNvSpPr>
          <p:nvPr>
            <p:ph idx="1"/>
          </p:nvPr>
        </p:nvSpPr>
        <p:spPr>
          <a:xfrm>
            <a:off x="838200" y="2034830"/>
            <a:ext cx="10515600" cy="1116358"/>
          </a:xfrm>
        </p:spPr>
        <p:txBody>
          <a:bodyPr/>
          <a:lstStyle/>
          <a:p>
            <a:pPr marL="0" indent="0">
              <a:buNone/>
            </a:pPr>
            <a:r>
              <a:rPr lang="en-US" dirty="0"/>
              <a:t>The Incident Commander or Initial Actions Supervisor should confirm the following with regards to isolating the incident scene:</a:t>
            </a:r>
          </a:p>
        </p:txBody>
      </p:sp>
      <p:sp>
        <p:nvSpPr>
          <p:cNvPr id="4" name="TextBox 3">
            <a:extLst>
              <a:ext uri="{FF2B5EF4-FFF2-40B4-BE49-F238E27FC236}">
                <a16:creationId xmlns:a16="http://schemas.microsoft.com/office/drawing/2014/main" id="{2DDD76DB-D208-4F57-A8BF-38678AC97EB9}"/>
              </a:ext>
            </a:extLst>
          </p:cNvPr>
          <p:cNvSpPr txBox="1"/>
          <p:nvPr/>
        </p:nvSpPr>
        <p:spPr>
          <a:xfrm>
            <a:off x="1209261" y="3151188"/>
            <a:ext cx="6490252" cy="3416320"/>
          </a:xfrm>
          <a:prstGeom prst="rect">
            <a:avLst/>
          </a:prstGeom>
          <a:noFill/>
        </p:spPr>
        <p:txBody>
          <a:bodyPr wrap="square" rtlCol="0">
            <a:spAutoFit/>
          </a:bodyPr>
          <a:lstStyle/>
          <a:p>
            <a:pPr marL="285750" indent="-285750">
              <a:buFont typeface="Wingdings" panose="05000000000000000000" pitchFamily="2" charset="2"/>
              <a:buChar char="ü"/>
            </a:pPr>
            <a:r>
              <a:rPr lang="en-US" sz="2400" dirty="0"/>
              <a:t>Create and maintain a minimum Hot Zone around the patient(s) of 6 feet with visible markers</a:t>
            </a:r>
          </a:p>
          <a:p>
            <a:endParaRPr lang="en-US" sz="2400" dirty="0"/>
          </a:p>
          <a:p>
            <a:pPr marL="285750" indent="-285750">
              <a:buFont typeface="Wingdings" panose="05000000000000000000" pitchFamily="2" charset="2"/>
              <a:buChar char="ü"/>
            </a:pPr>
            <a:r>
              <a:rPr lang="en-US" sz="2400" dirty="0"/>
              <a:t>Isolate/evacuate bystanders away from the patient</a:t>
            </a:r>
          </a:p>
          <a:p>
            <a:endParaRPr lang="en-US" sz="2400" dirty="0"/>
          </a:p>
          <a:p>
            <a:pPr marL="285750" indent="-285750">
              <a:buFont typeface="Wingdings" panose="05000000000000000000" pitchFamily="2" charset="2"/>
              <a:buChar char="ü"/>
            </a:pPr>
            <a:r>
              <a:rPr lang="en-US" sz="2400" dirty="0"/>
              <a:t>Report any information gathered to the Incident Commander including the patient’s condition</a:t>
            </a:r>
          </a:p>
        </p:txBody>
      </p:sp>
      <p:pic>
        <p:nvPicPr>
          <p:cNvPr id="5" name="Picture 4">
            <a:extLst>
              <a:ext uri="{FF2B5EF4-FFF2-40B4-BE49-F238E27FC236}">
                <a16:creationId xmlns:a16="http://schemas.microsoft.com/office/drawing/2014/main" id="{AAC3171F-B55C-4700-A31A-5BB15B0C3396}"/>
              </a:ext>
            </a:extLst>
          </p:cNvPr>
          <p:cNvPicPr>
            <a:picLocks noChangeAspect="1"/>
          </p:cNvPicPr>
          <p:nvPr/>
        </p:nvPicPr>
        <p:blipFill>
          <a:blip r:embed="rId3"/>
          <a:stretch>
            <a:fillRect/>
          </a:stretch>
        </p:blipFill>
        <p:spPr>
          <a:xfrm>
            <a:off x="8416786" y="2997814"/>
            <a:ext cx="3086100" cy="3086100"/>
          </a:xfrm>
          <a:prstGeom prst="rect">
            <a:avLst/>
          </a:prstGeom>
        </p:spPr>
      </p:pic>
    </p:spTree>
    <p:custDataLst>
      <p:tags r:id="rId1"/>
    </p:custDataLst>
    <p:extLst>
      <p:ext uri="{BB962C8B-B14F-4D97-AF65-F5344CB8AC3E}">
        <p14:creationId xmlns:p14="http://schemas.microsoft.com/office/powerpoint/2010/main" val="1077114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F1A57-7D14-48C1-B03B-EF4E0518E153}"/>
              </a:ext>
            </a:extLst>
          </p:cNvPr>
          <p:cNvSpPr>
            <a:spLocks noGrp="1"/>
          </p:cNvSpPr>
          <p:nvPr>
            <p:ph type="title"/>
          </p:nvPr>
        </p:nvSpPr>
        <p:spPr/>
        <p:txBody>
          <a:bodyPr/>
          <a:lstStyle/>
          <a:p>
            <a:r>
              <a:rPr lang="en-US" b="1" dirty="0"/>
              <a:t>Module 2: Initial Actions</a:t>
            </a:r>
            <a:br>
              <a:rPr lang="en-US" b="1" dirty="0"/>
            </a:br>
            <a:r>
              <a:rPr lang="en-US" b="1" dirty="0"/>
              <a:t>C.  Protection</a:t>
            </a:r>
            <a:endParaRPr lang="en-US" dirty="0"/>
          </a:p>
        </p:txBody>
      </p:sp>
      <p:sp>
        <p:nvSpPr>
          <p:cNvPr id="3" name="Content Placeholder 2">
            <a:extLst>
              <a:ext uri="{FF2B5EF4-FFF2-40B4-BE49-F238E27FC236}">
                <a16:creationId xmlns:a16="http://schemas.microsoft.com/office/drawing/2014/main" id="{5DD34870-2321-4EAE-8E4F-5418923ECC77}"/>
              </a:ext>
            </a:extLst>
          </p:cNvPr>
          <p:cNvSpPr>
            <a:spLocks noGrp="1"/>
          </p:cNvSpPr>
          <p:nvPr>
            <p:ph idx="1"/>
          </p:nvPr>
        </p:nvSpPr>
        <p:spPr>
          <a:xfrm>
            <a:off x="838200" y="2370600"/>
            <a:ext cx="5800725" cy="2925300"/>
          </a:xfrm>
        </p:spPr>
        <p:txBody>
          <a:bodyPr>
            <a:normAutofit lnSpcReduction="10000"/>
          </a:bodyPr>
          <a:lstStyle/>
          <a:p>
            <a:r>
              <a:rPr lang="en-US" dirty="0"/>
              <a:t>PPE is mandatory within 6 feet of a patient(s) during this pandemic crisis. Masks are one of those mandatory protection devices. </a:t>
            </a:r>
          </a:p>
          <a:p>
            <a:r>
              <a:rPr lang="en-US" dirty="0"/>
              <a:t>N-95 offer the most protection.</a:t>
            </a:r>
          </a:p>
          <a:p>
            <a:r>
              <a:rPr lang="en-US" dirty="0"/>
              <a:t>Donning/doffing guidance found here:</a:t>
            </a:r>
          </a:p>
        </p:txBody>
      </p:sp>
      <p:pic>
        <p:nvPicPr>
          <p:cNvPr id="4" name="Picture 3">
            <a:extLst>
              <a:ext uri="{FF2B5EF4-FFF2-40B4-BE49-F238E27FC236}">
                <a16:creationId xmlns:a16="http://schemas.microsoft.com/office/drawing/2014/main" id="{EB12E450-91FD-46EE-B447-1BE5F36CBD4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442752" y="1484865"/>
            <a:ext cx="2681909" cy="4226822"/>
          </a:xfrm>
          <a:prstGeom prst="rect">
            <a:avLst/>
          </a:prstGeom>
        </p:spPr>
      </p:pic>
      <p:sp>
        <p:nvSpPr>
          <p:cNvPr id="5" name="Rectangle 4"/>
          <p:cNvSpPr/>
          <p:nvPr/>
        </p:nvSpPr>
        <p:spPr>
          <a:xfrm>
            <a:off x="1109074" y="4923255"/>
            <a:ext cx="5104539" cy="923330"/>
          </a:xfrm>
          <a:prstGeom prst="rect">
            <a:avLst/>
          </a:prstGeom>
        </p:spPr>
        <p:txBody>
          <a:bodyPr wrap="none">
            <a:spAutoFit/>
          </a:bodyPr>
          <a:lstStyle/>
          <a:p>
            <a:endParaRPr lang="en-US" dirty="0">
              <a:hlinkClick r:id="rId4"/>
            </a:endParaRPr>
          </a:p>
          <a:p>
            <a:r>
              <a:rPr lang="en-US" dirty="0">
                <a:hlinkClick r:id="rId4"/>
              </a:rPr>
              <a:t>https://ehs.msu.edu/_assets/docs/don-doff-n95.pdf</a:t>
            </a:r>
            <a:endParaRPr lang="en-US" dirty="0"/>
          </a:p>
          <a:p>
            <a:endParaRPr lang="en-US" dirty="0"/>
          </a:p>
        </p:txBody>
      </p:sp>
      <p:sp>
        <p:nvSpPr>
          <p:cNvPr id="6" name="Rectangle 5">
            <a:extLst>
              <a:ext uri="{FF2B5EF4-FFF2-40B4-BE49-F238E27FC236}">
                <a16:creationId xmlns:a16="http://schemas.microsoft.com/office/drawing/2014/main" id="{984B344D-513A-4FA4-9CBD-9A34505423C5}"/>
              </a:ext>
            </a:extLst>
          </p:cNvPr>
          <p:cNvSpPr/>
          <p:nvPr/>
        </p:nvSpPr>
        <p:spPr>
          <a:xfrm>
            <a:off x="6904383" y="6228090"/>
            <a:ext cx="4895058" cy="369332"/>
          </a:xfrm>
          <a:prstGeom prst="rect">
            <a:avLst/>
          </a:prstGeom>
        </p:spPr>
        <p:txBody>
          <a:bodyPr wrap="none">
            <a:spAutoFit/>
          </a:bodyPr>
          <a:lstStyle/>
          <a:p>
            <a:r>
              <a:rPr lang="en-US" dirty="0">
                <a:hlinkClick r:id="rId5"/>
              </a:rPr>
              <a:t>https://www.youtube.com/watch?v=zoxpvDVo_NI</a:t>
            </a:r>
            <a:endParaRPr lang="en-US" dirty="0"/>
          </a:p>
        </p:txBody>
      </p:sp>
    </p:spTree>
    <p:custDataLst>
      <p:tags r:id="rId1"/>
    </p:custDataLst>
    <p:extLst>
      <p:ext uri="{BB962C8B-B14F-4D97-AF65-F5344CB8AC3E}">
        <p14:creationId xmlns:p14="http://schemas.microsoft.com/office/powerpoint/2010/main" val="27191842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5A84F-7C9C-482A-B577-23B06F101ABD}"/>
              </a:ext>
            </a:extLst>
          </p:cNvPr>
          <p:cNvSpPr>
            <a:spLocks noGrp="1"/>
          </p:cNvSpPr>
          <p:nvPr>
            <p:ph type="title"/>
          </p:nvPr>
        </p:nvSpPr>
        <p:spPr/>
        <p:txBody>
          <a:bodyPr/>
          <a:lstStyle/>
          <a:p>
            <a:r>
              <a:rPr lang="en-US" b="1" dirty="0"/>
              <a:t>Module 2: Initial Actions</a:t>
            </a:r>
            <a:br>
              <a:rPr lang="en-US" b="1" dirty="0"/>
            </a:br>
            <a:r>
              <a:rPr lang="en-US" b="1" dirty="0"/>
              <a:t>C.  Protection (Continued)</a:t>
            </a:r>
            <a:endParaRPr lang="en-US" dirty="0"/>
          </a:p>
        </p:txBody>
      </p:sp>
      <p:sp>
        <p:nvSpPr>
          <p:cNvPr id="3" name="Content Placeholder 2">
            <a:extLst>
              <a:ext uri="{FF2B5EF4-FFF2-40B4-BE49-F238E27FC236}">
                <a16:creationId xmlns:a16="http://schemas.microsoft.com/office/drawing/2014/main" id="{F4C947DF-3E48-47C0-ABD4-4C47BEBEE452}"/>
              </a:ext>
            </a:extLst>
          </p:cNvPr>
          <p:cNvSpPr>
            <a:spLocks noGrp="1"/>
          </p:cNvSpPr>
          <p:nvPr>
            <p:ph idx="1"/>
          </p:nvPr>
        </p:nvSpPr>
        <p:spPr>
          <a:xfrm>
            <a:off x="5391150" y="2071094"/>
            <a:ext cx="5962650" cy="2205631"/>
          </a:xfrm>
        </p:spPr>
        <p:txBody>
          <a:bodyPr>
            <a:normAutofit/>
          </a:bodyPr>
          <a:lstStyle/>
          <a:p>
            <a:r>
              <a:rPr lang="en-US" dirty="0"/>
              <a:t>Protecting your eyes with safety glasses or a shield is necessary, as well as donning medical gloves.</a:t>
            </a:r>
          </a:p>
          <a:p>
            <a:r>
              <a:rPr lang="en-US" dirty="0"/>
              <a:t>Glove donning/doffing video found here: </a:t>
            </a:r>
          </a:p>
          <a:p>
            <a:pPr marL="0" indent="0">
              <a:buNone/>
            </a:pPr>
            <a:endParaRPr lang="en-US" dirty="0"/>
          </a:p>
        </p:txBody>
      </p:sp>
      <p:sp>
        <p:nvSpPr>
          <p:cNvPr id="4" name="Rectangle 3">
            <a:extLst>
              <a:ext uri="{FF2B5EF4-FFF2-40B4-BE49-F238E27FC236}">
                <a16:creationId xmlns:a16="http://schemas.microsoft.com/office/drawing/2014/main" id="{CD4E47CA-E45C-47BE-8F06-3DD7CCCF0A43}"/>
              </a:ext>
            </a:extLst>
          </p:cNvPr>
          <p:cNvSpPr/>
          <p:nvPr/>
        </p:nvSpPr>
        <p:spPr>
          <a:xfrm>
            <a:off x="5715000" y="4472465"/>
            <a:ext cx="4782271" cy="369332"/>
          </a:xfrm>
          <a:prstGeom prst="rect">
            <a:avLst/>
          </a:prstGeom>
        </p:spPr>
        <p:txBody>
          <a:bodyPr wrap="none">
            <a:spAutoFit/>
          </a:bodyPr>
          <a:lstStyle/>
          <a:p>
            <a:r>
              <a:rPr lang="en-US" dirty="0">
                <a:hlinkClick r:id="rId3"/>
              </a:rPr>
              <a:t>https://www.youtube.com/watch?v=xueBYfElFEg</a:t>
            </a:r>
            <a:endParaRPr lang="en-US" dirty="0"/>
          </a:p>
        </p:txBody>
      </p:sp>
      <p:pic>
        <p:nvPicPr>
          <p:cNvPr id="5" name="Picture 4">
            <a:extLst>
              <a:ext uri="{FF2B5EF4-FFF2-40B4-BE49-F238E27FC236}">
                <a16:creationId xmlns:a16="http://schemas.microsoft.com/office/drawing/2014/main" id="{41FDFA8A-355B-4F38-9EB3-BDA7943E2E8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38519" y="1948312"/>
            <a:ext cx="3206413" cy="2247900"/>
          </a:xfrm>
          <a:prstGeom prst="rect">
            <a:avLst/>
          </a:prstGeom>
        </p:spPr>
      </p:pic>
      <p:sp>
        <p:nvSpPr>
          <p:cNvPr id="6" name="TextBox 5">
            <a:extLst>
              <a:ext uri="{FF2B5EF4-FFF2-40B4-BE49-F238E27FC236}">
                <a16:creationId xmlns:a16="http://schemas.microsoft.com/office/drawing/2014/main" id="{F44C723A-126A-46C2-B5CE-AE15652EC9A2}"/>
              </a:ext>
            </a:extLst>
          </p:cNvPr>
          <p:cNvSpPr txBox="1"/>
          <p:nvPr/>
        </p:nvSpPr>
        <p:spPr>
          <a:xfrm>
            <a:off x="349418" y="5203575"/>
            <a:ext cx="11710059" cy="1384995"/>
          </a:xfrm>
          <a:prstGeom prst="rect">
            <a:avLst/>
          </a:prstGeom>
          <a:noFill/>
        </p:spPr>
        <p:txBody>
          <a:bodyPr wrap="square" rtlCol="0">
            <a:spAutoFit/>
          </a:bodyPr>
          <a:lstStyle/>
          <a:p>
            <a:r>
              <a:rPr lang="en-US" sz="2800" b="1">
                <a:solidFill>
                  <a:srgbClr val="FF0000"/>
                </a:solidFill>
              </a:rPr>
              <a:t>Important:</a:t>
            </a:r>
          </a:p>
          <a:p>
            <a:r>
              <a:rPr lang="en-US" sz="2800"/>
              <a:t>Avoid touching hands to your face. The mouth, nose and eyes are the most likely areas for the virus to enter your system!</a:t>
            </a:r>
          </a:p>
        </p:txBody>
      </p:sp>
    </p:spTree>
    <p:custDataLst>
      <p:tags r:id="rId1"/>
    </p:custDataLst>
    <p:extLst>
      <p:ext uri="{BB962C8B-B14F-4D97-AF65-F5344CB8AC3E}">
        <p14:creationId xmlns:p14="http://schemas.microsoft.com/office/powerpoint/2010/main" val="2927607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3A133-31B9-4A0A-AC6E-37F8B1B9B8DA}"/>
              </a:ext>
            </a:extLst>
          </p:cNvPr>
          <p:cNvSpPr>
            <a:spLocks noGrp="1"/>
          </p:cNvSpPr>
          <p:nvPr>
            <p:ph type="title"/>
          </p:nvPr>
        </p:nvSpPr>
        <p:spPr/>
        <p:txBody>
          <a:bodyPr/>
          <a:lstStyle/>
          <a:p>
            <a:r>
              <a:rPr lang="en-US" b="1"/>
              <a:t>Module 2: Initial Actions</a:t>
            </a:r>
            <a:br>
              <a:rPr lang="en-US" b="1"/>
            </a:br>
            <a:r>
              <a:rPr lang="en-US" b="1"/>
              <a:t>C.  Protection (Continued)</a:t>
            </a:r>
            <a:endParaRPr lang="en-US"/>
          </a:p>
        </p:txBody>
      </p:sp>
      <p:sp>
        <p:nvSpPr>
          <p:cNvPr id="3" name="Content Placeholder 2">
            <a:extLst>
              <a:ext uri="{FF2B5EF4-FFF2-40B4-BE49-F238E27FC236}">
                <a16:creationId xmlns:a16="http://schemas.microsoft.com/office/drawing/2014/main" id="{76A5CDE0-E30A-4A56-93F4-8ED4A3DC46C1}"/>
              </a:ext>
            </a:extLst>
          </p:cNvPr>
          <p:cNvSpPr>
            <a:spLocks noGrp="1"/>
          </p:cNvSpPr>
          <p:nvPr>
            <p:ph idx="1"/>
          </p:nvPr>
        </p:nvSpPr>
        <p:spPr>
          <a:xfrm>
            <a:off x="626165" y="1871714"/>
            <a:ext cx="5469835" cy="3289714"/>
          </a:xfrm>
        </p:spPr>
        <p:txBody>
          <a:bodyPr>
            <a:normAutofit/>
          </a:bodyPr>
          <a:lstStyle/>
          <a:p>
            <a:pPr marL="0" indent="0">
              <a:buNone/>
            </a:pPr>
            <a:r>
              <a:rPr lang="en-US" dirty="0"/>
              <a:t>One of the most effective ways to prevent the spread of the virus is to supply the patient with a mask. This may include:</a:t>
            </a:r>
          </a:p>
          <a:p>
            <a:pPr>
              <a:buFont typeface="Wingdings" panose="05000000000000000000" pitchFamily="2" charset="2"/>
              <a:buChar char="ü"/>
            </a:pPr>
            <a:r>
              <a:rPr lang="en-US" dirty="0"/>
              <a:t>  N-95</a:t>
            </a:r>
          </a:p>
          <a:p>
            <a:pPr>
              <a:buFont typeface="Wingdings" panose="05000000000000000000" pitchFamily="2" charset="2"/>
              <a:buChar char="ü"/>
            </a:pPr>
            <a:r>
              <a:rPr lang="en-US" dirty="0"/>
              <a:t>  Procedural / Surgical</a:t>
            </a:r>
          </a:p>
          <a:p>
            <a:pPr>
              <a:buFont typeface="Wingdings" panose="05000000000000000000" pitchFamily="2" charset="2"/>
              <a:buChar char="ü"/>
            </a:pPr>
            <a:r>
              <a:rPr lang="en-US" dirty="0"/>
              <a:t>  Oxygen</a:t>
            </a:r>
          </a:p>
          <a:p>
            <a:endParaRPr lang="en-US" dirty="0"/>
          </a:p>
        </p:txBody>
      </p:sp>
      <p:pic>
        <p:nvPicPr>
          <p:cNvPr id="4" name="Picture 3">
            <a:extLst>
              <a:ext uri="{FF2B5EF4-FFF2-40B4-BE49-F238E27FC236}">
                <a16:creationId xmlns:a16="http://schemas.microsoft.com/office/drawing/2014/main" id="{A3FE6347-3AAF-461B-8995-4B90ED79B38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24598" y="1984168"/>
            <a:ext cx="5141842" cy="2892286"/>
          </a:xfrm>
          <a:prstGeom prst="rect">
            <a:avLst/>
          </a:prstGeom>
        </p:spPr>
      </p:pic>
      <p:sp>
        <p:nvSpPr>
          <p:cNvPr id="5" name="Rectangle 4">
            <a:extLst>
              <a:ext uri="{FF2B5EF4-FFF2-40B4-BE49-F238E27FC236}">
                <a16:creationId xmlns:a16="http://schemas.microsoft.com/office/drawing/2014/main" id="{7E964F2B-30E5-45C1-9DF8-03041D31FF3A}"/>
              </a:ext>
            </a:extLst>
          </p:cNvPr>
          <p:cNvSpPr/>
          <p:nvPr/>
        </p:nvSpPr>
        <p:spPr>
          <a:xfrm>
            <a:off x="4532243" y="5042118"/>
            <a:ext cx="6821557" cy="1384995"/>
          </a:xfrm>
          <a:prstGeom prst="rect">
            <a:avLst/>
          </a:prstGeom>
        </p:spPr>
        <p:txBody>
          <a:bodyPr wrap="square">
            <a:spAutoFit/>
          </a:bodyPr>
          <a:lstStyle/>
          <a:p>
            <a:r>
              <a:rPr lang="en-US" sz="2800" b="1" dirty="0">
                <a:solidFill>
                  <a:srgbClr val="FF0000"/>
                </a:solidFill>
              </a:rPr>
              <a:t>Important:</a:t>
            </a:r>
          </a:p>
          <a:p>
            <a:r>
              <a:rPr lang="en-US" sz="2800" dirty="0"/>
              <a:t>Have the patient don the mask as soon as is possible, if they are capable.</a:t>
            </a:r>
          </a:p>
        </p:txBody>
      </p:sp>
    </p:spTree>
    <p:custDataLst>
      <p:tags r:id="rId1"/>
    </p:custDataLst>
    <p:extLst>
      <p:ext uri="{BB962C8B-B14F-4D97-AF65-F5344CB8AC3E}">
        <p14:creationId xmlns:p14="http://schemas.microsoft.com/office/powerpoint/2010/main" val="698418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044AB-3FC4-4748-A537-813196450539}"/>
              </a:ext>
            </a:extLst>
          </p:cNvPr>
          <p:cNvSpPr>
            <a:spLocks noGrp="1"/>
          </p:cNvSpPr>
          <p:nvPr>
            <p:ph type="title"/>
          </p:nvPr>
        </p:nvSpPr>
        <p:spPr/>
        <p:txBody>
          <a:bodyPr/>
          <a:lstStyle/>
          <a:p>
            <a:r>
              <a:rPr lang="en-US" b="1" dirty="0"/>
              <a:t>Module 2: Initial Actions</a:t>
            </a:r>
            <a:br>
              <a:rPr lang="en-US" b="1" dirty="0"/>
            </a:br>
            <a:r>
              <a:rPr lang="en-US" b="1" dirty="0"/>
              <a:t>D.  Identification</a:t>
            </a:r>
            <a:endParaRPr lang="en-US" dirty="0"/>
          </a:p>
        </p:txBody>
      </p:sp>
      <p:sp>
        <p:nvSpPr>
          <p:cNvPr id="3" name="Content Placeholder 2">
            <a:extLst>
              <a:ext uri="{FF2B5EF4-FFF2-40B4-BE49-F238E27FC236}">
                <a16:creationId xmlns:a16="http://schemas.microsoft.com/office/drawing/2014/main" id="{220BCB1A-66E2-4FE0-9F04-2B4965C037B5}"/>
              </a:ext>
            </a:extLst>
          </p:cNvPr>
          <p:cNvSpPr>
            <a:spLocks noGrp="1"/>
          </p:cNvSpPr>
          <p:nvPr>
            <p:ph sz="half" idx="1"/>
          </p:nvPr>
        </p:nvSpPr>
        <p:spPr>
          <a:xfrm>
            <a:off x="838200" y="1825625"/>
            <a:ext cx="6198704" cy="4351338"/>
          </a:xfrm>
        </p:spPr>
        <p:txBody>
          <a:bodyPr>
            <a:normAutofit/>
          </a:bodyPr>
          <a:lstStyle/>
          <a:p>
            <a:pPr marL="0" indent="0">
              <a:buNone/>
            </a:pPr>
            <a:r>
              <a:rPr lang="en-US" dirty="0"/>
              <a:t>Another change in response procedure includes questions for the patient.</a:t>
            </a:r>
          </a:p>
          <a:p>
            <a:pPr marL="0" indent="0">
              <a:buNone/>
            </a:pPr>
            <a:r>
              <a:rPr lang="en-US" dirty="0"/>
              <a:t>These questions are needed to identify possibly exposed people, equipment and surfaces to limit additional exposures.</a:t>
            </a:r>
          </a:p>
          <a:p>
            <a:pPr marL="0" indent="0">
              <a:buNone/>
            </a:pPr>
            <a:r>
              <a:rPr lang="en-US" b="1" dirty="0">
                <a:solidFill>
                  <a:srgbClr val="FF0000"/>
                </a:solidFill>
              </a:rPr>
              <a:t>Important</a:t>
            </a:r>
            <a:r>
              <a:rPr lang="en-US" dirty="0"/>
              <a:t>:  Limit the number of responders entering the patient area to only those absolutely needed.  This reduces the potential for contamination.</a:t>
            </a:r>
          </a:p>
        </p:txBody>
      </p:sp>
      <p:sp>
        <p:nvSpPr>
          <p:cNvPr id="10" name="Content Placeholder 9">
            <a:extLst>
              <a:ext uri="{FF2B5EF4-FFF2-40B4-BE49-F238E27FC236}">
                <a16:creationId xmlns:a16="http://schemas.microsoft.com/office/drawing/2014/main" id="{9201A42B-9244-4C30-9E89-766B34FD46FB}"/>
              </a:ext>
            </a:extLst>
          </p:cNvPr>
          <p:cNvSpPr>
            <a:spLocks noGrp="1"/>
          </p:cNvSpPr>
          <p:nvPr>
            <p:ph sz="half" idx="2"/>
          </p:nvPr>
        </p:nvSpPr>
        <p:spPr>
          <a:xfrm>
            <a:off x="7540487" y="1825625"/>
            <a:ext cx="4359966" cy="4351338"/>
          </a:xfrm>
        </p:spPr>
        <p:txBody>
          <a:bodyPr>
            <a:normAutofit/>
          </a:bodyPr>
          <a:lstStyle/>
          <a:p>
            <a:endParaRPr lang="en-US" dirty="0"/>
          </a:p>
        </p:txBody>
      </p:sp>
      <p:pic>
        <p:nvPicPr>
          <p:cNvPr id="4" name="Picture 3">
            <a:extLst>
              <a:ext uri="{FF2B5EF4-FFF2-40B4-BE49-F238E27FC236}">
                <a16:creationId xmlns:a16="http://schemas.microsoft.com/office/drawing/2014/main" id="{CB5A16E4-6B00-4B0B-B8BF-C5E3CFC5588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99127" y="1690688"/>
            <a:ext cx="3804200" cy="4270124"/>
          </a:xfrm>
          <a:prstGeom prst="rect">
            <a:avLst/>
          </a:prstGeom>
        </p:spPr>
      </p:pic>
    </p:spTree>
    <p:custDataLst>
      <p:tags r:id="rId1"/>
    </p:custDataLst>
    <p:extLst>
      <p:ext uri="{BB962C8B-B14F-4D97-AF65-F5344CB8AC3E}">
        <p14:creationId xmlns:p14="http://schemas.microsoft.com/office/powerpoint/2010/main" val="15877035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28B75-ED9E-466D-99B3-2CD62EDB1B51}"/>
              </a:ext>
            </a:extLst>
          </p:cNvPr>
          <p:cNvSpPr>
            <a:spLocks noGrp="1"/>
          </p:cNvSpPr>
          <p:nvPr>
            <p:ph type="title"/>
          </p:nvPr>
        </p:nvSpPr>
        <p:spPr/>
        <p:txBody>
          <a:bodyPr/>
          <a:lstStyle/>
          <a:p>
            <a:r>
              <a:rPr lang="en-US" b="1" dirty="0"/>
              <a:t>Module 2: Initial Actions</a:t>
            </a:r>
            <a:br>
              <a:rPr lang="en-US" b="1" dirty="0"/>
            </a:br>
            <a:r>
              <a:rPr lang="en-US" b="1" dirty="0"/>
              <a:t>D.  Identification</a:t>
            </a:r>
            <a:endParaRPr lang="en-US" dirty="0"/>
          </a:p>
        </p:txBody>
      </p:sp>
      <p:sp>
        <p:nvSpPr>
          <p:cNvPr id="3" name="Content Placeholder 2">
            <a:extLst>
              <a:ext uri="{FF2B5EF4-FFF2-40B4-BE49-F238E27FC236}">
                <a16:creationId xmlns:a16="http://schemas.microsoft.com/office/drawing/2014/main" id="{185ED89D-B1E3-4987-A06C-5900D4DB8703}"/>
              </a:ext>
            </a:extLst>
          </p:cNvPr>
          <p:cNvSpPr>
            <a:spLocks noGrp="1"/>
          </p:cNvSpPr>
          <p:nvPr>
            <p:ph idx="1"/>
          </p:nvPr>
        </p:nvSpPr>
        <p:spPr>
          <a:xfrm>
            <a:off x="838200" y="2434316"/>
            <a:ext cx="10515600" cy="3888107"/>
          </a:xfrm>
        </p:spPr>
        <p:txBody>
          <a:bodyPr>
            <a:noAutofit/>
          </a:bodyPr>
          <a:lstStyle/>
          <a:p>
            <a:r>
              <a:rPr lang="en-US" sz="2400" dirty="0"/>
              <a:t>Have you experienced any COVID-19 symptoms including shortness of breath, dry cough or fever?</a:t>
            </a:r>
          </a:p>
          <a:p>
            <a:r>
              <a:rPr lang="en-US" sz="2400" dirty="0"/>
              <a:t>Have you been in contact with anyone who has been exposed to COVID-19?</a:t>
            </a:r>
          </a:p>
          <a:p>
            <a:r>
              <a:rPr lang="en-US" sz="2400" dirty="0"/>
              <a:t>If yes to either question, ask:</a:t>
            </a:r>
          </a:p>
          <a:p>
            <a:pPr marL="685800">
              <a:buFont typeface="Wingdings" panose="05000000000000000000" pitchFamily="2" charset="2"/>
              <a:buChar char="Ø"/>
            </a:pPr>
            <a:r>
              <a:rPr lang="en-US" sz="2400" dirty="0"/>
              <a:t> Have you received a COVID-19 vaccination?</a:t>
            </a:r>
          </a:p>
          <a:p>
            <a:pPr lvl="1">
              <a:buFont typeface="Wingdings" panose="05000000000000000000" pitchFamily="2" charset="2"/>
              <a:buChar char="Ø"/>
            </a:pPr>
            <a:r>
              <a:rPr lang="en-US" dirty="0"/>
              <a:t> Who </a:t>
            </a:r>
            <a:r>
              <a:rPr lang="en-US" dirty="0" smtClean="0"/>
              <a:t>at work have </a:t>
            </a:r>
            <a:r>
              <a:rPr lang="en-US" dirty="0"/>
              <a:t>you been in contact with recently?</a:t>
            </a:r>
          </a:p>
          <a:p>
            <a:pPr lvl="1">
              <a:buFont typeface="Wingdings" panose="05000000000000000000" pitchFamily="2" charset="2"/>
              <a:buChar char="Ø"/>
            </a:pPr>
            <a:r>
              <a:rPr lang="en-US" dirty="0"/>
              <a:t> Where </a:t>
            </a:r>
            <a:r>
              <a:rPr lang="en-US" dirty="0" smtClean="0"/>
              <a:t>at work have </a:t>
            </a:r>
            <a:r>
              <a:rPr lang="en-US" dirty="0"/>
              <a:t>you been </a:t>
            </a:r>
            <a:r>
              <a:rPr lang="en-US" dirty="0" smtClean="0"/>
              <a:t>recently?</a:t>
            </a:r>
          </a:p>
          <a:p>
            <a:pPr lvl="1">
              <a:buFont typeface="Wingdings" panose="05000000000000000000" pitchFamily="2" charset="2"/>
              <a:buChar char="Ø"/>
            </a:pPr>
            <a:endParaRPr lang="en-US" dirty="0"/>
          </a:p>
          <a:p>
            <a:pPr marL="0" indent="0">
              <a:buNone/>
            </a:pPr>
            <a:r>
              <a:rPr lang="en-US" sz="2400" dirty="0" smtClean="0"/>
              <a:t>These last 2 questions can be used to identify others in the workplace who may need to be sent home.</a:t>
            </a:r>
            <a:endParaRPr lang="en-US" sz="2400" dirty="0"/>
          </a:p>
        </p:txBody>
      </p:sp>
      <p:pic>
        <p:nvPicPr>
          <p:cNvPr id="4" name="Picture 3">
            <a:extLst>
              <a:ext uri="{FF2B5EF4-FFF2-40B4-BE49-F238E27FC236}">
                <a16:creationId xmlns:a16="http://schemas.microsoft.com/office/drawing/2014/main" id="{D380E25E-5842-4F1A-B668-C8A2E251691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3329" b="9073"/>
          <a:stretch/>
        </p:blipFill>
        <p:spPr>
          <a:xfrm>
            <a:off x="5709322" y="1231449"/>
            <a:ext cx="5762306" cy="918478"/>
          </a:xfrm>
          <a:prstGeom prst="rect">
            <a:avLst/>
          </a:prstGeom>
        </p:spPr>
      </p:pic>
    </p:spTree>
    <p:custDataLst>
      <p:tags r:id="rId1"/>
    </p:custDataLst>
    <p:extLst>
      <p:ext uri="{BB962C8B-B14F-4D97-AF65-F5344CB8AC3E}">
        <p14:creationId xmlns:p14="http://schemas.microsoft.com/office/powerpoint/2010/main" val="1076120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6FDCD-7241-4CFA-9733-0D6CFFD6BE35}"/>
              </a:ext>
            </a:extLst>
          </p:cNvPr>
          <p:cNvSpPr>
            <a:spLocks noGrp="1"/>
          </p:cNvSpPr>
          <p:nvPr>
            <p:ph type="title"/>
          </p:nvPr>
        </p:nvSpPr>
        <p:spPr/>
        <p:txBody>
          <a:bodyPr/>
          <a:lstStyle/>
          <a:p>
            <a:r>
              <a:rPr lang="en-US" b="1"/>
              <a:t>Module 2: Initial Actions</a:t>
            </a:r>
            <a:br>
              <a:rPr lang="en-US" b="1"/>
            </a:br>
            <a:r>
              <a:rPr lang="en-US" b="1"/>
              <a:t>D.  Identification (Continued)</a:t>
            </a:r>
            <a:endParaRPr lang="en-US"/>
          </a:p>
        </p:txBody>
      </p:sp>
      <p:sp>
        <p:nvSpPr>
          <p:cNvPr id="3" name="Content Placeholder 2">
            <a:extLst>
              <a:ext uri="{FF2B5EF4-FFF2-40B4-BE49-F238E27FC236}">
                <a16:creationId xmlns:a16="http://schemas.microsoft.com/office/drawing/2014/main" id="{01141E4F-8067-48DF-AD1E-E4F62B4BB1FD}"/>
              </a:ext>
            </a:extLst>
          </p:cNvPr>
          <p:cNvSpPr>
            <a:spLocks noGrp="1"/>
          </p:cNvSpPr>
          <p:nvPr>
            <p:ph idx="1"/>
          </p:nvPr>
        </p:nvSpPr>
        <p:spPr>
          <a:xfrm>
            <a:off x="5088835" y="2412792"/>
            <a:ext cx="6612835" cy="3255066"/>
          </a:xfrm>
          <a:ln>
            <a:solidFill>
              <a:schemeClr val="bg1"/>
            </a:solidFill>
          </a:ln>
        </p:spPr>
        <p:txBody>
          <a:bodyPr>
            <a:normAutofit lnSpcReduction="10000"/>
          </a:bodyPr>
          <a:lstStyle/>
          <a:p>
            <a:pPr marL="0" indent="0">
              <a:buNone/>
            </a:pPr>
            <a:r>
              <a:rPr lang="en-US" dirty="0"/>
              <a:t>Document the patient’s answers and discuss this information with medical or the outside responder if this is a suspected or confirmed COVID-19 incident</a:t>
            </a:r>
          </a:p>
          <a:p>
            <a:pPr marL="0" indent="0">
              <a:buNone/>
            </a:pPr>
            <a:r>
              <a:rPr lang="en-US" b="1" dirty="0">
                <a:solidFill>
                  <a:srgbClr val="FF0000"/>
                </a:solidFill>
              </a:rPr>
              <a:t>Important:</a:t>
            </a:r>
          </a:p>
          <a:p>
            <a:r>
              <a:rPr lang="en-US" dirty="0"/>
              <a:t>A patient’s personal information is protected and should never be shared with the general public.</a:t>
            </a:r>
          </a:p>
          <a:p>
            <a:pPr marL="0" indent="0">
              <a:buNone/>
            </a:pPr>
            <a:endParaRPr lang="en-US" dirty="0"/>
          </a:p>
        </p:txBody>
      </p:sp>
      <p:pic>
        <p:nvPicPr>
          <p:cNvPr id="4" name="Picture 3"/>
          <p:cNvPicPr>
            <a:picLocks noChangeAspect="1"/>
          </p:cNvPicPr>
          <p:nvPr/>
        </p:nvPicPr>
        <p:blipFill>
          <a:blip r:embed="rId3"/>
          <a:stretch>
            <a:fillRect/>
          </a:stretch>
        </p:blipFill>
        <p:spPr>
          <a:xfrm>
            <a:off x="483304" y="2486812"/>
            <a:ext cx="4054191" cy="2676376"/>
          </a:xfrm>
          <a:prstGeom prst="rect">
            <a:avLst/>
          </a:prstGeom>
        </p:spPr>
      </p:pic>
    </p:spTree>
    <p:custDataLst>
      <p:tags r:id="rId1"/>
    </p:custDataLst>
    <p:extLst>
      <p:ext uri="{BB962C8B-B14F-4D97-AF65-F5344CB8AC3E}">
        <p14:creationId xmlns:p14="http://schemas.microsoft.com/office/powerpoint/2010/main" val="16833605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7C48C-68AB-47D5-9950-A3EE8B11ECCD}"/>
              </a:ext>
            </a:extLst>
          </p:cNvPr>
          <p:cNvSpPr>
            <a:spLocks noGrp="1"/>
          </p:cNvSpPr>
          <p:nvPr>
            <p:ph type="title"/>
          </p:nvPr>
        </p:nvSpPr>
        <p:spPr/>
        <p:txBody>
          <a:bodyPr/>
          <a:lstStyle/>
          <a:p>
            <a:r>
              <a:rPr lang="en-US" b="1" dirty="0"/>
              <a:t>Module 2: Initial Actions</a:t>
            </a:r>
            <a:br>
              <a:rPr lang="en-US" b="1" dirty="0"/>
            </a:br>
            <a:r>
              <a:rPr lang="en-US" b="1" dirty="0"/>
              <a:t>D.  Identification (Continued)</a:t>
            </a:r>
            <a:endParaRPr lang="en-US" dirty="0"/>
          </a:p>
        </p:txBody>
      </p:sp>
      <p:sp>
        <p:nvSpPr>
          <p:cNvPr id="3" name="Content Placeholder 2">
            <a:extLst>
              <a:ext uri="{FF2B5EF4-FFF2-40B4-BE49-F238E27FC236}">
                <a16:creationId xmlns:a16="http://schemas.microsoft.com/office/drawing/2014/main" id="{4BF16568-9C2B-4C92-81B0-4A591104D97D}"/>
              </a:ext>
            </a:extLst>
          </p:cNvPr>
          <p:cNvSpPr>
            <a:spLocks noGrp="1"/>
          </p:cNvSpPr>
          <p:nvPr>
            <p:ph idx="1"/>
          </p:nvPr>
        </p:nvSpPr>
        <p:spPr>
          <a:xfrm>
            <a:off x="838200" y="1825625"/>
            <a:ext cx="5257800" cy="4351338"/>
          </a:xfrm>
        </p:spPr>
        <p:txBody>
          <a:bodyPr/>
          <a:lstStyle/>
          <a:p>
            <a:pPr marL="0" indent="0">
              <a:buNone/>
            </a:pPr>
            <a:r>
              <a:rPr lang="en-US" dirty="0"/>
              <a:t>Regardless of the answers to the questions, the patient and responders must continue to wear the PPE throughout the event. </a:t>
            </a:r>
          </a:p>
          <a:p>
            <a:pPr marL="0" indent="0">
              <a:buNone/>
            </a:pPr>
            <a:endParaRPr lang="en-US" dirty="0"/>
          </a:p>
          <a:p>
            <a:pPr marL="0" indent="0">
              <a:buNone/>
            </a:pPr>
            <a:r>
              <a:rPr lang="en-US" dirty="0"/>
              <a:t>Remember, this event is most likely related to some other emergency that will still need to be mitigated. </a:t>
            </a:r>
          </a:p>
        </p:txBody>
      </p:sp>
      <p:pic>
        <p:nvPicPr>
          <p:cNvPr id="6" name="Picture 5"/>
          <p:cNvPicPr>
            <a:picLocks noChangeAspect="1"/>
          </p:cNvPicPr>
          <p:nvPr/>
        </p:nvPicPr>
        <p:blipFill rotWithShape="1">
          <a:blip r:embed="rId3" cstate="hqprint">
            <a:extLst>
              <a:ext uri="{28A0092B-C50C-407E-A947-70E740481C1C}">
                <a14:useLocalDpi xmlns:a14="http://schemas.microsoft.com/office/drawing/2010/main" val="0"/>
              </a:ext>
            </a:extLst>
          </a:blip>
          <a:srcRect l="59974" t="-2559" r="27" b="12533"/>
          <a:stretch/>
        </p:blipFill>
        <p:spPr>
          <a:xfrm>
            <a:off x="7912800" y="1900800"/>
            <a:ext cx="2289600" cy="3091861"/>
          </a:xfrm>
          <a:prstGeom prst="rect">
            <a:avLst/>
          </a:prstGeom>
        </p:spPr>
      </p:pic>
    </p:spTree>
    <p:custDataLst>
      <p:tags r:id="rId1"/>
    </p:custDataLst>
    <p:extLst>
      <p:ext uri="{BB962C8B-B14F-4D97-AF65-F5344CB8AC3E}">
        <p14:creationId xmlns:p14="http://schemas.microsoft.com/office/powerpoint/2010/main" val="39215803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300BE-C922-430B-A014-7F7B05843D6B}"/>
              </a:ext>
            </a:extLst>
          </p:cNvPr>
          <p:cNvSpPr>
            <a:spLocks noGrp="1"/>
          </p:cNvSpPr>
          <p:nvPr>
            <p:ph type="title"/>
          </p:nvPr>
        </p:nvSpPr>
        <p:spPr>
          <a:xfrm>
            <a:off x="417251" y="365125"/>
            <a:ext cx="10515600" cy="1325563"/>
          </a:xfrm>
        </p:spPr>
        <p:txBody>
          <a:bodyPr/>
          <a:lstStyle/>
          <a:p>
            <a:r>
              <a:rPr lang="en-US" b="1"/>
              <a:t>Module 2: Initial Actions – Summary</a:t>
            </a:r>
          </a:p>
        </p:txBody>
      </p:sp>
      <p:sp>
        <p:nvSpPr>
          <p:cNvPr id="3" name="Content Placeholder 2">
            <a:extLst>
              <a:ext uri="{FF2B5EF4-FFF2-40B4-BE49-F238E27FC236}">
                <a16:creationId xmlns:a16="http://schemas.microsoft.com/office/drawing/2014/main" id="{9333493A-62E6-45AC-89E9-EA9B87861F41}"/>
              </a:ext>
            </a:extLst>
          </p:cNvPr>
          <p:cNvSpPr>
            <a:spLocks noGrp="1"/>
          </p:cNvSpPr>
          <p:nvPr>
            <p:ph idx="1"/>
          </p:nvPr>
        </p:nvSpPr>
        <p:spPr>
          <a:xfrm>
            <a:off x="5173586" y="1690688"/>
            <a:ext cx="5920062" cy="4351338"/>
          </a:xfrm>
        </p:spPr>
        <p:txBody>
          <a:bodyPr>
            <a:normAutofit/>
          </a:bodyPr>
          <a:lstStyle/>
          <a:p>
            <a:r>
              <a:rPr lang="en-US" dirty="0"/>
              <a:t>In </a:t>
            </a:r>
            <a:r>
              <a:rPr lang="en-US" b="1" dirty="0"/>
              <a:t>Module 2</a:t>
            </a:r>
            <a:r>
              <a:rPr lang="en-US" dirty="0"/>
              <a:t>, you learned about the goals you must accomplish during the Initial Actions of a potential COVID-19 incident including:</a:t>
            </a:r>
          </a:p>
          <a:p>
            <a:pPr marL="0" indent="0">
              <a:buNone/>
            </a:pPr>
            <a:endParaRPr lang="en-US" sz="700" dirty="0"/>
          </a:p>
          <a:p>
            <a:pPr lvl="1">
              <a:buFont typeface="Wingdings" panose="05000000000000000000" pitchFamily="2" charset="2"/>
              <a:buChar char="q"/>
            </a:pPr>
            <a:r>
              <a:rPr lang="en-US" dirty="0"/>
              <a:t> Notification</a:t>
            </a:r>
          </a:p>
          <a:p>
            <a:pPr lvl="1">
              <a:buFont typeface="Wingdings" panose="05000000000000000000" pitchFamily="2" charset="2"/>
              <a:buChar char="q"/>
            </a:pPr>
            <a:r>
              <a:rPr lang="en-US" dirty="0"/>
              <a:t> Isolation</a:t>
            </a:r>
          </a:p>
          <a:p>
            <a:pPr lvl="1">
              <a:buFont typeface="Wingdings" panose="05000000000000000000" pitchFamily="2" charset="2"/>
              <a:buChar char="q"/>
            </a:pPr>
            <a:r>
              <a:rPr lang="en-US" dirty="0"/>
              <a:t> Protection</a:t>
            </a:r>
          </a:p>
          <a:p>
            <a:pPr lvl="1">
              <a:buFont typeface="Wingdings" panose="05000000000000000000" pitchFamily="2" charset="2"/>
              <a:buChar char="q"/>
            </a:pPr>
            <a:r>
              <a:rPr lang="en-US" dirty="0"/>
              <a:t> Identification</a:t>
            </a:r>
          </a:p>
          <a:p>
            <a:pPr marL="0" indent="0">
              <a:buNone/>
            </a:pPr>
            <a:r>
              <a:rPr lang="en-US" sz="200" dirty="0"/>
              <a:t>In</a:t>
            </a:r>
            <a:endParaRPr lang="en-US" dirty="0"/>
          </a:p>
          <a:p>
            <a:endParaRPr lang="en-US" dirty="0"/>
          </a:p>
        </p:txBody>
      </p:sp>
      <p:pic>
        <p:nvPicPr>
          <p:cNvPr id="6" name="Picture 5">
            <a:extLst>
              <a:ext uri="{FF2B5EF4-FFF2-40B4-BE49-F238E27FC236}">
                <a16:creationId xmlns:a16="http://schemas.microsoft.com/office/drawing/2014/main" id="{C637DCAB-0814-4227-B574-238A278968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3451" y="1690688"/>
            <a:ext cx="4419983" cy="2857545"/>
          </a:xfrm>
          <a:prstGeom prst="rect">
            <a:avLst/>
          </a:prstGeom>
        </p:spPr>
      </p:pic>
    </p:spTree>
    <p:custDataLst>
      <p:tags r:id="rId1"/>
    </p:custDataLst>
    <p:extLst>
      <p:ext uri="{BB962C8B-B14F-4D97-AF65-F5344CB8AC3E}">
        <p14:creationId xmlns:p14="http://schemas.microsoft.com/office/powerpoint/2010/main" val="4821646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3404CC-53F3-4A6E-8E50-CBC1ACCC5455}"/>
              </a:ext>
            </a:extLst>
          </p:cNvPr>
          <p:cNvSpPr>
            <a:spLocks noGrp="1"/>
          </p:cNvSpPr>
          <p:nvPr>
            <p:ph idx="1"/>
          </p:nvPr>
        </p:nvSpPr>
        <p:spPr>
          <a:xfrm>
            <a:off x="878667" y="1420761"/>
            <a:ext cx="8025214" cy="2564959"/>
          </a:xfrm>
        </p:spPr>
        <p:txBody>
          <a:bodyPr/>
          <a:lstStyle/>
          <a:p>
            <a:pPr marL="0" indent="0">
              <a:buNone/>
            </a:pPr>
            <a:r>
              <a:rPr lang="en-US" dirty="0"/>
              <a:t>This program was developed in part by the Midwest Consortium for Hazardous Waste Worker Training under grant D42 ES07200 and cooperative agreement U45 ES06184 from the National Institute of Environmental Health Sciences.</a:t>
            </a:r>
          </a:p>
        </p:txBody>
      </p:sp>
      <p:pic>
        <p:nvPicPr>
          <p:cNvPr id="4" name="Picture 3">
            <a:extLst>
              <a:ext uri="{FF2B5EF4-FFF2-40B4-BE49-F238E27FC236}">
                <a16:creationId xmlns:a16="http://schemas.microsoft.com/office/drawing/2014/main" id="{A83EF43B-7468-4FBB-B8EC-919E37642EB9}"/>
              </a:ext>
            </a:extLst>
          </p:cNvPr>
          <p:cNvPicPr>
            <a:picLocks noChangeAspect="1"/>
          </p:cNvPicPr>
          <p:nvPr/>
        </p:nvPicPr>
        <p:blipFill>
          <a:blip r:embed="rId3"/>
          <a:stretch>
            <a:fillRect/>
          </a:stretch>
        </p:blipFill>
        <p:spPr>
          <a:xfrm>
            <a:off x="8014064" y="2550023"/>
            <a:ext cx="3183166" cy="3183166"/>
          </a:xfrm>
          <a:prstGeom prst="rect">
            <a:avLst/>
          </a:prstGeom>
        </p:spPr>
      </p:pic>
    </p:spTree>
    <p:custDataLst>
      <p:tags r:id="rId1"/>
    </p:custDataLst>
    <p:extLst>
      <p:ext uri="{BB962C8B-B14F-4D97-AF65-F5344CB8AC3E}">
        <p14:creationId xmlns:p14="http://schemas.microsoft.com/office/powerpoint/2010/main" val="8809724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FF206-5D6C-4367-ADD7-49C255D20E25}"/>
              </a:ext>
            </a:extLst>
          </p:cNvPr>
          <p:cNvSpPr>
            <a:spLocks noGrp="1"/>
          </p:cNvSpPr>
          <p:nvPr>
            <p:ph type="title"/>
          </p:nvPr>
        </p:nvSpPr>
        <p:spPr/>
        <p:txBody>
          <a:bodyPr/>
          <a:lstStyle/>
          <a:p>
            <a:r>
              <a:rPr lang="en-US" b="1" dirty="0"/>
              <a:t>Module 3:  Completing the Action Plan</a:t>
            </a:r>
            <a:endParaRPr lang="en-US" dirty="0"/>
          </a:p>
        </p:txBody>
      </p:sp>
      <p:sp>
        <p:nvSpPr>
          <p:cNvPr id="3" name="Content Placeholder 2">
            <a:extLst>
              <a:ext uri="{FF2B5EF4-FFF2-40B4-BE49-F238E27FC236}">
                <a16:creationId xmlns:a16="http://schemas.microsoft.com/office/drawing/2014/main" id="{08B6641B-6061-4690-95BA-A097FB8E96C8}"/>
              </a:ext>
            </a:extLst>
          </p:cNvPr>
          <p:cNvSpPr>
            <a:spLocks noGrp="1"/>
          </p:cNvSpPr>
          <p:nvPr>
            <p:ph sz="half" idx="1"/>
          </p:nvPr>
        </p:nvSpPr>
        <p:spPr/>
        <p:txBody>
          <a:bodyPr>
            <a:normAutofit fontScale="85000" lnSpcReduction="20000"/>
          </a:bodyPr>
          <a:lstStyle/>
          <a:p>
            <a:pPr marL="0" indent="0">
              <a:buNone/>
            </a:pPr>
            <a:r>
              <a:rPr lang="en-US" b="1" dirty="0"/>
              <a:t>Module Goal</a:t>
            </a:r>
          </a:p>
          <a:p>
            <a:pPr marL="0" indent="0">
              <a:buNone/>
            </a:pPr>
            <a:r>
              <a:rPr lang="en-US" dirty="0"/>
              <a:t>The participant will be able to identify steps required to complete the Incident Action Plan, when responding to a potential COVID-19 incident.</a:t>
            </a:r>
          </a:p>
          <a:p>
            <a:pPr marL="0" indent="0">
              <a:buNone/>
            </a:pPr>
            <a:endParaRPr lang="en-US" dirty="0"/>
          </a:p>
          <a:p>
            <a:pPr marL="0" indent="0">
              <a:buNone/>
            </a:pPr>
            <a:r>
              <a:rPr lang="en-US" b="1" dirty="0"/>
              <a:t>Module Content</a:t>
            </a:r>
          </a:p>
          <a:p>
            <a:pPr marL="514350" indent="-514350">
              <a:lnSpc>
                <a:spcPct val="150000"/>
              </a:lnSpc>
              <a:buFont typeface="+mj-lt"/>
              <a:buAutoNum type="alphaUcPeriod"/>
            </a:pPr>
            <a:r>
              <a:rPr lang="en-US" dirty="0"/>
              <a:t>  Planning</a:t>
            </a:r>
          </a:p>
          <a:p>
            <a:pPr marL="514350" indent="-514350">
              <a:lnSpc>
                <a:spcPct val="150000"/>
              </a:lnSpc>
              <a:buFont typeface="+mj-lt"/>
              <a:buAutoNum type="alphaUcPeriod"/>
            </a:pPr>
            <a:r>
              <a:rPr lang="en-US" dirty="0"/>
              <a:t>  Sustained Actions</a:t>
            </a:r>
          </a:p>
          <a:p>
            <a:pPr marL="514350" indent="-514350">
              <a:lnSpc>
                <a:spcPct val="150000"/>
              </a:lnSpc>
              <a:buFont typeface="+mj-lt"/>
              <a:buAutoNum type="alphaUcPeriod"/>
            </a:pPr>
            <a:r>
              <a:rPr lang="en-US" dirty="0"/>
              <a:t>  Termination</a:t>
            </a:r>
          </a:p>
        </p:txBody>
      </p:sp>
      <p:pic>
        <p:nvPicPr>
          <p:cNvPr id="7" name="Content Placeholder 6" descr="A person wearing a blue hat&#10;&#10;Description automatically generated">
            <a:extLst>
              <a:ext uri="{FF2B5EF4-FFF2-40B4-BE49-F238E27FC236}">
                <a16:creationId xmlns:a16="http://schemas.microsoft.com/office/drawing/2014/main" id="{A8AABD72-71E1-4BED-A4AD-B550780D356E}"/>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960821" y="1825625"/>
            <a:ext cx="3604358" cy="4351338"/>
          </a:xfrm>
        </p:spPr>
      </p:pic>
    </p:spTree>
    <p:custDataLst>
      <p:tags r:id="rId1"/>
    </p:custDataLst>
    <p:extLst>
      <p:ext uri="{BB962C8B-B14F-4D97-AF65-F5344CB8AC3E}">
        <p14:creationId xmlns:p14="http://schemas.microsoft.com/office/powerpoint/2010/main" val="34276237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F1F98-9DEA-463E-9A11-6FFD3F2552CF}"/>
              </a:ext>
            </a:extLst>
          </p:cNvPr>
          <p:cNvSpPr>
            <a:spLocks noGrp="1"/>
          </p:cNvSpPr>
          <p:nvPr>
            <p:ph type="title"/>
          </p:nvPr>
        </p:nvSpPr>
        <p:spPr/>
        <p:txBody>
          <a:bodyPr/>
          <a:lstStyle/>
          <a:p>
            <a:r>
              <a:rPr lang="en-US" b="1" dirty="0"/>
              <a:t>Module 3:  Completing the Action Plan</a:t>
            </a:r>
            <a:br>
              <a:rPr lang="en-US" b="1" dirty="0"/>
            </a:br>
            <a:r>
              <a:rPr lang="en-US" b="1" dirty="0"/>
              <a:t>A. Planning</a:t>
            </a:r>
            <a:endParaRPr lang="en-US" dirty="0"/>
          </a:p>
        </p:txBody>
      </p:sp>
      <p:sp>
        <p:nvSpPr>
          <p:cNvPr id="3" name="Content Placeholder 2">
            <a:extLst>
              <a:ext uri="{FF2B5EF4-FFF2-40B4-BE49-F238E27FC236}">
                <a16:creationId xmlns:a16="http://schemas.microsoft.com/office/drawing/2014/main" id="{F6B47845-9237-4196-8E0B-DD6296586D2C}"/>
              </a:ext>
            </a:extLst>
          </p:cNvPr>
          <p:cNvSpPr>
            <a:spLocks noGrp="1"/>
          </p:cNvSpPr>
          <p:nvPr>
            <p:ph idx="1"/>
          </p:nvPr>
        </p:nvSpPr>
        <p:spPr>
          <a:xfrm>
            <a:off x="696796" y="1968894"/>
            <a:ext cx="5854831" cy="4448566"/>
          </a:xfrm>
        </p:spPr>
        <p:txBody>
          <a:bodyPr>
            <a:normAutofit/>
          </a:bodyPr>
          <a:lstStyle/>
          <a:p>
            <a:pPr marL="0" indent="0">
              <a:buNone/>
            </a:pPr>
            <a:r>
              <a:rPr lang="en-US" dirty="0"/>
              <a:t>Following the IAP Worksheet,  we begin at Size-Up. Changes for Size-Up in reference to COVID-19 include:</a:t>
            </a:r>
          </a:p>
          <a:p>
            <a:pPr>
              <a:buFont typeface="Wingdings" panose="05000000000000000000" pitchFamily="2" charset="2"/>
              <a:buChar char="ü"/>
            </a:pPr>
            <a:r>
              <a:rPr lang="en-US" dirty="0"/>
              <a:t>  Is COVID-19 suspected to be on       the scene?</a:t>
            </a:r>
          </a:p>
          <a:p>
            <a:pPr>
              <a:buFont typeface="Wingdings" panose="05000000000000000000" pitchFamily="2" charset="2"/>
              <a:buChar char="ü"/>
            </a:pPr>
            <a:r>
              <a:rPr lang="en-US" dirty="0"/>
              <a:t>  How many people have been exposed?</a:t>
            </a:r>
          </a:p>
          <a:p>
            <a:pPr>
              <a:buFont typeface="Wingdings" panose="05000000000000000000" pitchFamily="2" charset="2"/>
              <a:buChar char="ü"/>
            </a:pPr>
            <a:r>
              <a:rPr lang="en-US" dirty="0"/>
              <a:t>  Who will transport patient(s)</a:t>
            </a:r>
          </a:p>
          <a:p>
            <a:pPr>
              <a:buFont typeface="Wingdings" panose="05000000000000000000" pitchFamily="2" charset="2"/>
              <a:buChar char="ü"/>
            </a:pPr>
            <a:r>
              <a:rPr lang="en-US" dirty="0"/>
              <a:t>  Where will patient(s) be transported?</a:t>
            </a:r>
          </a:p>
        </p:txBody>
      </p:sp>
      <p:sp>
        <p:nvSpPr>
          <p:cNvPr id="4" name="Rectangle 3">
            <a:extLst>
              <a:ext uri="{FF2B5EF4-FFF2-40B4-BE49-F238E27FC236}">
                <a16:creationId xmlns:a16="http://schemas.microsoft.com/office/drawing/2014/main" id="{2D5D0DEA-8FC1-4389-A197-5F9B0598C7A4}"/>
              </a:ext>
            </a:extLst>
          </p:cNvPr>
          <p:cNvSpPr/>
          <p:nvPr/>
        </p:nvSpPr>
        <p:spPr>
          <a:xfrm>
            <a:off x="7188591" y="1825625"/>
            <a:ext cx="4023360" cy="3449983"/>
          </a:xfrm>
          <a:prstGeom prst="rect">
            <a:avLst/>
          </a:prstGeom>
          <a:ln w="38100">
            <a:solidFill>
              <a:srgbClr val="FF0000"/>
            </a:solidFill>
          </a:ln>
        </p:spPr>
        <p:txBody>
          <a:bodyPr wrap="square">
            <a:spAutoFit/>
          </a:bodyPr>
          <a:lstStyle/>
          <a:p>
            <a:pPr algn="ctr">
              <a:lnSpc>
                <a:spcPct val="107000"/>
              </a:lnSpc>
              <a:spcAft>
                <a:spcPts val="800"/>
              </a:spcAft>
            </a:pPr>
            <a:r>
              <a:rPr lang="en-US" sz="2000" b="1" dirty="0">
                <a:latin typeface="Arial" panose="020B0604020202020204" pitchFamily="34" charset="0"/>
                <a:ea typeface="Calibri" panose="020F0502020204030204" pitchFamily="34" charset="0"/>
                <a:cs typeface="Times New Roman" panose="02020603050405020304" pitchFamily="18" charset="0"/>
              </a:rPr>
              <a:t>Incident Action Plan Worksheet</a:t>
            </a:r>
          </a:p>
          <a:p>
            <a:pPr algn="ctr">
              <a:lnSpc>
                <a:spcPct val="107000"/>
              </a:lnSpc>
              <a:spcAft>
                <a:spcPts val="800"/>
              </a:spcAft>
            </a:pPr>
            <a:r>
              <a:rPr lang="en-US" sz="2000" b="1" dirty="0">
                <a:latin typeface="Arial" panose="020B0604020202020204" pitchFamily="34" charset="0"/>
                <a:ea typeface="Calibri" panose="020F0502020204030204" pitchFamily="34" charset="0"/>
                <a:cs typeface="Times New Roman" panose="02020603050405020304" pitchFamily="18" charset="0"/>
              </a:rPr>
              <a:t>Phase II:  Plan Development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Wingdings" panose="05000000000000000000" pitchFamily="2" charset="2"/>
              <a:buChar char="q"/>
            </a:pPr>
            <a:r>
              <a:rPr lang="en-US" sz="2000" b="1" dirty="0">
                <a:latin typeface="Arial" panose="020B0604020202020204" pitchFamily="34" charset="0"/>
                <a:ea typeface="Calibri" panose="020F0502020204030204" pitchFamily="34" charset="0"/>
                <a:cs typeface="Times New Roman" panose="02020603050405020304" pitchFamily="18" charset="0"/>
              </a:rPr>
              <a:t> </a:t>
            </a:r>
            <a:r>
              <a:rPr lang="en-US" sz="2000" dirty="0">
                <a:latin typeface="Arial" panose="020B0604020202020204" pitchFamily="34" charset="0"/>
                <a:ea typeface="Wingdings" panose="05000000000000000000" pitchFamily="2" charset="2"/>
                <a:cs typeface="Times New Roman" panose="02020603050405020304" pitchFamily="18" charset="0"/>
              </a:rPr>
              <a:t>Action Plan</a:t>
            </a:r>
            <a:endParaRPr lang="en-US" sz="2000" dirty="0">
              <a:latin typeface="Calibri" panose="020F0502020204030204" pitchFamily="34" charset="0"/>
              <a:ea typeface="Wingdings" panose="05000000000000000000" pitchFamily="2" charset="2"/>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US" sz="2000" dirty="0">
                <a:latin typeface="Arial" panose="020B0604020202020204" pitchFamily="34" charset="0"/>
                <a:ea typeface="Calibri" panose="020F0502020204030204" pitchFamily="34" charset="0"/>
                <a:cs typeface="Times New Roman" panose="02020603050405020304" pitchFamily="18" charset="0"/>
              </a:rPr>
              <a:t>Size-Up</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anose="05050102010706020507" pitchFamily="18" charset="2"/>
              <a:buChar char=""/>
            </a:pPr>
            <a:r>
              <a:rPr lang="en-US" sz="2000" dirty="0">
                <a:latin typeface="Arial" panose="020B0604020202020204" pitchFamily="34" charset="0"/>
                <a:ea typeface="Calibri" panose="020F0502020204030204" pitchFamily="34" charset="0"/>
                <a:cs typeface="Times New Roman" panose="02020603050405020304" pitchFamily="18" charset="0"/>
              </a:rPr>
              <a:t>Strategic Goals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Symbol" panose="05050102010706020507" pitchFamily="18" charset="2"/>
              <a:buChar char=""/>
            </a:pPr>
            <a:r>
              <a:rPr lang="en-US" sz="2000" dirty="0">
                <a:latin typeface="Arial" panose="020B0604020202020204" pitchFamily="34" charset="0"/>
                <a:ea typeface="Calibri" panose="020F0502020204030204" pitchFamily="34" charset="0"/>
                <a:cs typeface="Times New Roman" panose="02020603050405020304" pitchFamily="18" charset="0"/>
              </a:rPr>
              <a:t>Tactical Operations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Symbol" panose="05050102010706020507" pitchFamily="18" charset="2"/>
              <a:buChar char=""/>
            </a:pPr>
            <a:r>
              <a:rPr lang="en-US" sz="2000" dirty="0">
                <a:latin typeface="Arial" panose="020B0604020202020204" pitchFamily="34" charset="0"/>
                <a:ea typeface="Calibri" panose="020F0502020204030204" pitchFamily="34" charset="0"/>
                <a:cs typeface="Times New Roman" panose="02020603050405020304" pitchFamily="18" charset="0"/>
              </a:rPr>
              <a:t>Resources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800"/>
              </a:spcAft>
              <a:buFont typeface="Symbol" panose="05050102010706020507" pitchFamily="18" charset="2"/>
              <a:buChar char=""/>
            </a:pPr>
            <a:r>
              <a:rPr lang="en-US" sz="2000" dirty="0">
                <a:latin typeface="Arial" panose="020B0604020202020204" pitchFamily="34" charset="0"/>
                <a:ea typeface="Calibri" panose="020F0502020204030204" pitchFamily="34" charset="0"/>
                <a:cs typeface="Times New Roman" panose="02020603050405020304" pitchFamily="18" charset="0"/>
              </a:rPr>
              <a:t>Assignments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800"/>
              </a:spcAft>
              <a:buFont typeface="Symbol" panose="05050102010706020507" pitchFamily="18" charset="2"/>
              <a:buChar char=""/>
            </a:pPr>
            <a:r>
              <a:rPr lang="en-US" sz="2000" dirty="0">
                <a:latin typeface="Arial" panose="020B0604020202020204" pitchFamily="34" charset="0"/>
                <a:ea typeface="Calibri" panose="020F0502020204030204" pitchFamily="34" charset="0"/>
              </a:rPr>
              <a:t>Expand ICS</a:t>
            </a:r>
            <a:endParaRPr lang="en-US" sz="2000" dirty="0"/>
          </a:p>
        </p:txBody>
      </p:sp>
    </p:spTree>
    <p:custDataLst>
      <p:tags r:id="rId1"/>
    </p:custDataLst>
    <p:extLst>
      <p:ext uri="{BB962C8B-B14F-4D97-AF65-F5344CB8AC3E}">
        <p14:creationId xmlns:p14="http://schemas.microsoft.com/office/powerpoint/2010/main" val="15227765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4DA28-FD07-48C8-B3CB-1FE8F5347841}"/>
              </a:ext>
            </a:extLst>
          </p:cNvPr>
          <p:cNvSpPr>
            <a:spLocks noGrp="1"/>
          </p:cNvSpPr>
          <p:nvPr>
            <p:ph type="title"/>
          </p:nvPr>
        </p:nvSpPr>
        <p:spPr/>
        <p:txBody>
          <a:bodyPr/>
          <a:lstStyle/>
          <a:p>
            <a:r>
              <a:rPr lang="en-US" b="1" dirty="0"/>
              <a:t>Module 3:  Completing the Action Plan</a:t>
            </a:r>
            <a:br>
              <a:rPr lang="en-US" b="1" dirty="0"/>
            </a:br>
            <a:r>
              <a:rPr lang="en-US" b="1" dirty="0"/>
              <a:t>A. Planning (Continued)</a:t>
            </a:r>
            <a:endParaRPr lang="en-US" dirty="0"/>
          </a:p>
        </p:txBody>
      </p:sp>
      <p:sp>
        <p:nvSpPr>
          <p:cNvPr id="3" name="Content Placeholder 2">
            <a:extLst>
              <a:ext uri="{FF2B5EF4-FFF2-40B4-BE49-F238E27FC236}">
                <a16:creationId xmlns:a16="http://schemas.microsoft.com/office/drawing/2014/main" id="{89A21AD9-4A6D-4977-9C39-E6D2EE17F24D}"/>
              </a:ext>
            </a:extLst>
          </p:cNvPr>
          <p:cNvSpPr>
            <a:spLocks noGrp="1"/>
          </p:cNvSpPr>
          <p:nvPr>
            <p:ph idx="1"/>
          </p:nvPr>
        </p:nvSpPr>
        <p:spPr>
          <a:xfrm>
            <a:off x="838200" y="1825624"/>
            <a:ext cx="5257800" cy="4772123"/>
          </a:xfrm>
        </p:spPr>
        <p:txBody>
          <a:bodyPr/>
          <a:lstStyle/>
          <a:p>
            <a:pPr marL="0" indent="0" algn="ctr">
              <a:buNone/>
            </a:pPr>
            <a:r>
              <a:rPr lang="en-US" b="1" u="sng" dirty="0">
                <a:solidFill>
                  <a:srgbClr val="FF0000"/>
                </a:solidFill>
              </a:rPr>
              <a:t>Strategic Goals</a:t>
            </a:r>
          </a:p>
          <a:p>
            <a:pPr marL="0" indent="0">
              <a:buNone/>
            </a:pPr>
            <a:r>
              <a:rPr lang="en-US" dirty="0"/>
              <a:t>There can be many goals for a given emergency. Some of these goals include removal from a space or a machine. Specific to COVID-19 we are limited:</a:t>
            </a:r>
          </a:p>
          <a:p>
            <a:pPr>
              <a:buFont typeface="Wingdings" panose="05000000000000000000" pitchFamily="2" charset="2"/>
              <a:buChar char="ü"/>
            </a:pPr>
            <a:r>
              <a:rPr lang="en-US" dirty="0"/>
              <a:t> Reduce possible exposures</a:t>
            </a:r>
          </a:p>
          <a:p>
            <a:pPr>
              <a:buFont typeface="Wingdings" panose="05000000000000000000" pitchFamily="2" charset="2"/>
              <a:buChar char="ü"/>
            </a:pPr>
            <a:r>
              <a:rPr lang="en-US" dirty="0"/>
              <a:t>Transport / direct to higher level of medical treatment</a:t>
            </a:r>
          </a:p>
          <a:p>
            <a:pPr>
              <a:buFont typeface="Wingdings" panose="05000000000000000000" pitchFamily="2" charset="2"/>
              <a:buChar char="ü"/>
            </a:pPr>
            <a:r>
              <a:rPr lang="en-US" dirty="0"/>
              <a:t>Make the patient(s) comfortable</a:t>
            </a:r>
          </a:p>
        </p:txBody>
      </p:sp>
      <p:pic>
        <p:nvPicPr>
          <p:cNvPr id="4" name="Picture 3">
            <a:extLst>
              <a:ext uri="{FF2B5EF4-FFF2-40B4-BE49-F238E27FC236}">
                <a16:creationId xmlns:a16="http://schemas.microsoft.com/office/drawing/2014/main" id="{D5AF231A-9687-4A5D-9625-67CB9D491E01}"/>
              </a:ext>
            </a:extLst>
          </p:cNvPr>
          <p:cNvPicPr>
            <a:picLocks noChangeAspect="1"/>
          </p:cNvPicPr>
          <p:nvPr/>
        </p:nvPicPr>
        <p:blipFill>
          <a:blip r:embed="rId3"/>
          <a:stretch>
            <a:fillRect/>
          </a:stretch>
        </p:blipFill>
        <p:spPr>
          <a:xfrm>
            <a:off x="7060809" y="2058938"/>
            <a:ext cx="3810000" cy="2543175"/>
          </a:xfrm>
          <a:prstGeom prst="rect">
            <a:avLst/>
          </a:prstGeom>
        </p:spPr>
      </p:pic>
    </p:spTree>
    <p:custDataLst>
      <p:tags r:id="rId1"/>
    </p:custDataLst>
    <p:extLst>
      <p:ext uri="{BB962C8B-B14F-4D97-AF65-F5344CB8AC3E}">
        <p14:creationId xmlns:p14="http://schemas.microsoft.com/office/powerpoint/2010/main" val="26525000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5B19-4D2B-45C2-9E87-D649F73E7D65}"/>
              </a:ext>
            </a:extLst>
          </p:cNvPr>
          <p:cNvSpPr>
            <a:spLocks noGrp="1"/>
          </p:cNvSpPr>
          <p:nvPr>
            <p:ph type="title"/>
          </p:nvPr>
        </p:nvSpPr>
        <p:spPr/>
        <p:txBody>
          <a:bodyPr/>
          <a:lstStyle/>
          <a:p>
            <a:r>
              <a:rPr lang="en-US" b="1" dirty="0"/>
              <a:t>Module 3:  Completing the Action Plan</a:t>
            </a:r>
            <a:br>
              <a:rPr lang="en-US" b="1" dirty="0"/>
            </a:br>
            <a:r>
              <a:rPr lang="en-US" b="1" dirty="0"/>
              <a:t>A. Planning (Continued)</a:t>
            </a:r>
            <a:endParaRPr lang="en-US" dirty="0"/>
          </a:p>
        </p:txBody>
      </p:sp>
      <p:sp>
        <p:nvSpPr>
          <p:cNvPr id="3" name="Content Placeholder 2">
            <a:extLst>
              <a:ext uri="{FF2B5EF4-FFF2-40B4-BE49-F238E27FC236}">
                <a16:creationId xmlns:a16="http://schemas.microsoft.com/office/drawing/2014/main" id="{C65BDD36-24F4-4496-8432-BD9169F31AAC}"/>
              </a:ext>
            </a:extLst>
          </p:cNvPr>
          <p:cNvSpPr>
            <a:spLocks noGrp="1"/>
          </p:cNvSpPr>
          <p:nvPr>
            <p:ph idx="1"/>
          </p:nvPr>
        </p:nvSpPr>
        <p:spPr>
          <a:xfrm>
            <a:off x="6485206" y="1690688"/>
            <a:ext cx="5417234" cy="4351338"/>
          </a:xfrm>
        </p:spPr>
        <p:txBody>
          <a:bodyPr/>
          <a:lstStyle/>
          <a:p>
            <a:pPr marL="0" indent="0" algn="ctr">
              <a:buNone/>
            </a:pPr>
            <a:r>
              <a:rPr lang="en-US" b="1" u="sng" dirty="0">
                <a:solidFill>
                  <a:srgbClr val="FF0000"/>
                </a:solidFill>
              </a:rPr>
              <a:t>Tactical Operations</a:t>
            </a:r>
          </a:p>
          <a:p>
            <a:pPr marL="0" indent="0">
              <a:buNone/>
            </a:pPr>
            <a:endParaRPr lang="en-US" sz="600" dirty="0">
              <a:solidFill>
                <a:srgbClr val="FF0000"/>
              </a:solidFill>
            </a:endParaRPr>
          </a:p>
          <a:p>
            <a:pPr marL="0" indent="0">
              <a:buNone/>
            </a:pPr>
            <a:r>
              <a:rPr lang="en-US" dirty="0"/>
              <a:t>The following tactics can be used by first responders to achieve the 3 previously mentioned goals.</a:t>
            </a:r>
          </a:p>
          <a:p>
            <a:pPr>
              <a:buFont typeface="Wingdings" panose="05000000000000000000" pitchFamily="2" charset="2"/>
              <a:buChar char="ü"/>
            </a:pPr>
            <a:r>
              <a:rPr lang="en-US" dirty="0"/>
              <a:t> Protect Transport Vehicle</a:t>
            </a:r>
          </a:p>
          <a:p>
            <a:pPr>
              <a:buFont typeface="Wingdings" panose="05000000000000000000" pitchFamily="2" charset="2"/>
              <a:buChar char="ü"/>
            </a:pPr>
            <a:r>
              <a:rPr lang="en-US" dirty="0"/>
              <a:t> Transport Patient</a:t>
            </a:r>
          </a:p>
          <a:p>
            <a:pPr>
              <a:buFont typeface="Wingdings" panose="05000000000000000000" pitchFamily="2" charset="2"/>
              <a:buChar char="ü"/>
            </a:pPr>
            <a:r>
              <a:rPr lang="en-US" dirty="0"/>
              <a:t> Contain Isolation Area</a:t>
            </a:r>
          </a:p>
          <a:p>
            <a:pPr>
              <a:buFont typeface="Wingdings" panose="05000000000000000000" pitchFamily="2" charset="2"/>
              <a:buChar char="ü"/>
            </a:pPr>
            <a:r>
              <a:rPr lang="en-US" dirty="0"/>
              <a:t> Administer </a:t>
            </a:r>
            <a:r>
              <a:rPr lang="en-US" dirty="0" smtClean="0"/>
              <a:t>Oxygen (if available)</a:t>
            </a:r>
            <a:endParaRPr lang="en-US" dirty="0"/>
          </a:p>
          <a:p>
            <a:pPr marL="0" indent="0">
              <a:buNone/>
            </a:pPr>
            <a:endParaRPr lang="en-US" dirty="0">
              <a:solidFill>
                <a:srgbClr val="FF0000"/>
              </a:solidFill>
            </a:endParaRPr>
          </a:p>
          <a:p>
            <a:pPr marL="0" indent="0">
              <a:buNone/>
            </a:pPr>
            <a:endParaRPr lang="en-US" dirty="0">
              <a:solidFill>
                <a:srgbClr val="FF0000"/>
              </a:solidFill>
            </a:endParaRPr>
          </a:p>
          <a:p>
            <a:pPr marL="0" indent="0">
              <a:buNone/>
            </a:pPr>
            <a:endParaRPr lang="en-US" sz="200" dirty="0"/>
          </a:p>
          <a:p>
            <a:pPr marL="0" indent="0">
              <a:buNone/>
            </a:pPr>
            <a:endParaRPr lang="en-US" dirty="0"/>
          </a:p>
        </p:txBody>
      </p:sp>
      <p:pic>
        <p:nvPicPr>
          <p:cNvPr id="4" name="Picture 3">
            <a:extLst>
              <a:ext uri="{FF2B5EF4-FFF2-40B4-BE49-F238E27FC236}">
                <a16:creationId xmlns:a16="http://schemas.microsoft.com/office/drawing/2014/main" id="{9CC17065-A216-4750-B45D-23C5A930A95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8766" y="2883877"/>
            <a:ext cx="4295756" cy="2421988"/>
          </a:xfrm>
          <a:prstGeom prst="rect">
            <a:avLst/>
          </a:prstGeom>
        </p:spPr>
      </p:pic>
      <p:sp>
        <p:nvSpPr>
          <p:cNvPr id="5" name="TextBox 4">
            <a:extLst>
              <a:ext uri="{FF2B5EF4-FFF2-40B4-BE49-F238E27FC236}">
                <a16:creationId xmlns:a16="http://schemas.microsoft.com/office/drawing/2014/main" id="{2FA3AE9B-DFC4-46EB-ABBD-603800C2901C}"/>
              </a:ext>
            </a:extLst>
          </p:cNvPr>
          <p:cNvSpPr txBox="1"/>
          <p:nvPr/>
        </p:nvSpPr>
        <p:spPr>
          <a:xfrm>
            <a:off x="579561" y="5477212"/>
            <a:ext cx="5127234" cy="1015663"/>
          </a:xfrm>
          <a:prstGeom prst="rect">
            <a:avLst/>
          </a:prstGeom>
          <a:noFill/>
        </p:spPr>
        <p:txBody>
          <a:bodyPr wrap="square" rtlCol="0">
            <a:spAutoFit/>
          </a:bodyPr>
          <a:lstStyle/>
          <a:p>
            <a:r>
              <a:rPr lang="en-US" sz="2000" dirty="0"/>
              <a:t>Deciding the tactics you assign will depend on the type of incident you have and how many people you have.</a:t>
            </a:r>
          </a:p>
        </p:txBody>
      </p:sp>
    </p:spTree>
    <p:custDataLst>
      <p:tags r:id="rId1"/>
    </p:custDataLst>
    <p:extLst>
      <p:ext uri="{BB962C8B-B14F-4D97-AF65-F5344CB8AC3E}">
        <p14:creationId xmlns:p14="http://schemas.microsoft.com/office/powerpoint/2010/main" val="31662950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3CCEF-AF0A-46A6-A23B-C98CF2998BF1}"/>
              </a:ext>
            </a:extLst>
          </p:cNvPr>
          <p:cNvSpPr>
            <a:spLocks noGrp="1"/>
          </p:cNvSpPr>
          <p:nvPr>
            <p:ph type="title"/>
          </p:nvPr>
        </p:nvSpPr>
        <p:spPr/>
        <p:txBody>
          <a:bodyPr/>
          <a:lstStyle/>
          <a:p>
            <a:r>
              <a:rPr lang="en-US" dirty="0"/>
              <a:t>Match the tactic to achieve the goal.</a:t>
            </a:r>
          </a:p>
        </p:txBody>
      </p:sp>
      <p:sp>
        <p:nvSpPr>
          <p:cNvPr id="3" name="Content Placeholder 2">
            <a:extLst>
              <a:ext uri="{FF2B5EF4-FFF2-40B4-BE49-F238E27FC236}">
                <a16:creationId xmlns:a16="http://schemas.microsoft.com/office/drawing/2014/main" id="{B6DCA629-09F6-4B98-9BC3-21CF60AD4EEE}"/>
              </a:ext>
            </a:extLst>
          </p:cNvPr>
          <p:cNvSpPr>
            <a:spLocks noGrp="1"/>
          </p:cNvSpPr>
          <p:nvPr>
            <p:ph idx="1"/>
          </p:nvPr>
        </p:nvSpPr>
        <p:spPr>
          <a:xfrm>
            <a:off x="838200" y="1825625"/>
            <a:ext cx="4563794" cy="3112135"/>
          </a:xfrm>
        </p:spPr>
        <p:txBody>
          <a:bodyPr>
            <a:normAutofit/>
          </a:bodyPr>
          <a:lstStyle/>
          <a:p>
            <a:pPr marL="0" indent="0" algn="ctr">
              <a:buNone/>
            </a:pPr>
            <a:r>
              <a:rPr lang="en-US" sz="3200" b="1" dirty="0">
                <a:solidFill>
                  <a:srgbClr val="FF0000"/>
                </a:solidFill>
              </a:rPr>
              <a:t>Tactics</a:t>
            </a:r>
          </a:p>
          <a:p>
            <a:pPr marL="514350" indent="-514350">
              <a:buFont typeface="+mj-lt"/>
              <a:buAutoNum type="arabicPeriod"/>
            </a:pPr>
            <a:r>
              <a:rPr lang="en-US" dirty="0"/>
              <a:t>Administer Oxygen</a:t>
            </a:r>
          </a:p>
          <a:p>
            <a:pPr marL="514350" indent="-514350">
              <a:buFont typeface="+mj-lt"/>
              <a:buAutoNum type="arabicPeriod"/>
            </a:pPr>
            <a:r>
              <a:rPr lang="en-US" dirty="0"/>
              <a:t>Place a plastic covering on transport vehicle</a:t>
            </a:r>
          </a:p>
          <a:p>
            <a:pPr marL="514350" indent="-514350">
              <a:buFont typeface="+mj-lt"/>
              <a:buAutoNum type="arabicPeriod"/>
            </a:pPr>
            <a:r>
              <a:rPr lang="en-US" dirty="0"/>
              <a:t>Assign a Pathfinder for outside responders</a:t>
            </a:r>
          </a:p>
        </p:txBody>
      </p:sp>
      <p:sp>
        <p:nvSpPr>
          <p:cNvPr id="4" name="TextBox 3">
            <a:extLst>
              <a:ext uri="{FF2B5EF4-FFF2-40B4-BE49-F238E27FC236}">
                <a16:creationId xmlns:a16="http://schemas.microsoft.com/office/drawing/2014/main" id="{C00DB6F0-4C78-453F-B03F-BE211E646827}"/>
              </a:ext>
            </a:extLst>
          </p:cNvPr>
          <p:cNvSpPr txBox="1"/>
          <p:nvPr/>
        </p:nvSpPr>
        <p:spPr>
          <a:xfrm>
            <a:off x="6790009" y="1825625"/>
            <a:ext cx="3802964" cy="3170099"/>
          </a:xfrm>
          <a:prstGeom prst="rect">
            <a:avLst/>
          </a:prstGeom>
          <a:noFill/>
        </p:spPr>
        <p:txBody>
          <a:bodyPr wrap="square" rtlCol="0">
            <a:spAutoFit/>
          </a:bodyPr>
          <a:lstStyle/>
          <a:p>
            <a:pPr algn="ctr"/>
            <a:r>
              <a:rPr lang="en-US" sz="3200" b="1" dirty="0">
                <a:solidFill>
                  <a:srgbClr val="0070C0"/>
                </a:solidFill>
              </a:rPr>
              <a:t>Goals</a:t>
            </a:r>
          </a:p>
          <a:p>
            <a:pPr marL="514350" indent="-514350">
              <a:buFont typeface="+mj-lt"/>
              <a:buAutoNum type="alphaUcPeriod"/>
            </a:pPr>
            <a:r>
              <a:rPr lang="en-US" sz="2800" dirty="0"/>
              <a:t>Reduce Exposure</a:t>
            </a:r>
          </a:p>
          <a:p>
            <a:pPr marL="514350" indent="-514350">
              <a:buFont typeface="+mj-lt"/>
              <a:buAutoNum type="alphaUcPeriod"/>
            </a:pPr>
            <a:r>
              <a:rPr lang="en-US" sz="2800" dirty="0"/>
              <a:t>Direct patient to higher level of medical treatment</a:t>
            </a:r>
          </a:p>
          <a:p>
            <a:pPr marL="514350" indent="-514350">
              <a:buFont typeface="+mj-lt"/>
              <a:buAutoNum type="alphaUcPeriod"/>
            </a:pPr>
            <a:r>
              <a:rPr lang="en-US" sz="2800" dirty="0"/>
              <a:t>Make patient more comfortable</a:t>
            </a:r>
          </a:p>
        </p:txBody>
      </p:sp>
      <p:cxnSp>
        <p:nvCxnSpPr>
          <p:cNvPr id="7" name="Straight Arrow Connector 6">
            <a:extLst>
              <a:ext uri="{FF2B5EF4-FFF2-40B4-BE49-F238E27FC236}">
                <a16:creationId xmlns:a16="http://schemas.microsoft.com/office/drawing/2014/main" id="{6AEFC951-E02C-4BB0-B31F-EBB9D0DA1611}"/>
              </a:ext>
            </a:extLst>
          </p:cNvPr>
          <p:cNvCxnSpPr/>
          <p:nvPr/>
        </p:nvCxnSpPr>
        <p:spPr>
          <a:xfrm>
            <a:off x="4240696" y="2570922"/>
            <a:ext cx="2703443" cy="16432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F12B9E5-05AB-48B1-BF42-7D2014503F43}"/>
              </a:ext>
            </a:extLst>
          </p:cNvPr>
          <p:cNvCxnSpPr/>
          <p:nvPr/>
        </p:nvCxnSpPr>
        <p:spPr>
          <a:xfrm flipV="1">
            <a:off x="5208104" y="2570922"/>
            <a:ext cx="1581905" cy="5433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6E824CA-57EF-4010-80F6-5E3E53723C16}"/>
              </a:ext>
            </a:extLst>
          </p:cNvPr>
          <p:cNvCxnSpPr/>
          <p:nvPr/>
        </p:nvCxnSpPr>
        <p:spPr>
          <a:xfrm flipV="1">
            <a:off x="4757530" y="3114261"/>
            <a:ext cx="2032479" cy="10999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84420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C9FD7-754D-4095-AF1B-8C3E2944A40B}"/>
              </a:ext>
            </a:extLst>
          </p:cNvPr>
          <p:cNvSpPr>
            <a:spLocks noGrp="1"/>
          </p:cNvSpPr>
          <p:nvPr>
            <p:ph type="title"/>
          </p:nvPr>
        </p:nvSpPr>
        <p:spPr/>
        <p:txBody>
          <a:bodyPr/>
          <a:lstStyle/>
          <a:p>
            <a:r>
              <a:rPr lang="en-US" b="1" dirty="0"/>
              <a:t>Module 3:  Completing the Action Plan</a:t>
            </a:r>
            <a:br>
              <a:rPr lang="en-US" b="1" dirty="0"/>
            </a:br>
            <a:r>
              <a:rPr lang="en-US" b="1" dirty="0"/>
              <a:t>B.  Sustained Actions</a:t>
            </a:r>
            <a:endParaRPr lang="en-US" dirty="0"/>
          </a:p>
        </p:txBody>
      </p:sp>
      <p:sp>
        <p:nvSpPr>
          <p:cNvPr id="3" name="Content Placeholder 2">
            <a:extLst>
              <a:ext uri="{FF2B5EF4-FFF2-40B4-BE49-F238E27FC236}">
                <a16:creationId xmlns:a16="http://schemas.microsoft.com/office/drawing/2014/main" id="{DE7FD2A5-F658-4B86-B222-EE9FA6965EDA}"/>
              </a:ext>
            </a:extLst>
          </p:cNvPr>
          <p:cNvSpPr>
            <a:spLocks noGrp="1"/>
          </p:cNvSpPr>
          <p:nvPr>
            <p:ph idx="1"/>
          </p:nvPr>
        </p:nvSpPr>
        <p:spPr>
          <a:xfrm>
            <a:off x="6380872" y="1690688"/>
            <a:ext cx="5257800" cy="4926867"/>
          </a:xfrm>
          <a:ln w="38100">
            <a:solidFill>
              <a:srgbClr val="FF0000"/>
            </a:solidFill>
          </a:ln>
        </p:spPr>
        <p:txBody>
          <a:bodyPr>
            <a:normAutofit fontScale="92500" lnSpcReduction="10000"/>
          </a:bodyPr>
          <a:lstStyle/>
          <a:p>
            <a:pPr marL="0" indent="0" algn="ctr">
              <a:buNone/>
            </a:pPr>
            <a:r>
              <a:rPr lang="en-US" b="1" dirty="0"/>
              <a:t>IAP Worksheet</a:t>
            </a:r>
          </a:p>
          <a:p>
            <a:pPr marL="0" indent="0" algn="ctr">
              <a:buNone/>
            </a:pPr>
            <a:r>
              <a:rPr lang="en-US" b="1" dirty="0"/>
              <a:t>Phase III:  Sustained Actions</a:t>
            </a:r>
            <a:endParaRPr lang="en-US" sz="4400" dirty="0"/>
          </a:p>
          <a:p>
            <a:pPr lvl="0">
              <a:buFont typeface="Wingdings" panose="05000000000000000000" pitchFamily="2" charset="2"/>
              <a:buChar char="q"/>
            </a:pPr>
            <a:r>
              <a:rPr lang="en-US" dirty="0"/>
              <a:t>  Action Plan Implementation</a:t>
            </a:r>
            <a:endParaRPr lang="en-US" sz="3600" dirty="0"/>
          </a:p>
          <a:p>
            <a:pPr lvl="3"/>
            <a:r>
              <a:rPr lang="en-US" sz="2400" dirty="0"/>
              <a:t>Briefing (Scene Awareness, Communications, Assignments)</a:t>
            </a:r>
          </a:p>
          <a:p>
            <a:pPr lvl="3"/>
            <a:r>
              <a:rPr lang="en-US" sz="2400" dirty="0"/>
              <a:t>Initiate Assigned Tactics</a:t>
            </a:r>
          </a:p>
          <a:p>
            <a:pPr lvl="3"/>
            <a:r>
              <a:rPr lang="en-US" sz="2400" dirty="0"/>
              <a:t>Evaluate Action Plan</a:t>
            </a:r>
          </a:p>
          <a:p>
            <a:pPr lvl="4">
              <a:buFont typeface="Wingdings" panose="05000000000000000000" pitchFamily="2" charset="2"/>
              <a:buChar char="Ø"/>
            </a:pPr>
            <a:r>
              <a:rPr lang="en-US" sz="2000" dirty="0"/>
              <a:t>Tactics Achieved</a:t>
            </a:r>
          </a:p>
          <a:p>
            <a:pPr marL="1828800" lvl="4" indent="0">
              <a:buNone/>
            </a:pPr>
            <a:r>
              <a:rPr lang="en-US" sz="2000" dirty="0"/>
              <a:t>    (Go to Termination)</a:t>
            </a:r>
            <a:endParaRPr lang="en-US" sz="3600" dirty="0"/>
          </a:p>
          <a:p>
            <a:pPr lvl="4">
              <a:buFont typeface="Wingdings" panose="05000000000000000000" pitchFamily="2" charset="2"/>
              <a:buChar char="Ø"/>
            </a:pPr>
            <a:r>
              <a:rPr lang="en-US" sz="2000" dirty="0"/>
              <a:t>Tactics Not Achieved</a:t>
            </a:r>
          </a:p>
          <a:p>
            <a:pPr marL="1828800" lvl="4" indent="0">
              <a:buNone/>
            </a:pPr>
            <a:r>
              <a:rPr lang="en-US" sz="2000" dirty="0"/>
              <a:t>    (Re-Evaluate Control Plan)</a:t>
            </a:r>
          </a:p>
          <a:p>
            <a:pPr lvl="4">
              <a:buFont typeface="Wingdings" panose="05000000000000000000" pitchFamily="2" charset="2"/>
              <a:buChar char="Ø"/>
            </a:pPr>
            <a:r>
              <a:rPr lang="en-US" sz="2000" dirty="0"/>
              <a:t>Personnel Accountability Report </a:t>
            </a:r>
          </a:p>
          <a:p>
            <a:pPr marL="1828800" lvl="4" indent="0">
              <a:buNone/>
            </a:pPr>
            <a:r>
              <a:rPr lang="en-US" sz="2000" dirty="0"/>
              <a:t>    (every 15 Mins.)</a:t>
            </a:r>
          </a:p>
        </p:txBody>
      </p:sp>
      <p:pic>
        <p:nvPicPr>
          <p:cNvPr id="4" name="Picture 3">
            <a:extLst>
              <a:ext uri="{FF2B5EF4-FFF2-40B4-BE49-F238E27FC236}">
                <a16:creationId xmlns:a16="http://schemas.microsoft.com/office/drawing/2014/main" id="{87E5D6BF-B5F0-48B2-89FE-4F8E03BC18B3}"/>
              </a:ext>
            </a:extLst>
          </p:cNvPr>
          <p:cNvPicPr>
            <a:picLocks noChangeAspect="1"/>
          </p:cNvPicPr>
          <p:nvPr/>
        </p:nvPicPr>
        <p:blipFill>
          <a:blip r:embed="rId3"/>
          <a:stretch>
            <a:fillRect/>
          </a:stretch>
        </p:blipFill>
        <p:spPr>
          <a:xfrm>
            <a:off x="1234733" y="1690688"/>
            <a:ext cx="4256356" cy="2290469"/>
          </a:xfrm>
          <a:prstGeom prst="rect">
            <a:avLst/>
          </a:prstGeom>
        </p:spPr>
      </p:pic>
      <p:sp>
        <p:nvSpPr>
          <p:cNvPr id="5" name="TextBox 4">
            <a:extLst>
              <a:ext uri="{FF2B5EF4-FFF2-40B4-BE49-F238E27FC236}">
                <a16:creationId xmlns:a16="http://schemas.microsoft.com/office/drawing/2014/main" id="{F7690E84-4697-457C-8EDF-3ED095A07F83}"/>
              </a:ext>
            </a:extLst>
          </p:cNvPr>
          <p:cNvSpPr txBox="1"/>
          <p:nvPr/>
        </p:nvSpPr>
        <p:spPr>
          <a:xfrm>
            <a:off x="1234733" y="4337224"/>
            <a:ext cx="3938955" cy="1938992"/>
          </a:xfrm>
          <a:prstGeom prst="rect">
            <a:avLst/>
          </a:prstGeom>
          <a:noFill/>
        </p:spPr>
        <p:txBody>
          <a:bodyPr wrap="square" rtlCol="0">
            <a:spAutoFit/>
          </a:bodyPr>
          <a:lstStyle/>
          <a:p>
            <a:r>
              <a:rPr lang="en-US" sz="2000" dirty="0"/>
              <a:t>The Sustained Actions Phase of an incident is where the work or mitigation to resolve the emergency is done. Review the content on the right from the IAP Worksheet to answer questions on the next page</a:t>
            </a:r>
            <a:r>
              <a:rPr lang="en-US" dirty="0"/>
              <a:t>.  </a:t>
            </a:r>
          </a:p>
        </p:txBody>
      </p:sp>
    </p:spTree>
    <p:custDataLst>
      <p:tags r:id="rId1"/>
    </p:custDataLst>
    <p:extLst>
      <p:ext uri="{BB962C8B-B14F-4D97-AF65-F5344CB8AC3E}">
        <p14:creationId xmlns:p14="http://schemas.microsoft.com/office/powerpoint/2010/main" val="31352090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48EA6-4CFF-4C60-AED7-40580C7D3B57}"/>
              </a:ext>
            </a:extLst>
          </p:cNvPr>
          <p:cNvSpPr>
            <a:spLocks noGrp="1"/>
          </p:cNvSpPr>
          <p:nvPr>
            <p:ph type="title"/>
          </p:nvPr>
        </p:nvSpPr>
        <p:spPr/>
        <p:txBody>
          <a:bodyPr/>
          <a:lstStyle/>
          <a:p>
            <a:r>
              <a:rPr lang="en-US" b="1" dirty="0"/>
              <a:t>Module 3:  Completing the Action Plan</a:t>
            </a:r>
            <a:br>
              <a:rPr lang="en-US" b="1" dirty="0"/>
            </a:br>
            <a:r>
              <a:rPr lang="en-US" b="1" dirty="0"/>
              <a:t>B.  Sustained Actions (continued)</a:t>
            </a:r>
            <a:endParaRPr lang="en-US" dirty="0"/>
          </a:p>
        </p:txBody>
      </p:sp>
      <p:sp>
        <p:nvSpPr>
          <p:cNvPr id="3" name="Content Placeholder 2">
            <a:extLst>
              <a:ext uri="{FF2B5EF4-FFF2-40B4-BE49-F238E27FC236}">
                <a16:creationId xmlns:a16="http://schemas.microsoft.com/office/drawing/2014/main" id="{9B8B4722-0F08-4481-8C9D-04140D45FF48}"/>
              </a:ext>
            </a:extLst>
          </p:cNvPr>
          <p:cNvSpPr>
            <a:spLocks noGrp="1"/>
          </p:cNvSpPr>
          <p:nvPr>
            <p:ph idx="1"/>
          </p:nvPr>
        </p:nvSpPr>
        <p:spPr>
          <a:xfrm>
            <a:off x="739726" y="2197453"/>
            <a:ext cx="5070232" cy="4048601"/>
          </a:xfrm>
        </p:spPr>
        <p:txBody>
          <a:bodyPr>
            <a:normAutofit fontScale="92500" lnSpcReduction="20000"/>
          </a:bodyPr>
          <a:lstStyle/>
          <a:p>
            <a:r>
              <a:rPr lang="en-US" dirty="0"/>
              <a:t>In reference to COVID-19, the single most important goal in Sustained Actions is closely monitoring all activities and ensuring protection from exposures to personnel and equipment.</a:t>
            </a:r>
          </a:p>
          <a:p>
            <a:r>
              <a:rPr lang="en-US" dirty="0" smtClean="0"/>
              <a:t>If available, administering </a:t>
            </a:r>
            <a:r>
              <a:rPr lang="en-US" dirty="0"/>
              <a:t>oxygen may offer some comfort and provide some shielding from the patient sneezing, coughing or otherwise releasing droplets into the atmosphere.</a:t>
            </a:r>
          </a:p>
        </p:txBody>
      </p:sp>
      <p:pic>
        <p:nvPicPr>
          <p:cNvPr id="4" name="Picture 3">
            <a:extLst>
              <a:ext uri="{FF2B5EF4-FFF2-40B4-BE49-F238E27FC236}">
                <a16:creationId xmlns:a16="http://schemas.microsoft.com/office/drawing/2014/main" id="{EDCB9956-EEC9-4C5F-A34F-0A361F8946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2197453"/>
            <a:ext cx="5356274" cy="3900891"/>
          </a:xfrm>
          <a:prstGeom prst="rect">
            <a:avLst/>
          </a:prstGeom>
        </p:spPr>
      </p:pic>
    </p:spTree>
    <p:custDataLst>
      <p:tags r:id="rId1"/>
    </p:custDataLst>
    <p:extLst>
      <p:ext uri="{BB962C8B-B14F-4D97-AF65-F5344CB8AC3E}">
        <p14:creationId xmlns:p14="http://schemas.microsoft.com/office/powerpoint/2010/main" val="16369316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B8270-F0AC-45BE-9EA4-7BC0457A0062}"/>
              </a:ext>
            </a:extLst>
          </p:cNvPr>
          <p:cNvSpPr>
            <a:spLocks noGrp="1"/>
          </p:cNvSpPr>
          <p:nvPr>
            <p:ph type="title"/>
          </p:nvPr>
        </p:nvSpPr>
        <p:spPr/>
        <p:txBody>
          <a:bodyPr/>
          <a:lstStyle/>
          <a:p>
            <a:r>
              <a:rPr lang="en-US" b="1" dirty="0"/>
              <a:t>Module 3:  Completing the Action Plan</a:t>
            </a:r>
            <a:br>
              <a:rPr lang="en-US" b="1" dirty="0"/>
            </a:br>
            <a:r>
              <a:rPr lang="en-US" b="1" dirty="0"/>
              <a:t>C.  Termination</a:t>
            </a:r>
            <a:endParaRPr lang="en-US" dirty="0"/>
          </a:p>
        </p:txBody>
      </p:sp>
      <p:sp>
        <p:nvSpPr>
          <p:cNvPr id="3" name="Content Placeholder 2">
            <a:extLst>
              <a:ext uri="{FF2B5EF4-FFF2-40B4-BE49-F238E27FC236}">
                <a16:creationId xmlns:a16="http://schemas.microsoft.com/office/drawing/2014/main" id="{9F13C5AB-0E26-488A-8E6F-84A992821269}"/>
              </a:ext>
            </a:extLst>
          </p:cNvPr>
          <p:cNvSpPr>
            <a:spLocks noGrp="1"/>
          </p:cNvSpPr>
          <p:nvPr>
            <p:ph idx="1"/>
          </p:nvPr>
        </p:nvSpPr>
        <p:spPr>
          <a:xfrm>
            <a:off x="838201" y="2960286"/>
            <a:ext cx="4549726" cy="3356257"/>
          </a:xfrm>
        </p:spPr>
        <p:txBody>
          <a:bodyPr>
            <a:normAutofit/>
          </a:bodyPr>
          <a:lstStyle/>
          <a:p>
            <a:pPr lvl="2">
              <a:buFont typeface="Wingdings" panose="05000000000000000000" pitchFamily="2" charset="2"/>
              <a:buChar char="q"/>
            </a:pPr>
            <a:r>
              <a:rPr lang="en-US" sz="2800" dirty="0"/>
              <a:t>  Personnel</a:t>
            </a:r>
          </a:p>
          <a:p>
            <a:pPr lvl="2">
              <a:buFont typeface="Wingdings" panose="05000000000000000000" pitchFamily="2" charset="2"/>
              <a:buChar char="q"/>
            </a:pPr>
            <a:endParaRPr lang="en-US" sz="2800" dirty="0"/>
          </a:p>
          <a:p>
            <a:pPr lvl="2">
              <a:buFont typeface="Wingdings" panose="05000000000000000000" pitchFamily="2" charset="2"/>
              <a:buChar char="q"/>
            </a:pPr>
            <a:r>
              <a:rPr lang="en-US" sz="2800" dirty="0"/>
              <a:t>  Equipment</a:t>
            </a:r>
          </a:p>
          <a:p>
            <a:pPr lvl="2">
              <a:buFont typeface="Wingdings" panose="05000000000000000000" pitchFamily="2" charset="2"/>
              <a:buChar char="q"/>
            </a:pPr>
            <a:endParaRPr lang="en-US" sz="2800" dirty="0"/>
          </a:p>
          <a:p>
            <a:pPr lvl="2">
              <a:buFont typeface="Wingdings" panose="05000000000000000000" pitchFamily="2" charset="2"/>
              <a:buChar char="q"/>
            </a:pPr>
            <a:r>
              <a:rPr lang="en-US" sz="2800" dirty="0"/>
              <a:t>  Transfer of Site</a:t>
            </a:r>
          </a:p>
          <a:p>
            <a:pPr lvl="2">
              <a:buFont typeface="Wingdings" panose="05000000000000000000" pitchFamily="2" charset="2"/>
              <a:buChar char="q"/>
            </a:pPr>
            <a:endParaRPr lang="en-US" sz="2800" dirty="0"/>
          </a:p>
          <a:p>
            <a:pPr lvl="2">
              <a:buFont typeface="Wingdings" panose="05000000000000000000" pitchFamily="2" charset="2"/>
              <a:buChar char="q"/>
            </a:pPr>
            <a:r>
              <a:rPr lang="en-US" sz="2800" dirty="0"/>
              <a:t>  Documentation</a:t>
            </a:r>
          </a:p>
        </p:txBody>
      </p:sp>
      <p:pic>
        <p:nvPicPr>
          <p:cNvPr id="4" name="Picture 3">
            <a:extLst>
              <a:ext uri="{FF2B5EF4-FFF2-40B4-BE49-F238E27FC236}">
                <a16:creationId xmlns:a16="http://schemas.microsoft.com/office/drawing/2014/main" id="{1ECF259E-48A7-429E-AC6E-9164ABA1E862}"/>
              </a:ext>
            </a:extLst>
          </p:cNvPr>
          <p:cNvPicPr>
            <a:picLocks noChangeAspect="1"/>
          </p:cNvPicPr>
          <p:nvPr/>
        </p:nvPicPr>
        <p:blipFill>
          <a:blip r:embed="rId3"/>
          <a:stretch>
            <a:fillRect/>
          </a:stretch>
        </p:blipFill>
        <p:spPr>
          <a:xfrm>
            <a:off x="5651698" y="2727060"/>
            <a:ext cx="5031543" cy="3348263"/>
          </a:xfrm>
          <a:prstGeom prst="rect">
            <a:avLst/>
          </a:prstGeom>
        </p:spPr>
      </p:pic>
      <p:sp>
        <p:nvSpPr>
          <p:cNvPr id="5" name="TextBox 4">
            <a:extLst>
              <a:ext uri="{FF2B5EF4-FFF2-40B4-BE49-F238E27FC236}">
                <a16:creationId xmlns:a16="http://schemas.microsoft.com/office/drawing/2014/main" id="{902F2686-E015-4899-A07C-A00A5EC3E2A4}"/>
              </a:ext>
            </a:extLst>
          </p:cNvPr>
          <p:cNvSpPr txBox="1"/>
          <p:nvPr/>
        </p:nvSpPr>
        <p:spPr>
          <a:xfrm>
            <a:off x="838200" y="2082018"/>
            <a:ext cx="10401886" cy="523220"/>
          </a:xfrm>
          <a:prstGeom prst="rect">
            <a:avLst/>
          </a:prstGeom>
          <a:noFill/>
        </p:spPr>
        <p:txBody>
          <a:bodyPr wrap="square" rtlCol="0">
            <a:spAutoFit/>
          </a:bodyPr>
          <a:lstStyle/>
          <a:p>
            <a:r>
              <a:rPr lang="en-US" sz="2800" dirty="0"/>
              <a:t>Next, we will discuss how COVID-19 affects the termination goals of:</a:t>
            </a:r>
          </a:p>
        </p:txBody>
      </p:sp>
    </p:spTree>
    <p:custDataLst>
      <p:tags r:id="rId1"/>
    </p:custDataLst>
    <p:extLst>
      <p:ext uri="{BB962C8B-B14F-4D97-AF65-F5344CB8AC3E}">
        <p14:creationId xmlns:p14="http://schemas.microsoft.com/office/powerpoint/2010/main" val="34982263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E4CA6-58A6-4968-9F78-C780C5C90055}"/>
              </a:ext>
            </a:extLst>
          </p:cNvPr>
          <p:cNvSpPr>
            <a:spLocks noGrp="1"/>
          </p:cNvSpPr>
          <p:nvPr>
            <p:ph type="title"/>
          </p:nvPr>
        </p:nvSpPr>
        <p:spPr/>
        <p:txBody>
          <a:bodyPr/>
          <a:lstStyle/>
          <a:p>
            <a:r>
              <a:rPr lang="en-US" b="1" dirty="0"/>
              <a:t>Module 3:  Completing the Action Plan</a:t>
            </a:r>
            <a:br>
              <a:rPr lang="en-US" b="1" dirty="0"/>
            </a:br>
            <a:r>
              <a:rPr lang="en-US" b="1" dirty="0"/>
              <a:t>C.  Termination (continued)</a:t>
            </a:r>
            <a:endParaRPr lang="en-US" dirty="0"/>
          </a:p>
        </p:txBody>
      </p:sp>
      <p:sp>
        <p:nvSpPr>
          <p:cNvPr id="3" name="Content Placeholder 2">
            <a:extLst>
              <a:ext uri="{FF2B5EF4-FFF2-40B4-BE49-F238E27FC236}">
                <a16:creationId xmlns:a16="http://schemas.microsoft.com/office/drawing/2014/main" id="{AD472770-AED8-429B-A61D-0D719C3DF248}"/>
              </a:ext>
            </a:extLst>
          </p:cNvPr>
          <p:cNvSpPr>
            <a:spLocks noGrp="1"/>
          </p:cNvSpPr>
          <p:nvPr>
            <p:ph idx="1"/>
          </p:nvPr>
        </p:nvSpPr>
        <p:spPr/>
        <p:txBody>
          <a:bodyPr>
            <a:normAutofit/>
          </a:bodyPr>
          <a:lstStyle/>
          <a:p>
            <a:pPr marL="0" indent="0" algn="ctr">
              <a:buNone/>
            </a:pPr>
            <a:r>
              <a:rPr lang="en-US" sz="4400" b="1" dirty="0">
                <a:solidFill>
                  <a:srgbClr val="FF0000"/>
                </a:solidFill>
              </a:rPr>
              <a:t>Personnel</a:t>
            </a:r>
          </a:p>
          <a:p>
            <a:pPr marL="0" indent="0">
              <a:buNone/>
            </a:pPr>
            <a:r>
              <a:rPr lang="en-US" dirty="0"/>
              <a:t>After an incident, it is important that response personnel, who may have been exposed to contaminated equipment or patients, properly wash and disinfect. </a:t>
            </a:r>
          </a:p>
          <a:p>
            <a:pPr marL="0" indent="0">
              <a:buNone/>
            </a:pPr>
            <a:endParaRPr lang="en-US" dirty="0"/>
          </a:p>
          <a:p>
            <a:pPr marL="0" indent="0">
              <a:buNone/>
            </a:pPr>
            <a:r>
              <a:rPr lang="en-US" dirty="0"/>
              <a:t>Handwashing video found here: </a:t>
            </a:r>
            <a:r>
              <a:rPr lang="en-US" dirty="0">
                <a:hlinkClick r:id="rId3"/>
              </a:rPr>
              <a:t>https://youtu.be/nEzJ_QKjT14</a:t>
            </a:r>
            <a:endParaRPr lang="en-US" dirty="0"/>
          </a:p>
          <a:p>
            <a:pPr marL="0" indent="0">
              <a:buNone/>
            </a:pPr>
            <a:endParaRPr lang="en-US" dirty="0"/>
          </a:p>
          <a:p>
            <a:pPr marL="0" indent="0">
              <a:buNone/>
            </a:pPr>
            <a:endParaRPr lang="en-US" dirty="0"/>
          </a:p>
        </p:txBody>
      </p:sp>
    </p:spTree>
    <p:custDataLst>
      <p:tags r:id="rId1"/>
    </p:custDataLst>
    <p:extLst>
      <p:ext uri="{BB962C8B-B14F-4D97-AF65-F5344CB8AC3E}">
        <p14:creationId xmlns:p14="http://schemas.microsoft.com/office/powerpoint/2010/main" val="26993130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8BAD5-AE5B-401E-9A16-5ECF4588E1EA}"/>
              </a:ext>
            </a:extLst>
          </p:cNvPr>
          <p:cNvSpPr>
            <a:spLocks noGrp="1"/>
          </p:cNvSpPr>
          <p:nvPr>
            <p:ph type="title"/>
          </p:nvPr>
        </p:nvSpPr>
        <p:spPr/>
        <p:txBody>
          <a:bodyPr/>
          <a:lstStyle/>
          <a:p>
            <a:r>
              <a:rPr lang="en-US" b="1" dirty="0"/>
              <a:t>Module 3:  Completing the Action Plan</a:t>
            </a:r>
            <a:br>
              <a:rPr lang="en-US" b="1" dirty="0"/>
            </a:br>
            <a:r>
              <a:rPr lang="en-US" b="1" dirty="0"/>
              <a:t>C.  Termination (continued)</a:t>
            </a:r>
            <a:endParaRPr lang="en-US" dirty="0"/>
          </a:p>
        </p:txBody>
      </p:sp>
      <p:sp>
        <p:nvSpPr>
          <p:cNvPr id="3" name="Content Placeholder 2">
            <a:extLst>
              <a:ext uri="{FF2B5EF4-FFF2-40B4-BE49-F238E27FC236}">
                <a16:creationId xmlns:a16="http://schemas.microsoft.com/office/drawing/2014/main" id="{1D0C52AA-B183-405E-83F2-BB6EA4E92846}"/>
              </a:ext>
            </a:extLst>
          </p:cNvPr>
          <p:cNvSpPr>
            <a:spLocks noGrp="1"/>
          </p:cNvSpPr>
          <p:nvPr>
            <p:ph idx="1"/>
          </p:nvPr>
        </p:nvSpPr>
        <p:spPr>
          <a:xfrm>
            <a:off x="289559" y="1994436"/>
            <a:ext cx="6827678" cy="4863563"/>
          </a:xfrm>
        </p:spPr>
        <p:txBody>
          <a:bodyPr>
            <a:normAutofit/>
          </a:bodyPr>
          <a:lstStyle/>
          <a:p>
            <a:pPr marL="0" indent="0" algn="ctr">
              <a:buNone/>
            </a:pPr>
            <a:r>
              <a:rPr lang="en-US" sz="4000" b="1" dirty="0">
                <a:solidFill>
                  <a:srgbClr val="FF0000"/>
                </a:solidFill>
              </a:rPr>
              <a:t>Personnel</a:t>
            </a:r>
          </a:p>
          <a:p>
            <a:r>
              <a:rPr lang="en-US" dirty="0"/>
              <a:t>Be sure to debrief all response personnel at the end of the incident.</a:t>
            </a:r>
          </a:p>
          <a:p>
            <a:r>
              <a:rPr lang="en-US" dirty="0"/>
              <a:t>Response personnel will be concerned and emotionally affected.</a:t>
            </a:r>
          </a:p>
          <a:p>
            <a:r>
              <a:rPr lang="en-US" dirty="0"/>
              <a:t>Your employer may have reps who can help.</a:t>
            </a:r>
          </a:p>
          <a:p>
            <a:r>
              <a:rPr lang="en-US" dirty="0"/>
              <a:t>Here is a link for additional information about COVID-19 and mental health.                      </a:t>
            </a:r>
          </a:p>
        </p:txBody>
      </p:sp>
      <p:sp>
        <p:nvSpPr>
          <p:cNvPr id="5" name="Rectangle 4">
            <a:extLst>
              <a:ext uri="{FF2B5EF4-FFF2-40B4-BE49-F238E27FC236}">
                <a16:creationId xmlns:a16="http://schemas.microsoft.com/office/drawing/2014/main" id="{2A7EE11C-C7EB-457C-BFEB-6421804A0409}"/>
              </a:ext>
            </a:extLst>
          </p:cNvPr>
          <p:cNvSpPr/>
          <p:nvPr/>
        </p:nvSpPr>
        <p:spPr>
          <a:xfrm>
            <a:off x="502983" y="5965309"/>
            <a:ext cx="3280578" cy="369332"/>
          </a:xfrm>
          <a:prstGeom prst="rect">
            <a:avLst/>
          </a:prstGeom>
        </p:spPr>
        <p:txBody>
          <a:bodyPr wrap="none">
            <a:spAutoFit/>
          </a:bodyPr>
          <a:lstStyle/>
          <a:p>
            <a:r>
              <a:rPr lang="en-US" dirty="0">
                <a:hlinkClick r:id="rId3"/>
              </a:rPr>
              <a:t>https://mhanational.org/covid19</a:t>
            </a:r>
            <a:endParaRPr lang="en-US" dirty="0"/>
          </a:p>
        </p:txBody>
      </p:sp>
      <p:pic>
        <p:nvPicPr>
          <p:cNvPr id="6" name="Picture 5">
            <a:extLst>
              <a:ext uri="{FF2B5EF4-FFF2-40B4-BE49-F238E27FC236}">
                <a16:creationId xmlns:a16="http://schemas.microsoft.com/office/drawing/2014/main" id="{C805E515-93DF-45F1-9BAA-A39B61725324}"/>
              </a:ext>
            </a:extLst>
          </p:cNvPr>
          <p:cNvPicPr>
            <a:picLocks noChangeAspect="1"/>
          </p:cNvPicPr>
          <p:nvPr/>
        </p:nvPicPr>
        <p:blipFill>
          <a:blip r:embed="rId4"/>
          <a:stretch>
            <a:fillRect/>
          </a:stretch>
        </p:blipFill>
        <p:spPr>
          <a:xfrm>
            <a:off x="7641747" y="1994436"/>
            <a:ext cx="3522199" cy="3522199"/>
          </a:xfrm>
          <a:prstGeom prst="rect">
            <a:avLst/>
          </a:prstGeom>
        </p:spPr>
      </p:pic>
    </p:spTree>
    <p:custDataLst>
      <p:tags r:id="rId1"/>
    </p:custDataLst>
    <p:extLst>
      <p:ext uri="{BB962C8B-B14F-4D97-AF65-F5344CB8AC3E}">
        <p14:creationId xmlns:p14="http://schemas.microsoft.com/office/powerpoint/2010/main" val="1373631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1A262-5DF4-4A7F-B392-E8F5FEDBD479}"/>
              </a:ext>
            </a:extLst>
          </p:cNvPr>
          <p:cNvSpPr>
            <a:spLocks noGrp="1"/>
          </p:cNvSpPr>
          <p:nvPr>
            <p:ph type="title"/>
          </p:nvPr>
        </p:nvSpPr>
        <p:spPr>
          <a:xfrm>
            <a:off x="1214846" y="365125"/>
            <a:ext cx="10138954" cy="1325563"/>
          </a:xfrm>
        </p:spPr>
        <p:txBody>
          <a:bodyPr/>
          <a:lstStyle/>
          <a:p>
            <a:r>
              <a:rPr lang="en-US" b="1" dirty="0"/>
              <a:t>Course Modules</a:t>
            </a:r>
          </a:p>
        </p:txBody>
      </p:sp>
      <p:sp>
        <p:nvSpPr>
          <p:cNvPr id="3" name="Content Placeholder 2">
            <a:extLst>
              <a:ext uri="{FF2B5EF4-FFF2-40B4-BE49-F238E27FC236}">
                <a16:creationId xmlns:a16="http://schemas.microsoft.com/office/drawing/2014/main" id="{5E29EA42-A1CA-4BE0-AA63-A819AE00A699}"/>
              </a:ext>
            </a:extLst>
          </p:cNvPr>
          <p:cNvSpPr>
            <a:spLocks noGrp="1"/>
          </p:cNvSpPr>
          <p:nvPr>
            <p:ph idx="1"/>
          </p:nvPr>
        </p:nvSpPr>
        <p:spPr>
          <a:xfrm>
            <a:off x="1107220" y="1860821"/>
            <a:ext cx="8552763" cy="3621018"/>
          </a:xfrm>
        </p:spPr>
        <p:txBody>
          <a:bodyPr>
            <a:normAutofit/>
          </a:bodyPr>
          <a:lstStyle/>
          <a:p>
            <a:pPr marL="0" indent="0">
              <a:lnSpc>
                <a:spcPct val="100000"/>
              </a:lnSpc>
              <a:buNone/>
            </a:pPr>
            <a:r>
              <a:rPr lang="en-US" sz="3200" dirty="0"/>
              <a:t>1.	COVID-19</a:t>
            </a:r>
          </a:p>
          <a:p>
            <a:pPr marL="0" indent="0">
              <a:lnSpc>
                <a:spcPct val="100000"/>
              </a:lnSpc>
              <a:buNone/>
            </a:pPr>
            <a:r>
              <a:rPr lang="en-US" sz="3200" dirty="0"/>
              <a:t>2.	Initial Actions </a:t>
            </a:r>
          </a:p>
          <a:p>
            <a:pPr marL="0" indent="0">
              <a:lnSpc>
                <a:spcPct val="100000"/>
              </a:lnSpc>
              <a:buNone/>
            </a:pPr>
            <a:r>
              <a:rPr lang="en-US" sz="3200" dirty="0"/>
              <a:t>3.	Completing the Action Plan</a:t>
            </a:r>
          </a:p>
          <a:p>
            <a:pPr marL="0" indent="0">
              <a:lnSpc>
                <a:spcPct val="100000"/>
              </a:lnSpc>
              <a:buNone/>
            </a:pPr>
            <a:r>
              <a:rPr lang="en-US" sz="3200" dirty="0"/>
              <a:t>4.   	COVID-19 Drill </a:t>
            </a:r>
          </a:p>
        </p:txBody>
      </p:sp>
    </p:spTree>
    <p:custDataLst>
      <p:tags r:id="rId1"/>
    </p:custDataLst>
    <p:extLst>
      <p:ext uri="{BB962C8B-B14F-4D97-AF65-F5344CB8AC3E}">
        <p14:creationId xmlns:p14="http://schemas.microsoft.com/office/powerpoint/2010/main" val="10117473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6097F-464B-4BAB-B477-8A1E4D2AA957}"/>
              </a:ext>
            </a:extLst>
          </p:cNvPr>
          <p:cNvSpPr>
            <a:spLocks noGrp="1"/>
          </p:cNvSpPr>
          <p:nvPr>
            <p:ph type="title"/>
          </p:nvPr>
        </p:nvSpPr>
        <p:spPr/>
        <p:txBody>
          <a:bodyPr/>
          <a:lstStyle/>
          <a:p>
            <a:r>
              <a:rPr lang="en-US" b="1" dirty="0"/>
              <a:t>Module 3:  Completing the Action Plan</a:t>
            </a:r>
            <a:br>
              <a:rPr lang="en-US" b="1" dirty="0"/>
            </a:br>
            <a:r>
              <a:rPr lang="en-US" b="1" dirty="0"/>
              <a:t>C.  Termination (continued)</a:t>
            </a:r>
            <a:endParaRPr lang="en-US" dirty="0"/>
          </a:p>
        </p:txBody>
      </p:sp>
      <p:sp>
        <p:nvSpPr>
          <p:cNvPr id="3" name="Content Placeholder 2">
            <a:extLst>
              <a:ext uri="{FF2B5EF4-FFF2-40B4-BE49-F238E27FC236}">
                <a16:creationId xmlns:a16="http://schemas.microsoft.com/office/drawing/2014/main" id="{95FDD81B-A068-4EF7-A2D8-163D11FAB2A1}"/>
              </a:ext>
            </a:extLst>
          </p:cNvPr>
          <p:cNvSpPr>
            <a:spLocks noGrp="1"/>
          </p:cNvSpPr>
          <p:nvPr>
            <p:ph idx="1"/>
          </p:nvPr>
        </p:nvSpPr>
        <p:spPr>
          <a:xfrm>
            <a:off x="184326" y="2107504"/>
            <a:ext cx="5798820" cy="3604504"/>
          </a:xfrm>
        </p:spPr>
        <p:txBody>
          <a:bodyPr>
            <a:normAutofit fontScale="92500" lnSpcReduction="20000"/>
          </a:bodyPr>
          <a:lstStyle/>
          <a:p>
            <a:pPr marL="0" indent="0" algn="ctr">
              <a:buNone/>
            </a:pPr>
            <a:r>
              <a:rPr lang="en-US" sz="4000" b="1" dirty="0">
                <a:solidFill>
                  <a:srgbClr val="FF0000"/>
                </a:solidFill>
              </a:rPr>
              <a:t>Equipment</a:t>
            </a:r>
          </a:p>
          <a:p>
            <a:r>
              <a:rPr lang="en-US" dirty="0"/>
              <a:t>Equipment should be washed, disinfected and returned to service, including the response vehicle and personal effects, such as cell phone and glasses.</a:t>
            </a:r>
          </a:p>
          <a:p>
            <a:endParaRPr lang="en-US" dirty="0"/>
          </a:p>
          <a:p>
            <a:r>
              <a:rPr lang="en-US" dirty="0"/>
              <a:t>Perishable equipment must be disposed of according to the infectious equipment procedures at your location. </a:t>
            </a:r>
          </a:p>
        </p:txBody>
      </p:sp>
      <p:sp>
        <p:nvSpPr>
          <p:cNvPr id="4" name="Rectangle 3">
            <a:extLst>
              <a:ext uri="{FF2B5EF4-FFF2-40B4-BE49-F238E27FC236}">
                <a16:creationId xmlns:a16="http://schemas.microsoft.com/office/drawing/2014/main" id="{B3AEBD1C-6F7F-4356-80BB-9183548EF421}"/>
              </a:ext>
            </a:extLst>
          </p:cNvPr>
          <p:cNvSpPr/>
          <p:nvPr/>
        </p:nvSpPr>
        <p:spPr>
          <a:xfrm>
            <a:off x="5620473" y="6200054"/>
            <a:ext cx="6096000" cy="646331"/>
          </a:xfrm>
          <a:prstGeom prst="rect">
            <a:avLst/>
          </a:prstGeom>
        </p:spPr>
        <p:txBody>
          <a:bodyPr>
            <a:spAutoFit/>
          </a:bodyPr>
          <a:lstStyle/>
          <a:p>
            <a:r>
              <a:rPr lang="en-US" dirty="0">
                <a:hlinkClick r:id="rId3"/>
              </a:rPr>
              <a:t>https://www.epa.gov/pesticide-registration/list-n-disinfectants-use-against-sars-cov-2</a:t>
            </a:r>
            <a:endParaRPr lang="en-US" dirty="0"/>
          </a:p>
        </p:txBody>
      </p:sp>
      <p:sp>
        <p:nvSpPr>
          <p:cNvPr id="5" name="TextBox 4">
            <a:extLst>
              <a:ext uri="{FF2B5EF4-FFF2-40B4-BE49-F238E27FC236}">
                <a16:creationId xmlns:a16="http://schemas.microsoft.com/office/drawing/2014/main" id="{781BC59B-1487-4726-BD46-C47F792A4A18}"/>
              </a:ext>
            </a:extLst>
          </p:cNvPr>
          <p:cNvSpPr txBox="1"/>
          <p:nvPr/>
        </p:nvSpPr>
        <p:spPr>
          <a:xfrm>
            <a:off x="5620473" y="5799944"/>
            <a:ext cx="6195500" cy="400110"/>
          </a:xfrm>
          <a:prstGeom prst="rect">
            <a:avLst/>
          </a:prstGeom>
          <a:noFill/>
        </p:spPr>
        <p:txBody>
          <a:bodyPr wrap="square" rtlCol="0">
            <a:spAutoFit/>
          </a:bodyPr>
          <a:lstStyle/>
          <a:p>
            <a:r>
              <a:rPr lang="en-US" sz="2000" dirty="0"/>
              <a:t>Here is a link of EPA approved disinfectants for COVID-19</a:t>
            </a:r>
          </a:p>
        </p:txBody>
      </p:sp>
      <p:pic>
        <p:nvPicPr>
          <p:cNvPr id="6" name="Picture 5">
            <a:extLst>
              <a:ext uri="{FF2B5EF4-FFF2-40B4-BE49-F238E27FC236}">
                <a16:creationId xmlns:a16="http://schemas.microsoft.com/office/drawing/2014/main" id="{77FB7634-7672-4AC6-9DDE-1C5C7F0E6CB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033553" y="1053226"/>
            <a:ext cx="3269840" cy="3770626"/>
          </a:xfrm>
          <a:prstGeom prst="rect">
            <a:avLst/>
          </a:prstGeom>
        </p:spPr>
      </p:pic>
    </p:spTree>
    <p:custDataLst>
      <p:tags r:id="rId1"/>
    </p:custDataLst>
    <p:extLst>
      <p:ext uri="{BB962C8B-B14F-4D97-AF65-F5344CB8AC3E}">
        <p14:creationId xmlns:p14="http://schemas.microsoft.com/office/powerpoint/2010/main" val="40832300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7CBD0-EDDA-4D10-90AE-571A8AA3B9BE}"/>
              </a:ext>
            </a:extLst>
          </p:cNvPr>
          <p:cNvSpPr>
            <a:spLocks noGrp="1"/>
          </p:cNvSpPr>
          <p:nvPr>
            <p:ph type="title"/>
          </p:nvPr>
        </p:nvSpPr>
        <p:spPr/>
        <p:txBody>
          <a:bodyPr/>
          <a:lstStyle/>
          <a:p>
            <a:r>
              <a:rPr lang="en-US" b="1" dirty="0"/>
              <a:t>Module 3:  Completing the Action Plan</a:t>
            </a:r>
            <a:br>
              <a:rPr lang="en-US" b="1" dirty="0"/>
            </a:br>
            <a:r>
              <a:rPr lang="en-US" b="1" dirty="0"/>
              <a:t>C.  Termination (continued)</a:t>
            </a:r>
            <a:endParaRPr lang="en-US" dirty="0"/>
          </a:p>
        </p:txBody>
      </p:sp>
      <p:sp>
        <p:nvSpPr>
          <p:cNvPr id="3" name="Content Placeholder 2">
            <a:extLst>
              <a:ext uri="{FF2B5EF4-FFF2-40B4-BE49-F238E27FC236}">
                <a16:creationId xmlns:a16="http://schemas.microsoft.com/office/drawing/2014/main" id="{E610688B-2BA7-43DF-92F2-DC30A994AA83}"/>
              </a:ext>
            </a:extLst>
          </p:cNvPr>
          <p:cNvSpPr>
            <a:spLocks noGrp="1"/>
          </p:cNvSpPr>
          <p:nvPr>
            <p:ph idx="1"/>
          </p:nvPr>
        </p:nvSpPr>
        <p:spPr>
          <a:xfrm>
            <a:off x="438150" y="1825625"/>
            <a:ext cx="5785669" cy="4825898"/>
          </a:xfrm>
        </p:spPr>
        <p:txBody>
          <a:bodyPr>
            <a:normAutofit/>
          </a:bodyPr>
          <a:lstStyle/>
          <a:p>
            <a:pPr marL="0" indent="0" algn="ctr">
              <a:buNone/>
            </a:pPr>
            <a:r>
              <a:rPr lang="en-US" sz="4000" b="1" dirty="0">
                <a:solidFill>
                  <a:srgbClr val="FF0000"/>
                </a:solidFill>
              </a:rPr>
              <a:t>Site Transfer</a:t>
            </a:r>
          </a:p>
          <a:p>
            <a:r>
              <a:rPr lang="en-US" dirty="0"/>
              <a:t>At some point, the Incident Commander will release control of the emergency scene.</a:t>
            </a:r>
          </a:p>
          <a:p>
            <a:endParaRPr lang="en-US" dirty="0"/>
          </a:p>
          <a:p>
            <a:r>
              <a:rPr lang="en-US" dirty="0"/>
              <a:t>It is important that this is a formal transfer of site with a briefing that includes pertinent information regarding the incident and possible COVID-19 contamination.</a:t>
            </a:r>
          </a:p>
        </p:txBody>
      </p:sp>
      <p:pic>
        <p:nvPicPr>
          <p:cNvPr id="4" name="Picture 3">
            <a:extLst>
              <a:ext uri="{FF2B5EF4-FFF2-40B4-BE49-F238E27FC236}">
                <a16:creationId xmlns:a16="http://schemas.microsoft.com/office/drawing/2014/main" id="{D014FA21-A4BB-4B65-BB36-A8F13EFC9285}"/>
              </a:ext>
            </a:extLst>
          </p:cNvPr>
          <p:cNvPicPr>
            <a:picLocks noChangeAspect="1"/>
          </p:cNvPicPr>
          <p:nvPr/>
        </p:nvPicPr>
        <p:blipFill>
          <a:blip r:embed="rId3"/>
          <a:stretch>
            <a:fillRect/>
          </a:stretch>
        </p:blipFill>
        <p:spPr>
          <a:xfrm>
            <a:off x="6629860" y="2570858"/>
            <a:ext cx="4460927" cy="2968544"/>
          </a:xfrm>
          <a:prstGeom prst="rect">
            <a:avLst/>
          </a:prstGeom>
        </p:spPr>
      </p:pic>
    </p:spTree>
    <p:custDataLst>
      <p:tags r:id="rId1"/>
    </p:custDataLst>
    <p:extLst>
      <p:ext uri="{BB962C8B-B14F-4D97-AF65-F5344CB8AC3E}">
        <p14:creationId xmlns:p14="http://schemas.microsoft.com/office/powerpoint/2010/main" val="9936804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25637-F0DA-4971-BFF2-02A30F2F4C60}"/>
              </a:ext>
            </a:extLst>
          </p:cNvPr>
          <p:cNvSpPr>
            <a:spLocks noGrp="1"/>
          </p:cNvSpPr>
          <p:nvPr>
            <p:ph type="title"/>
          </p:nvPr>
        </p:nvSpPr>
        <p:spPr/>
        <p:txBody>
          <a:bodyPr/>
          <a:lstStyle/>
          <a:p>
            <a:r>
              <a:rPr lang="en-US" b="1" dirty="0"/>
              <a:t>Module 3:  Completing the Action Plan</a:t>
            </a:r>
            <a:br>
              <a:rPr lang="en-US" b="1" dirty="0"/>
            </a:br>
            <a:r>
              <a:rPr lang="en-US" b="1" dirty="0"/>
              <a:t>C.  Termination (continued)</a:t>
            </a:r>
            <a:endParaRPr lang="en-US" dirty="0"/>
          </a:p>
        </p:txBody>
      </p:sp>
      <p:sp>
        <p:nvSpPr>
          <p:cNvPr id="3" name="Content Placeholder 2">
            <a:extLst>
              <a:ext uri="{FF2B5EF4-FFF2-40B4-BE49-F238E27FC236}">
                <a16:creationId xmlns:a16="http://schemas.microsoft.com/office/drawing/2014/main" id="{D44DFF80-44FE-4E2A-A4B3-861DA199A2FA}"/>
              </a:ext>
            </a:extLst>
          </p:cNvPr>
          <p:cNvSpPr>
            <a:spLocks noGrp="1"/>
          </p:cNvSpPr>
          <p:nvPr>
            <p:ph idx="1"/>
          </p:nvPr>
        </p:nvSpPr>
        <p:spPr>
          <a:xfrm>
            <a:off x="1091419" y="1973214"/>
            <a:ext cx="5112434" cy="4351338"/>
          </a:xfrm>
        </p:spPr>
        <p:txBody>
          <a:bodyPr>
            <a:normAutofit lnSpcReduction="10000"/>
          </a:bodyPr>
          <a:lstStyle/>
          <a:p>
            <a:pPr marL="0" indent="0" algn="ctr">
              <a:buNone/>
            </a:pPr>
            <a:r>
              <a:rPr lang="en-US" sz="4000" b="1" dirty="0">
                <a:solidFill>
                  <a:srgbClr val="FF0000"/>
                </a:solidFill>
              </a:rPr>
              <a:t>Documentation</a:t>
            </a:r>
          </a:p>
          <a:p>
            <a:pPr marL="0" indent="0">
              <a:buNone/>
            </a:pPr>
            <a:r>
              <a:rPr lang="en-US" dirty="0"/>
              <a:t>Documentation of the incident is vital. Information received during the incident and debrief can:</a:t>
            </a:r>
          </a:p>
          <a:p>
            <a:pPr>
              <a:buFont typeface="Wingdings" panose="05000000000000000000" pitchFamily="2" charset="2"/>
              <a:buChar char="ü"/>
            </a:pPr>
            <a:r>
              <a:rPr lang="en-US" dirty="0"/>
              <a:t> Help isolate and prevent the spread of COVID-19.</a:t>
            </a:r>
          </a:p>
          <a:p>
            <a:pPr>
              <a:buFont typeface="Wingdings" panose="05000000000000000000" pitchFamily="2" charset="2"/>
              <a:buChar char="ü"/>
            </a:pPr>
            <a:r>
              <a:rPr lang="en-US" dirty="0"/>
              <a:t>Allow clean-up teams to focus on exposed locations.</a:t>
            </a:r>
          </a:p>
          <a:p>
            <a:pPr>
              <a:buFont typeface="Wingdings" panose="05000000000000000000" pitchFamily="2" charset="2"/>
              <a:buChar char="ü"/>
            </a:pPr>
            <a:r>
              <a:rPr lang="en-US" dirty="0"/>
              <a:t>Identify who may have been exposed.</a:t>
            </a:r>
          </a:p>
          <a:p>
            <a:pPr marL="0" indent="0">
              <a:buNone/>
            </a:pPr>
            <a:endParaRPr lang="en-US" dirty="0"/>
          </a:p>
        </p:txBody>
      </p:sp>
      <p:pic>
        <p:nvPicPr>
          <p:cNvPr id="7" name="Picture 6" descr="A picture containing floor, indoor, playing, game&#10;&#10;Description automatically generated">
            <a:extLst>
              <a:ext uri="{FF2B5EF4-FFF2-40B4-BE49-F238E27FC236}">
                <a16:creationId xmlns:a16="http://schemas.microsoft.com/office/drawing/2014/main" id="{4BA52CC0-D6AA-460B-A738-E56A3B0FB2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93682" y="2329485"/>
            <a:ext cx="5079399" cy="3388067"/>
          </a:xfrm>
          <a:prstGeom prst="rect">
            <a:avLst/>
          </a:prstGeom>
        </p:spPr>
      </p:pic>
    </p:spTree>
    <p:custDataLst>
      <p:tags r:id="rId1"/>
    </p:custDataLst>
    <p:extLst>
      <p:ext uri="{BB962C8B-B14F-4D97-AF65-F5344CB8AC3E}">
        <p14:creationId xmlns:p14="http://schemas.microsoft.com/office/powerpoint/2010/main" val="38649480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95DFD-FA94-462D-9CCE-806C42645C87}"/>
              </a:ext>
            </a:extLst>
          </p:cNvPr>
          <p:cNvSpPr>
            <a:spLocks noGrp="1"/>
          </p:cNvSpPr>
          <p:nvPr>
            <p:ph type="title"/>
          </p:nvPr>
        </p:nvSpPr>
        <p:spPr/>
        <p:txBody>
          <a:bodyPr/>
          <a:lstStyle/>
          <a:p>
            <a:r>
              <a:rPr lang="en-US" b="1" dirty="0"/>
              <a:t>Module 3:  Completing the Action Plan</a:t>
            </a:r>
            <a:br>
              <a:rPr lang="en-US" b="1" dirty="0"/>
            </a:br>
            <a:r>
              <a:rPr lang="en-US" b="1" dirty="0"/>
              <a:t>Summary</a:t>
            </a:r>
            <a:endParaRPr lang="en-US" dirty="0"/>
          </a:p>
        </p:txBody>
      </p:sp>
      <p:sp>
        <p:nvSpPr>
          <p:cNvPr id="3" name="Content Placeholder 2">
            <a:extLst>
              <a:ext uri="{FF2B5EF4-FFF2-40B4-BE49-F238E27FC236}">
                <a16:creationId xmlns:a16="http://schemas.microsoft.com/office/drawing/2014/main" id="{2BC30398-C88F-4367-AD3E-1DF13C1A69B0}"/>
              </a:ext>
            </a:extLst>
          </p:cNvPr>
          <p:cNvSpPr>
            <a:spLocks noGrp="1"/>
          </p:cNvSpPr>
          <p:nvPr>
            <p:ph idx="1"/>
          </p:nvPr>
        </p:nvSpPr>
        <p:spPr>
          <a:xfrm>
            <a:off x="648069" y="2433077"/>
            <a:ext cx="10334157" cy="4424923"/>
          </a:xfrm>
        </p:spPr>
        <p:txBody>
          <a:bodyPr/>
          <a:lstStyle/>
          <a:p>
            <a:pPr marL="0" indent="0">
              <a:buNone/>
            </a:pPr>
            <a:r>
              <a:rPr lang="en-US" dirty="0"/>
              <a:t>In Module 3, you learned how the current COVID-19 crisis impacts Planning, Sustained Actions and Termination when using an Incident Action Plan. </a:t>
            </a:r>
          </a:p>
          <a:p>
            <a:pPr marL="0" indent="0">
              <a:buNone/>
            </a:pPr>
            <a:endParaRPr lang="en-US" dirty="0"/>
          </a:p>
          <a:p>
            <a:pPr marL="0" indent="0">
              <a:buNone/>
            </a:pPr>
            <a:r>
              <a:rPr lang="en-US" dirty="0"/>
              <a:t>Module 4 includes a drill you can use to practice responding to a potential COVID-19 incident.</a:t>
            </a:r>
          </a:p>
        </p:txBody>
      </p:sp>
    </p:spTree>
    <p:custDataLst>
      <p:tags r:id="rId1"/>
    </p:custDataLst>
    <p:extLst>
      <p:ext uri="{BB962C8B-B14F-4D97-AF65-F5344CB8AC3E}">
        <p14:creationId xmlns:p14="http://schemas.microsoft.com/office/powerpoint/2010/main" val="20302249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7B3BF-6D24-4805-AA88-5935666A1EF8}"/>
              </a:ext>
            </a:extLst>
          </p:cNvPr>
          <p:cNvSpPr>
            <a:spLocks noGrp="1"/>
          </p:cNvSpPr>
          <p:nvPr>
            <p:ph type="title"/>
          </p:nvPr>
        </p:nvSpPr>
        <p:spPr/>
        <p:txBody>
          <a:bodyPr/>
          <a:lstStyle/>
          <a:p>
            <a:r>
              <a:rPr lang="en-US" b="1" dirty="0"/>
              <a:t>Module 4:  COVID-19 Response Drill</a:t>
            </a:r>
          </a:p>
        </p:txBody>
      </p:sp>
      <p:sp>
        <p:nvSpPr>
          <p:cNvPr id="5" name="Content Placeholder 4">
            <a:extLst>
              <a:ext uri="{FF2B5EF4-FFF2-40B4-BE49-F238E27FC236}">
                <a16:creationId xmlns:a16="http://schemas.microsoft.com/office/drawing/2014/main" id="{7986C1CD-DDC4-4E47-A6F7-B383C3AB7CF1}"/>
              </a:ext>
            </a:extLst>
          </p:cNvPr>
          <p:cNvSpPr>
            <a:spLocks noGrp="1"/>
          </p:cNvSpPr>
          <p:nvPr>
            <p:ph sz="half" idx="1"/>
          </p:nvPr>
        </p:nvSpPr>
        <p:spPr>
          <a:xfrm>
            <a:off x="687371" y="2240404"/>
            <a:ext cx="5181600" cy="4351338"/>
          </a:xfrm>
        </p:spPr>
        <p:txBody>
          <a:bodyPr>
            <a:normAutofit/>
          </a:bodyPr>
          <a:lstStyle/>
          <a:p>
            <a:pPr marL="0" indent="0">
              <a:buNone/>
            </a:pPr>
            <a:r>
              <a:rPr lang="en-US" dirty="0"/>
              <a:t>To complete this course, you will practice a simulated response to a potential COVID-19 incident.</a:t>
            </a:r>
          </a:p>
        </p:txBody>
      </p:sp>
      <p:pic>
        <p:nvPicPr>
          <p:cNvPr id="8" name="Content Placeholder 7" descr="A close up of a sign&#10;&#10;Description automatically generated">
            <a:extLst>
              <a:ext uri="{FF2B5EF4-FFF2-40B4-BE49-F238E27FC236}">
                <a16:creationId xmlns:a16="http://schemas.microsoft.com/office/drawing/2014/main" id="{0E985A49-0BF2-4B64-95D9-62E552C8E093}"/>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72200" y="3092791"/>
            <a:ext cx="5181600" cy="1817006"/>
          </a:xfrm>
        </p:spPr>
      </p:pic>
    </p:spTree>
    <p:custDataLst>
      <p:tags r:id="rId1"/>
    </p:custDataLst>
    <p:extLst>
      <p:ext uri="{BB962C8B-B14F-4D97-AF65-F5344CB8AC3E}">
        <p14:creationId xmlns:p14="http://schemas.microsoft.com/office/powerpoint/2010/main" val="746768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CF10C-8A26-40D1-85EF-E86F1716A955}"/>
              </a:ext>
            </a:extLst>
          </p:cNvPr>
          <p:cNvSpPr>
            <a:spLocks noGrp="1"/>
          </p:cNvSpPr>
          <p:nvPr>
            <p:ph type="title"/>
          </p:nvPr>
        </p:nvSpPr>
        <p:spPr/>
        <p:txBody>
          <a:bodyPr/>
          <a:lstStyle/>
          <a:p>
            <a:r>
              <a:rPr lang="en-US" b="1" dirty="0"/>
              <a:t>Module 1:  COVID-19</a:t>
            </a:r>
          </a:p>
        </p:txBody>
      </p:sp>
      <p:sp>
        <p:nvSpPr>
          <p:cNvPr id="5" name="Content Placeholder 4">
            <a:extLst>
              <a:ext uri="{FF2B5EF4-FFF2-40B4-BE49-F238E27FC236}">
                <a16:creationId xmlns:a16="http://schemas.microsoft.com/office/drawing/2014/main" id="{081E189E-AA70-4172-92F0-8DF6E14D1B4C}"/>
              </a:ext>
            </a:extLst>
          </p:cNvPr>
          <p:cNvSpPr>
            <a:spLocks noGrp="1"/>
          </p:cNvSpPr>
          <p:nvPr>
            <p:ph sz="half" idx="1"/>
          </p:nvPr>
        </p:nvSpPr>
        <p:spPr/>
        <p:txBody>
          <a:bodyPr/>
          <a:lstStyle/>
          <a:p>
            <a:pPr marL="0" indent="0">
              <a:buNone/>
            </a:pPr>
            <a:r>
              <a:rPr lang="en-US" b="1" dirty="0"/>
              <a:t>Module Goal</a:t>
            </a:r>
          </a:p>
          <a:p>
            <a:pPr marL="0" indent="0">
              <a:buNone/>
            </a:pPr>
            <a:endParaRPr lang="en-US" b="1" dirty="0"/>
          </a:p>
          <a:p>
            <a:pPr marL="0" indent="0">
              <a:buNone/>
            </a:pPr>
            <a:r>
              <a:rPr lang="en-US" dirty="0"/>
              <a:t>Explain COVID-19 characteristics and transmission routes</a:t>
            </a:r>
          </a:p>
        </p:txBody>
      </p:sp>
      <p:pic>
        <p:nvPicPr>
          <p:cNvPr id="4" name="Picture 3"/>
          <p:cNvPicPr>
            <a:picLocks noChangeAspect="1"/>
          </p:cNvPicPr>
          <p:nvPr/>
        </p:nvPicPr>
        <p:blipFill>
          <a:blip r:embed="rId2"/>
          <a:stretch>
            <a:fillRect/>
          </a:stretch>
        </p:blipFill>
        <p:spPr>
          <a:xfrm>
            <a:off x="7003730" y="1690688"/>
            <a:ext cx="3200677" cy="3200677"/>
          </a:xfrm>
          <a:prstGeom prst="rect">
            <a:avLst/>
          </a:prstGeom>
        </p:spPr>
      </p:pic>
    </p:spTree>
    <p:extLst>
      <p:ext uri="{BB962C8B-B14F-4D97-AF65-F5344CB8AC3E}">
        <p14:creationId xmlns:p14="http://schemas.microsoft.com/office/powerpoint/2010/main" val="35188648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3FE8D-21E5-4ABD-A5F4-60804CDB6B92}"/>
              </a:ext>
            </a:extLst>
          </p:cNvPr>
          <p:cNvSpPr>
            <a:spLocks noGrp="1"/>
          </p:cNvSpPr>
          <p:nvPr>
            <p:ph type="title"/>
          </p:nvPr>
        </p:nvSpPr>
        <p:spPr/>
        <p:txBody>
          <a:bodyPr/>
          <a:lstStyle/>
          <a:p>
            <a:r>
              <a:rPr lang="en-US" b="1" dirty="0"/>
              <a:t>Module 1:  COVID-19</a:t>
            </a:r>
          </a:p>
        </p:txBody>
      </p:sp>
      <p:sp>
        <p:nvSpPr>
          <p:cNvPr id="3" name="Content Placeholder 2">
            <a:extLst>
              <a:ext uri="{FF2B5EF4-FFF2-40B4-BE49-F238E27FC236}">
                <a16:creationId xmlns:a16="http://schemas.microsoft.com/office/drawing/2014/main" id="{2D702D41-8956-479E-860D-8713455E31E9}"/>
              </a:ext>
            </a:extLst>
          </p:cNvPr>
          <p:cNvSpPr>
            <a:spLocks noGrp="1"/>
          </p:cNvSpPr>
          <p:nvPr>
            <p:ph sz="half" idx="1"/>
          </p:nvPr>
        </p:nvSpPr>
        <p:spPr/>
        <p:txBody>
          <a:bodyPr/>
          <a:lstStyle/>
          <a:p>
            <a:pPr marL="0" indent="0">
              <a:buNone/>
            </a:pPr>
            <a:r>
              <a:rPr lang="en-US" b="1" dirty="0"/>
              <a:t>Module Content</a:t>
            </a:r>
          </a:p>
          <a:p>
            <a:pPr marL="514350" indent="-514350">
              <a:buAutoNum type="alphaUcPeriod"/>
            </a:pPr>
            <a:r>
              <a:rPr lang="en-US" dirty="0"/>
              <a:t>Definition</a:t>
            </a:r>
          </a:p>
          <a:p>
            <a:pPr marL="514350" indent="-514350">
              <a:buAutoNum type="alphaUcPeriod"/>
            </a:pPr>
            <a:r>
              <a:rPr lang="en-US" dirty="0"/>
              <a:t>Impact</a:t>
            </a:r>
          </a:p>
          <a:p>
            <a:pPr marL="514350" indent="-514350">
              <a:buAutoNum type="alphaUcPeriod"/>
            </a:pPr>
            <a:r>
              <a:rPr lang="en-US" dirty="0"/>
              <a:t>Incubation</a:t>
            </a:r>
          </a:p>
          <a:p>
            <a:pPr marL="514350" indent="-514350">
              <a:buAutoNum type="alphaUcPeriod"/>
            </a:pPr>
            <a:r>
              <a:rPr lang="en-US" dirty="0"/>
              <a:t>Transmission</a:t>
            </a:r>
          </a:p>
          <a:p>
            <a:pPr marL="514350" indent="-514350">
              <a:buAutoNum type="alphaUcPeriod"/>
            </a:pPr>
            <a:r>
              <a:rPr lang="en-US" dirty="0"/>
              <a:t>Symptoms</a:t>
            </a:r>
          </a:p>
          <a:p>
            <a:pPr marL="514350" indent="-514350">
              <a:buAutoNum type="alphaUcPeriod"/>
            </a:pPr>
            <a:r>
              <a:rPr lang="en-US" dirty="0"/>
              <a:t>Survival Outside the Body</a:t>
            </a:r>
          </a:p>
          <a:p>
            <a:pPr marL="514350" indent="-514350">
              <a:buAutoNum type="alphaUcPeriod"/>
            </a:pPr>
            <a:r>
              <a:rPr lang="en-US" dirty="0"/>
              <a:t>Prevention</a:t>
            </a:r>
          </a:p>
          <a:p>
            <a:pPr marL="514350" indent="-514350">
              <a:buAutoNum type="alphaUcPeriod"/>
            </a:pPr>
            <a:endParaRPr lang="en-US" dirty="0"/>
          </a:p>
          <a:p>
            <a:pPr marL="514350" indent="-514350">
              <a:buAutoNum type="alphaUcPeriod"/>
            </a:pPr>
            <a:endParaRPr lang="en-US" dirty="0"/>
          </a:p>
          <a:p>
            <a:pPr marL="514350" indent="-514350">
              <a:buAutoNum type="alphaUcPeriod"/>
            </a:pPr>
            <a:endParaRPr lang="en-US" dirty="0"/>
          </a:p>
          <a:p>
            <a:pPr marL="514350" indent="-514350">
              <a:buAutoNum type="alphaUcPeriod"/>
            </a:pPr>
            <a:endParaRPr lang="en-US" dirty="0"/>
          </a:p>
        </p:txBody>
      </p:sp>
      <p:pic>
        <p:nvPicPr>
          <p:cNvPr id="7" name="Content Placeholder 6" descr="A close up of a sign&#10;&#10;Description automatically generated">
            <a:extLst>
              <a:ext uri="{FF2B5EF4-FFF2-40B4-BE49-F238E27FC236}">
                <a16:creationId xmlns:a16="http://schemas.microsoft.com/office/drawing/2014/main" id="{96E72B72-650A-4A6B-B38B-C1EEF92A8631}"/>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096000" y="2565400"/>
            <a:ext cx="5181600" cy="1727200"/>
          </a:xfrm>
        </p:spPr>
      </p:pic>
    </p:spTree>
    <p:extLst>
      <p:ext uri="{BB962C8B-B14F-4D97-AF65-F5344CB8AC3E}">
        <p14:creationId xmlns:p14="http://schemas.microsoft.com/office/powerpoint/2010/main" val="2546048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54349-5B0A-4B94-8332-FE20587B86ED}"/>
              </a:ext>
            </a:extLst>
          </p:cNvPr>
          <p:cNvSpPr>
            <a:spLocks noGrp="1"/>
          </p:cNvSpPr>
          <p:nvPr>
            <p:ph type="title"/>
          </p:nvPr>
        </p:nvSpPr>
        <p:spPr>
          <a:xfrm>
            <a:off x="838200" y="365125"/>
            <a:ext cx="10515600" cy="1450423"/>
          </a:xfrm>
        </p:spPr>
        <p:txBody>
          <a:bodyPr>
            <a:normAutofit fontScale="90000"/>
          </a:bodyPr>
          <a:lstStyle/>
          <a:p>
            <a:r>
              <a:rPr lang="en-US" b="1" dirty="0"/>
              <a:t>Module 1 - COVID-19</a:t>
            </a:r>
            <a:r>
              <a:rPr lang="en-US" dirty="0"/>
              <a:t/>
            </a:r>
            <a:br>
              <a:rPr lang="en-US" dirty="0"/>
            </a:br>
            <a:r>
              <a:rPr lang="en-US" b="1" dirty="0"/>
              <a:t>A</a:t>
            </a:r>
            <a:r>
              <a:rPr lang="en-US" dirty="0"/>
              <a:t>. </a:t>
            </a:r>
            <a:r>
              <a:rPr lang="en-US" b="1" dirty="0"/>
              <a:t>Definition of the Virus</a:t>
            </a:r>
            <a:r>
              <a:rPr lang="en-US" dirty="0"/>
              <a:t/>
            </a:r>
            <a:br>
              <a:rPr lang="en-US" dirty="0"/>
            </a:br>
            <a:endParaRPr lang="en-US" dirty="0"/>
          </a:p>
        </p:txBody>
      </p:sp>
      <p:sp>
        <p:nvSpPr>
          <p:cNvPr id="3" name="Content Placeholder 2">
            <a:extLst>
              <a:ext uri="{FF2B5EF4-FFF2-40B4-BE49-F238E27FC236}">
                <a16:creationId xmlns:a16="http://schemas.microsoft.com/office/drawing/2014/main" id="{02C3C9E6-BC4D-4550-96BA-A7DC3A7405FC}"/>
              </a:ext>
            </a:extLst>
          </p:cNvPr>
          <p:cNvSpPr>
            <a:spLocks noGrp="1"/>
          </p:cNvSpPr>
          <p:nvPr>
            <p:ph idx="1"/>
          </p:nvPr>
        </p:nvSpPr>
        <p:spPr>
          <a:xfrm>
            <a:off x="440634" y="1690688"/>
            <a:ext cx="6278217" cy="4802186"/>
          </a:xfrm>
        </p:spPr>
        <p:txBody>
          <a:bodyPr>
            <a:normAutofit/>
          </a:bodyPr>
          <a:lstStyle/>
          <a:p>
            <a:endParaRPr lang="en-US" dirty="0"/>
          </a:p>
          <a:p>
            <a:r>
              <a:rPr lang="en-US" dirty="0"/>
              <a:t>SARS-CoV-2 is the virus that causes coronavirus disease 2019 (COVID-19)</a:t>
            </a:r>
          </a:p>
          <a:p>
            <a:r>
              <a:rPr lang="en-US" dirty="0"/>
              <a:t>SARS = </a:t>
            </a:r>
            <a:r>
              <a:rPr lang="en-US" u="sng" dirty="0"/>
              <a:t>s</a:t>
            </a:r>
            <a:r>
              <a:rPr lang="en-US" dirty="0"/>
              <a:t>evere </a:t>
            </a:r>
            <a:r>
              <a:rPr lang="en-US" u="sng" dirty="0"/>
              <a:t>a</a:t>
            </a:r>
            <a:r>
              <a:rPr lang="en-US" dirty="0"/>
              <a:t>cute </a:t>
            </a:r>
            <a:r>
              <a:rPr lang="en-US" u="sng" dirty="0"/>
              <a:t>r</a:t>
            </a:r>
            <a:r>
              <a:rPr lang="en-US" dirty="0"/>
              <a:t>espiratory </a:t>
            </a:r>
            <a:r>
              <a:rPr lang="en-US" u="sng" dirty="0"/>
              <a:t>s</a:t>
            </a:r>
            <a:r>
              <a:rPr lang="en-US" dirty="0"/>
              <a:t>yndrome</a:t>
            </a:r>
          </a:p>
          <a:p>
            <a:r>
              <a:rPr lang="en-US" dirty="0" err="1"/>
              <a:t>CoV</a:t>
            </a:r>
            <a:r>
              <a:rPr lang="en-US" dirty="0"/>
              <a:t> = </a:t>
            </a:r>
            <a:r>
              <a:rPr lang="en-US" u="sng" dirty="0"/>
              <a:t>co</a:t>
            </a:r>
            <a:r>
              <a:rPr lang="en-US" dirty="0"/>
              <a:t>rona</a:t>
            </a:r>
            <a:r>
              <a:rPr lang="en-US" u="sng" dirty="0"/>
              <a:t>v</a:t>
            </a:r>
            <a:r>
              <a:rPr lang="en-US" dirty="0"/>
              <a:t>irus</a:t>
            </a:r>
          </a:p>
          <a:p>
            <a:pPr lvl="0"/>
            <a:r>
              <a:rPr lang="en-US" dirty="0"/>
              <a:t>Spreads easily from person-to-person particularly when someone sneezes or coughs</a:t>
            </a:r>
          </a:p>
        </p:txBody>
      </p:sp>
      <p:pic>
        <p:nvPicPr>
          <p:cNvPr id="5" name="Picture 4">
            <a:extLst>
              <a:ext uri="{FF2B5EF4-FFF2-40B4-BE49-F238E27FC236}">
                <a16:creationId xmlns:a16="http://schemas.microsoft.com/office/drawing/2014/main" id="{F4EC2A95-E6FD-47DD-AF14-84DA4DB558E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72730" y="2005978"/>
            <a:ext cx="3279932" cy="2840982"/>
          </a:xfrm>
          <a:prstGeom prst="rect">
            <a:avLst/>
          </a:prstGeom>
        </p:spPr>
      </p:pic>
    </p:spTree>
    <p:custDataLst>
      <p:tags r:id="rId1"/>
    </p:custDataLst>
    <p:extLst>
      <p:ext uri="{BB962C8B-B14F-4D97-AF65-F5344CB8AC3E}">
        <p14:creationId xmlns:p14="http://schemas.microsoft.com/office/powerpoint/2010/main" val="1614352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F70B0-DB8C-43C3-AB63-6D0110768446}"/>
              </a:ext>
            </a:extLst>
          </p:cNvPr>
          <p:cNvSpPr>
            <a:spLocks noGrp="1"/>
          </p:cNvSpPr>
          <p:nvPr>
            <p:ph type="title"/>
          </p:nvPr>
        </p:nvSpPr>
        <p:spPr/>
        <p:txBody>
          <a:bodyPr/>
          <a:lstStyle/>
          <a:p>
            <a:r>
              <a:rPr lang="en-US" b="1" dirty="0"/>
              <a:t>Module 1: COVID-19</a:t>
            </a:r>
            <a:br>
              <a:rPr lang="en-US" b="1" dirty="0"/>
            </a:br>
            <a:r>
              <a:rPr lang="en-US" b="1" dirty="0"/>
              <a:t>B. Impact</a:t>
            </a:r>
          </a:p>
        </p:txBody>
      </p:sp>
      <p:sp>
        <p:nvSpPr>
          <p:cNvPr id="3" name="Content Placeholder 2">
            <a:extLst>
              <a:ext uri="{FF2B5EF4-FFF2-40B4-BE49-F238E27FC236}">
                <a16:creationId xmlns:a16="http://schemas.microsoft.com/office/drawing/2014/main" id="{0B77B60E-FB19-42FB-8891-85435890C235}"/>
              </a:ext>
            </a:extLst>
          </p:cNvPr>
          <p:cNvSpPr>
            <a:spLocks noGrp="1"/>
          </p:cNvSpPr>
          <p:nvPr>
            <p:ph sz="half" idx="1"/>
          </p:nvPr>
        </p:nvSpPr>
        <p:spPr>
          <a:xfrm>
            <a:off x="389641" y="1956871"/>
            <a:ext cx="5181600" cy="4351338"/>
          </a:xfrm>
        </p:spPr>
        <p:txBody>
          <a:bodyPr>
            <a:normAutofit fontScale="92500" lnSpcReduction="10000"/>
          </a:bodyPr>
          <a:lstStyle/>
          <a:p>
            <a:r>
              <a:rPr lang="en-US" dirty="0"/>
              <a:t>COVID-19 is </a:t>
            </a:r>
            <a:r>
              <a:rPr lang="en-US" b="1" dirty="0"/>
              <a:t>HIGHLY DANGEROUS</a:t>
            </a:r>
            <a:r>
              <a:rPr lang="en-US" dirty="0"/>
              <a:t>. </a:t>
            </a:r>
          </a:p>
          <a:p>
            <a:pPr marL="0" indent="0">
              <a:buNone/>
            </a:pPr>
            <a:endParaRPr lang="en-US" dirty="0"/>
          </a:p>
          <a:p>
            <a:r>
              <a:rPr lang="en-US" dirty="0"/>
              <a:t>It causes severe illness and death. </a:t>
            </a:r>
          </a:p>
          <a:p>
            <a:pPr marL="0" indent="0">
              <a:buNone/>
            </a:pPr>
            <a:endParaRPr lang="en-US" dirty="0"/>
          </a:p>
          <a:p>
            <a:r>
              <a:rPr lang="en-US" dirty="0"/>
              <a:t>Person-to-person spread has occurred worldwide.</a:t>
            </a:r>
          </a:p>
          <a:p>
            <a:pPr marL="0" indent="0">
              <a:buNone/>
            </a:pPr>
            <a:endParaRPr lang="en-US" dirty="0"/>
          </a:p>
          <a:p>
            <a:r>
              <a:rPr lang="en-US" dirty="0">
                <a:solidFill>
                  <a:srgbClr val="FF0000"/>
                </a:solidFill>
              </a:rPr>
              <a:t>It poses a high risk for emergency responders, older adults, and people who have severe underlying medical conditions.</a:t>
            </a:r>
          </a:p>
          <a:p>
            <a:endParaRPr lang="en-US" dirty="0">
              <a:solidFill>
                <a:srgbClr val="FF0000"/>
              </a:solidFill>
            </a:endParaRPr>
          </a:p>
        </p:txBody>
      </p:sp>
      <p:sp>
        <p:nvSpPr>
          <p:cNvPr id="5" name="Content Placeholder 4">
            <a:extLst>
              <a:ext uri="{FF2B5EF4-FFF2-40B4-BE49-F238E27FC236}">
                <a16:creationId xmlns:a16="http://schemas.microsoft.com/office/drawing/2014/main" id="{F582328C-94AC-4F70-9597-84B8D240E71E}"/>
              </a:ext>
            </a:extLst>
          </p:cNvPr>
          <p:cNvSpPr>
            <a:spLocks noGrp="1"/>
          </p:cNvSpPr>
          <p:nvPr>
            <p:ph sz="half" idx="2"/>
          </p:nvPr>
        </p:nvSpPr>
        <p:spPr>
          <a:xfrm>
            <a:off x="8340366" y="4066847"/>
            <a:ext cx="3461993" cy="2029939"/>
          </a:xfrm>
        </p:spPr>
        <p:txBody>
          <a:bodyPr>
            <a:noAutofit/>
          </a:bodyPr>
          <a:lstStyle/>
          <a:p>
            <a:pPr marL="0" indent="0">
              <a:buNone/>
            </a:pPr>
            <a:r>
              <a:rPr lang="en-US" dirty="0"/>
              <a:t>As of April 21, 2021</a:t>
            </a:r>
          </a:p>
          <a:p>
            <a:r>
              <a:rPr lang="en-US" dirty="0"/>
              <a:t>32 million US cases</a:t>
            </a:r>
          </a:p>
          <a:p>
            <a:r>
              <a:rPr lang="en-US" dirty="0"/>
              <a:t>565,000 US deaths</a:t>
            </a:r>
          </a:p>
        </p:txBody>
      </p:sp>
      <p:sp>
        <p:nvSpPr>
          <p:cNvPr id="6" name="Rectangle 5">
            <a:extLst>
              <a:ext uri="{FF2B5EF4-FFF2-40B4-BE49-F238E27FC236}">
                <a16:creationId xmlns:a16="http://schemas.microsoft.com/office/drawing/2014/main" id="{50A5D934-68EF-4620-B567-66C38B909D84}"/>
              </a:ext>
            </a:extLst>
          </p:cNvPr>
          <p:cNvSpPr/>
          <p:nvPr/>
        </p:nvSpPr>
        <p:spPr>
          <a:xfrm>
            <a:off x="6349888" y="6308209"/>
            <a:ext cx="5842112" cy="369332"/>
          </a:xfrm>
          <a:prstGeom prst="rect">
            <a:avLst/>
          </a:prstGeom>
        </p:spPr>
        <p:txBody>
          <a:bodyPr wrap="none">
            <a:spAutoFit/>
          </a:bodyPr>
          <a:lstStyle/>
          <a:p>
            <a:r>
              <a:rPr lang="en-US" dirty="0">
                <a:hlinkClick r:id="rId3"/>
              </a:rPr>
              <a:t>https://covid.cdc.gov/covid-data-tracker/#datatracker-home</a:t>
            </a:r>
            <a:endParaRPr lang="en-US" dirty="0"/>
          </a:p>
        </p:txBody>
      </p:sp>
    </p:spTree>
    <p:custDataLst>
      <p:tags r:id="rId1"/>
    </p:custDataLst>
    <p:extLst>
      <p:ext uri="{BB962C8B-B14F-4D97-AF65-F5344CB8AC3E}">
        <p14:creationId xmlns:p14="http://schemas.microsoft.com/office/powerpoint/2010/main" val="3165207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D22E4-7546-4179-B97C-78EF0EE589FC}"/>
              </a:ext>
            </a:extLst>
          </p:cNvPr>
          <p:cNvSpPr>
            <a:spLocks noGrp="1"/>
          </p:cNvSpPr>
          <p:nvPr>
            <p:ph type="title"/>
          </p:nvPr>
        </p:nvSpPr>
        <p:spPr/>
        <p:txBody>
          <a:bodyPr/>
          <a:lstStyle/>
          <a:p>
            <a:r>
              <a:rPr lang="en-US" b="1" dirty="0"/>
              <a:t>Module 1: COVID-19</a:t>
            </a:r>
            <a:br>
              <a:rPr lang="en-US" b="1" dirty="0"/>
            </a:br>
            <a:r>
              <a:rPr lang="en-US" b="1" dirty="0"/>
              <a:t>C. Incubation</a:t>
            </a:r>
          </a:p>
        </p:txBody>
      </p:sp>
      <p:sp>
        <p:nvSpPr>
          <p:cNvPr id="3" name="Content Placeholder 2">
            <a:extLst>
              <a:ext uri="{FF2B5EF4-FFF2-40B4-BE49-F238E27FC236}">
                <a16:creationId xmlns:a16="http://schemas.microsoft.com/office/drawing/2014/main" id="{BDCE2F47-12C5-4687-8F6C-89FDB3F537E4}"/>
              </a:ext>
            </a:extLst>
          </p:cNvPr>
          <p:cNvSpPr>
            <a:spLocks noGrp="1"/>
          </p:cNvSpPr>
          <p:nvPr>
            <p:ph idx="1"/>
          </p:nvPr>
        </p:nvSpPr>
        <p:spPr>
          <a:xfrm>
            <a:off x="7332825" y="1329563"/>
            <a:ext cx="4250635" cy="4657103"/>
          </a:xfrm>
        </p:spPr>
        <p:txBody>
          <a:bodyPr>
            <a:normAutofit/>
          </a:bodyPr>
          <a:lstStyle/>
          <a:p>
            <a:r>
              <a:rPr lang="en-US" dirty="0"/>
              <a:t>The incubation period is the time between exposure and the onset of symptoms. </a:t>
            </a:r>
            <a:br>
              <a:rPr lang="en-US" dirty="0"/>
            </a:br>
            <a:endParaRPr lang="en-US" dirty="0"/>
          </a:p>
          <a:p>
            <a:r>
              <a:rPr lang="en-US" dirty="0"/>
              <a:t>Symptoms may show 2-14 days after exposure.</a:t>
            </a:r>
            <a:br>
              <a:rPr lang="en-US" dirty="0"/>
            </a:br>
            <a:endParaRPr lang="en-US" dirty="0"/>
          </a:p>
          <a:p>
            <a:r>
              <a:rPr lang="en-US" dirty="0"/>
              <a:t>People can spread the virus while asymptomatic.</a:t>
            </a:r>
          </a:p>
          <a:p>
            <a:pPr marL="0" indent="0">
              <a:buNone/>
            </a:pPr>
            <a:endParaRPr lang="en-US" dirty="0"/>
          </a:p>
        </p:txBody>
      </p:sp>
      <p:pic>
        <p:nvPicPr>
          <p:cNvPr id="6" name="Picture 5">
            <a:extLst>
              <a:ext uri="{FF2B5EF4-FFF2-40B4-BE49-F238E27FC236}">
                <a16:creationId xmlns:a16="http://schemas.microsoft.com/office/drawing/2014/main" id="{1F8D0D1D-1233-46B1-AB5A-3B522097DD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5653" y="2008432"/>
            <a:ext cx="6937512" cy="3468756"/>
          </a:xfrm>
          <a:prstGeom prst="rect">
            <a:avLst/>
          </a:prstGeom>
        </p:spPr>
      </p:pic>
    </p:spTree>
    <p:custDataLst>
      <p:tags r:id="rId1"/>
    </p:custDataLst>
    <p:extLst>
      <p:ext uri="{BB962C8B-B14F-4D97-AF65-F5344CB8AC3E}">
        <p14:creationId xmlns:p14="http://schemas.microsoft.com/office/powerpoint/2010/main" val="9929902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3369</TotalTime>
  <Words>2275</Words>
  <Application>Microsoft Office PowerPoint</Application>
  <PresentationFormat>Widescreen</PresentationFormat>
  <Paragraphs>295</Paragraphs>
  <Slides>44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Calibri</vt:lpstr>
      <vt:lpstr>Calibri Light</vt:lpstr>
      <vt:lpstr>Symbol</vt:lpstr>
      <vt:lpstr>Times New Roman</vt:lpstr>
      <vt:lpstr>Wingdings</vt:lpstr>
      <vt:lpstr>Office Theme</vt:lpstr>
      <vt:lpstr>COVID-19 Emergency Response Drill </vt:lpstr>
      <vt:lpstr>Objectives</vt:lpstr>
      <vt:lpstr>PowerPoint Presentation</vt:lpstr>
      <vt:lpstr>Course Modules</vt:lpstr>
      <vt:lpstr>Module 1:  COVID-19</vt:lpstr>
      <vt:lpstr>Module 1:  COVID-19</vt:lpstr>
      <vt:lpstr>Module 1 - COVID-19 A. Definition of the Virus </vt:lpstr>
      <vt:lpstr>Module 1: COVID-19 B. Impact</vt:lpstr>
      <vt:lpstr>Module 1: COVID-19 C. Incubation</vt:lpstr>
      <vt:lpstr>Module 1: COVID-19 D. Transmission</vt:lpstr>
      <vt:lpstr>Module 1: COVID-19 E. Symptoms</vt:lpstr>
      <vt:lpstr>Module 1: COVID-19  F. Survival Outside the Body</vt:lpstr>
      <vt:lpstr>Module 1: COVID-19 G. Prevention</vt:lpstr>
      <vt:lpstr>Module 1: COVID-19 – Summary</vt:lpstr>
      <vt:lpstr>Module 2:  Initial Actions</vt:lpstr>
      <vt:lpstr>Module 2: Initial Actions</vt:lpstr>
      <vt:lpstr>Module 2: Initial Actions Introduction – Mind Set</vt:lpstr>
      <vt:lpstr>Module 2: Initial Actions   Introduction - Mind Set</vt:lpstr>
      <vt:lpstr>Module 2: Initial Actions A.  Notification</vt:lpstr>
      <vt:lpstr>Module 2: Initial Actions A.  Notification (Continued)</vt:lpstr>
      <vt:lpstr>Module 2: Initial Actions B.  Isolation</vt:lpstr>
      <vt:lpstr>Module 2: Initial Actions C.  Protection</vt:lpstr>
      <vt:lpstr>Module 2: Initial Actions C.  Protection (Continued)</vt:lpstr>
      <vt:lpstr>Module 2: Initial Actions C.  Protection (Continued)</vt:lpstr>
      <vt:lpstr>Module 2: Initial Actions D.  Identification</vt:lpstr>
      <vt:lpstr>Module 2: Initial Actions D.  Identification</vt:lpstr>
      <vt:lpstr>Module 2: Initial Actions D.  Identification (Continued)</vt:lpstr>
      <vt:lpstr>Module 2: Initial Actions D.  Identification (Continued)</vt:lpstr>
      <vt:lpstr>Module 2: Initial Actions – Summary</vt:lpstr>
      <vt:lpstr>Module 3:  Completing the Action Plan</vt:lpstr>
      <vt:lpstr>Module 3:  Completing the Action Plan A. Planning</vt:lpstr>
      <vt:lpstr>Module 3:  Completing the Action Plan A. Planning (Continued)</vt:lpstr>
      <vt:lpstr>Module 3:  Completing the Action Plan A. Planning (Continued)</vt:lpstr>
      <vt:lpstr>Match the tactic to achieve the goal.</vt:lpstr>
      <vt:lpstr>Module 3:  Completing the Action Plan B.  Sustained Actions</vt:lpstr>
      <vt:lpstr>Module 3:  Completing the Action Plan B.  Sustained Actions (continued)</vt:lpstr>
      <vt:lpstr>Module 3:  Completing the Action Plan C.  Termination</vt:lpstr>
      <vt:lpstr>Module 3:  Completing the Action Plan C.  Termination (continued)</vt:lpstr>
      <vt:lpstr>Module 3:  Completing the Action Plan C.  Termination (continued)</vt:lpstr>
      <vt:lpstr>Module 3:  Completing the Action Plan C.  Termination (continued)</vt:lpstr>
      <vt:lpstr>Module 3:  Completing the Action Plan C.  Termination (continued)</vt:lpstr>
      <vt:lpstr>Module 3:  Completing the Action Plan C.  Termination (continued)</vt:lpstr>
      <vt:lpstr>Module 3:  Completing the Action Plan Summary</vt:lpstr>
      <vt:lpstr>Module 4:  COVID-19 Response Drill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Emergency Response during COVID-19 Coronavirus Crisis</dc:title>
  <dc:creator>Paul Berry</dc:creator>
  <cp:lastModifiedBy>Tim Hilbert</cp:lastModifiedBy>
  <cp:revision>111</cp:revision>
  <dcterms:created xsi:type="dcterms:W3CDTF">2020-03-27T15:37:00Z</dcterms:created>
  <dcterms:modified xsi:type="dcterms:W3CDTF">2021-07-19T12:07:49Z</dcterms:modified>
</cp:coreProperties>
</file>