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259" r:id="rId5"/>
    <p:sldId id="262" r:id="rId6"/>
    <p:sldId id="389" r:id="rId7"/>
    <p:sldId id="281" r:id="rId8"/>
    <p:sldId id="390" r:id="rId9"/>
    <p:sldId id="270" r:id="rId10"/>
    <p:sldId id="269" r:id="rId11"/>
    <p:sldId id="312" r:id="rId12"/>
    <p:sldId id="313" r:id="rId13"/>
    <p:sldId id="287" r:id="rId14"/>
    <p:sldId id="289" r:id="rId15"/>
    <p:sldId id="279" r:id="rId16"/>
    <p:sldId id="398" r:id="rId17"/>
    <p:sldId id="400" r:id="rId18"/>
    <p:sldId id="369" r:id="rId19"/>
    <p:sldId id="373" r:id="rId20"/>
    <p:sldId id="374" r:id="rId21"/>
    <p:sldId id="375" r:id="rId22"/>
    <p:sldId id="377" r:id="rId23"/>
    <p:sldId id="293" r:id="rId24"/>
    <p:sldId id="344" r:id="rId25"/>
    <p:sldId id="329" r:id="rId26"/>
    <p:sldId id="394" r:id="rId27"/>
    <p:sldId id="337" r:id="rId28"/>
    <p:sldId id="346" r:id="rId29"/>
    <p:sldId id="340" r:id="rId30"/>
    <p:sldId id="291" r:id="rId31"/>
    <p:sldId id="380" r:id="rId32"/>
    <p:sldId id="397" r:id="rId33"/>
    <p:sldId id="396" r:id="rId34"/>
    <p:sldId id="395" r:id="rId35"/>
    <p:sldId id="385" r:id="rId36"/>
    <p:sldId id="352" r:id="rId37"/>
    <p:sldId id="294" r:id="rId38"/>
    <p:sldId id="311" r:id="rId39"/>
    <p:sldId id="386" r:id="rId40"/>
    <p:sldId id="387" r:id="rId41"/>
    <p:sldId id="399" r:id="rId42"/>
    <p:sldId id="306"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8"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Tim Hilbert" initials="TH" lastIdx="38" clrIdx="0">
    <p:extLst>
      <p:ext uri="{19B8F6BF-5375-455C-9EA6-DF929625EA0E}">
        <p15:presenceInfo xmlns:p15="http://schemas.microsoft.com/office/powerpoint/2012/main" userId="S-1-5-21-1757981266-1383384898-725345543-40485" providerId="AD"/>
      </p:ext>
    </p:extLst>
  </p:cmAuthor>
  <p:cmAuthor id="3" name="Peter Raynor" initials="PR" lastIdx="41" clrIdx="1">
    <p:extLst>
      <p:ext uri="{19B8F6BF-5375-455C-9EA6-DF929625EA0E}">
        <p15:presenceInfo xmlns:p15="http://schemas.microsoft.com/office/powerpoint/2012/main" userId="de8511aeb75bf1a3" providerId="Windows Live"/>
      </p:ext>
    </p:extLst>
  </p:cmAuthor>
  <p:cmAuthor id="4" name="Jonathan Rosen" initials="JR" lastIdx="15" clrIdx="2">
    <p:extLst>
      <p:ext uri="{19B8F6BF-5375-455C-9EA6-DF929625EA0E}">
        <p15:presenceInfo xmlns:p15="http://schemas.microsoft.com/office/powerpoint/2012/main" userId="375e2a6e0c247b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344"/>
    <a:srgbClr val="708D05"/>
    <a:srgbClr val="D86516"/>
    <a:srgbClr val="FFFFFF"/>
    <a:srgbClr val="E87524"/>
    <a:srgbClr val="C5203E"/>
    <a:srgbClr val="672E6C"/>
    <a:srgbClr val="346195"/>
    <a:srgbClr val="799A05"/>
    <a:srgbClr val="2845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551A56-1B3F-4AFC-83DA-0B45CCD7A13B}" v="22" dt="2023-05-26T19:55:29.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05" autoAdjust="0"/>
    <p:restoredTop sz="86353" autoAdjust="0"/>
  </p:normalViewPr>
  <p:slideViewPr>
    <p:cSldViewPr snapToGrid="0" snapToObjects="1" showGuides="1">
      <p:cViewPr varScale="1">
        <p:scale>
          <a:sx n="57" d="100"/>
          <a:sy n="57" d="100"/>
        </p:scale>
        <p:origin x="836" y="52"/>
      </p:cViewPr>
      <p:guideLst>
        <p:guide orient="horz" pos="1488"/>
        <p:guide/>
      </p:guideLst>
    </p:cSldViewPr>
  </p:slideViewPr>
  <p:outlineViewPr>
    <p:cViewPr>
      <p:scale>
        <a:sx n="33" d="100"/>
        <a:sy n="33" d="100"/>
      </p:scale>
      <p:origin x="0" y="-17730"/>
    </p:cViewPr>
  </p:outlineViewPr>
  <p:notesTextViewPr>
    <p:cViewPr>
      <p:scale>
        <a:sx n="3" d="2"/>
        <a:sy n="3" d="2"/>
      </p:scale>
      <p:origin x="0" y="0"/>
    </p:cViewPr>
  </p:notesTextViewPr>
  <p:sorterViewPr>
    <p:cViewPr>
      <p:scale>
        <a:sx n="140" d="100"/>
        <a:sy n="140" d="100"/>
      </p:scale>
      <p:origin x="0" y="-3485"/>
    </p:cViewPr>
  </p:sorterViewPr>
  <p:notesViewPr>
    <p:cSldViewPr snapToGrid="0" snapToObjects="1" showGuides="1">
      <p:cViewPr varScale="1">
        <p:scale>
          <a:sx n="82" d="100"/>
          <a:sy n="82" d="100"/>
        </p:scale>
        <p:origin x="-363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99AB5-0FAA-41CC-985B-76B728C5FEE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E3384A3-44C3-4005-B78D-5184E256622A}">
      <dgm:prSet phldrT="[Text]" custT="1"/>
      <dgm:spPr>
        <a:solidFill>
          <a:srgbClr val="708D05"/>
        </a:solidFill>
      </dgm:spPr>
      <dgm:t>
        <a:bodyPr/>
        <a:lstStyle/>
        <a:p>
          <a:pPr>
            <a:buClr>
              <a:srgbClr val="B0002D"/>
            </a:buClr>
            <a:buSzPct val="85000"/>
            <a:buFont typeface="Arial" pitchFamily="34" charset="0"/>
            <a:buChar char="►"/>
          </a:pPr>
          <a:r>
            <a:rPr lang="en-US" sz="2400" b="1" dirty="0">
              <a:ea typeface="MS PGothic" pitchFamily="34" charset="-128"/>
            </a:rPr>
            <a:t>Inhalation of powders and aerosols</a:t>
          </a:r>
          <a:endParaRPr lang="en-US" sz="2400" b="1" dirty="0"/>
        </a:p>
      </dgm:t>
    </dgm:pt>
    <dgm:pt modelId="{CB5ED450-1F87-4349-9845-0DED33DFDAF8}" type="parTrans" cxnId="{31EBF771-A722-40DF-AD5C-B4553FB3C837}">
      <dgm:prSet/>
      <dgm:spPr/>
      <dgm:t>
        <a:bodyPr/>
        <a:lstStyle/>
        <a:p>
          <a:endParaRPr lang="en-US" b="1"/>
        </a:p>
      </dgm:t>
    </dgm:pt>
    <dgm:pt modelId="{976E0CBB-8768-4402-94AF-9294BBFBAEF8}" type="sibTrans" cxnId="{31EBF771-A722-40DF-AD5C-B4553FB3C837}">
      <dgm:prSet/>
      <dgm:spPr/>
      <dgm:t>
        <a:bodyPr/>
        <a:lstStyle/>
        <a:p>
          <a:endParaRPr lang="en-US" b="1"/>
        </a:p>
      </dgm:t>
    </dgm:pt>
    <dgm:pt modelId="{AABDAAB9-9929-4091-B977-3AEE3C0206D4}">
      <dgm:prSet custT="1"/>
      <dgm:spPr>
        <a:solidFill>
          <a:srgbClr val="346195"/>
        </a:solidFill>
      </dgm:spPr>
      <dgm:t>
        <a:bodyPr/>
        <a:lstStyle/>
        <a:p>
          <a:r>
            <a:rPr lang="en-US" sz="2400" b="1" dirty="0">
              <a:ea typeface="MS PGothic" pitchFamily="34" charset="-128"/>
            </a:rPr>
            <a:t>Skin, eye, and mucous membrane absorption</a:t>
          </a:r>
        </a:p>
      </dgm:t>
    </dgm:pt>
    <dgm:pt modelId="{2AD5E411-5685-476A-9168-7A792840CF63}" type="parTrans" cxnId="{8C7E172A-A3FB-419E-8324-E6A2166A1C22}">
      <dgm:prSet/>
      <dgm:spPr/>
      <dgm:t>
        <a:bodyPr/>
        <a:lstStyle/>
        <a:p>
          <a:endParaRPr lang="en-US" b="1"/>
        </a:p>
      </dgm:t>
    </dgm:pt>
    <dgm:pt modelId="{E2E34E6C-050D-48A8-AB02-251D9E45A440}" type="sibTrans" cxnId="{8C7E172A-A3FB-419E-8324-E6A2166A1C22}">
      <dgm:prSet/>
      <dgm:spPr/>
      <dgm:t>
        <a:bodyPr/>
        <a:lstStyle/>
        <a:p>
          <a:endParaRPr lang="en-US" b="1"/>
        </a:p>
      </dgm:t>
    </dgm:pt>
    <dgm:pt modelId="{0A2F45AC-6732-4691-AC4A-AB171C107AE9}">
      <dgm:prSet custT="1"/>
      <dgm:spPr>
        <a:solidFill>
          <a:srgbClr val="C5203E"/>
        </a:solidFill>
      </dgm:spPr>
      <dgm:t>
        <a:bodyPr/>
        <a:lstStyle/>
        <a:p>
          <a:r>
            <a:rPr lang="en-US" sz="2400" b="1" dirty="0">
              <a:ea typeface="MS PGothic" pitchFamily="34" charset="-128"/>
            </a:rPr>
            <a:t>Incidental ingestion (hand to mouth)</a:t>
          </a:r>
        </a:p>
      </dgm:t>
    </dgm:pt>
    <dgm:pt modelId="{A410FF30-73A0-4CF8-A066-DD0DF26F3704}" type="parTrans" cxnId="{BDED7439-2EE7-4F23-A4B3-11E03E876EE7}">
      <dgm:prSet/>
      <dgm:spPr/>
      <dgm:t>
        <a:bodyPr/>
        <a:lstStyle/>
        <a:p>
          <a:endParaRPr lang="en-US" b="1"/>
        </a:p>
      </dgm:t>
    </dgm:pt>
    <dgm:pt modelId="{68EF504E-469D-4133-8506-D8DE8B890340}" type="sibTrans" cxnId="{BDED7439-2EE7-4F23-A4B3-11E03E876EE7}">
      <dgm:prSet/>
      <dgm:spPr/>
      <dgm:t>
        <a:bodyPr/>
        <a:lstStyle/>
        <a:p>
          <a:endParaRPr lang="en-US" b="1"/>
        </a:p>
      </dgm:t>
    </dgm:pt>
    <dgm:pt modelId="{8302DDB9-0604-4FB1-AA1A-6CDE335D7CBF}">
      <dgm:prSet custT="1"/>
      <dgm:spPr>
        <a:solidFill>
          <a:srgbClr val="D86516"/>
        </a:solidFill>
      </dgm:spPr>
      <dgm:t>
        <a:bodyPr/>
        <a:lstStyle/>
        <a:p>
          <a:r>
            <a:rPr lang="en-US" sz="2400" b="1" dirty="0">
              <a:ea typeface="MS PGothic" pitchFamily="34" charset="-128"/>
            </a:rPr>
            <a:t>Accidental inoculation with sharps or needles</a:t>
          </a:r>
        </a:p>
      </dgm:t>
    </dgm:pt>
    <dgm:pt modelId="{AAD8AB6D-60BA-4E7C-B4E7-FE941D914116}" type="parTrans" cxnId="{562D75F2-CEBF-4346-84B4-B3D67F67C77B}">
      <dgm:prSet/>
      <dgm:spPr/>
      <dgm:t>
        <a:bodyPr/>
        <a:lstStyle/>
        <a:p>
          <a:endParaRPr lang="en-US" b="1"/>
        </a:p>
      </dgm:t>
    </dgm:pt>
    <dgm:pt modelId="{A9E457D4-4B11-4C45-B087-2718A9ABB866}" type="sibTrans" cxnId="{562D75F2-CEBF-4346-84B4-B3D67F67C77B}">
      <dgm:prSet/>
      <dgm:spPr/>
      <dgm:t>
        <a:bodyPr/>
        <a:lstStyle/>
        <a:p>
          <a:endParaRPr lang="en-US" b="1"/>
        </a:p>
      </dgm:t>
    </dgm:pt>
    <dgm:pt modelId="{C2FFE908-4C44-4B1A-A39C-EA156F7F4834}" type="pres">
      <dgm:prSet presAssocID="{67399AB5-0FAA-41CC-985B-76B728C5FEE9}" presName="diagram" presStyleCnt="0">
        <dgm:presLayoutVars>
          <dgm:dir/>
          <dgm:resizeHandles val="exact"/>
        </dgm:presLayoutVars>
      </dgm:prSet>
      <dgm:spPr/>
    </dgm:pt>
    <dgm:pt modelId="{21217CE8-2394-487F-A700-8BE4DE2DE3C0}" type="pres">
      <dgm:prSet presAssocID="{DE3384A3-44C3-4005-B78D-5184E256622A}" presName="node" presStyleLbl="node1" presStyleIdx="0" presStyleCnt="4" custScaleX="90274" custScaleY="193260" custLinFactNeighborY="-95979">
        <dgm:presLayoutVars>
          <dgm:bulletEnabled val="1"/>
        </dgm:presLayoutVars>
      </dgm:prSet>
      <dgm:spPr/>
    </dgm:pt>
    <dgm:pt modelId="{DB808391-088A-467F-ACCC-880A23C004F9}" type="pres">
      <dgm:prSet presAssocID="{976E0CBB-8768-4402-94AF-9294BBFBAEF8}" presName="sibTrans" presStyleCnt="0"/>
      <dgm:spPr/>
    </dgm:pt>
    <dgm:pt modelId="{82BE6C14-39A6-4C83-888C-A5071E7F2E95}" type="pres">
      <dgm:prSet presAssocID="{AABDAAB9-9929-4091-B977-3AEE3C0206D4}" presName="node" presStyleLbl="node1" presStyleIdx="1" presStyleCnt="4" custScaleX="90342" custScaleY="193260" custLinFactNeighborY="-95979">
        <dgm:presLayoutVars>
          <dgm:bulletEnabled val="1"/>
        </dgm:presLayoutVars>
      </dgm:prSet>
      <dgm:spPr/>
    </dgm:pt>
    <dgm:pt modelId="{20DD70E2-E7D5-42D9-8F23-5E08C2A59A30}" type="pres">
      <dgm:prSet presAssocID="{E2E34E6C-050D-48A8-AB02-251D9E45A440}" presName="sibTrans" presStyleCnt="0"/>
      <dgm:spPr/>
    </dgm:pt>
    <dgm:pt modelId="{B7BDF0D5-1244-4C4F-A15E-5496F42461FB}" type="pres">
      <dgm:prSet presAssocID="{0A2F45AC-6732-4691-AC4A-AB171C107AE9}" presName="node" presStyleLbl="node1" presStyleIdx="2" presStyleCnt="4" custScaleX="86820" custScaleY="193260" custLinFactNeighborY="-95979">
        <dgm:presLayoutVars>
          <dgm:bulletEnabled val="1"/>
        </dgm:presLayoutVars>
      </dgm:prSet>
      <dgm:spPr/>
    </dgm:pt>
    <dgm:pt modelId="{F326C41C-4DC9-421C-A93F-E61CD2A7A1CE}" type="pres">
      <dgm:prSet presAssocID="{68EF504E-469D-4133-8506-D8DE8B890340}" presName="sibTrans" presStyleCnt="0"/>
      <dgm:spPr/>
    </dgm:pt>
    <dgm:pt modelId="{79BD180F-195C-4952-8EA0-842D948D0331}" type="pres">
      <dgm:prSet presAssocID="{8302DDB9-0604-4FB1-AA1A-6CDE335D7CBF}" presName="node" presStyleLbl="node1" presStyleIdx="3" presStyleCnt="4" custScaleX="84124" custScaleY="193260" custLinFactNeighborY="-95979">
        <dgm:presLayoutVars>
          <dgm:bulletEnabled val="1"/>
        </dgm:presLayoutVars>
      </dgm:prSet>
      <dgm:spPr/>
    </dgm:pt>
  </dgm:ptLst>
  <dgm:cxnLst>
    <dgm:cxn modelId="{97BDE729-23C0-46C5-8010-D0D759BCF218}" type="presOf" srcId="{8302DDB9-0604-4FB1-AA1A-6CDE335D7CBF}" destId="{79BD180F-195C-4952-8EA0-842D948D0331}" srcOrd="0" destOrd="0" presId="urn:microsoft.com/office/officeart/2005/8/layout/default"/>
    <dgm:cxn modelId="{8C7E172A-A3FB-419E-8324-E6A2166A1C22}" srcId="{67399AB5-0FAA-41CC-985B-76B728C5FEE9}" destId="{AABDAAB9-9929-4091-B977-3AEE3C0206D4}" srcOrd="1" destOrd="0" parTransId="{2AD5E411-5685-476A-9168-7A792840CF63}" sibTransId="{E2E34E6C-050D-48A8-AB02-251D9E45A440}"/>
    <dgm:cxn modelId="{BDED7439-2EE7-4F23-A4B3-11E03E876EE7}" srcId="{67399AB5-0FAA-41CC-985B-76B728C5FEE9}" destId="{0A2F45AC-6732-4691-AC4A-AB171C107AE9}" srcOrd="2" destOrd="0" parTransId="{A410FF30-73A0-4CF8-A066-DD0DF26F3704}" sibTransId="{68EF504E-469D-4133-8506-D8DE8B890340}"/>
    <dgm:cxn modelId="{A53A7340-289F-4824-BF15-2DFB13701E79}" type="presOf" srcId="{AABDAAB9-9929-4091-B977-3AEE3C0206D4}" destId="{82BE6C14-39A6-4C83-888C-A5071E7F2E95}" srcOrd="0" destOrd="0" presId="urn:microsoft.com/office/officeart/2005/8/layout/default"/>
    <dgm:cxn modelId="{D5AC5546-5EC3-43D6-950A-279B8DB28FAF}" type="presOf" srcId="{0A2F45AC-6732-4691-AC4A-AB171C107AE9}" destId="{B7BDF0D5-1244-4C4F-A15E-5496F42461FB}" srcOrd="0" destOrd="0" presId="urn:microsoft.com/office/officeart/2005/8/layout/default"/>
    <dgm:cxn modelId="{31EBF771-A722-40DF-AD5C-B4553FB3C837}" srcId="{67399AB5-0FAA-41CC-985B-76B728C5FEE9}" destId="{DE3384A3-44C3-4005-B78D-5184E256622A}" srcOrd="0" destOrd="0" parTransId="{CB5ED450-1F87-4349-9845-0DED33DFDAF8}" sibTransId="{976E0CBB-8768-4402-94AF-9294BBFBAEF8}"/>
    <dgm:cxn modelId="{A67B92C0-2E3A-4F57-9B8F-76A5A8EB7111}" type="presOf" srcId="{DE3384A3-44C3-4005-B78D-5184E256622A}" destId="{21217CE8-2394-487F-A700-8BE4DE2DE3C0}" srcOrd="0" destOrd="0" presId="urn:microsoft.com/office/officeart/2005/8/layout/default"/>
    <dgm:cxn modelId="{CA5424E5-2F44-45CF-98EF-48BC14A1D201}" type="presOf" srcId="{67399AB5-0FAA-41CC-985B-76B728C5FEE9}" destId="{C2FFE908-4C44-4B1A-A39C-EA156F7F4834}" srcOrd="0" destOrd="0" presId="urn:microsoft.com/office/officeart/2005/8/layout/default"/>
    <dgm:cxn modelId="{562D75F2-CEBF-4346-84B4-B3D67F67C77B}" srcId="{67399AB5-0FAA-41CC-985B-76B728C5FEE9}" destId="{8302DDB9-0604-4FB1-AA1A-6CDE335D7CBF}" srcOrd="3" destOrd="0" parTransId="{AAD8AB6D-60BA-4E7C-B4E7-FE941D914116}" sibTransId="{A9E457D4-4B11-4C45-B087-2718A9ABB866}"/>
    <dgm:cxn modelId="{F9D5DB3E-BA9C-4424-873C-A359928DE38D}" type="presParOf" srcId="{C2FFE908-4C44-4B1A-A39C-EA156F7F4834}" destId="{21217CE8-2394-487F-A700-8BE4DE2DE3C0}" srcOrd="0" destOrd="0" presId="urn:microsoft.com/office/officeart/2005/8/layout/default"/>
    <dgm:cxn modelId="{E3DC9493-87DF-412C-8B8F-046704C183A6}" type="presParOf" srcId="{C2FFE908-4C44-4B1A-A39C-EA156F7F4834}" destId="{DB808391-088A-467F-ACCC-880A23C004F9}" srcOrd="1" destOrd="0" presId="urn:microsoft.com/office/officeart/2005/8/layout/default"/>
    <dgm:cxn modelId="{FFB4DB63-93FB-4AC1-A69B-0519911783FF}" type="presParOf" srcId="{C2FFE908-4C44-4B1A-A39C-EA156F7F4834}" destId="{82BE6C14-39A6-4C83-888C-A5071E7F2E95}" srcOrd="2" destOrd="0" presId="urn:microsoft.com/office/officeart/2005/8/layout/default"/>
    <dgm:cxn modelId="{EE0EAAC1-52FB-4B8D-8442-331A3FE1D4A0}" type="presParOf" srcId="{C2FFE908-4C44-4B1A-A39C-EA156F7F4834}" destId="{20DD70E2-E7D5-42D9-8F23-5E08C2A59A30}" srcOrd="3" destOrd="0" presId="urn:microsoft.com/office/officeart/2005/8/layout/default"/>
    <dgm:cxn modelId="{87C017C1-91A6-4B31-8A80-5D1F5D1132CB}" type="presParOf" srcId="{C2FFE908-4C44-4B1A-A39C-EA156F7F4834}" destId="{B7BDF0D5-1244-4C4F-A15E-5496F42461FB}" srcOrd="4" destOrd="0" presId="urn:microsoft.com/office/officeart/2005/8/layout/default"/>
    <dgm:cxn modelId="{FAD43338-18A9-43E9-A4C8-F051026AF4A1}" type="presParOf" srcId="{C2FFE908-4C44-4B1A-A39C-EA156F7F4834}" destId="{F326C41C-4DC9-421C-A93F-E61CD2A7A1CE}" srcOrd="5" destOrd="0" presId="urn:microsoft.com/office/officeart/2005/8/layout/default"/>
    <dgm:cxn modelId="{E524B446-D0FD-40F4-A2C6-344D667A9552}" type="presParOf" srcId="{C2FFE908-4C44-4B1A-A39C-EA156F7F4834}" destId="{79BD180F-195C-4952-8EA0-842D948D033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17CE8-2394-487F-A700-8BE4DE2DE3C0}">
      <dsp:nvSpPr>
        <dsp:cNvPr id="0" name=""/>
        <dsp:cNvSpPr/>
      </dsp:nvSpPr>
      <dsp:spPr>
        <a:xfrm>
          <a:off x="5702" y="0"/>
          <a:ext cx="1944358" cy="2497507"/>
        </a:xfrm>
        <a:prstGeom prst="rect">
          <a:avLst/>
        </a:prstGeom>
        <a:solidFill>
          <a:srgbClr val="708D0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rgbClr val="B0002D"/>
            </a:buClr>
            <a:buSzPct val="85000"/>
            <a:buFont typeface="Arial" pitchFamily="34" charset="0"/>
            <a:buNone/>
          </a:pPr>
          <a:r>
            <a:rPr lang="en-US" sz="2400" b="1" kern="1200" dirty="0">
              <a:ea typeface="MS PGothic" pitchFamily="34" charset="-128"/>
            </a:rPr>
            <a:t>Inhalation of powders and aerosols</a:t>
          </a:r>
          <a:endParaRPr lang="en-US" sz="2400" b="1" kern="1200" dirty="0"/>
        </a:p>
      </dsp:txBody>
      <dsp:txXfrm>
        <a:off x="5702" y="0"/>
        <a:ext cx="1944358" cy="2497507"/>
      </dsp:txXfrm>
    </dsp:sp>
    <dsp:sp modelId="{82BE6C14-39A6-4C83-888C-A5071E7F2E95}">
      <dsp:nvSpPr>
        <dsp:cNvPr id="0" name=""/>
        <dsp:cNvSpPr/>
      </dsp:nvSpPr>
      <dsp:spPr>
        <a:xfrm>
          <a:off x="2165445" y="0"/>
          <a:ext cx="1945822" cy="2497507"/>
        </a:xfrm>
        <a:prstGeom prst="rect">
          <a:avLst/>
        </a:prstGeom>
        <a:solidFill>
          <a:srgbClr val="3461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a typeface="MS PGothic" pitchFamily="34" charset="-128"/>
            </a:rPr>
            <a:t>Skin, eye, and mucous membrane absorption</a:t>
          </a:r>
        </a:p>
      </dsp:txBody>
      <dsp:txXfrm>
        <a:off x="2165445" y="0"/>
        <a:ext cx="1945822" cy="2497507"/>
      </dsp:txXfrm>
    </dsp:sp>
    <dsp:sp modelId="{B7BDF0D5-1244-4C4F-A15E-5496F42461FB}">
      <dsp:nvSpPr>
        <dsp:cNvPr id="0" name=""/>
        <dsp:cNvSpPr/>
      </dsp:nvSpPr>
      <dsp:spPr>
        <a:xfrm>
          <a:off x="4326651" y="0"/>
          <a:ext cx="1869964" cy="2497507"/>
        </a:xfrm>
        <a:prstGeom prst="rect">
          <a:avLst/>
        </a:prstGeom>
        <a:solidFill>
          <a:srgbClr val="C520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a typeface="MS PGothic" pitchFamily="34" charset="-128"/>
            </a:rPr>
            <a:t>Incidental ingestion (hand to mouth)</a:t>
          </a:r>
        </a:p>
      </dsp:txBody>
      <dsp:txXfrm>
        <a:off x="4326651" y="0"/>
        <a:ext cx="1869964" cy="2497507"/>
      </dsp:txXfrm>
    </dsp:sp>
    <dsp:sp modelId="{79BD180F-195C-4952-8EA0-842D948D0331}">
      <dsp:nvSpPr>
        <dsp:cNvPr id="0" name=""/>
        <dsp:cNvSpPr/>
      </dsp:nvSpPr>
      <dsp:spPr>
        <a:xfrm>
          <a:off x="6412000" y="0"/>
          <a:ext cx="1811896" cy="2497507"/>
        </a:xfrm>
        <a:prstGeom prst="rect">
          <a:avLst/>
        </a:prstGeom>
        <a:solidFill>
          <a:srgbClr val="D865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a typeface="MS PGothic" pitchFamily="34" charset="-128"/>
            </a:rPr>
            <a:t>Accidental inoculation with sharps or needles</a:t>
          </a:r>
        </a:p>
      </dsp:txBody>
      <dsp:txXfrm>
        <a:off x="6412000" y="0"/>
        <a:ext cx="1811896" cy="24975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00D730-90D6-7D45-B0A7-E266062CC737}" type="datetimeFigureOut">
              <a:rPr lang="en-US" smtClean="0"/>
              <a:t>5/31/2023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F3F23E-F5E5-F64A-AC0E-5DD2F9EFE655}" type="slidenum">
              <a:rPr lang="en-US" smtClean="0"/>
              <a:t>‹#›</a:t>
            </a:fld>
            <a:endParaRPr lang="en-US" dirty="0"/>
          </a:p>
        </p:txBody>
      </p:sp>
    </p:spTree>
    <p:extLst>
      <p:ext uri="{BB962C8B-B14F-4D97-AF65-F5344CB8AC3E}">
        <p14:creationId xmlns:p14="http://schemas.microsoft.com/office/powerpoint/2010/main" val="1130307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EDA911-0482-0C4C-B400-D17D7FB3B45B}" type="datetimeFigureOut">
              <a:rPr lang="en-US" smtClean="0"/>
              <a:t>5/31/2023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3B4AB-C7BC-2F44-87CB-40F8A6C0B7ED}" type="slidenum">
              <a:rPr lang="en-US" smtClean="0"/>
              <a:t>‹#›</a:t>
            </a:fld>
            <a:endParaRPr lang="en-US" dirty="0"/>
          </a:p>
        </p:txBody>
      </p:sp>
    </p:spTree>
    <p:extLst>
      <p:ext uri="{BB962C8B-B14F-4D97-AF65-F5344CB8AC3E}">
        <p14:creationId xmlns:p14="http://schemas.microsoft.com/office/powerpoint/2010/main" val="12226460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rxawareness/treatment/index.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drugoverdose/opioids/prescribed.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Finalized October 21, 2021</a:t>
            </a:r>
          </a:p>
        </p:txBody>
      </p:sp>
      <p:sp>
        <p:nvSpPr>
          <p:cNvPr id="4" name="Slide Number Placeholder 3"/>
          <p:cNvSpPr>
            <a:spLocks noGrp="1"/>
          </p:cNvSpPr>
          <p:nvPr>
            <p:ph type="sldNum" sz="quarter" idx="10"/>
          </p:nvPr>
        </p:nvSpPr>
        <p:spPr/>
        <p:txBody>
          <a:bodyPr/>
          <a:lstStyle/>
          <a:p>
            <a:fld id="{4700FFF6-524A-4D44-B33C-C6A31F2EC938}" type="slidenum">
              <a:rPr lang="en-US" smtClean="0"/>
              <a:t>1</a:t>
            </a:fld>
            <a:endParaRPr lang="en-US" dirty="0"/>
          </a:p>
        </p:txBody>
      </p:sp>
    </p:spTree>
    <p:extLst>
      <p:ext uri="{BB962C8B-B14F-4D97-AF65-F5344CB8AC3E}">
        <p14:creationId xmlns:p14="http://schemas.microsoft.com/office/powerpoint/2010/main" val="1511543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Photos: U.S. Drug Enforcement Administration</a:t>
            </a:r>
          </a:p>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11</a:t>
            </a:fld>
            <a:endParaRPr lang="en-US" dirty="0"/>
          </a:p>
        </p:txBody>
      </p:sp>
    </p:spTree>
    <p:extLst>
      <p:ext uri="{BB962C8B-B14F-4D97-AF65-F5344CB8AC3E}">
        <p14:creationId xmlns:p14="http://schemas.microsoft.com/office/powerpoint/2010/main" val="1554707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700FFF6-524A-4D44-B33C-C6A31F2EC938}" type="slidenum">
              <a:rPr lang="en-US" smtClean="0"/>
              <a:t>12</a:t>
            </a:fld>
            <a:endParaRPr lang="en-US" dirty="0"/>
          </a:p>
        </p:txBody>
      </p:sp>
    </p:spTree>
    <p:extLst>
      <p:ext uri="{BB962C8B-B14F-4D97-AF65-F5344CB8AC3E}">
        <p14:creationId xmlns:p14="http://schemas.microsoft.com/office/powerpoint/2010/main" val="230911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hlinkClick r:id="rId3"/>
              </a:rPr>
              <a:t>https://www.cdc.gov/rxawareness/treatment/index.html</a:t>
            </a:r>
            <a:endParaRPr lang="en-US"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fld id="{354E4B42-6FB9-46FF-9BF3-E76906A8CC40}" type="slidenum">
              <a:rPr lang="en-US" smtClean="0"/>
              <a:t>14</a:t>
            </a:fld>
            <a:endParaRPr lang="en-US"/>
          </a:p>
        </p:txBody>
      </p:sp>
    </p:spTree>
    <p:extLst>
      <p:ext uri="{BB962C8B-B14F-4D97-AF65-F5344CB8AC3E}">
        <p14:creationId xmlns:p14="http://schemas.microsoft.com/office/powerpoint/2010/main" val="3294667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a:p>
            <a:endParaRPr lang="en-US" b="1" dirty="0"/>
          </a:p>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20</a:t>
            </a:fld>
            <a:endParaRPr lang="en-US" dirty="0"/>
          </a:p>
        </p:txBody>
      </p:sp>
    </p:spTree>
    <p:extLst>
      <p:ext uri="{BB962C8B-B14F-4D97-AF65-F5344CB8AC3E}">
        <p14:creationId xmlns:p14="http://schemas.microsoft.com/office/powerpoint/2010/main" val="477129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dirty="0"/>
          </a:p>
          <a:p>
            <a:endParaRPr lang="en-US" dirty="0"/>
          </a:p>
          <a:p>
            <a:endParaRPr lang="en-US" dirty="0"/>
          </a:p>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21</a:t>
            </a:fld>
            <a:endParaRPr lang="en-US" dirty="0"/>
          </a:p>
        </p:txBody>
      </p:sp>
    </p:spTree>
    <p:extLst>
      <p:ext uri="{BB962C8B-B14F-4D97-AF65-F5344CB8AC3E}">
        <p14:creationId xmlns:p14="http://schemas.microsoft.com/office/powerpoint/2010/main" val="1246251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AEB3B4AB-C7BC-2F44-87CB-40F8A6C0B7ED}" type="slidenum">
              <a:rPr lang="en-US" smtClean="0"/>
              <a:t>22</a:t>
            </a:fld>
            <a:endParaRPr lang="en-US" dirty="0"/>
          </a:p>
        </p:txBody>
      </p:sp>
    </p:spTree>
    <p:extLst>
      <p:ext uri="{BB962C8B-B14F-4D97-AF65-F5344CB8AC3E}">
        <p14:creationId xmlns:p14="http://schemas.microsoft.com/office/powerpoint/2010/main" val="715597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AEB3B4AB-C7BC-2F44-87CB-40F8A6C0B7ED}" type="slidenum">
              <a:rPr lang="en-US" smtClean="0"/>
              <a:t>23</a:t>
            </a:fld>
            <a:endParaRPr lang="en-US" dirty="0"/>
          </a:p>
        </p:txBody>
      </p:sp>
    </p:spTree>
    <p:extLst>
      <p:ext uri="{BB962C8B-B14F-4D97-AF65-F5344CB8AC3E}">
        <p14:creationId xmlns:p14="http://schemas.microsoft.com/office/powerpoint/2010/main" val="1279872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defTabSz="465887">
              <a:defRPr/>
            </a:pPr>
            <a:r>
              <a:rPr lang="en-US" b="0" dirty="0"/>
              <a:t>Source: </a:t>
            </a:r>
            <a:r>
              <a:rPr lang="en-US" dirty="0"/>
              <a:t>Fentanyl: Preventing Occupational Exposure to Emergency Responders</a:t>
            </a:r>
          </a:p>
          <a:p>
            <a:r>
              <a:rPr lang="en-US" b="0" dirty="0"/>
              <a:t>https://www.cdc.gov/niosh/topics/fentanyl/default.html</a:t>
            </a:r>
          </a:p>
          <a:p>
            <a:endParaRPr lang="en-US" b="0" dirty="0"/>
          </a:p>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24</a:t>
            </a:fld>
            <a:endParaRPr lang="en-US" dirty="0"/>
          </a:p>
        </p:txBody>
      </p:sp>
    </p:spTree>
    <p:extLst>
      <p:ext uri="{BB962C8B-B14F-4D97-AF65-F5344CB8AC3E}">
        <p14:creationId xmlns:p14="http://schemas.microsoft.com/office/powerpoint/2010/main" val="3716715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Photo: personal.psu.edu</a:t>
            </a:r>
          </a:p>
          <a:p>
            <a:endParaRPr lang="en-US" b="1" dirty="0"/>
          </a:p>
        </p:txBody>
      </p:sp>
      <p:sp>
        <p:nvSpPr>
          <p:cNvPr id="4" name="Slide Number Placeholder 3"/>
          <p:cNvSpPr>
            <a:spLocks noGrp="1"/>
          </p:cNvSpPr>
          <p:nvPr>
            <p:ph type="sldNum" sz="quarter" idx="10"/>
          </p:nvPr>
        </p:nvSpPr>
        <p:spPr/>
        <p:txBody>
          <a:bodyPr/>
          <a:lstStyle/>
          <a:p>
            <a:fld id="{AEB3B4AB-C7BC-2F44-87CB-40F8A6C0B7ED}" type="slidenum">
              <a:rPr lang="en-US" smtClean="0"/>
              <a:t>25</a:t>
            </a:fld>
            <a:endParaRPr lang="en-US" dirty="0"/>
          </a:p>
        </p:txBody>
      </p:sp>
    </p:spTree>
    <p:extLst>
      <p:ext uri="{BB962C8B-B14F-4D97-AF65-F5344CB8AC3E}">
        <p14:creationId xmlns:p14="http://schemas.microsoft.com/office/powerpoint/2010/main" val="1056788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26</a:t>
            </a:fld>
            <a:endParaRPr lang="en-US" dirty="0"/>
          </a:p>
        </p:txBody>
      </p:sp>
    </p:spTree>
    <p:extLst>
      <p:ext uri="{BB962C8B-B14F-4D97-AF65-F5344CB8AC3E}">
        <p14:creationId xmlns:p14="http://schemas.microsoft.com/office/powerpoint/2010/main" val="1992354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4700FFF6-524A-4D44-B33C-C6A31F2EC938}" type="slidenum">
              <a:rPr lang="en-US" smtClean="0"/>
              <a:t>2</a:t>
            </a:fld>
            <a:endParaRPr lang="en-US" dirty="0"/>
          </a:p>
        </p:txBody>
      </p:sp>
    </p:spTree>
    <p:extLst>
      <p:ext uri="{BB962C8B-B14F-4D97-AF65-F5344CB8AC3E}">
        <p14:creationId xmlns:p14="http://schemas.microsoft.com/office/powerpoint/2010/main" val="1185779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27</a:t>
            </a:fld>
            <a:endParaRPr lang="en-US" dirty="0"/>
          </a:p>
        </p:txBody>
      </p:sp>
    </p:spTree>
    <p:extLst>
      <p:ext uri="{BB962C8B-B14F-4D97-AF65-F5344CB8AC3E}">
        <p14:creationId xmlns:p14="http://schemas.microsoft.com/office/powerpoint/2010/main" val="4199583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defTabSz="465887">
              <a:defRPr/>
            </a:pPr>
            <a:r>
              <a:rPr lang="en-US" b="0" dirty="0"/>
              <a:t>Photo: </a:t>
            </a:r>
            <a:r>
              <a:rPr lang="en-US" dirty="0"/>
              <a:t>Donna S. Heidel, CIH, FAIHA</a:t>
            </a:r>
          </a:p>
          <a:p>
            <a:pPr defTabSz="465887">
              <a:defRPr/>
            </a:pPr>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33</a:t>
            </a:fld>
            <a:endParaRPr lang="en-US" dirty="0"/>
          </a:p>
        </p:txBody>
      </p:sp>
    </p:spTree>
    <p:extLst>
      <p:ext uri="{BB962C8B-B14F-4D97-AF65-F5344CB8AC3E}">
        <p14:creationId xmlns:p14="http://schemas.microsoft.com/office/powerpoint/2010/main" val="3793399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Photos: </a:t>
            </a:r>
            <a:r>
              <a:rPr lang="en-US" dirty="0"/>
              <a:t>Donna S. Heidel, CIH, FAIHA</a:t>
            </a:r>
          </a:p>
          <a:p>
            <a:endParaRPr lang="en-US" i="1" dirty="0"/>
          </a:p>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34</a:t>
            </a:fld>
            <a:endParaRPr lang="en-US" dirty="0"/>
          </a:p>
        </p:txBody>
      </p:sp>
    </p:spTree>
    <p:extLst>
      <p:ext uri="{BB962C8B-B14F-4D97-AF65-F5344CB8AC3E}">
        <p14:creationId xmlns:p14="http://schemas.microsoft.com/office/powerpoint/2010/main" val="2197355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Source: </a:t>
            </a:r>
            <a:r>
              <a:rPr lang="en-US" dirty="0"/>
              <a:t>https://www.gao.gov/products/gao-21-248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 </a:t>
            </a:r>
          </a:p>
        </p:txBody>
      </p:sp>
      <p:sp>
        <p:nvSpPr>
          <p:cNvPr id="4" name="Slide Number Placeholder 3"/>
          <p:cNvSpPr>
            <a:spLocks noGrp="1"/>
          </p:cNvSpPr>
          <p:nvPr>
            <p:ph type="sldNum" sz="quarter" idx="10"/>
          </p:nvPr>
        </p:nvSpPr>
        <p:spPr/>
        <p:txBody>
          <a:bodyPr/>
          <a:lstStyle/>
          <a:p>
            <a:fld id="{AEB3B4AB-C7BC-2F44-87CB-40F8A6C0B7ED}" type="slidenum">
              <a:rPr lang="en-US" smtClean="0"/>
              <a:t>35</a:t>
            </a:fld>
            <a:endParaRPr lang="en-US" dirty="0"/>
          </a:p>
        </p:txBody>
      </p:sp>
    </p:spTree>
    <p:extLst>
      <p:ext uri="{BB962C8B-B14F-4D97-AF65-F5344CB8AC3E}">
        <p14:creationId xmlns:p14="http://schemas.microsoft.com/office/powerpoint/2010/main" val="2191076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39</a:t>
            </a:fld>
            <a:endParaRPr lang="en-US" dirty="0"/>
          </a:p>
        </p:txBody>
      </p:sp>
    </p:spTree>
    <p:extLst>
      <p:ext uri="{BB962C8B-B14F-4D97-AF65-F5344CB8AC3E}">
        <p14:creationId xmlns:p14="http://schemas.microsoft.com/office/powerpoint/2010/main" val="338411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3</a:t>
            </a:fld>
            <a:endParaRPr lang="en-US" dirty="0"/>
          </a:p>
        </p:txBody>
      </p:sp>
    </p:spTree>
    <p:extLst>
      <p:ext uri="{BB962C8B-B14F-4D97-AF65-F5344CB8AC3E}">
        <p14:creationId xmlns:p14="http://schemas.microsoft.com/office/powerpoint/2010/main" val="3058690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pPr>
              <a:defRPr/>
            </a:pPr>
            <a:fld id="{6173BEE4-E025-9C4B-A234-6C8550A55731}" type="slidenum">
              <a:rPr lang="en-US" smtClean="0"/>
              <a:pPr>
                <a:defRPr/>
              </a:pPr>
              <a:t>4</a:t>
            </a:fld>
            <a:endParaRPr lang="en-US" dirty="0"/>
          </a:p>
        </p:txBody>
      </p:sp>
    </p:spTree>
    <p:extLst>
      <p:ext uri="{BB962C8B-B14F-4D97-AF65-F5344CB8AC3E}">
        <p14:creationId xmlns:p14="http://schemas.microsoft.com/office/powerpoint/2010/main" val="1919274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Photo: U.S. Department of Veteran Affairs</a:t>
            </a:r>
          </a:p>
          <a:p>
            <a:pPr defTabSz="931774">
              <a:lnSpc>
                <a:spcPct val="90000"/>
              </a:lnSpc>
              <a:buClr>
                <a:srgbClr val="C00000"/>
              </a:buClr>
            </a:pPr>
            <a:endParaRPr lang="en-US" dirty="0"/>
          </a:p>
          <a:p>
            <a:pPr defTabSz="931774">
              <a:lnSpc>
                <a:spcPct val="90000"/>
              </a:lnSpc>
            </a:pPr>
            <a:r>
              <a:rPr lang="en-US" dirty="0"/>
              <a:t>Source: </a:t>
            </a:r>
            <a:r>
              <a:rPr lang="en-US" dirty="0">
                <a:hlinkClick r:id="rId3"/>
              </a:rPr>
              <a:t>https://www.cdc.gov/drugoverdose/opioids/prescribed.html</a:t>
            </a:r>
            <a:r>
              <a:rPr lang="en-US" dirty="0"/>
              <a:t>  </a:t>
            </a:r>
          </a:p>
          <a:p>
            <a:pPr defTabSz="931774">
              <a:lnSpc>
                <a:spcPct val="90000"/>
              </a:lnSpc>
            </a:pPr>
            <a:r>
              <a:rPr lang="en-US" dirty="0"/>
              <a:t>Accessed 10/23/17</a:t>
            </a:r>
          </a:p>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6</a:t>
            </a:fld>
            <a:endParaRPr lang="en-US" dirty="0"/>
          </a:p>
        </p:txBody>
      </p:sp>
    </p:spTree>
    <p:extLst>
      <p:ext uri="{BB962C8B-B14F-4D97-AF65-F5344CB8AC3E}">
        <p14:creationId xmlns:p14="http://schemas.microsoft.com/office/powerpoint/2010/main" val="4051083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Instructor notes:</a:t>
            </a:r>
          </a:p>
          <a:p>
            <a:pPr defTabSz="931774">
              <a:defRPr/>
            </a:pPr>
            <a:r>
              <a:rPr lang="en-US" dirty="0"/>
              <a:t>The photo shows seized illicit powered fentanyl.</a:t>
            </a:r>
            <a:endParaRPr lang="en-US" b="1" dirty="0"/>
          </a:p>
          <a:p>
            <a:pPr defTabSz="931774">
              <a:defRPr/>
            </a:pPr>
            <a:r>
              <a:rPr lang="en-US" dirty="0"/>
              <a:t>Photo: U.S. Drug Enforcement Administration. </a:t>
            </a:r>
          </a:p>
          <a:p>
            <a:pPr defTabSz="931774">
              <a:defRPr/>
            </a:pPr>
            <a:endParaRPr lang="fr-FR" dirty="0"/>
          </a:p>
          <a:p>
            <a:pPr defTabSz="931774">
              <a:defRPr/>
            </a:pPr>
            <a:r>
              <a:rPr lang="fr-FR" dirty="0"/>
              <a:t>Source: https://www.cdc.gov/drugoverdose/opioids/fentanyl.html</a:t>
            </a:r>
          </a:p>
          <a:p>
            <a:endParaRPr lang="en-US" dirty="0"/>
          </a:p>
        </p:txBody>
      </p:sp>
      <p:sp>
        <p:nvSpPr>
          <p:cNvPr id="4" name="Slide Number Placeholder 3"/>
          <p:cNvSpPr>
            <a:spLocks noGrp="1"/>
          </p:cNvSpPr>
          <p:nvPr>
            <p:ph type="sldNum" sz="quarter" idx="10"/>
          </p:nvPr>
        </p:nvSpPr>
        <p:spPr/>
        <p:txBody>
          <a:bodyPr/>
          <a:lstStyle/>
          <a:p>
            <a:fld id="{4700FFF6-524A-4D44-B33C-C6A31F2EC938}" type="slidenum">
              <a:rPr lang="en-US" smtClean="0"/>
              <a:t>7</a:t>
            </a:fld>
            <a:endParaRPr lang="en-US" dirty="0"/>
          </a:p>
        </p:txBody>
      </p:sp>
    </p:spTree>
    <p:extLst>
      <p:ext uri="{BB962C8B-B14F-4D97-AF65-F5344CB8AC3E}">
        <p14:creationId xmlns:p14="http://schemas.microsoft.com/office/powerpoint/2010/main" val="618556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8</a:t>
            </a:fld>
            <a:endParaRPr lang="en-US" dirty="0"/>
          </a:p>
        </p:txBody>
      </p:sp>
    </p:spTree>
    <p:extLst>
      <p:ext uri="{BB962C8B-B14F-4D97-AF65-F5344CB8AC3E}">
        <p14:creationId xmlns:p14="http://schemas.microsoft.com/office/powerpoint/2010/main" val="365417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algn="l"/>
            <a:r>
              <a:rPr lang="en-US" b="0" dirty="0"/>
              <a:t>Photo: U.S. Drug Enforcement Administration, “Carfentanil: A Dangerous New Factor in the U.S. Opioid Crisis</a:t>
            </a:r>
          </a:p>
        </p:txBody>
      </p:sp>
      <p:sp>
        <p:nvSpPr>
          <p:cNvPr id="4" name="Slide Number Placeholder 3"/>
          <p:cNvSpPr>
            <a:spLocks noGrp="1"/>
          </p:cNvSpPr>
          <p:nvPr>
            <p:ph type="sldNum" sz="quarter" idx="10"/>
          </p:nvPr>
        </p:nvSpPr>
        <p:spPr/>
        <p:txBody>
          <a:bodyPr/>
          <a:lstStyle/>
          <a:p>
            <a:fld id="{AEB3B4AB-C7BC-2F44-87CB-40F8A6C0B7ED}" type="slidenum">
              <a:rPr lang="en-US" smtClean="0"/>
              <a:t>9</a:t>
            </a:fld>
            <a:endParaRPr lang="en-US" dirty="0"/>
          </a:p>
        </p:txBody>
      </p:sp>
    </p:spTree>
    <p:extLst>
      <p:ext uri="{BB962C8B-B14F-4D97-AF65-F5344CB8AC3E}">
        <p14:creationId xmlns:p14="http://schemas.microsoft.com/office/powerpoint/2010/main" val="108069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0" marR="0" lvl="0" indent="0" algn="l" defTabSz="465887" rtl="0" eaLnBrk="1" fontAlgn="auto" latinLnBrk="0" hangingPunct="1">
              <a:lnSpc>
                <a:spcPct val="100000"/>
              </a:lnSpc>
              <a:spcBef>
                <a:spcPts val="0"/>
              </a:spcBef>
              <a:spcAft>
                <a:spcPts val="0"/>
              </a:spcAft>
              <a:buClrTx/>
              <a:buSzTx/>
              <a:buFontTx/>
              <a:buNone/>
              <a:tabLst/>
              <a:defRPr/>
            </a:pPr>
            <a:r>
              <a:rPr lang="en-US" b="0" dirty="0"/>
              <a:t>Photos: CDC and Dailymed.NLM.NIH.GOV</a:t>
            </a:r>
          </a:p>
          <a:p>
            <a:pPr defTabSz="465887">
              <a:defRPr/>
            </a:pPr>
            <a:endParaRPr lang="en-US" dirty="0"/>
          </a:p>
          <a:p>
            <a:pPr defTabSz="465887">
              <a:defRPr/>
            </a:pPr>
            <a:endParaRPr lang="en-US" altLang="en-US" dirty="0"/>
          </a:p>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10</a:t>
            </a:fld>
            <a:endParaRPr lang="en-US" dirty="0"/>
          </a:p>
        </p:txBody>
      </p:sp>
    </p:spTree>
    <p:extLst>
      <p:ext uri="{BB962C8B-B14F-4D97-AF65-F5344CB8AC3E}">
        <p14:creationId xmlns:p14="http://schemas.microsoft.com/office/powerpoint/2010/main" val="147801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1"/>
            <a:ext cx="9142984" cy="68572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p>
            <a:fld id="{3295B7C4-B768-B345-B706-EB947EE70A4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550"/>
            <a:ext cx="3008313" cy="691407"/>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000551"/>
            <a:ext cx="5111750" cy="54909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91957"/>
            <a:ext cx="3008313" cy="4799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30429"/>
            <a:ext cx="8229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57200" y="921740"/>
            <a:ext cx="8229600" cy="41356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5697167"/>
            <a:ext cx="8229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ntent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7BF2B7-8E13-4F4D-93D6-2B444EAE06EE}"/>
              </a:ext>
            </a:extLst>
          </p:cNvPr>
          <p:cNvSpPr>
            <a:spLocks noGrp="1"/>
          </p:cNvSpPr>
          <p:nvPr>
            <p:ph type="pic" sz="quarter" idx="14"/>
          </p:nvPr>
        </p:nvSpPr>
        <p:spPr/>
        <p:txBody>
          <a:bodyPr/>
          <a:lstStyle/>
          <a:p>
            <a:endParaRPr lang="en-US" dirty="0"/>
          </a:p>
        </p:txBody>
      </p:sp>
      <p:sp>
        <p:nvSpPr>
          <p:cNvPr id="7" name="Espace réservé du texte 11"/>
          <p:cNvSpPr>
            <a:spLocks noGrp="1"/>
          </p:cNvSpPr>
          <p:nvPr>
            <p:ph type="body" sz="quarter" idx="13" hasCustomPrompt="1"/>
          </p:nvPr>
        </p:nvSpPr>
        <p:spPr>
          <a:xfrm>
            <a:off x="233173" y="209916"/>
            <a:ext cx="346832" cy="259476"/>
          </a:xfrm>
        </p:spPr>
        <p:txBody>
          <a:bodyPr lIns="0" rIns="0"/>
          <a:lstStyle>
            <a:lvl1pPr algn="ctr">
              <a:defRPr sz="1200" b="0">
                <a:solidFill>
                  <a:schemeClr val="accent6"/>
                </a:solidFill>
              </a:defRPr>
            </a:lvl1pPr>
          </a:lstStyle>
          <a:p>
            <a:pPr lvl="0"/>
            <a:r>
              <a:rPr lang="en-GB" dirty="0"/>
              <a:t>01</a:t>
            </a:r>
          </a:p>
        </p:txBody>
      </p:sp>
      <p:sp>
        <p:nvSpPr>
          <p:cNvPr id="8" name="Title 1">
            <a:extLst>
              <a:ext uri="{FF2B5EF4-FFF2-40B4-BE49-F238E27FC236}">
                <a16:creationId xmlns:a16="http://schemas.microsoft.com/office/drawing/2014/main" id="{BA8D78A6-80E7-644C-B688-253173ACBE3D}"/>
              </a:ext>
            </a:extLst>
          </p:cNvPr>
          <p:cNvSpPr>
            <a:spLocks noGrp="1"/>
          </p:cNvSpPr>
          <p:nvPr>
            <p:ph type="title"/>
          </p:nvPr>
        </p:nvSpPr>
        <p:spPr>
          <a:xfrm>
            <a:off x="457200" y="999078"/>
            <a:ext cx="8229600" cy="540717"/>
          </a:xfrm>
        </p:spPr>
        <p:txBody>
          <a:bodyPr/>
          <a:lstStyle>
            <a:lvl1pPr>
              <a:lnSpc>
                <a:spcPct val="80000"/>
              </a:lnSpc>
              <a:defRPr>
                <a:solidFill>
                  <a:srgbClr val="C5203E"/>
                </a:solidFill>
              </a:defRPr>
            </a:lvl1pPr>
          </a:lstStyle>
          <a:p>
            <a:r>
              <a:rPr lang="en-US" dirty="0"/>
              <a:t>Click to edit Master title style</a:t>
            </a:r>
          </a:p>
        </p:txBody>
      </p:sp>
      <p:sp>
        <p:nvSpPr>
          <p:cNvPr id="10" name="Date Placeholder 3">
            <a:extLst>
              <a:ext uri="{FF2B5EF4-FFF2-40B4-BE49-F238E27FC236}">
                <a16:creationId xmlns:a16="http://schemas.microsoft.com/office/drawing/2014/main" id="{42253CC7-D0B0-D543-9305-90C0FA4A3D55}"/>
              </a:ext>
            </a:extLst>
          </p:cNvPr>
          <p:cNvSpPr>
            <a:spLocks noGrp="1"/>
          </p:cNvSpPr>
          <p:nvPr>
            <p:ph type="dt" sz="half" idx="10"/>
          </p:nvPr>
        </p:nvSpPr>
        <p:spPr>
          <a:xfrm>
            <a:off x="4417219" y="6491455"/>
            <a:ext cx="2133600" cy="365125"/>
          </a:xfrm>
          <a:prstGeom prst="rect">
            <a:avLst/>
          </a:prstGeom>
        </p:spPr>
        <p:txBody>
          <a:bodyPr/>
          <a:lstStyle/>
          <a:p>
            <a:endParaRPr lang="en-US" dirty="0"/>
          </a:p>
        </p:txBody>
      </p:sp>
      <p:sp>
        <p:nvSpPr>
          <p:cNvPr id="11" name="Footer Placeholder 4">
            <a:extLst>
              <a:ext uri="{FF2B5EF4-FFF2-40B4-BE49-F238E27FC236}">
                <a16:creationId xmlns:a16="http://schemas.microsoft.com/office/drawing/2014/main" id="{0D603BA5-1C99-3D4B-858F-87069D54BD48}"/>
              </a:ext>
            </a:extLst>
          </p:cNvPr>
          <p:cNvSpPr>
            <a:spLocks noGrp="1"/>
          </p:cNvSpPr>
          <p:nvPr>
            <p:ph type="ftr" sz="quarter" idx="11"/>
          </p:nvPr>
        </p:nvSpPr>
        <p:spPr>
          <a:xfrm>
            <a:off x="457200" y="6491455"/>
            <a:ext cx="2895600" cy="365125"/>
          </a:xfrm>
          <a:prstGeom prst="rect">
            <a:avLst/>
          </a:prstGeom>
        </p:spPr>
        <p:txBody>
          <a:bodyPr/>
          <a:lstStyle>
            <a:lvl1pPr>
              <a:defRPr/>
            </a:lvl1pPr>
          </a:lstStyle>
          <a:p>
            <a:endParaRPr lang="en-US" dirty="0"/>
          </a:p>
        </p:txBody>
      </p:sp>
      <p:sp>
        <p:nvSpPr>
          <p:cNvPr id="12" name="Slide Number Placeholder 5">
            <a:extLst>
              <a:ext uri="{FF2B5EF4-FFF2-40B4-BE49-F238E27FC236}">
                <a16:creationId xmlns:a16="http://schemas.microsoft.com/office/drawing/2014/main" id="{8C4AD81E-B2A6-8742-B276-20A18B31387F}"/>
              </a:ext>
            </a:extLst>
          </p:cNvPr>
          <p:cNvSpPr>
            <a:spLocks noGrp="1"/>
          </p:cNvSpPr>
          <p:nvPr>
            <p:ph type="sldNum" sz="quarter" idx="12"/>
          </p:nvPr>
        </p:nvSpPr>
        <p:spPr>
          <a:xfrm>
            <a:off x="6553200" y="6491455"/>
            <a:ext cx="2133600" cy="365125"/>
          </a:xfrm>
          <a:prstGeom prst="rect">
            <a:avLst/>
          </a:prstGeom>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348648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5203E"/>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C5203E"/>
              </a:buClr>
              <a:defRPr/>
            </a:lvl1pPr>
            <a:lvl2pPr>
              <a:buClr>
                <a:srgbClr val="C5203E"/>
              </a:buClr>
              <a:defRPr/>
            </a:lvl2pPr>
            <a:lvl3pPr>
              <a:buClr>
                <a:srgbClr val="C5203E"/>
              </a:buClr>
              <a:defRPr/>
            </a:lvl3pPr>
            <a:lvl4pPr>
              <a:buClr>
                <a:srgbClr val="C5203E"/>
              </a:buClr>
              <a:defRPr/>
            </a:lvl4pPr>
            <a:lvl5pPr>
              <a:buClr>
                <a:srgbClr val="C5203E"/>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fld id="{3295B7C4-B768-B345-B706-EB947EE70A4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fld id="{3295B7C4-B768-B345-B706-EB947EE70A4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Divider Slides">
    <p:spTree>
      <p:nvGrpSpPr>
        <p:cNvPr id="1" name=""/>
        <p:cNvGrpSpPr/>
        <p:nvPr/>
      </p:nvGrpSpPr>
      <p:grpSpPr>
        <a:xfrm>
          <a:off x="0" y="0"/>
          <a:ext cx="0" cy="0"/>
          <a:chOff x="0" y="0"/>
          <a:chExt cx="0" cy="0"/>
        </a:xfrm>
      </p:grpSpPr>
      <p:sp>
        <p:nvSpPr>
          <p:cNvPr id="2" name="Title 1"/>
          <p:cNvSpPr>
            <a:spLocks noGrp="1"/>
          </p:cNvSpPr>
          <p:nvPr>
            <p:ph type="title"/>
          </p:nvPr>
        </p:nvSpPr>
        <p:spPr>
          <a:xfrm>
            <a:off x="722313" y="1025526"/>
            <a:ext cx="7772400" cy="1362075"/>
          </a:xfrm>
        </p:spPr>
        <p:txBody>
          <a:bodyPr anchor="b"/>
          <a:lstStyle>
            <a:lvl1pPr algn="l">
              <a:defRPr sz="4000" b="1" cap="all"/>
            </a:lvl1pPr>
          </a:lstStyle>
          <a:p>
            <a:r>
              <a:rPr lang="en-US" dirty="0"/>
              <a:t>Click to edit Master title style</a:t>
            </a:r>
          </a:p>
        </p:txBody>
      </p:sp>
      <p:sp>
        <p:nvSpPr>
          <p:cNvPr id="3" name="Text Placeholder 2"/>
          <p:cNvSpPr>
            <a:spLocks noGrp="1"/>
          </p:cNvSpPr>
          <p:nvPr>
            <p:ph type="body" idx="1" hasCustomPrompt="1"/>
          </p:nvPr>
        </p:nvSpPr>
        <p:spPr>
          <a:xfrm>
            <a:off x="722313" y="2387600"/>
            <a:ext cx="7772400" cy="1915885"/>
          </a:xfrm>
        </p:spPr>
        <p:txBody>
          <a:bodyPr anchor="t">
            <a:noAutofit/>
          </a:bodyPr>
          <a:lstStyle>
            <a:lvl1pPr marL="0" indent="0">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2128044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70451"/>
            <a:ext cx="4038600" cy="49210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570451"/>
            <a:ext cx="4038600" cy="4921004"/>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570451"/>
            <a:ext cx="4038600" cy="4921004"/>
          </a:xfrm>
        </p:spPr>
        <p:txBody>
          <a:bodyPr>
            <a:noAutofit/>
          </a:bodyPr>
          <a:lstStyle>
            <a:lvl1pPr marL="6350" indent="-6350">
              <a:tabLs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B4D35583-C9F5-B34D-9207-962C3349C412}"/>
              </a:ext>
            </a:extLst>
          </p:cNvPr>
          <p:cNvSpPr>
            <a:spLocks noGrp="1"/>
          </p:cNvSpPr>
          <p:nvPr>
            <p:ph type="pic" sz="quarter" idx="13"/>
          </p:nvPr>
        </p:nvSpPr>
        <p:spPr>
          <a:xfrm>
            <a:off x="4633992" y="1570038"/>
            <a:ext cx="4052807" cy="4921250"/>
          </a:xfrm>
        </p:spPr>
        <p:txBody>
          <a:bodyPr>
            <a:noAutofit/>
          </a:bodyPr>
          <a:lstStyle/>
          <a:p>
            <a:endParaRPr lang="en-US" dirty="0"/>
          </a:p>
        </p:txBody>
      </p:sp>
      <p:sp>
        <p:nvSpPr>
          <p:cNvPr id="7" name="Date Placeholder 6"/>
          <p:cNvSpPr>
            <a:spLocks noGrp="1"/>
          </p:cNvSpPr>
          <p:nvPr>
            <p:ph type="dt" sz="half" idx="14"/>
          </p:nvPr>
        </p:nvSpPr>
        <p:spPr/>
        <p:txBody>
          <a:bodyPr/>
          <a:lstStyle/>
          <a:p>
            <a:endParaRPr lang="en-US" dirty="0"/>
          </a:p>
        </p:txBody>
      </p:sp>
      <p:sp>
        <p:nvSpPr>
          <p:cNvPr id="8" name="Footer Placeholder 7"/>
          <p:cNvSpPr>
            <a:spLocks noGrp="1"/>
          </p:cNvSpPr>
          <p:nvPr>
            <p:ph type="ftr" sz="quarter" idx="15"/>
          </p:nvPr>
        </p:nvSpPr>
        <p:spPr/>
        <p:txBody>
          <a:bodyPr/>
          <a:lstStyle/>
          <a:p>
            <a:endParaRPr lang="en-US" dirty="0"/>
          </a:p>
        </p:txBody>
      </p:sp>
      <p:sp>
        <p:nvSpPr>
          <p:cNvPr id="10" name="Slide Number Placeholder 9"/>
          <p:cNvSpPr>
            <a:spLocks noGrp="1"/>
          </p:cNvSpPr>
          <p:nvPr>
            <p:ph type="sldNum" sz="quarter" idx="16"/>
          </p:nvPr>
        </p:nvSpPr>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180444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wo Pho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
        <p:nvSpPr>
          <p:cNvPr id="9" name="Picture Placeholder 8">
            <a:extLst>
              <a:ext uri="{FF2B5EF4-FFF2-40B4-BE49-F238E27FC236}">
                <a16:creationId xmlns:a16="http://schemas.microsoft.com/office/drawing/2014/main" id="{B4D35583-C9F5-B34D-9207-962C3349C412}"/>
              </a:ext>
            </a:extLst>
          </p:cNvPr>
          <p:cNvSpPr>
            <a:spLocks noGrp="1"/>
          </p:cNvSpPr>
          <p:nvPr>
            <p:ph type="pic" sz="quarter" idx="13"/>
          </p:nvPr>
        </p:nvSpPr>
        <p:spPr>
          <a:xfrm>
            <a:off x="4633992" y="1570038"/>
            <a:ext cx="4052807" cy="4921250"/>
          </a:xfrm>
        </p:spPr>
        <p:txBody>
          <a:bodyPr>
            <a:noAutofit/>
          </a:bodyPr>
          <a:lstStyle/>
          <a:p>
            <a:endParaRPr lang="en-US" dirty="0"/>
          </a:p>
        </p:txBody>
      </p:sp>
      <p:sp>
        <p:nvSpPr>
          <p:cNvPr id="8" name="Picture Placeholder 8">
            <a:extLst>
              <a:ext uri="{FF2B5EF4-FFF2-40B4-BE49-F238E27FC236}">
                <a16:creationId xmlns:a16="http://schemas.microsoft.com/office/drawing/2014/main" id="{F88C6529-4ED1-A345-91A4-9E03CC84A9CA}"/>
              </a:ext>
            </a:extLst>
          </p:cNvPr>
          <p:cNvSpPr>
            <a:spLocks noGrp="1"/>
          </p:cNvSpPr>
          <p:nvPr>
            <p:ph type="pic" sz="quarter" idx="14"/>
          </p:nvPr>
        </p:nvSpPr>
        <p:spPr>
          <a:xfrm>
            <a:off x="465082" y="1570038"/>
            <a:ext cx="4052807" cy="4921250"/>
          </a:xfrm>
        </p:spPr>
        <p:txBody>
          <a:bodyPr>
            <a:noAutofit/>
          </a:bodyPr>
          <a:lstStyle/>
          <a:p>
            <a:endParaRPr lang="en-US" dirty="0"/>
          </a:p>
        </p:txBody>
      </p:sp>
    </p:spTree>
    <p:extLst>
      <p:ext uri="{BB962C8B-B14F-4D97-AF65-F5344CB8AC3E}">
        <p14:creationId xmlns:p14="http://schemas.microsoft.com/office/powerpoint/2010/main" val="424980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58069"/>
            <a:ext cx="8229600" cy="54071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01830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24353"/>
            <a:ext cx="4040188" cy="4013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01830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24353"/>
            <a:ext cx="4041775" cy="4013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p>
            <a:fld id="{3295B7C4-B768-B345-B706-EB947EE70A4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p>
            <a:fld id="{3295B7C4-B768-B345-B706-EB947EE70A4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03586"/>
            <a:ext cx="8229600" cy="48084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55379"/>
            <a:ext cx="8229600" cy="48360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419600" y="6491455"/>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endParaRPr lang="en-US" dirty="0"/>
          </a:p>
        </p:txBody>
      </p:sp>
      <p:sp>
        <p:nvSpPr>
          <p:cNvPr id="5" name="Footer Placeholder 4"/>
          <p:cNvSpPr>
            <a:spLocks noGrp="1"/>
          </p:cNvSpPr>
          <p:nvPr>
            <p:ph type="ftr" sz="quarter" idx="3"/>
          </p:nvPr>
        </p:nvSpPr>
        <p:spPr>
          <a:xfrm>
            <a:off x="462815" y="6491455"/>
            <a:ext cx="2895600" cy="365125"/>
          </a:xfrm>
          <a:prstGeom prst="rect">
            <a:avLst/>
          </a:prstGeom>
        </p:spPr>
        <p:txBody>
          <a:bodyPr vert="horz" lIns="91440" tIns="45720" rIns="91440" bIns="45720" rtlCol="0" anchor="ctr"/>
          <a:lstStyle>
            <a:lvl1pPr algn="l">
              <a:defRPr sz="1000">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491455"/>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fld id="{3295B7C4-B768-B345-B706-EB947EE70A49}" type="slidenum">
              <a:rPr lang="en-US" smtClean="0"/>
              <a:pPr/>
              <a:t>‹#›</a:t>
            </a:fld>
            <a:endParaRPr lang="en-US" dirty="0"/>
          </a:p>
        </p:txBody>
      </p:sp>
      <p:pic>
        <p:nvPicPr>
          <p:cNvPr id="9" name="Picture 8" descr="WTP Opiate PPT Header Art 011218-01.jp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0"/>
            <a:ext cx="9144000" cy="91714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52" r:id="rId5"/>
    <p:sldLayoutId id="2147483659" r:id="rId6"/>
    <p:sldLayoutId id="2147483660" r:id="rId7"/>
    <p:sldLayoutId id="2147483653" r:id="rId8"/>
    <p:sldLayoutId id="2147483654" r:id="rId9"/>
    <p:sldLayoutId id="2147483655" r:id="rId10"/>
    <p:sldLayoutId id="2147483656" r:id="rId11"/>
    <p:sldLayoutId id="2147483657" r:id="rId12"/>
    <p:sldLayoutId id="2147483661" r:id="rId13"/>
  </p:sldLayoutIdLst>
  <p:hf hdr="0" ftr="0" dt="0"/>
  <p:txStyles>
    <p:titleStyle>
      <a:lvl1pPr algn="l" defTabSz="457200" rtl="0" eaLnBrk="1" latinLnBrk="0" hangingPunct="1">
        <a:lnSpc>
          <a:spcPct val="80000"/>
        </a:lnSpc>
        <a:spcBef>
          <a:spcPct val="0"/>
        </a:spcBef>
        <a:buNone/>
        <a:defRPr sz="3000" b="1" kern="1200">
          <a:solidFill>
            <a:srgbClr val="C5203E"/>
          </a:solidFill>
          <a:latin typeface="Arial"/>
          <a:ea typeface="+mj-ea"/>
          <a:cs typeface="Arial"/>
        </a:defRPr>
      </a:lvl1pPr>
    </p:titleStyle>
    <p:bodyStyle>
      <a:lvl1pPr marL="342900" indent="-342900" algn="l" defTabSz="457200" rtl="0" eaLnBrk="1" latinLnBrk="0" hangingPunct="1">
        <a:spcBef>
          <a:spcPct val="20000"/>
        </a:spcBef>
        <a:buClr>
          <a:srgbClr val="C5203E"/>
        </a:buClr>
        <a:buFont typeface="Arial"/>
        <a:buNone/>
        <a:defRPr sz="2400" kern="1200">
          <a:solidFill>
            <a:schemeClr val="tx1"/>
          </a:solidFill>
          <a:latin typeface="Arial"/>
          <a:ea typeface="+mn-ea"/>
          <a:cs typeface="Arial"/>
        </a:defRPr>
      </a:lvl1pPr>
      <a:lvl2pPr marL="227013" indent="-227013" algn="l" defTabSz="457200" rtl="0" eaLnBrk="1" latinLnBrk="0" hangingPunct="1">
        <a:spcBef>
          <a:spcPct val="20000"/>
        </a:spcBef>
        <a:buClr>
          <a:srgbClr val="C5203E"/>
        </a:buClr>
        <a:buFont typeface="Arial"/>
        <a:buChar char="•"/>
        <a:defRPr sz="2200" kern="1200">
          <a:solidFill>
            <a:schemeClr val="tx1"/>
          </a:solidFill>
          <a:latin typeface="Arial"/>
          <a:ea typeface="+mn-ea"/>
          <a:cs typeface="Arial"/>
        </a:defRPr>
      </a:lvl2pPr>
      <a:lvl3pPr marL="454025" indent="-227013" algn="l" defTabSz="457200" rtl="0" eaLnBrk="1" latinLnBrk="0" hangingPunct="1">
        <a:spcBef>
          <a:spcPct val="20000"/>
        </a:spcBef>
        <a:buClr>
          <a:srgbClr val="C5203E"/>
        </a:buClr>
        <a:buFont typeface="Arial"/>
        <a:buChar char="•"/>
        <a:defRPr sz="2000" kern="1200">
          <a:solidFill>
            <a:schemeClr val="tx1"/>
          </a:solidFill>
          <a:latin typeface="Arial"/>
          <a:ea typeface="+mn-ea"/>
          <a:cs typeface="Arial"/>
        </a:defRPr>
      </a:lvl3pPr>
      <a:lvl4pPr marL="682625" indent="-228600" algn="l" defTabSz="457200" rtl="0" eaLnBrk="1" latinLnBrk="0" hangingPunct="1">
        <a:spcBef>
          <a:spcPct val="20000"/>
        </a:spcBef>
        <a:buClr>
          <a:srgbClr val="C5203E"/>
        </a:buClr>
        <a:buFont typeface="Arial"/>
        <a:buChar char="•"/>
        <a:defRPr sz="2000" kern="1200">
          <a:solidFill>
            <a:schemeClr val="tx1"/>
          </a:solidFill>
          <a:latin typeface="Arial"/>
          <a:ea typeface="+mn-ea"/>
          <a:cs typeface="Arial"/>
        </a:defRPr>
      </a:lvl4pPr>
      <a:lvl5pPr marL="917575" indent="-234950" algn="l" defTabSz="457200" rtl="0" eaLnBrk="1" latinLnBrk="0" hangingPunct="1">
        <a:spcBef>
          <a:spcPct val="20000"/>
        </a:spcBef>
        <a:buClr>
          <a:srgbClr val="C5203E"/>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www.gao.gov/products/gao-21-248"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fentanylsafety.com/" TargetMode="External"/><Relationship Id="rId7" Type="http://schemas.openxmlformats.org/officeDocument/2006/relationships/hyperlink" Target="https://www.dea.gov/documents/2017/2017-11/2017-11-28/fentanyl-safety-recommendations-first-responder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interagencyboard.org/sites/default/files/publications/IAB%20First%20Responder%20PPE%20and%20Decontamination%20Recommendations%20for%20Fentanyl.pdf" TargetMode="External"/><Relationship Id="rId5" Type="http://schemas.openxmlformats.org/officeDocument/2006/relationships/hyperlink" Target="https://www.cdc.gov/niosh/topics/fentanyl/risk.html" TargetMode="External"/><Relationship Id="rId4" Type="http://schemas.openxmlformats.org/officeDocument/2006/relationships/hyperlink" Target="https://tools.niehs.nih.gov/wetp/index.cfm?id=258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B2A5-222E-46FF-82F7-FAACAAEC8B27}"/>
              </a:ext>
            </a:extLst>
          </p:cNvPr>
          <p:cNvSpPr>
            <a:spLocks noGrp="1"/>
          </p:cNvSpPr>
          <p:nvPr>
            <p:ph type="title"/>
          </p:nvPr>
        </p:nvSpPr>
        <p:spPr>
          <a:xfrm>
            <a:off x="336620" y="843826"/>
            <a:ext cx="8229600" cy="480848"/>
          </a:xfrm>
        </p:spPr>
        <p:txBody>
          <a:bodyPr>
            <a:normAutofit/>
          </a:bodyPr>
          <a:lstStyle/>
          <a:p>
            <a:r>
              <a:rPr lang="en-US" sz="2700" dirty="0"/>
              <a:t>Opioid Overdose Emergency Response  </a:t>
            </a:r>
          </a:p>
        </p:txBody>
      </p:sp>
      <p:sp>
        <p:nvSpPr>
          <p:cNvPr id="3" name="Content Placeholder 2"/>
          <p:cNvSpPr>
            <a:spLocks noGrp="1"/>
          </p:cNvSpPr>
          <p:nvPr>
            <p:ph idx="1"/>
          </p:nvPr>
        </p:nvSpPr>
        <p:spPr>
          <a:xfrm>
            <a:off x="457200" y="3296763"/>
            <a:ext cx="8229600" cy="3157781"/>
          </a:xfrm>
        </p:spPr>
        <p:txBody>
          <a:bodyPr/>
          <a:lstStyle/>
          <a:p>
            <a:r>
              <a:rPr lang="en-US" dirty="0"/>
              <a:t>Course Goal</a:t>
            </a:r>
          </a:p>
          <a:p>
            <a:endParaRPr lang="en-US" dirty="0"/>
          </a:p>
          <a:p>
            <a:r>
              <a:rPr lang="en-US" dirty="0"/>
              <a:t>This program is designed to train emergency responders and others who may respond to an opioid overdose, including use of Naloxone (Narcan).</a:t>
            </a:r>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67193" y="2183167"/>
            <a:ext cx="810838" cy="810838"/>
          </a:xfrm>
          <a:prstGeom prst="rect">
            <a:avLst/>
          </a:prstGeom>
        </p:spPr>
      </p:pic>
      <p:sp>
        <p:nvSpPr>
          <p:cNvPr id="4" name="Slide Number Placeholder 3">
            <a:extLst>
              <a:ext uri="{FF2B5EF4-FFF2-40B4-BE49-F238E27FC236}">
                <a16:creationId xmlns:a16="http://schemas.microsoft.com/office/drawing/2014/main" id="{D174A0F1-5526-4404-8F9D-BF130F660D38}"/>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1</a:t>
            </a:fld>
            <a:endParaRPr lang="en-US" dirty="0"/>
          </a:p>
        </p:txBody>
      </p:sp>
    </p:spTree>
    <p:extLst>
      <p:ext uri="{BB962C8B-B14F-4D97-AF65-F5344CB8AC3E}">
        <p14:creationId xmlns:p14="http://schemas.microsoft.com/office/powerpoint/2010/main" val="65452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8605A9-0E79-4754-B0F5-3992B8F37DAE}"/>
              </a:ext>
            </a:extLst>
          </p:cNvPr>
          <p:cNvSpPr>
            <a:spLocks noGrp="1"/>
          </p:cNvSpPr>
          <p:nvPr>
            <p:ph type="title"/>
          </p:nvPr>
        </p:nvSpPr>
        <p:spPr>
          <a:xfrm>
            <a:off x="519191" y="475513"/>
            <a:ext cx="8229600" cy="480848"/>
          </a:xfrm>
        </p:spPr>
        <p:txBody>
          <a:bodyPr>
            <a:normAutofit fontScale="90000"/>
          </a:bodyPr>
          <a:lstStyle/>
          <a:p>
            <a:r>
              <a:rPr lang="en-US" dirty="0"/>
              <a:t>Legal Forms of Fentanyl and Synthetic Opioids</a:t>
            </a:r>
          </a:p>
        </p:txBody>
      </p:sp>
      <p:sp>
        <p:nvSpPr>
          <p:cNvPr id="22" name="Content Placeholder 21">
            <a:extLst>
              <a:ext uri="{FF2B5EF4-FFF2-40B4-BE49-F238E27FC236}">
                <a16:creationId xmlns:a16="http://schemas.microsoft.com/office/drawing/2014/main" id="{E9AEE0E0-C553-6F4C-A6A3-FD54D4B6CFAF}"/>
              </a:ext>
            </a:extLst>
          </p:cNvPr>
          <p:cNvSpPr>
            <a:spLocks noGrp="1"/>
          </p:cNvSpPr>
          <p:nvPr>
            <p:ph sz="half" idx="1"/>
          </p:nvPr>
        </p:nvSpPr>
        <p:spPr/>
        <p:txBody>
          <a:bodyPr/>
          <a:lstStyle/>
          <a:p>
            <a:r>
              <a:rPr lang="en-US" b="1" dirty="0"/>
              <a:t>What do they look like?</a:t>
            </a:r>
          </a:p>
          <a:p>
            <a:pPr lvl="1"/>
            <a:r>
              <a:rPr lang="en-US" dirty="0"/>
              <a:t>Lozenges called “lollipops”</a:t>
            </a:r>
          </a:p>
          <a:p>
            <a:pPr lvl="1"/>
            <a:r>
              <a:rPr lang="en-US" dirty="0"/>
              <a:t>Tablets</a:t>
            </a:r>
          </a:p>
          <a:p>
            <a:pPr lvl="1"/>
            <a:r>
              <a:rPr lang="en-US" dirty="0"/>
              <a:t>Sprays</a:t>
            </a:r>
          </a:p>
          <a:p>
            <a:pPr lvl="1"/>
            <a:r>
              <a:rPr lang="en-US" dirty="0"/>
              <a:t>Patches</a:t>
            </a:r>
          </a:p>
          <a:p>
            <a:pPr lvl="1"/>
            <a:r>
              <a:rPr lang="en-US" dirty="0"/>
              <a:t>Injectables</a:t>
            </a:r>
          </a:p>
          <a:p>
            <a:endParaRPr lang="en-US" dirty="0"/>
          </a:p>
        </p:txBody>
      </p:sp>
      <p:pic>
        <p:nvPicPr>
          <p:cNvPr id="23" name="Content Placeholder 7" descr="Needle and glass medicine bottle on top of text that says Fentanyl and definition ">
            <a:extLst>
              <a:ext uri="{FF2B5EF4-FFF2-40B4-BE49-F238E27FC236}">
                <a16:creationId xmlns:a16="http://schemas.microsoft.com/office/drawing/2014/main" id="{0C203E76-C663-6B4A-890A-A02893A130D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b="-119961"/>
          <a:stretch/>
        </p:blipFill>
        <p:spPr>
          <a:xfrm>
            <a:off x="4633992" y="1570038"/>
            <a:ext cx="4052807" cy="4921250"/>
          </a:xfrm>
        </p:spPr>
      </p:pic>
      <p:pic>
        <p:nvPicPr>
          <p:cNvPr id="10" name="Picture 9" descr="and bottom picture is hands separating patches">
            <a:extLst>
              <a:ext uri="{FF2B5EF4-FFF2-40B4-BE49-F238E27FC236}">
                <a16:creationId xmlns:a16="http://schemas.microsoft.com/office/drawing/2014/main" id="{4E19DE32-7095-441C-BD57-EC3E836EA5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33991" y="3972910"/>
            <a:ext cx="4052808" cy="2360723"/>
          </a:xfrm>
          <a:prstGeom prst="rect">
            <a:avLst/>
          </a:prstGeom>
        </p:spPr>
      </p:pic>
      <p:sp>
        <p:nvSpPr>
          <p:cNvPr id="3" name="Slide Number Placeholder 2">
            <a:extLst>
              <a:ext uri="{C183D7F6-B498-43B3-948B-1728B52AA6E4}">
                <adec:decorative xmlns:adec="http://schemas.microsoft.com/office/drawing/2017/decorative" val="1"/>
              </a:ext>
            </a:extLst>
          </p:cNvPr>
          <p:cNvSpPr>
            <a:spLocks noGrp="1"/>
          </p:cNvSpPr>
          <p:nvPr>
            <p:ph type="sldNum" sz="quarter" idx="16"/>
          </p:nvPr>
        </p:nvSpPr>
        <p:spPr/>
        <p:txBody>
          <a:bodyPr/>
          <a:lstStyle/>
          <a:p>
            <a:fld id="{3295B7C4-B768-B345-B706-EB947EE70A49}" type="slidenum">
              <a:rPr lang="en-US" smtClean="0"/>
              <a:pPr/>
              <a:t>10</a:t>
            </a:fld>
            <a:endParaRPr lang="en-US" dirty="0"/>
          </a:p>
        </p:txBody>
      </p:sp>
    </p:spTree>
    <p:extLst>
      <p:ext uri="{BB962C8B-B14F-4D97-AF65-F5344CB8AC3E}">
        <p14:creationId xmlns:p14="http://schemas.microsoft.com/office/powerpoint/2010/main" val="1315373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EC09-8BCA-4456-9519-CAB8CD06A124}"/>
              </a:ext>
            </a:extLst>
          </p:cNvPr>
          <p:cNvSpPr>
            <a:spLocks noGrp="1"/>
          </p:cNvSpPr>
          <p:nvPr>
            <p:ph type="title"/>
          </p:nvPr>
        </p:nvSpPr>
        <p:spPr>
          <a:xfrm>
            <a:off x="465082" y="401622"/>
            <a:ext cx="8229600" cy="480848"/>
          </a:xfrm>
        </p:spPr>
        <p:txBody>
          <a:bodyPr>
            <a:normAutofit/>
          </a:bodyPr>
          <a:lstStyle/>
          <a:p>
            <a:r>
              <a:rPr lang="en-US" dirty="0"/>
              <a:t>Photos of Illegal Fentanyl</a:t>
            </a:r>
          </a:p>
        </p:txBody>
      </p:sp>
      <p:pic>
        <p:nvPicPr>
          <p:cNvPr id="8" name="Content Placeholder 7" descr="fetanyl powder in a bag and plastic scoop">
            <a:extLst>
              <a:ext uri="{FF2B5EF4-FFF2-40B4-BE49-F238E27FC236}">
                <a16:creationId xmlns:a16="http://schemas.microsoft.com/office/drawing/2014/main" id="{947123ED-9F46-45BC-B1F0-FB643A4BDD5A}"/>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pic>
        <p:nvPicPr>
          <p:cNvPr id="10" name="Content Placeholder 9" descr="opioid pills and cystals">
            <a:extLst>
              <a:ext uri="{FF2B5EF4-FFF2-40B4-BE49-F238E27FC236}">
                <a16:creationId xmlns:a16="http://schemas.microsoft.com/office/drawing/2014/main" id="{54A51A08-7A90-4D32-9AE0-3FB1563B5AC2}"/>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a:stretch/>
        </p:blipFill>
        <p:spPr>
          <a:xfrm>
            <a:off x="4633992" y="1570038"/>
            <a:ext cx="4052807" cy="4921250"/>
          </a:xfrm>
        </p:spPr>
      </p:pic>
      <p:sp>
        <p:nvSpPr>
          <p:cNvPr id="3" name="Slide Number Placeholder 2">
            <a:extLst>
              <a:ext uri="{FF2B5EF4-FFF2-40B4-BE49-F238E27FC236}">
                <a16:creationId xmlns:a16="http://schemas.microsoft.com/office/drawing/2014/main" id="{4D623FB6-EE2A-4E34-8A62-8B70EA18C90A}"/>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11</a:t>
            </a:fld>
            <a:endParaRPr lang="en-US" dirty="0"/>
          </a:p>
        </p:txBody>
      </p:sp>
    </p:spTree>
    <p:extLst>
      <p:ext uri="{BB962C8B-B14F-4D97-AF65-F5344CB8AC3E}">
        <p14:creationId xmlns:p14="http://schemas.microsoft.com/office/powerpoint/2010/main" val="2602397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8DEDB-7657-41E3-94E9-311214F84564}"/>
              </a:ext>
            </a:extLst>
          </p:cNvPr>
          <p:cNvSpPr>
            <a:spLocks noGrp="1"/>
          </p:cNvSpPr>
          <p:nvPr>
            <p:ph type="title"/>
          </p:nvPr>
        </p:nvSpPr>
        <p:spPr>
          <a:xfrm>
            <a:off x="457200" y="595825"/>
            <a:ext cx="8229600" cy="480848"/>
          </a:xfrm>
        </p:spPr>
        <p:txBody>
          <a:bodyPr/>
          <a:lstStyle/>
          <a:p>
            <a:r>
              <a:rPr lang="en-US" dirty="0"/>
              <a:t>Background on the Epidemic</a:t>
            </a:r>
          </a:p>
        </p:txBody>
      </p:sp>
      <p:sp>
        <p:nvSpPr>
          <p:cNvPr id="3" name="Content Placeholder 2">
            <a:extLst>
              <a:ext uri="{FF2B5EF4-FFF2-40B4-BE49-F238E27FC236}">
                <a16:creationId xmlns:a16="http://schemas.microsoft.com/office/drawing/2014/main" id="{51C2EBE7-6CC4-41F1-AEC1-09EB9FB0DF1C}"/>
              </a:ext>
            </a:extLst>
          </p:cNvPr>
          <p:cNvSpPr>
            <a:spLocks noGrp="1"/>
          </p:cNvSpPr>
          <p:nvPr>
            <p:ph sz="half" idx="1"/>
          </p:nvPr>
        </p:nvSpPr>
        <p:spPr>
          <a:xfrm>
            <a:off x="407194" y="1623387"/>
            <a:ext cx="4038600" cy="4921004"/>
          </a:xfrm>
        </p:spPr>
        <p:txBody>
          <a:bodyPr/>
          <a:lstStyle/>
          <a:p>
            <a:pPr lvl="1"/>
            <a:r>
              <a:rPr lang="en-US" dirty="0"/>
              <a:t>Drug overdoses killed 70,630 in the U.S. in 2019.</a:t>
            </a:r>
          </a:p>
          <a:p>
            <a:pPr lvl="1"/>
            <a:r>
              <a:rPr lang="en-US" dirty="0"/>
              <a:t>Leading cause of death for Americans under 50.</a:t>
            </a:r>
          </a:p>
          <a:p>
            <a:pPr lvl="1"/>
            <a:r>
              <a:rPr lang="en-US" dirty="0"/>
              <a:t>Opioids were involved in 49,860 overdose deaths in 2019.</a:t>
            </a:r>
          </a:p>
          <a:p>
            <a:pPr lvl="1"/>
            <a:r>
              <a:rPr lang="en-US" dirty="0"/>
              <a:t>Other synthetic opioids (primarily fentanyl) overdose deaths increased nearly 14-fold from 2012 to 2019.</a:t>
            </a:r>
          </a:p>
        </p:txBody>
      </p:sp>
      <p:sp>
        <p:nvSpPr>
          <p:cNvPr id="4" name="Arrow: Up 3">
            <a:extLst>
              <a:ext uri="{FF2B5EF4-FFF2-40B4-BE49-F238E27FC236}">
                <a16:creationId xmlns:a16="http://schemas.microsoft.com/office/drawing/2014/main" id="{F1E5A5CA-40A2-4810-9DEA-C2978971EA66}"/>
              </a:ext>
              <a:ext uri="{C183D7F6-B498-43B3-948B-1728B52AA6E4}">
                <adec:decorative xmlns:adec="http://schemas.microsoft.com/office/drawing/2017/decorative" val="1"/>
              </a:ext>
            </a:extLst>
          </p:cNvPr>
          <p:cNvSpPr/>
          <p:nvPr/>
        </p:nvSpPr>
        <p:spPr>
          <a:xfrm>
            <a:off x="3974457" y="4743564"/>
            <a:ext cx="426720" cy="1254113"/>
          </a:xfrm>
          <a:prstGeom prst="upArrow">
            <a:avLst/>
          </a:prstGeom>
          <a:solidFill>
            <a:srgbClr val="C5203E"/>
          </a:solidFill>
          <a:ln>
            <a:solidFill>
              <a:srgbClr val="C52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Picture Placeholder 16" descr="three flasks, one flask with 30 milligrams  of heroin, one with 20 micrograms of carfentanil and one with just 3 milligrams of fentanyl">
            <a:extLst>
              <a:ext uri="{FF2B5EF4-FFF2-40B4-BE49-F238E27FC236}">
                <a16:creationId xmlns:a16="http://schemas.microsoft.com/office/drawing/2014/main" id="{64DEBD9C-C09D-47D7-9A0B-5725CCD88DF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4495800" y="2190178"/>
            <a:ext cx="4052888" cy="3039666"/>
          </a:xfrm>
        </p:spPr>
      </p:pic>
      <p:sp>
        <p:nvSpPr>
          <p:cNvPr id="12" name="TextBox 11">
            <a:extLst>
              <a:ext uri="{FF2B5EF4-FFF2-40B4-BE49-F238E27FC236}">
                <a16:creationId xmlns:a16="http://schemas.microsoft.com/office/drawing/2014/main" id="{1146856D-7593-4F77-A78D-941582A8D0F3}"/>
              </a:ext>
            </a:extLst>
          </p:cNvPr>
          <p:cNvSpPr txBox="1"/>
          <p:nvPr/>
        </p:nvSpPr>
        <p:spPr>
          <a:xfrm>
            <a:off x="4445794" y="5435917"/>
            <a:ext cx="4152899" cy="492443"/>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Lethal doses of heroin, fentanyl, and carfentanil. </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(U.S. DEA photo)</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6"/>
          </p:nvPr>
        </p:nvSpPr>
        <p:spPr/>
        <p:txBody>
          <a:bodyPr/>
          <a:lstStyle/>
          <a:p>
            <a:fld id="{3295B7C4-B768-B345-B706-EB947EE70A49}" type="slidenum">
              <a:rPr lang="en-US" smtClean="0"/>
              <a:pPr/>
              <a:t>12</a:t>
            </a:fld>
            <a:endParaRPr lang="en-US" dirty="0"/>
          </a:p>
        </p:txBody>
      </p:sp>
    </p:spTree>
    <p:extLst>
      <p:ext uri="{BB962C8B-B14F-4D97-AF65-F5344CB8AC3E}">
        <p14:creationId xmlns:p14="http://schemas.microsoft.com/office/powerpoint/2010/main" val="537163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622"/>
            <a:ext cx="8229600" cy="480848"/>
          </a:xfrm>
        </p:spPr>
        <p:txBody>
          <a:bodyPr>
            <a:normAutofit fontScale="90000"/>
          </a:bodyPr>
          <a:lstStyle/>
          <a:p>
            <a:pPr algn="ctr"/>
            <a:r>
              <a:rPr lang="en-US" dirty="0"/>
              <a:t>National Drug-Involved Overdose Deaths* Number Among All Ages, 1999-2019</a:t>
            </a:r>
          </a:p>
        </p:txBody>
      </p:sp>
      <p:pic>
        <p:nvPicPr>
          <p:cNvPr id="5" name="Picture 4" descr="Graph demonstrating the trends in drug-involved overdose deaths from 1999 to 2019, including synthetic opioids other than methadone (primarily fentanyl), psychostimulants with abuse potential (primarily methamphetamine), cocaine, prescription opioids (natural &amp; semi-synthetic opioids &amp; methadone), heroin, benzodiazepines, and antidepressa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36" y="1097815"/>
            <a:ext cx="8842082" cy="5394563"/>
          </a:xfrm>
          <a:prstGeom prst="rect">
            <a:avLst/>
          </a:prstGeom>
        </p:spPr>
      </p:pic>
      <p:sp>
        <p:nvSpPr>
          <p:cNvPr id="3" name="Slide Number Placeholder 2">
            <a:extLst>
              <a:ext uri="{FF2B5EF4-FFF2-40B4-BE49-F238E27FC236}">
                <a16:creationId xmlns:a16="http://schemas.microsoft.com/office/drawing/2014/main" id="{98766938-4995-4DDF-A068-38E0427C1E5F}"/>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13</a:t>
            </a:fld>
            <a:endParaRPr lang="en-US" dirty="0"/>
          </a:p>
        </p:txBody>
      </p:sp>
    </p:spTree>
    <p:extLst>
      <p:ext uri="{BB962C8B-B14F-4D97-AF65-F5344CB8AC3E}">
        <p14:creationId xmlns:p14="http://schemas.microsoft.com/office/powerpoint/2010/main" val="1601039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4333"/>
            <a:ext cx="8229600" cy="480848"/>
          </a:xfrm>
        </p:spPr>
        <p:txBody>
          <a:bodyPr/>
          <a:lstStyle/>
          <a:p>
            <a:r>
              <a:rPr lang="en-US" dirty="0">
                <a:latin typeface="Arial" panose="020B0604020202020204" pitchFamily="34" charset="0"/>
                <a:cs typeface="Arial" panose="020B0604020202020204" pitchFamily="34" charset="0"/>
              </a:rPr>
              <a:t>Recovery is Possible</a:t>
            </a:r>
          </a:p>
        </p:txBody>
      </p:sp>
      <p:sp>
        <p:nvSpPr>
          <p:cNvPr id="3" name="Content Placeholder 2"/>
          <p:cNvSpPr>
            <a:spLocks noGrp="1"/>
          </p:cNvSpPr>
          <p:nvPr>
            <p:ph idx="1"/>
          </p:nvPr>
        </p:nvSpPr>
        <p:spPr>
          <a:xfrm>
            <a:off x="1084520" y="1655379"/>
            <a:ext cx="7602279" cy="4836076"/>
          </a:xfrm>
        </p:spPr>
        <p:txBody>
          <a:bodyPr/>
          <a:lstStyle/>
          <a:p>
            <a:pPr lvl="0"/>
            <a:r>
              <a:rPr lang="en-US" dirty="0">
                <a:solidFill>
                  <a:prstClr val="black"/>
                </a:solidFill>
              </a:rPr>
              <a:t>Support </a:t>
            </a:r>
          </a:p>
          <a:p>
            <a:pPr lvl="1"/>
            <a:r>
              <a:rPr lang="en-US" sz="2100" dirty="0">
                <a:solidFill>
                  <a:prstClr val="black"/>
                </a:solidFill>
              </a:rPr>
              <a:t>Family</a:t>
            </a:r>
          </a:p>
          <a:p>
            <a:pPr lvl="1"/>
            <a:r>
              <a:rPr lang="en-US" sz="2100" dirty="0">
                <a:solidFill>
                  <a:prstClr val="black"/>
                </a:solidFill>
              </a:rPr>
              <a:t>Community</a:t>
            </a:r>
          </a:p>
          <a:p>
            <a:pPr lvl="1"/>
            <a:r>
              <a:rPr lang="en-US" sz="2100" dirty="0">
                <a:solidFill>
                  <a:prstClr val="black"/>
                </a:solidFill>
              </a:rPr>
              <a:t>Peers</a:t>
            </a:r>
          </a:p>
          <a:p>
            <a:pPr lvl="1"/>
            <a:r>
              <a:rPr lang="en-US" sz="2100" dirty="0">
                <a:solidFill>
                  <a:prstClr val="black"/>
                </a:solidFill>
              </a:rPr>
              <a:t>Recovery Coach</a:t>
            </a:r>
          </a:p>
          <a:p>
            <a:pPr lvl="1"/>
            <a:r>
              <a:rPr lang="en-US" sz="2100" dirty="0">
                <a:solidFill>
                  <a:prstClr val="black"/>
                </a:solidFill>
              </a:rPr>
              <a:t>Mutual aid groups</a:t>
            </a:r>
          </a:p>
          <a:p>
            <a:pPr lvl="1"/>
            <a:r>
              <a:rPr lang="en-US" sz="2100" dirty="0">
                <a:solidFill>
                  <a:prstClr val="black"/>
                </a:solidFill>
              </a:rPr>
              <a:t>Assistance Programs</a:t>
            </a:r>
          </a:p>
          <a:p>
            <a:pPr lvl="1"/>
            <a:endParaRPr lang="en-US" sz="2100" dirty="0">
              <a:solidFill>
                <a:prstClr val="black"/>
              </a:solidFill>
            </a:endParaRPr>
          </a:p>
          <a:p>
            <a:pPr lvl="0"/>
            <a:r>
              <a:rPr lang="en-US" dirty="0">
                <a:solidFill>
                  <a:prstClr val="black"/>
                </a:solidFill>
              </a:rPr>
              <a:t>Medication-Assisted Treatment (MAT)</a:t>
            </a:r>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05364" y="1878662"/>
            <a:ext cx="2617075" cy="1816091"/>
          </a:xfrm>
          <a:prstGeom prst="rect">
            <a:avLst/>
          </a:prstGeom>
        </p:spPr>
      </p:pic>
    </p:spTree>
    <p:extLst>
      <p:ext uri="{BB962C8B-B14F-4D97-AF65-F5344CB8AC3E}">
        <p14:creationId xmlns:p14="http://schemas.microsoft.com/office/powerpoint/2010/main" val="2325389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EF6C-93DB-4A2D-9740-D2D91BCDC0B6}"/>
              </a:ext>
            </a:extLst>
          </p:cNvPr>
          <p:cNvSpPr>
            <a:spLocks noGrp="1"/>
          </p:cNvSpPr>
          <p:nvPr>
            <p:ph type="title"/>
          </p:nvPr>
        </p:nvSpPr>
        <p:spPr>
          <a:xfrm>
            <a:off x="514350" y="809639"/>
            <a:ext cx="8229600" cy="480848"/>
          </a:xfrm>
        </p:spPr>
        <p:txBody>
          <a:bodyPr/>
          <a:lstStyle/>
          <a:p>
            <a:r>
              <a:rPr lang="en-US" b="1" dirty="0"/>
              <a:t>Module 2:  Initial Actions</a:t>
            </a:r>
          </a:p>
        </p:txBody>
      </p:sp>
      <p:sp>
        <p:nvSpPr>
          <p:cNvPr id="3" name="Content Placeholder 2">
            <a:extLst>
              <a:ext uri="{FF2B5EF4-FFF2-40B4-BE49-F238E27FC236}">
                <a16:creationId xmlns:a16="http://schemas.microsoft.com/office/drawing/2014/main" id="{07AF7868-B698-4CF5-BAC7-F042003C8F7D}"/>
              </a:ext>
            </a:extLst>
          </p:cNvPr>
          <p:cNvSpPr>
            <a:spLocks noGrp="1"/>
          </p:cNvSpPr>
          <p:nvPr>
            <p:ph sz="half" idx="1"/>
          </p:nvPr>
        </p:nvSpPr>
        <p:spPr>
          <a:xfrm>
            <a:off x="982182" y="1838526"/>
            <a:ext cx="4038600" cy="3020599"/>
          </a:xfrm>
        </p:spPr>
        <p:txBody>
          <a:bodyPr>
            <a:normAutofit/>
          </a:bodyPr>
          <a:lstStyle/>
          <a:p>
            <a:pPr marL="0" indent="0"/>
            <a:r>
              <a:rPr lang="en-US" b="1" dirty="0"/>
              <a:t>Module Content</a:t>
            </a:r>
          </a:p>
          <a:p>
            <a:pPr marL="385763" indent="-385763">
              <a:buAutoNum type="alphaUcPeriod"/>
            </a:pPr>
            <a:r>
              <a:rPr lang="en-US" dirty="0"/>
              <a:t>Notification</a:t>
            </a:r>
          </a:p>
          <a:p>
            <a:pPr marL="385763" indent="-385763">
              <a:buAutoNum type="alphaUcPeriod"/>
            </a:pPr>
            <a:r>
              <a:rPr lang="en-US" dirty="0"/>
              <a:t>Isolation</a:t>
            </a:r>
          </a:p>
          <a:p>
            <a:pPr marL="385763" indent="-385763">
              <a:buAutoNum type="alphaUcPeriod"/>
            </a:pPr>
            <a:r>
              <a:rPr lang="en-US" dirty="0"/>
              <a:t>Protection</a:t>
            </a:r>
          </a:p>
          <a:p>
            <a:pPr marL="385763" indent="-385763">
              <a:buAutoNum type="alphaUcPeriod"/>
            </a:pPr>
            <a:r>
              <a:rPr lang="en-US" dirty="0"/>
              <a:t>Identification</a:t>
            </a:r>
          </a:p>
        </p:txBody>
      </p:sp>
      <p:pic>
        <p:nvPicPr>
          <p:cNvPr id="6" name="Picture 5" descr="First aid ba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0698" y="1783080"/>
            <a:ext cx="3875152" cy="3291840"/>
          </a:xfrm>
          <a:prstGeom prst="rect">
            <a:avLst/>
          </a:prstGeom>
        </p:spPr>
      </p:pic>
      <p:sp>
        <p:nvSpPr>
          <p:cNvPr id="4" name="Slide Number Placeholder 3">
            <a:extLst>
              <a:ext uri="{FF2B5EF4-FFF2-40B4-BE49-F238E27FC236}">
                <a16:creationId xmlns:a16="http://schemas.microsoft.com/office/drawing/2014/main" id="{1463B8D7-FF22-45C1-9082-335C3CDC3A03}"/>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15</a:t>
            </a:fld>
            <a:endParaRPr lang="en-US" dirty="0"/>
          </a:p>
        </p:txBody>
      </p:sp>
    </p:spTree>
    <p:custDataLst>
      <p:tags r:id="rId1"/>
    </p:custDataLst>
    <p:extLst>
      <p:ext uri="{BB962C8B-B14F-4D97-AF65-F5344CB8AC3E}">
        <p14:creationId xmlns:p14="http://schemas.microsoft.com/office/powerpoint/2010/main" val="4247669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9E524-C826-4A3A-B06B-E97972E27BCD}"/>
              </a:ext>
            </a:extLst>
          </p:cNvPr>
          <p:cNvSpPr>
            <a:spLocks noGrp="1"/>
          </p:cNvSpPr>
          <p:nvPr>
            <p:ph type="title"/>
          </p:nvPr>
        </p:nvSpPr>
        <p:spPr>
          <a:xfrm>
            <a:off x="457200" y="738173"/>
            <a:ext cx="8229600" cy="480848"/>
          </a:xfrm>
        </p:spPr>
        <p:txBody>
          <a:bodyPr>
            <a:normAutofit fontScale="90000"/>
          </a:bodyPr>
          <a:lstStyle/>
          <a:p>
            <a:r>
              <a:rPr lang="en-US" b="1" dirty="0"/>
              <a:t>Module 2: Initial Actions</a:t>
            </a:r>
            <a:br>
              <a:rPr lang="en-US" b="1" dirty="0"/>
            </a:br>
            <a:r>
              <a:rPr lang="en-US" b="1" dirty="0"/>
              <a:t>A.  Notification</a:t>
            </a:r>
            <a:endParaRPr lang="en-US" dirty="0"/>
          </a:p>
        </p:txBody>
      </p:sp>
      <p:sp>
        <p:nvSpPr>
          <p:cNvPr id="3" name="Content Placeholder 2">
            <a:extLst>
              <a:ext uri="{FF2B5EF4-FFF2-40B4-BE49-F238E27FC236}">
                <a16:creationId xmlns:a16="http://schemas.microsoft.com/office/drawing/2014/main" id="{C1423852-3DD8-4481-9614-4DD2268C3DB0}"/>
              </a:ext>
            </a:extLst>
          </p:cNvPr>
          <p:cNvSpPr>
            <a:spLocks noGrp="1"/>
          </p:cNvSpPr>
          <p:nvPr>
            <p:ph sz="half" idx="1"/>
          </p:nvPr>
        </p:nvSpPr>
        <p:spPr>
          <a:xfrm>
            <a:off x="457200" y="2263748"/>
            <a:ext cx="4038600" cy="3554208"/>
          </a:xfrm>
        </p:spPr>
        <p:txBody>
          <a:bodyPr>
            <a:normAutofit lnSpcReduction="10000"/>
          </a:bodyPr>
          <a:lstStyle/>
          <a:p>
            <a:pPr marL="0" indent="0"/>
            <a:r>
              <a:rPr lang="en-US" dirty="0"/>
              <a:t>If you are the First Responder on the scene, you should give the Brief Initial Report and assume command as soon as possible from a safe distance.</a:t>
            </a:r>
          </a:p>
        </p:txBody>
      </p:sp>
      <p:sp>
        <p:nvSpPr>
          <p:cNvPr id="6" name="Content Placeholder 5">
            <a:extLst>
              <a:ext uri="{FF2B5EF4-FFF2-40B4-BE49-F238E27FC236}">
                <a16:creationId xmlns:a16="http://schemas.microsoft.com/office/drawing/2014/main" id="{C22B2B26-C6B0-4F41-ADA8-8D9FCBA20E0C}"/>
              </a:ext>
            </a:extLst>
          </p:cNvPr>
          <p:cNvSpPr>
            <a:spLocks noGrp="1"/>
          </p:cNvSpPr>
          <p:nvPr>
            <p:ph sz="half" idx="2"/>
          </p:nvPr>
        </p:nvSpPr>
        <p:spPr/>
        <p:txBody>
          <a:bodyPr>
            <a:normAutofit lnSpcReduction="10000"/>
          </a:bodyPr>
          <a:lstStyle/>
          <a:p>
            <a:pPr marL="0" indent="0" algn="ctr"/>
            <a:r>
              <a:rPr lang="en-US" b="1" dirty="0"/>
              <a:t>Brief Initial Report</a:t>
            </a:r>
          </a:p>
          <a:p>
            <a:pPr marL="385763" indent="-385763">
              <a:buAutoNum type="arabicPeriod"/>
            </a:pPr>
            <a:r>
              <a:rPr lang="en-US" dirty="0"/>
              <a:t>Your Name</a:t>
            </a:r>
          </a:p>
          <a:p>
            <a:pPr marL="385763" indent="-385763">
              <a:buAutoNum type="arabicPeriod"/>
            </a:pPr>
            <a:r>
              <a:rPr lang="en-US" dirty="0"/>
              <a:t>Incident Location/Approach</a:t>
            </a:r>
          </a:p>
          <a:p>
            <a:pPr marL="385763" indent="-385763">
              <a:buAutoNum type="arabicPeriod"/>
            </a:pPr>
            <a:r>
              <a:rPr lang="en-US" dirty="0"/>
              <a:t>Type of Incident</a:t>
            </a:r>
          </a:p>
          <a:p>
            <a:pPr marL="385763" indent="-385763">
              <a:buAutoNum type="arabicPeriod"/>
            </a:pPr>
            <a:r>
              <a:rPr lang="en-US" dirty="0"/>
              <a:t>Critical Info (Hazards, Injuries, Symptoms)</a:t>
            </a:r>
          </a:p>
          <a:p>
            <a:pPr marL="385763" indent="-385763">
              <a:buAutoNum type="arabicPeriod"/>
            </a:pPr>
            <a:r>
              <a:rPr lang="en-US" dirty="0"/>
              <a:t>What help do you need?</a:t>
            </a:r>
          </a:p>
          <a:p>
            <a:pPr marL="385763" indent="-385763">
              <a:buAutoNum type="arabicPeriod"/>
            </a:pPr>
            <a:r>
              <a:rPr lang="en-US" dirty="0"/>
              <a:t>Command Post Location</a:t>
            </a:r>
          </a:p>
        </p:txBody>
      </p:sp>
      <p:sp>
        <p:nvSpPr>
          <p:cNvPr id="4" name="Slide Number Placeholder 3">
            <a:extLst>
              <a:ext uri="{FF2B5EF4-FFF2-40B4-BE49-F238E27FC236}">
                <a16:creationId xmlns:a16="http://schemas.microsoft.com/office/drawing/2014/main" id="{48D5D04B-3060-4C5E-987D-C8CCA6AE8658}"/>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16</a:t>
            </a:fld>
            <a:endParaRPr lang="en-US" dirty="0"/>
          </a:p>
        </p:txBody>
      </p:sp>
    </p:spTree>
    <p:custDataLst>
      <p:tags r:id="rId1"/>
    </p:custDataLst>
    <p:extLst>
      <p:ext uri="{BB962C8B-B14F-4D97-AF65-F5344CB8AC3E}">
        <p14:creationId xmlns:p14="http://schemas.microsoft.com/office/powerpoint/2010/main" val="1448232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34B917-FAD1-DF0A-F76E-46F7F232E991}"/>
              </a:ext>
            </a:extLst>
          </p:cNvPr>
          <p:cNvSpPr>
            <a:spLocks noGrp="1"/>
          </p:cNvSpPr>
          <p:nvPr>
            <p:ph type="title"/>
          </p:nvPr>
        </p:nvSpPr>
        <p:spPr>
          <a:xfrm>
            <a:off x="457200" y="-480848"/>
            <a:ext cx="8229600" cy="480848"/>
          </a:xfrm>
        </p:spPr>
        <p:txBody>
          <a:bodyPr vert="horz" lIns="91440" tIns="45720" rIns="91440" bIns="45720" rtlCol="0" anchor="b">
            <a:normAutofit/>
          </a:bodyPr>
          <a:lstStyle/>
          <a:p>
            <a:r>
              <a:rPr lang="en-US" dirty="0"/>
              <a:t>Incident Commander</a:t>
            </a:r>
          </a:p>
        </p:txBody>
      </p:sp>
      <p:pic>
        <p:nvPicPr>
          <p:cNvPr id="4" name="Picture 3" descr="The Incident Commander includes Logistics and Safety, made up of the initial actions supervisor, medical supervisor, planning, and sustained action">
            <a:extLst>
              <a:ext uri="{FF2B5EF4-FFF2-40B4-BE49-F238E27FC236}">
                <a16:creationId xmlns:a16="http://schemas.microsoft.com/office/drawing/2014/main" id="{1F82A7E2-A24C-4662-9016-2CD5648FC0B9}"/>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28650" y="294968"/>
            <a:ext cx="7839460" cy="4444180"/>
          </a:xfrm>
          <a:prstGeom prst="rect">
            <a:avLst/>
          </a:prstGeom>
        </p:spPr>
      </p:pic>
      <p:sp>
        <p:nvSpPr>
          <p:cNvPr id="3" name="Content Placeholder 2">
            <a:extLst>
              <a:ext uri="{FF2B5EF4-FFF2-40B4-BE49-F238E27FC236}">
                <a16:creationId xmlns:a16="http://schemas.microsoft.com/office/drawing/2014/main" id="{B86FD0F1-5930-4B94-AAC3-CFF5BFF75C3D}"/>
              </a:ext>
            </a:extLst>
          </p:cNvPr>
          <p:cNvSpPr>
            <a:spLocks noGrp="1"/>
          </p:cNvSpPr>
          <p:nvPr>
            <p:ph idx="1"/>
          </p:nvPr>
        </p:nvSpPr>
        <p:spPr>
          <a:xfrm>
            <a:off x="628650" y="4811393"/>
            <a:ext cx="7886700" cy="1231107"/>
          </a:xfrm>
        </p:spPr>
        <p:txBody>
          <a:bodyPr>
            <a:normAutofit fontScale="92500"/>
          </a:bodyPr>
          <a:lstStyle/>
          <a:p>
            <a:pPr marL="0" indent="0"/>
            <a:r>
              <a:rPr lang="en-US" dirty="0"/>
              <a:t>Assign an Initial Actions Supervisor and Medical Supervisor as early as personnel resources allow. This allows for the safest and most effective control at the scene.  </a:t>
            </a:r>
          </a:p>
        </p:txBody>
      </p:sp>
      <p:sp>
        <p:nvSpPr>
          <p:cNvPr id="2" name="Slide Number Placeholder 1">
            <a:extLst>
              <a:ext uri="{FF2B5EF4-FFF2-40B4-BE49-F238E27FC236}">
                <a16:creationId xmlns:a16="http://schemas.microsoft.com/office/drawing/2014/main" id="{B931DB59-DC55-4D44-8B7A-3DF967502572}"/>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17</a:t>
            </a:fld>
            <a:endParaRPr lang="en-US" dirty="0"/>
          </a:p>
        </p:txBody>
      </p:sp>
    </p:spTree>
    <p:custDataLst>
      <p:tags r:id="rId1"/>
    </p:custDataLst>
    <p:extLst>
      <p:ext uri="{BB962C8B-B14F-4D97-AF65-F5344CB8AC3E}">
        <p14:creationId xmlns:p14="http://schemas.microsoft.com/office/powerpoint/2010/main" val="2780832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27ED-19D6-4601-8205-5AD59CF8F0AD}"/>
              </a:ext>
            </a:extLst>
          </p:cNvPr>
          <p:cNvSpPr>
            <a:spLocks noGrp="1"/>
          </p:cNvSpPr>
          <p:nvPr>
            <p:ph type="title"/>
          </p:nvPr>
        </p:nvSpPr>
        <p:spPr>
          <a:xfrm>
            <a:off x="457200" y="831255"/>
            <a:ext cx="8229600" cy="480848"/>
          </a:xfrm>
        </p:spPr>
        <p:txBody>
          <a:bodyPr>
            <a:normAutofit fontScale="90000"/>
          </a:bodyPr>
          <a:lstStyle/>
          <a:p>
            <a:r>
              <a:rPr lang="en-US" b="1" dirty="0"/>
              <a:t>Module 2: Initial Actions</a:t>
            </a:r>
            <a:br>
              <a:rPr lang="en-US" b="1" dirty="0"/>
            </a:br>
            <a:r>
              <a:rPr lang="en-US" b="1" dirty="0"/>
              <a:t>B.  Isolation</a:t>
            </a:r>
            <a:endParaRPr lang="en-US" dirty="0"/>
          </a:p>
        </p:txBody>
      </p:sp>
      <p:sp>
        <p:nvSpPr>
          <p:cNvPr id="3" name="Content Placeholder 2">
            <a:extLst>
              <a:ext uri="{FF2B5EF4-FFF2-40B4-BE49-F238E27FC236}">
                <a16:creationId xmlns:a16="http://schemas.microsoft.com/office/drawing/2014/main" id="{2AFFEB4C-0DD0-4BD3-8CBC-22DC22E6FB29}"/>
              </a:ext>
            </a:extLst>
          </p:cNvPr>
          <p:cNvSpPr>
            <a:spLocks noGrp="1"/>
          </p:cNvSpPr>
          <p:nvPr>
            <p:ph idx="1"/>
          </p:nvPr>
        </p:nvSpPr>
        <p:spPr>
          <a:xfrm>
            <a:off x="457200" y="1834431"/>
            <a:ext cx="7886700" cy="837269"/>
          </a:xfrm>
        </p:spPr>
        <p:txBody>
          <a:bodyPr>
            <a:normAutofit fontScale="85000" lnSpcReduction="10000"/>
          </a:bodyPr>
          <a:lstStyle/>
          <a:p>
            <a:pPr marL="0" indent="0"/>
            <a:r>
              <a:rPr lang="en-US" dirty="0"/>
              <a:t>The Incident Commander or Initial Actions Supervisor should confirm the following with regards to isolating the incident scene:</a:t>
            </a:r>
          </a:p>
        </p:txBody>
      </p:sp>
      <p:sp>
        <p:nvSpPr>
          <p:cNvPr id="4" name="TextBox 3">
            <a:extLst>
              <a:ext uri="{FF2B5EF4-FFF2-40B4-BE49-F238E27FC236}">
                <a16:creationId xmlns:a16="http://schemas.microsoft.com/office/drawing/2014/main" id="{2DDD76DB-D208-4F57-A8BF-38678AC97EB9}"/>
              </a:ext>
            </a:extLst>
          </p:cNvPr>
          <p:cNvSpPr txBox="1"/>
          <p:nvPr/>
        </p:nvSpPr>
        <p:spPr>
          <a:xfrm>
            <a:off x="1013272" y="2805971"/>
            <a:ext cx="4867689" cy="3170099"/>
          </a:xfrm>
          <a:prstGeom prst="rect">
            <a:avLst/>
          </a:prstGeom>
          <a:noFill/>
        </p:spPr>
        <p:txBody>
          <a:bodyPr wrap="square" rtlCol="0">
            <a:spAutoFit/>
          </a:bodyPr>
          <a:lstStyle/>
          <a:p>
            <a:pPr marL="214313" indent="-214313">
              <a:buFont typeface="Wingdings" panose="05000000000000000000" pitchFamily="2" charset="2"/>
              <a:buChar char="ü"/>
            </a:pPr>
            <a:r>
              <a:rPr lang="en-US" sz="2000" dirty="0">
                <a:latin typeface="Arial" panose="020B0604020202020204" pitchFamily="34" charset="0"/>
                <a:cs typeface="Arial" panose="020B0604020202020204" pitchFamily="34" charset="0"/>
              </a:rPr>
              <a:t>Create and maintain a minimum Hot Zone around the patient(s) of 6 feet with visible markers</a:t>
            </a:r>
          </a:p>
          <a:p>
            <a:endParaRPr lang="en-US" sz="2000"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ü"/>
            </a:pPr>
            <a:r>
              <a:rPr lang="en-US" sz="2000" dirty="0">
                <a:latin typeface="Arial" panose="020B0604020202020204" pitchFamily="34" charset="0"/>
                <a:cs typeface="Arial" panose="020B0604020202020204" pitchFamily="34" charset="0"/>
              </a:rPr>
              <a:t>Isolate/evacuate bystanders away from the patient</a:t>
            </a:r>
          </a:p>
          <a:p>
            <a:endParaRPr lang="en-US" sz="2000"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ü"/>
            </a:pPr>
            <a:r>
              <a:rPr lang="en-US" sz="2000" dirty="0">
                <a:latin typeface="Arial" panose="020B0604020202020204" pitchFamily="34" charset="0"/>
                <a:cs typeface="Arial" panose="020B0604020202020204" pitchFamily="34" charset="0"/>
              </a:rPr>
              <a:t>Report any information gathered to the Incident Commander including the patient’s condition</a:t>
            </a:r>
          </a:p>
        </p:txBody>
      </p:sp>
      <p:pic>
        <p:nvPicPr>
          <p:cNvPr id="5" name="Picture 4" descr="Roll of caution tape">
            <a:extLst>
              <a:ext uri="{FF2B5EF4-FFF2-40B4-BE49-F238E27FC236}">
                <a16:creationId xmlns:a16="http://schemas.microsoft.com/office/drawing/2014/main" id="{AAC3171F-B55C-4700-A31A-5BB15B0C3396}"/>
              </a:ext>
            </a:extLst>
          </p:cNvPr>
          <p:cNvPicPr>
            <a:picLocks noChangeAspect="1"/>
          </p:cNvPicPr>
          <p:nvPr/>
        </p:nvPicPr>
        <p:blipFill>
          <a:blip r:embed="rId3"/>
          <a:stretch>
            <a:fillRect/>
          </a:stretch>
        </p:blipFill>
        <p:spPr>
          <a:xfrm>
            <a:off x="6312590" y="3105611"/>
            <a:ext cx="2314575" cy="2314575"/>
          </a:xfrm>
          <a:prstGeom prst="rect">
            <a:avLst/>
          </a:prstGeom>
        </p:spPr>
      </p:pic>
      <p:sp>
        <p:nvSpPr>
          <p:cNvPr id="6" name="Slide Number Placeholder 5">
            <a:extLst>
              <a:ext uri="{FF2B5EF4-FFF2-40B4-BE49-F238E27FC236}">
                <a16:creationId xmlns:a16="http://schemas.microsoft.com/office/drawing/2014/main" id="{A31EEB5B-C700-4E4C-8525-23D1C3406000}"/>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18</a:t>
            </a:fld>
            <a:endParaRPr lang="en-US" dirty="0"/>
          </a:p>
        </p:txBody>
      </p:sp>
    </p:spTree>
    <p:custDataLst>
      <p:tags r:id="rId1"/>
    </p:custDataLst>
    <p:extLst>
      <p:ext uri="{BB962C8B-B14F-4D97-AF65-F5344CB8AC3E}">
        <p14:creationId xmlns:p14="http://schemas.microsoft.com/office/powerpoint/2010/main" val="1643562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5A84F-7C9C-482A-B577-23B06F101ABD}"/>
              </a:ext>
            </a:extLst>
          </p:cNvPr>
          <p:cNvSpPr>
            <a:spLocks noGrp="1"/>
          </p:cNvSpPr>
          <p:nvPr>
            <p:ph type="title"/>
          </p:nvPr>
        </p:nvSpPr>
        <p:spPr>
          <a:xfrm>
            <a:off x="457200" y="863162"/>
            <a:ext cx="8229600" cy="480848"/>
          </a:xfrm>
        </p:spPr>
        <p:txBody>
          <a:bodyPr>
            <a:normAutofit fontScale="90000"/>
          </a:bodyPr>
          <a:lstStyle/>
          <a:p>
            <a:r>
              <a:rPr lang="en-US" b="1" dirty="0"/>
              <a:t>Module 2: Initial Actions</a:t>
            </a:r>
            <a:br>
              <a:rPr lang="en-US" b="1" dirty="0"/>
            </a:br>
            <a:r>
              <a:rPr lang="en-US" b="1" dirty="0"/>
              <a:t>C.  Protection </a:t>
            </a:r>
            <a:endParaRPr lang="en-US" dirty="0"/>
          </a:p>
        </p:txBody>
      </p:sp>
      <p:pic>
        <p:nvPicPr>
          <p:cNvPr id="8" name="Picture 7" descr="Blue latex glo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670" y="2073349"/>
            <a:ext cx="6605475" cy="4403650"/>
          </a:xfrm>
          <a:prstGeom prst="rect">
            <a:avLst/>
          </a:prstGeom>
        </p:spPr>
      </p:pic>
      <p:sp>
        <p:nvSpPr>
          <p:cNvPr id="4" name="Slide Number Placeholder 3">
            <a:extLst>
              <a:ext uri="{FF2B5EF4-FFF2-40B4-BE49-F238E27FC236}">
                <a16:creationId xmlns:a16="http://schemas.microsoft.com/office/drawing/2014/main" id="{D9BCA30A-2A89-4DB8-A2C2-586FFFB8E36C}"/>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19</a:t>
            </a:fld>
            <a:endParaRPr lang="en-US" dirty="0"/>
          </a:p>
        </p:txBody>
      </p:sp>
    </p:spTree>
    <p:custDataLst>
      <p:tags r:id="rId1"/>
    </p:custDataLst>
    <p:extLst>
      <p:ext uri="{BB962C8B-B14F-4D97-AF65-F5344CB8AC3E}">
        <p14:creationId xmlns:p14="http://schemas.microsoft.com/office/powerpoint/2010/main" val="379191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6EBD5-A9B1-4397-9347-D267DB184EFA}"/>
              </a:ext>
            </a:extLst>
          </p:cNvPr>
          <p:cNvSpPr>
            <a:spLocks noGrp="1"/>
          </p:cNvSpPr>
          <p:nvPr>
            <p:ph type="title"/>
          </p:nvPr>
        </p:nvSpPr>
        <p:spPr>
          <a:xfrm>
            <a:off x="457200" y="654906"/>
            <a:ext cx="8229600" cy="480848"/>
          </a:xfrm>
        </p:spPr>
        <p:txBody>
          <a:bodyPr>
            <a:normAutofit/>
          </a:bodyPr>
          <a:lstStyle/>
          <a:p>
            <a:r>
              <a:rPr lang="en-US" sz="2700" dirty="0"/>
              <a:t>Course Objectives</a:t>
            </a:r>
          </a:p>
        </p:txBody>
      </p:sp>
      <p:sp>
        <p:nvSpPr>
          <p:cNvPr id="3" name="Content Placeholder 2">
            <a:extLst>
              <a:ext uri="{FF2B5EF4-FFF2-40B4-BE49-F238E27FC236}">
                <a16:creationId xmlns:a16="http://schemas.microsoft.com/office/drawing/2014/main" id="{5C887873-82D7-4E36-9B55-188A7E8D7C49}"/>
              </a:ext>
            </a:extLst>
          </p:cNvPr>
          <p:cNvSpPr>
            <a:spLocks noGrp="1"/>
          </p:cNvSpPr>
          <p:nvPr>
            <p:ph idx="1"/>
          </p:nvPr>
        </p:nvSpPr>
        <p:spPr/>
        <p:txBody>
          <a:bodyPr>
            <a:normAutofit/>
          </a:bodyPr>
          <a:lstStyle/>
          <a:p>
            <a:pPr marL="0" indent="0"/>
            <a:r>
              <a:rPr lang="en-US" dirty="0"/>
              <a:t>After completing this course, you will better be able to:</a:t>
            </a:r>
          </a:p>
          <a:p>
            <a:pPr marL="457200" indent="-457200">
              <a:buClr>
                <a:srgbClr val="C00000"/>
              </a:buClr>
              <a:buFont typeface="+mj-lt"/>
              <a:buAutoNum type="arabicPeriod"/>
            </a:pPr>
            <a:r>
              <a:rPr lang="en-US" dirty="0"/>
              <a:t>Describe opioid characteristics and the opioid epidemic</a:t>
            </a:r>
          </a:p>
          <a:p>
            <a:pPr marL="457200" indent="-457200">
              <a:buClr>
                <a:srgbClr val="C00000"/>
              </a:buClr>
              <a:buFont typeface="+mj-lt"/>
              <a:buAutoNum type="arabicPeriod"/>
            </a:pPr>
            <a:r>
              <a:rPr lang="en-US" dirty="0"/>
              <a:t>Perform initial actions, including donning of PPE, required for a response to a potential opioid overdose</a:t>
            </a:r>
          </a:p>
          <a:p>
            <a:pPr marL="457200" indent="-457200">
              <a:buClr>
                <a:srgbClr val="C00000"/>
              </a:buClr>
              <a:buFont typeface="+mj-lt"/>
              <a:buAutoNum type="arabicPeriod"/>
            </a:pPr>
            <a:r>
              <a:rPr lang="en-US" dirty="0"/>
              <a:t>Identify how to use Naloxone (Narcan)</a:t>
            </a:r>
          </a:p>
          <a:p>
            <a:pPr marL="457200" indent="-457200">
              <a:buClr>
                <a:srgbClr val="C00000"/>
              </a:buClr>
              <a:buFont typeface="+mj-lt"/>
              <a:buAutoNum type="arabicPeriod"/>
            </a:pPr>
            <a:r>
              <a:rPr lang="en-US" dirty="0"/>
              <a:t>Administer Naloxone (Narcan) during an overdose response</a:t>
            </a:r>
          </a:p>
        </p:txBody>
      </p:sp>
      <p:sp>
        <p:nvSpPr>
          <p:cNvPr id="4" name="Slide Number Placeholder 3">
            <a:extLst>
              <a:ext uri="{FF2B5EF4-FFF2-40B4-BE49-F238E27FC236}">
                <a16:creationId xmlns:a16="http://schemas.microsoft.com/office/drawing/2014/main" id="{94538F66-FA75-4013-9334-10FFDAD5D476}"/>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2</a:t>
            </a:fld>
            <a:endParaRPr lang="en-US" dirty="0"/>
          </a:p>
        </p:txBody>
      </p:sp>
    </p:spTree>
    <p:extLst>
      <p:ext uri="{BB962C8B-B14F-4D97-AF65-F5344CB8AC3E}">
        <p14:creationId xmlns:p14="http://schemas.microsoft.com/office/powerpoint/2010/main" val="2036333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E6171-9C76-4D07-A45A-7229344F75CB}"/>
              </a:ext>
            </a:extLst>
          </p:cNvPr>
          <p:cNvSpPr>
            <a:spLocks noGrp="1"/>
          </p:cNvSpPr>
          <p:nvPr>
            <p:ph type="title"/>
          </p:nvPr>
        </p:nvSpPr>
        <p:spPr>
          <a:xfrm>
            <a:off x="457200" y="622738"/>
            <a:ext cx="8229600" cy="480848"/>
          </a:xfrm>
        </p:spPr>
        <p:txBody>
          <a:bodyPr>
            <a:normAutofit/>
          </a:bodyPr>
          <a:lstStyle/>
          <a:p>
            <a:r>
              <a:rPr lang="en-US" dirty="0"/>
              <a:t>What Are the Routes of Exposure?</a:t>
            </a:r>
          </a:p>
        </p:txBody>
      </p:sp>
      <p:graphicFrame>
        <p:nvGraphicFramePr>
          <p:cNvPr id="7" name="Content Placeholder 6" descr="Routes of Occupational Exposure">
            <a:extLst>
              <a:ext uri="{FF2B5EF4-FFF2-40B4-BE49-F238E27FC236}">
                <a16:creationId xmlns:a16="http://schemas.microsoft.com/office/drawing/2014/main" id="{2DE64F99-E9B9-40BD-8B0A-DC8CFBBDB0D6}"/>
              </a:ext>
            </a:extLst>
          </p:cNvPr>
          <p:cNvGraphicFramePr>
            <a:graphicFrameLocks noGrp="1"/>
          </p:cNvGraphicFramePr>
          <p:nvPr>
            <p:ph idx="1"/>
            <p:extLst>
              <p:ext uri="{D42A27DB-BD31-4B8C-83A1-F6EECF244321}">
                <p14:modId xmlns:p14="http://schemas.microsoft.com/office/powerpoint/2010/main" val="1171761527"/>
              </p:ext>
            </p:extLst>
          </p:nvPr>
        </p:nvGraphicFramePr>
        <p:xfrm>
          <a:off x="457200" y="1655763"/>
          <a:ext cx="8229600" cy="4835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83D2F1C6-461E-492F-B2A7-5789571A722C}"/>
              </a:ext>
            </a:extLst>
          </p:cNvPr>
          <p:cNvSpPr txBox="1"/>
          <p:nvPr/>
        </p:nvSpPr>
        <p:spPr>
          <a:xfrm>
            <a:off x="457200" y="4321547"/>
            <a:ext cx="8229600" cy="1446550"/>
          </a:xfrm>
          <a:prstGeom prst="rect">
            <a:avLst/>
          </a:prstGeom>
          <a:noFill/>
        </p:spPr>
        <p:txBody>
          <a:bodyPr wrap="square" rtlCol="0">
            <a:spAutoFit/>
          </a:bodyPr>
          <a:lstStyle/>
          <a:p>
            <a:pPr marL="6350" lvl="2" algn="ctr"/>
            <a:r>
              <a:rPr lang="en-US" sz="2200" dirty="0">
                <a:latin typeface="Arial" panose="020B0604020202020204" pitchFamily="34" charset="0"/>
                <a:cs typeface="Arial" panose="020B0604020202020204" pitchFamily="34" charset="0"/>
              </a:rPr>
              <a:t>Leading science organizations advise that incidental skin contact with dry products is not likely to cause overdoses.</a:t>
            </a:r>
          </a:p>
          <a:p>
            <a:pPr marL="6350" lvl="2" algn="ctr"/>
            <a:endParaRPr lang="en-US" sz="2200" dirty="0">
              <a:latin typeface="Arial" panose="020B0604020202020204" pitchFamily="34" charset="0"/>
              <a:cs typeface="Arial" panose="020B0604020202020204" pitchFamily="34" charset="0"/>
            </a:endParaRPr>
          </a:p>
          <a:p>
            <a:pPr marL="6350" lvl="2" algn="ctr"/>
            <a:r>
              <a:rPr lang="en-US" sz="2200" dirty="0">
                <a:latin typeface="Arial" panose="020B0604020202020204" pitchFamily="34" charset="0"/>
                <a:cs typeface="Arial" panose="020B0604020202020204" pitchFamily="34" charset="0"/>
              </a:rPr>
              <a:t>Skin contact with liquid or gel can be highly toxic.</a:t>
            </a:r>
          </a:p>
        </p:txBody>
      </p:sp>
      <p:sp>
        <p:nvSpPr>
          <p:cNvPr id="3" name="Slide Number Placeholder 2">
            <a:extLst>
              <a:ext uri="{FF2B5EF4-FFF2-40B4-BE49-F238E27FC236}">
                <a16:creationId xmlns:a16="http://schemas.microsoft.com/office/drawing/2014/main" id="{BF292C85-423C-493A-BB4D-3F575A9DF712}"/>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20</a:t>
            </a:fld>
            <a:endParaRPr lang="en-US" dirty="0"/>
          </a:p>
        </p:txBody>
      </p:sp>
    </p:spTree>
    <p:extLst>
      <p:ext uri="{BB962C8B-B14F-4D97-AF65-F5344CB8AC3E}">
        <p14:creationId xmlns:p14="http://schemas.microsoft.com/office/powerpoint/2010/main" val="1374335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4187-F02C-4568-9A76-017961629E83}"/>
              </a:ext>
            </a:extLst>
          </p:cNvPr>
          <p:cNvSpPr>
            <a:spLocks noGrp="1"/>
          </p:cNvSpPr>
          <p:nvPr>
            <p:ph type="title"/>
          </p:nvPr>
        </p:nvSpPr>
        <p:spPr>
          <a:xfrm>
            <a:off x="457200" y="654906"/>
            <a:ext cx="8229600" cy="480848"/>
          </a:xfrm>
        </p:spPr>
        <p:txBody>
          <a:bodyPr/>
          <a:lstStyle/>
          <a:p>
            <a:r>
              <a:rPr lang="en-US" dirty="0"/>
              <a:t>Skin Exposure</a:t>
            </a:r>
          </a:p>
        </p:txBody>
      </p:sp>
      <p:sp>
        <p:nvSpPr>
          <p:cNvPr id="3" name="Content Placeholder 2">
            <a:extLst>
              <a:ext uri="{FF2B5EF4-FFF2-40B4-BE49-F238E27FC236}">
                <a16:creationId xmlns:a16="http://schemas.microsoft.com/office/drawing/2014/main" id="{811E7C3D-2C96-433F-B3A6-0E5962D0360C}"/>
              </a:ext>
            </a:extLst>
          </p:cNvPr>
          <p:cNvSpPr>
            <a:spLocks noGrp="1"/>
          </p:cNvSpPr>
          <p:nvPr>
            <p:ph idx="1"/>
          </p:nvPr>
        </p:nvSpPr>
        <p:spPr/>
        <p:txBody>
          <a:bodyPr/>
          <a:lstStyle/>
          <a:p>
            <a:pPr>
              <a:buFont typeface="Arial" panose="020B0604020202020204" pitchFamily="34" charset="0"/>
              <a:buChar char="•"/>
            </a:pPr>
            <a:r>
              <a:rPr lang="en-US" dirty="0"/>
              <a:t>Skin exposure to powdered or dry forms of fentanyl is not likely to cause overdose in small amounts if promptly removed.</a:t>
            </a:r>
          </a:p>
          <a:p>
            <a:pPr>
              <a:buFont typeface="Arial" panose="020B0604020202020204" pitchFamily="34" charset="0"/>
              <a:buChar char="•"/>
            </a:pPr>
            <a:r>
              <a:rPr lang="en-US" dirty="0"/>
              <a:t>Liquid or highly concentrated fentanyl can be absorbed rapidly via skin and can be extremely toxic.</a:t>
            </a:r>
          </a:p>
          <a:p>
            <a:pPr>
              <a:buFont typeface="Arial" panose="020B0604020202020204" pitchFamily="34" charset="0"/>
              <a:buChar char="•"/>
            </a:pPr>
            <a:endParaRPr lang="en-US" dirty="0"/>
          </a:p>
          <a:p>
            <a:pPr marL="0" indent="0"/>
            <a:r>
              <a:rPr lang="en-US" b="1" i="1" dirty="0">
                <a:solidFill>
                  <a:srgbClr val="C5203E"/>
                </a:solidFill>
              </a:rPr>
              <a:t>It is prudent to provide full skin protection because the fatal dose is so low.</a:t>
            </a:r>
          </a:p>
        </p:txBody>
      </p:sp>
      <p:sp>
        <p:nvSpPr>
          <p:cNvPr id="4" name="Slide Number Placeholder 3">
            <a:extLst>
              <a:ext uri="{FF2B5EF4-FFF2-40B4-BE49-F238E27FC236}">
                <a16:creationId xmlns:a16="http://schemas.microsoft.com/office/drawing/2014/main" id="{63E98261-41F8-4F2F-B2F8-32E56B7B16BF}"/>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21</a:t>
            </a:fld>
            <a:endParaRPr lang="en-US" dirty="0"/>
          </a:p>
        </p:txBody>
      </p:sp>
    </p:spTree>
    <p:extLst>
      <p:ext uri="{BB962C8B-B14F-4D97-AF65-F5344CB8AC3E}">
        <p14:creationId xmlns:p14="http://schemas.microsoft.com/office/powerpoint/2010/main" val="57712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12390"/>
            <a:ext cx="8229600" cy="540717"/>
          </a:xfrm>
        </p:spPr>
        <p:txBody>
          <a:bodyPr>
            <a:normAutofit fontScale="90000"/>
          </a:bodyPr>
          <a:lstStyle/>
          <a:p>
            <a:r>
              <a:rPr lang="en-US" sz="2700" dirty="0"/>
              <a:t>IAB Recommended Best Practices for Minimal Risk</a:t>
            </a:r>
          </a:p>
        </p:txBody>
      </p:sp>
      <p:graphicFrame>
        <p:nvGraphicFramePr>
          <p:cNvPr id="3" name="Table 2"/>
          <p:cNvGraphicFramePr>
            <a:graphicFrameLocks noGrp="1"/>
          </p:cNvGraphicFramePr>
          <p:nvPr>
            <p:extLst>
              <p:ext uri="{D42A27DB-BD31-4B8C-83A1-F6EECF244321}">
                <p14:modId xmlns:p14="http://schemas.microsoft.com/office/powerpoint/2010/main" val="3920778596"/>
              </p:ext>
            </p:extLst>
          </p:nvPr>
        </p:nvGraphicFramePr>
        <p:xfrm>
          <a:off x="580003" y="2073383"/>
          <a:ext cx="8106796" cy="2946292"/>
        </p:xfrm>
        <a:graphic>
          <a:graphicData uri="http://schemas.openxmlformats.org/drawingml/2006/table">
            <a:tbl>
              <a:tblPr firstRow="1" bandRow="1">
                <a:tableStyleId>{5C22544A-7EE6-4342-B048-85BDC9FD1C3A}</a:tableStyleId>
              </a:tblPr>
              <a:tblGrid>
                <a:gridCol w="2992725">
                  <a:extLst>
                    <a:ext uri="{9D8B030D-6E8A-4147-A177-3AD203B41FA5}">
                      <a16:colId xmlns:a16="http://schemas.microsoft.com/office/drawing/2014/main" val="2112284364"/>
                    </a:ext>
                  </a:extLst>
                </a:gridCol>
                <a:gridCol w="2026330">
                  <a:extLst>
                    <a:ext uri="{9D8B030D-6E8A-4147-A177-3AD203B41FA5}">
                      <a16:colId xmlns:a16="http://schemas.microsoft.com/office/drawing/2014/main" val="1504849640"/>
                    </a:ext>
                  </a:extLst>
                </a:gridCol>
                <a:gridCol w="3087741">
                  <a:extLst>
                    <a:ext uri="{9D8B030D-6E8A-4147-A177-3AD203B41FA5}">
                      <a16:colId xmlns:a16="http://schemas.microsoft.com/office/drawing/2014/main" val="2612235795"/>
                    </a:ext>
                  </a:extLst>
                </a:gridCol>
              </a:tblGrid>
              <a:tr h="896698">
                <a:tc>
                  <a:txBody>
                    <a:bodyPr/>
                    <a:lstStyle/>
                    <a:p>
                      <a:r>
                        <a:rPr lang="en-US" sz="2400" dirty="0"/>
                        <a:t>Exposure Risk</a:t>
                      </a:r>
                    </a:p>
                  </a:txBody>
                  <a:tcPr/>
                </a:tc>
                <a:tc>
                  <a:txBody>
                    <a:bodyPr/>
                    <a:lstStyle/>
                    <a:p>
                      <a:r>
                        <a:rPr lang="en-US" sz="2400" dirty="0"/>
                        <a:t>Operational Functions</a:t>
                      </a:r>
                    </a:p>
                  </a:txBody>
                  <a:tcPr/>
                </a:tc>
                <a:tc>
                  <a:txBody>
                    <a:bodyPr/>
                    <a:lstStyle/>
                    <a:p>
                      <a:r>
                        <a:rPr lang="en-US" sz="2400" dirty="0"/>
                        <a:t>Minimum Recommended PPE</a:t>
                      </a:r>
                    </a:p>
                  </a:txBody>
                  <a:tcPr/>
                </a:tc>
                <a:extLst>
                  <a:ext uri="{0D108BD9-81ED-4DB2-BD59-A6C34878D82A}">
                    <a16:rowId xmlns:a16="http://schemas.microsoft.com/office/drawing/2014/main" val="2712526823"/>
                  </a:ext>
                </a:extLst>
              </a:tr>
              <a:tr h="2049594">
                <a:tc>
                  <a:txBody>
                    <a:bodyPr/>
                    <a:lstStyle/>
                    <a:p>
                      <a:r>
                        <a:rPr lang="en-US" sz="2400" b="1" dirty="0"/>
                        <a:t>Minimal</a:t>
                      </a:r>
                      <a:r>
                        <a:rPr lang="en-US" sz="2400" dirty="0"/>
                        <a:t> (no visible product or product contained within syringe or other package)</a:t>
                      </a:r>
                    </a:p>
                  </a:txBody>
                  <a:tcPr/>
                </a:tc>
                <a:tc>
                  <a:txBody>
                    <a:bodyPr/>
                    <a:lstStyle/>
                    <a:p>
                      <a:r>
                        <a:rPr lang="en-US" sz="2400" dirty="0"/>
                        <a:t>Response to a person with</a:t>
                      </a:r>
                    </a:p>
                    <a:p>
                      <a:r>
                        <a:rPr lang="en-US" sz="2400" dirty="0"/>
                        <a:t>suspected overdose</a:t>
                      </a:r>
                    </a:p>
                  </a:txBody>
                  <a:tcPr/>
                </a:tc>
                <a:tc>
                  <a:txBody>
                    <a:bodyPr/>
                    <a:lstStyle/>
                    <a:p>
                      <a:r>
                        <a:rPr lang="en-US" sz="2400" dirty="0"/>
                        <a:t>Standard duty uniform and nitrile</a:t>
                      </a:r>
                    </a:p>
                    <a:p>
                      <a:r>
                        <a:rPr lang="en-US" sz="2400" dirty="0"/>
                        <a:t>gloves (NFPA 1999)</a:t>
                      </a:r>
                    </a:p>
                  </a:txBody>
                  <a:tcPr/>
                </a:tc>
                <a:extLst>
                  <a:ext uri="{0D108BD9-81ED-4DB2-BD59-A6C34878D82A}">
                    <a16:rowId xmlns:a16="http://schemas.microsoft.com/office/drawing/2014/main" val="1317868422"/>
                  </a:ext>
                </a:extLst>
              </a:tr>
            </a:tbl>
          </a:graphicData>
        </a:graphic>
      </p:graphicFrame>
      <p:sp>
        <p:nvSpPr>
          <p:cNvPr id="2" name="Slide Number Placeholder 1">
            <a:extLst>
              <a:ext uri="{FF2B5EF4-FFF2-40B4-BE49-F238E27FC236}">
                <a16:creationId xmlns:a16="http://schemas.microsoft.com/office/drawing/2014/main" id="{D3D5B2BD-C86A-46F3-8790-FD42D8903207}"/>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22</a:t>
            </a:fld>
            <a:endParaRPr lang="en-US" dirty="0"/>
          </a:p>
        </p:txBody>
      </p:sp>
    </p:spTree>
    <p:extLst>
      <p:ext uri="{BB962C8B-B14F-4D97-AF65-F5344CB8AC3E}">
        <p14:creationId xmlns:p14="http://schemas.microsoft.com/office/powerpoint/2010/main" val="4044153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1451" y="607752"/>
            <a:ext cx="8229600" cy="540717"/>
          </a:xfrm>
        </p:spPr>
        <p:txBody>
          <a:bodyPr>
            <a:normAutofit fontScale="90000"/>
          </a:bodyPr>
          <a:lstStyle/>
          <a:p>
            <a:r>
              <a:rPr lang="en-US" sz="2700" dirty="0"/>
              <a:t>IAB Recommended Best Practices for Moderate Risk</a:t>
            </a:r>
          </a:p>
        </p:txBody>
      </p:sp>
      <p:graphicFrame>
        <p:nvGraphicFramePr>
          <p:cNvPr id="3" name="Table 2"/>
          <p:cNvGraphicFramePr>
            <a:graphicFrameLocks noGrp="1"/>
          </p:cNvGraphicFramePr>
          <p:nvPr>
            <p:extLst>
              <p:ext uri="{D42A27DB-BD31-4B8C-83A1-F6EECF244321}">
                <p14:modId xmlns:p14="http://schemas.microsoft.com/office/powerpoint/2010/main" val="2922475720"/>
              </p:ext>
            </p:extLst>
          </p:nvPr>
        </p:nvGraphicFramePr>
        <p:xfrm>
          <a:off x="580004" y="1612207"/>
          <a:ext cx="7992495" cy="3108960"/>
        </p:xfrm>
        <a:graphic>
          <a:graphicData uri="http://schemas.openxmlformats.org/drawingml/2006/table">
            <a:tbl>
              <a:tblPr firstRow="1" bandRow="1">
                <a:tableStyleId>{5C22544A-7EE6-4342-B048-85BDC9FD1C3A}</a:tableStyleId>
              </a:tblPr>
              <a:tblGrid>
                <a:gridCol w="2353696">
                  <a:extLst>
                    <a:ext uri="{9D8B030D-6E8A-4147-A177-3AD203B41FA5}">
                      <a16:colId xmlns:a16="http://schemas.microsoft.com/office/drawing/2014/main" val="2112284364"/>
                    </a:ext>
                  </a:extLst>
                </a:gridCol>
                <a:gridCol w="2798446">
                  <a:extLst>
                    <a:ext uri="{9D8B030D-6E8A-4147-A177-3AD203B41FA5}">
                      <a16:colId xmlns:a16="http://schemas.microsoft.com/office/drawing/2014/main" val="1504849640"/>
                    </a:ext>
                  </a:extLst>
                </a:gridCol>
                <a:gridCol w="2840353">
                  <a:extLst>
                    <a:ext uri="{9D8B030D-6E8A-4147-A177-3AD203B41FA5}">
                      <a16:colId xmlns:a16="http://schemas.microsoft.com/office/drawing/2014/main" val="2612235795"/>
                    </a:ext>
                  </a:extLst>
                </a:gridCol>
              </a:tblGrid>
              <a:tr h="370840">
                <a:tc>
                  <a:txBody>
                    <a:bodyPr/>
                    <a:lstStyle/>
                    <a:p>
                      <a:r>
                        <a:rPr lang="en-US" sz="2400" dirty="0"/>
                        <a:t>Exposure Risk</a:t>
                      </a:r>
                    </a:p>
                  </a:txBody>
                  <a:tcPr/>
                </a:tc>
                <a:tc>
                  <a:txBody>
                    <a:bodyPr/>
                    <a:lstStyle/>
                    <a:p>
                      <a:r>
                        <a:rPr lang="en-US" sz="2400" dirty="0"/>
                        <a:t>Operational Functions</a:t>
                      </a:r>
                    </a:p>
                  </a:txBody>
                  <a:tcPr/>
                </a:tc>
                <a:tc>
                  <a:txBody>
                    <a:bodyPr/>
                    <a:lstStyle/>
                    <a:p>
                      <a:r>
                        <a:rPr lang="en-US" sz="2400" dirty="0"/>
                        <a:t>Minimum Recommended PPE</a:t>
                      </a:r>
                    </a:p>
                  </a:txBody>
                  <a:tcPr/>
                </a:tc>
                <a:extLst>
                  <a:ext uri="{0D108BD9-81ED-4DB2-BD59-A6C34878D82A}">
                    <a16:rowId xmlns:a16="http://schemas.microsoft.com/office/drawing/2014/main" val="2712526823"/>
                  </a:ext>
                </a:extLst>
              </a:tr>
              <a:tr h="370840">
                <a:tc>
                  <a:txBody>
                    <a:bodyPr/>
                    <a:lstStyle/>
                    <a:p>
                      <a:r>
                        <a:rPr lang="en-US" sz="2400" b="1" dirty="0"/>
                        <a:t>Moderate</a:t>
                      </a:r>
                      <a:r>
                        <a:rPr lang="en-US" sz="2400" dirty="0"/>
                        <a:t> (small</a:t>
                      </a:r>
                    </a:p>
                    <a:p>
                      <a:r>
                        <a:rPr lang="en-US" sz="2400" dirty="0"/>
                        <a:t>volume [grams] of material visible and not contained within a package)</a:t>
                      </a:r>
                    </a:p>
                  </a:txBody>
                  <a:tcPr/>
                </a:tc>
                <a:tc>
                  <a:txBody>
                    <a:bodyPr/>
                    <a:lstStyle/>
                    <a:p>
                      <a:r>
                        <a:rPr lang="en-US" sz="2400" dirty="0"/>
                        <a:t>Response to one or more persons with suspected overdose; response to a localized seizure </a:t>
                      </a:r>
                    </a:p>
                  </a:txBody>
                  <a:tcPr/>
                </a:tc>
                <a:tc>
                  <a:txBody>
                    <a:bodyPr/>
                    <a:lstStyle/>
                    <a:p>
                      <a:r>
                        <a:rPr lang="en-US" sz="2400" dirty="0"/>
                        <a:t>Standard duty uniform; nitrile gloves (NFPA 1999); P100 filtering </a:t>
                      </a:r>
                      <a:r>
                        <a:rPr lang="en-US" sz="2400" dirty="0" err="1"/>
                        <a:t>facepiece</a:t>
                      </a:r>
                      <a:r>
                        <a:rPr lang="en-US" sz="2400" dirty="0"/>
                        <a:t> respirator; safety glasses</a:t>
                      </a:r>
                    </a:p>
                  </a:txBody>
                  <a:tcPr/>
                </a:tc>
                <a:extLst>
                  <a:ext uri="{0D108BD9-81ED-4DB2-BD59-A6C34878D82A}">
                    <a16:rowId xmlns:a16="http://schemas.microsoft.com/office/drawing/2014/main" val="1317868422"/>
                  </a:ext>
                </a:extLst>
              </a:tr>
            </a:tbl>
          </a:graphicData>
        </a:graphic>
      </p:graphicFrame>
      <p:sp>
        <p:nvSpPr>
          <p:cNvPr id="2" name="Rectangle 1"/>
          <p:cNvSpPr/>
          <p:nvPr/>
        </p:nvSpPr>
        <p:spPr>
          <a:xfrm>
            <a:off x="580004" y="5454719"/>
            <a:ext cx="7992495" cy="646331"/>
          </a:xfrm>
          <a:prstGeom prst="rect">
            <a:avLst/>
          </a:prstGeom>
        </p:spPr>
        <p:txBody>
          <a:bodyPr wrap="square">
            <a:spAutoFit/>
          </a:bodyPr>
          <a:lstStyle/>
          <a:p>
            <a:r>
              <a:rPr lang="en-US" dirty="0"/>
              <a:t>Note: While the IAB recommends a P100 filtering </a:t>
            </a:r>
            <a:r>
              <a:rPr lang="en-US" dirty="0" err="1"/>
              <a:t>facepiece</a:t>
            </a:r>
            <a:r>
              <a:rPr lang="en-US" dirty="0"/>
              <a:t> respirator, N100 and R100 filtering </a:t>
            </a:r>
            <a:r>
              <a:rPr lang="en-US" dirty="0" err="1"/>
              <a:t>facepiece</a:t>
            </a:r>
            <a:r>
              <a:rPr lang="en-US" dirty="0"/>
              <a:t> respirators should work acceptably too.</a:t>
            </a:r>
          </a:p>
        </p:txBody>
      </p:sp>
      <p:sp>
        <p:nvSpPr>
          <p:cNvPr id="4" name="Slide Number Placeholder 3">
            <a:extLst>
              <a:ext uri="{FF2B5EF4-FFF2-40B4-BE49-F238E27FC236}">
                <a16:creationId xmlns:a16="http://schemas.microsoft.com/office/drawing/2014/main" id="{1F2D967C-970B-4593-BD28-290C14301977}"/>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23</a:t>
            </a:fld>
            <a:endParaRPr lang="en-US" dirty="0"/>
          </a:p>
        </p:txBody>
      </p:sp>
    </p:spTree>
    <p:extLst>
      <p:ext uri="{BB962C8B-B14F-4D97-AF65-F5344CB8AC3E}">
        <p14:creationId xmlns:p14="http://schemas.microsoft.com/office/powerpoint/2010/main" val="1325717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451837-8AED-4B3A-8312-8D9BF541DA15}"/>
              </a:ext>
            </a:extLst>
          </p:cNvPr>
          <p:cNvSpPr>
            <a:spLocks noGrp="1"/>
          </p:cNvSpPr>
          <p:nvPr>
            <p:ph type="title"/>
          </p:nvPr>
        </p:nvSpPr>
        <p:spPr>
          <a:xfrm>
            <a:off x="457200" y="535857"/>
            <a:ext cx="8229600" cy="1111045"/>
          </a:xfrm>
        </p:spPr>
        <p:txBody>
          <a:bodyPr>
            <a:normAutofit/>
          </a:bodyPr>
          <a:lstStyle/>
          <a:p>
            <a:r>
              <a:rPr lang="en-US" dirty="0"/>
              <a:t>NIOSH Standard Operating Procedures to protect responders</a:t>
            </a:r>
          </a:p>
        </p:txBody>
      </p:sp>
      <p:sp>
        <p:nvSpPr>
          <p:cNvPr id="8" name="Content Placeholder 7">
            <a:extLst>
              <a:ext uri="{FF2B5EF4-FFF2-40B4-BE49-F238E27FC236}">
                <a16:creationId xmlns:a16="http://schemas.microsoft.com/office/drawing/2014/main" id="{1D2F0A27-64EE-4EDD-AE93-D123B90931AC}"/>
              </a:ext>
            </a:extLst>
          </p:cNvPr>
          <p:cNvSpPr>
            <a:spLocks noGrp="1"/>
          </p:cNvSpPr>
          <p:nvPr>
            <p:ph idx="1"/>
          </p:nvPr>
        </p:nvSpPr>
        <p:spPr>
          <a:xfrm>
            <a:off x="457200" y="2202425"/>
            <a:ext cx="8229600" cy="4289029"/>
          </a:xfrm>
        </p:spPr>
        <p:txBody>
          <a:bodyPr/>
          <a:lstStyle/>
          <a:p>
            <a:pPr lvl="1"/>
            <a:r>
              <a:rPr lang="en-US" dirty="0"/>
              <a:t>Hazard assessment</a:t>
            </a:r>
          </a:p>
          <a:p>
            <a:pPr lvl="1"/>
            <a:r>
              <a:rPr lang="en-US" dirty="0"/>
              <a:t>No drinking, eating, smoking at the scene</a:t>
            </a:r>
          </a:p>
          <a:p>
            <a:pPr lvl="1"/>
            <a:r>
              <a:rPr lang="en-US" dirty="0"/>
              <a:t>Do not touch eyes, nose, mouth</a:t>
            </a:r>
          </a:p>
          <a:p>
            <a:pPr lvl="1"/>
            <a:r>
              <a:rPr lang="en-US" dirty="0"/>
              <a:t>Always wear nitrile gloves when illicit drugs may be present</a:t>
            </a:r>
          </a:p>
          <a:p>
            <a:pPr lvl="1"/>
            <a:r>
              <a:rPr lang="en-US" dirty="0"/>
              <a:t>Field testing of possible drug residue is NOT recommended</a:t>
            </a:r>
          </a:p>
          <a:p>
            <a:pPr lvl="1"/>
            <a:r>
              <a:rPr lang="en-US" dirty="0"/>
              <a:t>Avoid tasks that aerosolize suspected fentanyl</a:t>
            </a:r>
          </a:p>
          <a:p>
            <a:pPr lvl="1"/>
            <a:r>
              <a:rPr lang="en-US" dirty="0"/>
              <a:t>Wash hands with soap and water</a:t>
            </a:r>
          </a:p>
          <a:p>
            <a:r>
              <a:rPr lang="en-US" dirty="0"/>
              <a:t> </a:t>
            </a:r>
          </a:p>
        </p:txBody>
      </p:sp>
      <p:sp>
        <p:nvSpPr>
          <p:cNvPr id="2" name="Slide Number Placeholder 1">
            <a:extLst>
              <a:ext uri="{FF2B5EF4-FFF2-40B4-BE49-F238E27FC236}">
                <a16:creationId xmlns:a16="http://schemas.microsoft.com/office/drawing/2014/main" id="{76499ECD-7D30-4EE4-B3A2-542CDCB8D358}"/>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24</a:t>
            </a:fld>
            <a:endParaRPr lang="en-US" dirty="0"/>
          </a:p>
        </p:txBody>
      </p:sp>
    </p:spTree>
    <p:extLst>
      <p:ext uri="{BB962C8B-B14F-4D97-AF65-F5344CB8AC3E}">
        <p14:creationId xmlns:p14="http://schemas.microsoft.com/office/powerpoint/2010/main" val="3745759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3E645-0A44-414A-A7C5-D3E5147AC377}"/>
              </a:ext>
            </a:extLst>
          </p:cNvPr>
          <p:cNvSpPr>
            <a:spLocks noGrp="1"/>
          </p:cNvSpPr>
          <p:nvPr>
            <p:ph type="title"/>
          </p:nvPr>
        </p:nvSpPr>
        <p:spPr>
          <a:xfrm>
            <a:off x="457200" y="622738"/>
            <a:ext cx="8229600" cy="480848"/>
          </a:xfrm>
        </p:spPr>
        <p:txBody>
          <a:bodyPr>
            <a:normAutofit fontScale="90000"/>
          </a:bodyPr>
          <a:lstStyle/>
          <a:p>
            <a:r>
              <a:rPr lang="en-US" dirty="0" err="1"/>
              <a:t>Decon</a:t>
            </a:r>
            <a:br>
              <a:rPr lang="en-US" dirty="0"/>
            </a:br>
            <a:endParaRPr lang="en-US" dirty="0"/>
          </a:p>
        </p:txBody>
      </p:sp>
      <p:sp>
        <p:nvSpPr>
          <p:cNvPr id="7" name="Content Placeholder 6">
            <a:extLst>
              <a:ext uri="{FF2B5EF4-FFF2-40B4-BE49-F238E27FC236}">
                <a16:creationId xmlns:a16="http://schemas.microsoft.com/office/drawing/2014/main" id="{D9DC15FA-B232-497B-BACD-8D1D315075B4}"/>
              </a:ext>
            </a:extLst>
          </p:cNvPr>
          <p:cNvSpPr>
            <a:spLocks noGrp="1"/>
          </p:cNvSpPr>
          <p:nvPr>
            <p:ph sz="half" idx="1"/>
          </p:nvPr>
        </p:nvSpPr>
        <p:spPr>
          <a:xfrm>
            <a:off x="381000" y="1591670"/>
            <a:ext cx="4753303" cy="4011199"/>
          </a:xfrm>
        </p:spPr>
        <p:txBody>
          <a:bodyPr/>
          <a:lstStyle/>
          <a:p>
            <a:pPr lvl="1"/>
            <a:r>
              <a:rPr lang="en-US" dirty="0"/>
              <a:t>Direct skin contact with suspected fentanyl should be immediately washed with soap and water. </a:t>
            </a:r>
          </a:p>
          <a:p>
            <a:pPr lvl="1"/>
            <a:r>
              <a:rPr lang="en-US" dirty="0"/>
              <a:t>Do NOT Use alcohol-based hand disinfectants or hypochlorite bleach solutions as they may enhance skin absorption of fentanyl. </a:t>
            </a:r>
          </a:p>
        </p:txBody>
      </p:sp>
      <p:pic>
        <p:nvPicPr>
          <p:cNvPr id="4" name="Content Placeholder 3" descr="hand washing and faucet with running water">
            <a:extLst>
              <a:ext uri="{FF2B5EF4-FFF2-40B4-BE49-F238E27FC236}">
                <a16:creationId xmlns:a16="http://schemas.microsoft.com/office/drawing/2014/main" id="{6C6EB66B-CE0C-494D-8F59-2E337B2FB33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5415815" y="863162"/>
            <a:ext cx="3270984" cy="4921250"/>
          </a:xfr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6"/>
          </p:nvPr>
        </p:nvSpPr>
        <p:spPr/>
        <p:txBody>
          <a:bodyPr/>
          <a:lstStyle/>
          <a:p>
            <a:fld id="{3295B7C4-B768-B345-B706-EB947EE70A49}" type="slidenum">
              <a:rPr lang="en-US" smtClean="0"/>
              <a:pPr/>
              <a:t>25</a:t>
            </a:fld>
            <a:endParaRPr lang="en-US" dirty="0"/>
          </a:p>
        </p:txBody>
      </p:sp>
    </p:spTree>
    <p:extLst>
      <p:ext uri="{BB962C8B-B14F-4D97-AF65-F5344CB8AC3E}">
        <p14:creationId xmlns:p14="http://schemas.microsoft.com/office/powerpoint/2010/main" val="2149198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4C8E-2532-4C80-9A7F-66CFBE318E82}"/>
              </a:ext>
            </a:extLst>
          </p:cNvPr>
          <p:cNvSpPr>
            <a:spLocks noGrp="1"/>
          </p:cNvSpPr>
          <p:nvPr>
            <p:ph type="title"/>
          </p:nvPr>
        </p:nvSpPr>
        <p:spPr>
          <a:xfrm>
            <a:off x="457199" y="622738"/>
            <a:ext cx="8229600" cy="480848"/>
          </a:xfrm>
        </p:spPr>
        <p:txBody>
          <a:bodyPr>
            <a:normAutofit/>
          </a:bodyPr>
          <a:lstStyle/>
          <a:p>
            <a:r>
              <a:rPr lang="en-US" dirty="0" err="1"/>
              <a:t>Decon</a:t>
            </a:r>
            <a:endParaRPr lang="en-US" dirty="0"/>
          </a:p>
        </p:txBody>
      </p:sp>
      <p:sp>
        <p:nvSpPr>
          <p:cNvPr id="3" name="Content Placeholder 2">
            <a:extLst>
              <a:ext uri="{FF2B5EF4-FFF2-40B4-BE49-F238E27FC236}">
                <a16:creationId xmlns:a16="http://schemas.microsoft.com/office/drawing/2014/main" id="{9B2D398D-40C9-4660-B05E-EB9CEBC2F813}"/>
              </a:ext>
            </a:extLst>
          </p:cNvPr>
          <p:cNvSpPr>
            <a:spLocks noGrp="1"/>
          </p:cNvSpPr>
          <p:nvPr>
            <p:ph sz="half" idx="1"/>
          </p:nvPr>
        </p:nvSpPr>
        <p:spPr>
          <a:xfrm>
            <a:off x="457199" y="1733348"/>
            <a:ext cx="8067675" cy="2210974"/>
          </a:xfrm>
        </p:spPr>
        <p:txBody>
          <a:bodyPr/>
          <a:lstStyle/>
          <a:p>
            <a:pPr lvl="1"/>
            <a:r>
              <a:rPr lang="en-US" sz="2800" dirty="0"/>
              <a:t>Avoid contamination while removing PPE.</a:t>
            </a:r>
          </a:p>
          <a:p>
            <a:pPr lvl="1"/>
            <a:r>
              <a:rPr lang="en-US" sz="2800" dirty="0"/>
              <a:t>Isolate used PPE for decon or disposal.</a:t>
            </a:r>
          </a:p>
          <a:p>
            <a:pPr lvl="1"/>
            <a:r>
              <a:rPr lang="en-US" sz="2800" dirty="0" err="1"/>
              <a:t>Decon</a:t>
            </a:r>
            <a:r>
              <a:rPr lang="en-US" sz="2800" dirty="0"/>
              <a:t> surfaces with absorbent wipes, and a peracetic acid (5%) or hydrogen peroxide-based (10%) solution.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6"/>
          </p:nvPr>
        </p:nvSpPr>
        <p:spPr/>
        <p:txBody>
          <a:bodyPr/>
          <a:lstStyle/>
          <a:p>
            <a:fld id="{3295B7C4-B768-B345-B706-EB947EE70A49}" type="slidenum">
              <a:rPr lang="en-US" smtClean="0"/>
              <a:pPr/>
              <a:t>26</a:t>
            </a:fld>
            <a:endParaRPr lang="en-US" dirty="0"/>
          </a:p>
        </p:txBody>
      </p:sp>
    </p:spTree>
    <p:extLst>
      <p:ext uri="{BB962C8B-B14F-4D97-AF65-F5344CB8AC3E}">
        <p14:creationId xmlns:p14="http://schemas.microsoft.com/office/powerpoint/2010/main" val="3913787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6BA36-2DA0-489F-B5EC-1B30DFD87B09}"/>
              </a:ext>
            </a:extLst>
          </p:cNvPr>
          <p:cNvSpPr>
            <a:spLocks noGrp="1"/>
          </p:cNvSpPr>
          <p:nvPr>
            <p:ph type="title"/>
          </p:nvPr>
        </p:nvSpPr>
        <p:spPr>
          <a:xfrm>
            <a:off x="457200" y="587915"/>
            <a:ext cx="8229600" cy="574422"/>
          </a:xfrm>
        </p:spPr>
        <p:txBody>
          <a:bodyPr>
            <a:normAutofit fontScale="90000"/>
          </a:bodyPr>
          <a:lstStyle/>
          <a:p>
            <a:r>
              <a:rPr lang="en-US" dirty="0"/>
              <a:t>Module 2: Initial Actions</a:t>
            </a:r>
            <a:br>
              <a:rPr lang="en-US" dirty="0"/>
            </a:br>
            <a:r>
              <a:rPr lang="en-US" dirty="0"/>
              <a:t>D.  Identification</a:t>
            </a:r>
          </a:p>
        </p:txBody>
      </p:sp>
      <p:sp>
        <p:nvSpPr>
          <p:cNvPr id="5" name="Content Placeholder 4">
            <a:extLst>
              <a:ext uri="{FF2B5EF4-FFF2-40B4-BE49-F238E27FC236}">
                <a16:creationId xmlns:a16="http://schemas.microsoft.com/office/drawing/2014/main" id="{6A71FF49-B6BA-41A1-BC9E-B7D877DB6EC6}"/>
              </a:ext>
            </a:extLst>
          </p:cNvPr>
          <p:cNvSpPr>
            <a:spLocks noGrp="1"/>
          </p:cNvSpPr>
          <p:nvPr>
            <p:ph sz="half" idx="1"/>
          </p:nvPr>
        </p:nvSpPr>
        <p:spPr>
          <a:xfrm>
            <a:off x="381630" y="1395212"/>
            <a:ext cx="4290060" cy="4921004"/>
          </a:xfrm>
        </p:spPr>
        <p:txBody>
          <a:bodyPr>
            <a:normAutofit/>
          </a:bodyPr>
          <a:lstStyle/>
          <a:p>
            <a:r>
              <a:rPr lang="en-US" b="1" dirty="0"/>
              <a:t>Overdose may result in:</a:t>
            </a:r>
          </a:p>
          <a:p>
            <a:pPr lvl="1"/>
            <a:r>
              <a:rPr lang="en-US" dirty="0"/>
              <a:t>Stupor</a:t>
            </a:r>
          </a:p>
          <a:p>
            <a:pPr lvl="1"/>
            <a:r>
              <a:rPr lang="en-US" dirty="0"/>
              <a:t>Pinpoint pupils that later may become dilated</a:t>
            </a:r>
          </a:p>
          <a:p>
            <a:pPr lvl="1"/>
            <a:r>
              <a:rPr lang="en-US" dirty="0"/>
              <a:t>Cold and clammy skin</a:t>
            </a:r>
          </a:p>
          <a:p>
            <a:pPr lvl="1"/>
            <a:r>
              <a:rPr lang="en-US" dirty="0"/>
              <a:t>Cyanosis: blue or purplish discoloration due to low oxygen</a:t>
            </a:r>
          </a:p>
          <a:p>
            <a:pPr lvl="1"/>
            <a:r>
              <a:rPr lang="en-US" dirty="0"/>
              <a:t>Coma</a:t>
            </a:r>
          </a:p>
          <a:p>
            <a:pPr lvl="1"/>
            <a:r>
              <a:rPr lang="en-US" dirty="0"/>
              <a:t>Respiratory failure leading to death</a:t>
            </a:r>
          </a:p>
        </p:txBody>
      </p:sp>
      <p:sp>
        <p:nvSpPr>
          <p:cNvPr id="6" name="Content Placeholder 5">
            <a:extLst>
              <a:ext uri="{FF2B5EF4-FFF2-40B4-BE49-F238E27FC236}">
                <a16:creationId xmlns:a16="http://schemas.microsoft.com/office/drawing/2014/main" id="{4D6C0B9A-2492-4151-9134-80EF1D19C727}"/>
              </a:ext>
            </a:extLst>
          </p:cNvPr>
          <p:cNvSpPr>
            <a:spLocks noGrp="1"/>
          </p:cNvSpPr>
          <p:nvPr>
            <p:ph sz="half" idx="2"/>
          </p:nvPr>
        </p:nvSpPr>
        <p:spPr>
          <a:xfrm>
            <a:off x="4861560" y="875126"/>
            <a:ext cx="3710940" cy="4921004"/>
          </a:xfrm>
          <a:solidFill>
            <a:schemeClr val="accent2"/>
          </a:solidFill>
        </p:spPr>
        <p:txBody>
          <a:bodyPr lIns="274320" tIns="274320" rIns="274320" bIns="274320"/>
          <a:lstStyle/>
          <a:p>
            <a:pPr marL="6350" indent="0"/>
            <a:r>
              <a:rPr lang="en-US" b="1" dirty="0">
                <a:solidFill>
                  <a:schemeClr val="bg1"/>
                </a:solidFill>
              </a:rPr>
              <a:t>The presence of these 3 symptoms is strongly suggestive of opioid poisoning:</a:t>
            </a:r>
          </a:p>
          <a:p>
            <a:pPr marL="520700" indent="-514350">
              <a:buClr>
                <a:schemeClr val="bg1"/>
              </a:buClr>
              <a:buFont typeface="+mj-lt"/>
              <a:buAutoNum type="arabicPeriod"/>
            </a:pPr>
            <a:r>
              <a:rPr lang="en-US" dirty="0">
                <a:solidFill>
                  <a:schemeClr val="bg1"/>
                </a:solidFill>
              </a:rPr>
              <a:t>Coma</a:t>
            </a:r>
          </a:p>
          <a:p>
            <a:pPr marL="520700" indent="-514350">
              <a:buClr>
                <a:schemeClr val="bg1"/>
              </a:buClr>
              <a:buFont typeface="+mj-lt"/>
              <a:buAutoNum type="arabicPeriod"/>
            </a:pPr>
            <a:r>
              <a:rPr lang="en-US" dirty="0">
                <a:solidFill>
                  <a:schemeClr val="bg1"/>
                </a:solidFill>
              </a:rPr>
              <a:t>Pinpoint pupils</a:t>
            </a:r>
          </a:p>
          <a:p>
            <a:pPr marL="520700" indent="-514350">
              <a:buClr>
                <a:schemeClr val="bg1"/>
              </a:buClr>
              <a:buFont typeface="+mj-lt"/>
              <a:buAutoNum type="arabicPeriod"/>
            </a:pPr>
            <a:r>
              <a:rPr lang="en-US" dirty="0">
                <a:solidFill>
                  <a:schemeClr val="bg1"/>
                </a:solidFill>
              </a:rPr>
              <a:t>Respiratory depression </a:t>
            </a:r>
          </a:p>
          <a:p>
            <a:pPr marL="6350" indent="0"/>
            <a:endParaRPr lang="en-US" dirty="0">
              <a:solidFill>
                <a:schemeClr val="bg1"/>
              </a:solidFill>
            </a:endParaRPr>
          </a:p>
        </p:txBody>
      </p:sp>
      <p:sp>
        <p:nvSpPr>
          <p:cNvPr id="2" name="Slide Number Placeholder 1">
            <a:extLst>
              <a:ext uri="{FF2B5EF4-FFF2-40B4-BE49-F238E27FC236}">
                <a16:creationId xmlns:a16="http://schemas.microsoft.com/office/drawing/2014/main" id="{0BA0AF9A-D9ED-43E7-B879-FE0F0CCABECC}"/>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27</a:t>
            </a:fld>
            <a:endParaRPr lang="en-US" dirty="0"/>
          </a:p>
        </p:txBody>
      </p:sp>
    </p:spTree>
    <p:extLst>
      <p:ext uri="{BB962C8B-B14F-4D97-AF65-F5344CB8AC3E}">
        <p14:creationId xmlns:p14="http://schemas.microsoft.com/office/powerpoint/2010/main" val="3719168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28B75-ED9E-466D-99B3-2CD62EDB1B51}"/>
              </a:ext>
            </a:extLst>
          </p:cNvPr>
          <p:cNvSpPr>
            <a:spLocks noGrp="1"/>
          </p:cNvSpPr>
          <p:nvPr>
            <p:ph type="title"/>
          </p:nvPr>
        </p:nvSpPr>
        <p:spPr>
          <a:xfrm>
            <a:off x="457200" y="614022"/>
            <a:ext cx="8229600" cy="480848"/>
          </a:xfrm>
        </p:spPr>
        <p:txBody>
          <a:bodyPr>
            <a:normAutofit/>
          </a:bodyPr>
          <a:lstStyle/>
          <a:p>
            <a:r>
              <a:rPr lang="en-US" dirty="0"/>
              <a:t>Identification</a:t>
            </a:r>
          </a:p>
        </p:txBody>
      </p:sp>
      <p:sp>
        <p:nvSpPr>
          <p:cNvPr id="6" name="Content Placeholder 5"/>
          <p:cNvSpPr>
            <a:spLocks noGrp="1"/>
          </p:cNvSpPr>
          <p:nvPr>
            <p:ph idx="1"/>
          </p:nvPr>
        </p:nvSpPr>
        <p:spPr>
          <a:xfrm>
            <a:off x="457200" y="1593801"/>
            <a:ext cx="8401050" cy="1633049"/>
          </a:xfrm>
        </p:spPr>
        <p:txBody>
          <a:bodyPr>
            <a:normAutofit/>
          </a:bodyPr>
          <a:lstStyle/>
          <a:p>
            <a:pPr marL="0" indent="0"/>
            <a:r>
              <a:rPr lang="en-US" dirty="0"/>
              <a:t>Opioid-associated resuscitative emergencies are defined by the presence of cardiac arrest; respiratory arrest; or severe life-threatening instability.</a:t>
            </a:r>
          </a:p>
          <a:p>
            <a:endParaRPr lang="en-US" dirty="0"/>
          </a:p>
          <a:p>
            <a:endParaRPr lang="en-US" dirty="0"/>
          </a:p>
        </p:txBody>
      </p:sp>
      <p:sp>
        <p:nvSpPr>
          <p:cNvPr id="4" name="Rectangle 3"/>
          <p:cNvSpPr/>
          <p:nvPr/>
        </p:nvSpPr>
        <p:spPr>
          <a:xfrm>
            <a:off x="457200" y="3161642"/>
            <a:ext cx="8086725" cy="2677656"/>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The American Heart Association recognizes the difficulty in accurately differentiating opioid-associated resuscitative emergencies from other causes of cardiac and respiratory arrest.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Other factors to consider include patient history, evidence on scene, and bystander reports.</a:t>
            </a:r>
          </a:p>
        </p:txBody>
      </p:sp>
      <p:sp>
        <p:nvSpPr>
          <p:cNvPr id="3" name="Slide Number Placeholder 2">
            <a:extLst>
              <a:ext uri="{FF2B5EF4-FFF2-40B4-BE49-F238E27FC236}">
                <a16:creationId xmlns:a16="http://schemas.microsoft.com/office/drawing/2014/main" id="{D4A7435D-CBE6-4617-BA6E-6FAE932CC45D}"/>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28</a:t>
            </a:fld>
            <a:endParaRPr lang="en-US" dirty="0"/>
          </a:p>
        </p:txBody>
      </p:sp>
    </p:spTree>
    <p:custDataLst>
      <p:tags r:id="rId1"/>
    </p:custDataLst>
    <p:extLst>
      <p:ext uri="{BB962C8B-B14F-4D97-AF65-F5344CB8AC3E}">
        <p14:creationId xmlns:p14="http://schemas.microsoft.com/office/powerpoint/2010/main" val="3943736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8A75-6A09-485E-A6E5-01FFBBF4C6E0}"/>
              </a:ext>
            </a:extLst>
          </p:cNvPr>
          <p:cNvSpPr>
            <a:spLocks noGrp="1"/>
          </p:cNvSpPr>
          <p:nvPr>
            <p:ph type="title"/>
          </p:nvPr>
        </p:nvSpPr>
        <p:spPr>
          <a:xfrm>
            <a:off x="457200" y="682615"/>
            <a:ext cx="8229600" cy="480848"/>
          </a:xfrm>
        </p:spPr>
        <p:txBody>
          <a:bodyPr/>
          <a:lstStyle/>
          <a:p>
            <a:r>
              <a:rPr lang="en-US" dirty="0"/>
              <a:t>Module 3: Treatment</a:t>
            </a:r>
          </a:p>
        </p:txBody>
      </p:sp>
      <p:pic>
        <p:nvPicPr>
          <p:cNvPr id="4" name="Picture 3" descr="Person wearing blue latex glove pointing"/>
          <p:cNvPicPr>
            <a:picLocks noChangeAspect="1"/>
          </p:cNvPicPr>
          <p:nvPr/>
        </p:nvPicPr>
        <p:blipFill>
          <a:blip r:embed="rId2"/>
          <a:stretch>
            <a:fillRect/>
          </a:stretch>
        </p:blipFill>
        <p:spPr>
          <a:xfrm>
            <a:off x="4652657" y="1300448"/>
            <a:ext cx="3371380" cy="5054022"/>
          </a:xfrm>
          <a:prstGeom prst="rect">
            <a:avLst/>
          </a:prstGeom>
        </p:spPr>
      </p:pic>
      <p:sp>
        <p:nvSpPr>
          <p:cNvPr id="3" name="Slide Number Placeholder 2">
            <a:extLst>
              <a:ext uri="{FF2B5EF4-FFF2-40B4-BE49-F238E27FC236}">
                <a16:creationId xmlns:a16="http://schemas.microsoft.com/office/drawing/2014/main" id="{E712883C-2F73-49C3-8BC1-F50EFF51ABF6}"/>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29</a:t>
            </a:fld>
            <a:endParaRPr lang="en-US" dirty="0"/>
          </a:p>
        </p:txBody>
      </p:sp>
    </p:spTree>
    <p:extLst>
      <p:ext uri="{BB962C8B-B14F-4D97-AF65-F5344CB8AC3E}">
        <p14:creationId xmlns:p14="http://schemas.microsoft.com/office/powerpoint/2010/main" val="286470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563" y="546640"/>
            <a:ext cx="8229600" cy="480848"/>
          </a:xfrm>
        </p:spPr>
        <p:txBody>
          <a:bodyPr/>
          <a:lstStyle/>
          <a:p>
            <a:r>
              <a:rPr lang="en-US" dirty="0"/>
              <a:t>Acknowledgement</a:t>
            </a:r>
          </a:p>
        </p:txBody>
      </p:sp>
      <p:sp>
        <p:nvSpPr>
          <p:cNvPr id="3" name="Content Placeholder 2">
            <a:extLst>
              <a:ext uri="{FF2B5EF4-FFF2-40B4-BE49-F238E27FC236}">
                <a16:creationId xmlns:a16="http://schemas.microsoft.com/office/drawing/2014/main" id="{EE3404CC-53F3-4A6E-8E50-CBC1ACCC5455}"/>
              </a:ext>
            </a:extLst>
          </p:cNvPr>
          <p:cNvSpPr>
            <a:spLocks noGrp="1"/>
          </p:cNvSpPr>
          <p:nvPr>
            <p:ph idx="1"/>
          </p:nvPr>
        </p:nvSpPr>
        <p:spPr>
          <a:xfrm>
            <a:off x="457200" y="1397962"/>
            <a:ext cx="8229600" cy="4836076"/>
          </a:xfrm>
        </p:spPr>
        <p:txBody>
          <a:bodyPr>
            <a:normAutofit/>
          </a:bodyPr>
          <a:lstStyle/>
          <a:p>
            <a:pPr marL="0" indent="0"/>
            <a:r>
              <a:rPr lang="en-US" dirty="0"/>
              <a:t>The Midwest Consortium for Hazardous Waste Worker Training adapted this program from work created by ERS International for private industry under cooperative agreement number U45 ES 06184 from the National Institute of Environmental Health Sciences (NIEHS), as well as programming created by NIEHS.</a:t>
            </a:r>
          </a:p>
        </p:txBody>
      </p:sp>
      <p:pic>
        <p:nvPicPr>
          <p:cNvPr id="4" name="Picture 3">
            <a:extLst>
              <a:ext uri="{FF2B5EF4-FFF2-40B4-BE49-F238E27FC236}">
                <a16:creationId xmlns:a16="http://schemas.microsoft.com/office/drawing/2014/main" id="{A83EF43B-7468-4FBB-B8EC-919E37642EB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391788" y="3846663"/>
            <a:ext cx="2387375" cy="2387375"/>
          </a:xfrm>
          <a:prstGeom prst="rect">
            <a:avLst/>
          </a:prstGeom>
        </p:spPr>
      </p:pic>
      <p:sp>
        <p:nvSpPr>
          <p:cNvPr id="5" name="Slide Number Placeholder 4">
            <a:extLst>
              <a:ext uri="{FF2B5EF4-FFF2-40B4-BE49-F238E27FC236}">
                <a16:creationId xmlns:a16="http://schemas.microsoft.com/office/drawing/2014/main" id="{FB878D34-277C-4433-9757-FD2927B5077A}"/>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3</a:t>
            </a:fld>
            <a:endParaRPr lang="en-US" dirty="0"/>
          </a:p>
        </p:txBody>
      </p:sp>
    </p:spTree>
    <p:custDataLst>
      <p:tags r:id="rId1"/>
    </p:custDataLst>
    <p:extLst>
      <p:ext uri="{BB962C8B-B14F-4D97-AF65-F5344CB8AC3E}">
        <p14:creationId xmlns:p14="http://schemas.microsoft.com/office/powerpoint/2010/main" val="2503769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056"/>
            <a:ext cx="8229600" cy="480848"/>
          </a:xfrm>
        </p:spPr>
        <p:txBody>
          <a:bodyPr>
            <a:normAutofit fontScale="90000"/>
          </a:bodyPr>
          <a:lstStyle/>
          <a:p>
            <a:r>
              <a:rPr lang="en-US" dirty="0"/>
              <a:t>AHA flow chart for non-Healthcare Providers</a:t>
            </a:r>
          </a:p>
        </p:txBody>
      </p:sp>
      <p:pic>
        <p:nvPicPr>
          <p:cNvPr id="5" name="Picture 4" descr="1. Suspected opioid poisoning&#10;-check for responsiveness&#10;-shout for nearby help&#10;-activate the emergency response system&#10;-get naloxone and an AED if available&#10;&#10;2. Is the person breathing normally?&#10;&#10;If the person is breathing normally: 3. prevent deterioration&#10;-tap and shout&#10;-reposition&#10;-consider naloxone&#10;-continue to observe until EMS arrives&#10;&#10;4. ongoing assessment of responsiveness and breathing&#10;&#10;If person is not breathing normally: 5. Start CPR&#10;-give naloxone&#10;-use an AED&#10;-resume CPR until EMS arrive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6141" y="850903"/>
            <a:ext cx="6712722" cy="5640551"/>
          </a:xfrm>
          <a:prstGeom prst="rect">
            <a:avLst/>
          </a:prstGeom>
        </p:spPr>
      </p:pic>
      <p:sp>
        <p:nvSpPr>
          <p:cNvPr id="3" name="Slide Number Placeholder 2">
            <a:extLst>
              <a:ext uri="{FF2B5EF4-FFF2-40B4-BE49-F238E27FC236}">
                <a16:creationId xmlns:a16="http://schemas.microsoft.com/office/drawing/2014/main" id="{6C129AAE-EBDC-4F72-BC63-A0E2B8CA6BA2}"/>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30</a:t>
            </a:fld>
            <a:endParaRPr lang="en-US" dirty="0"/>
          </a:p>
        </p:txBody>
      </p:sp>
    </p:spTree>
    <p:extLst>
      <p:ext uri="{BB962C8B-B14F-4D97-AF65-F5344CB8AC3E}">
        <p14:creationId xmlns:p14="http://schemas.microsoft.com/office/powerpoint/2010/main" val="3633665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766"/>
            <a:ext cx="8229600" cy="480848"/>
          </a:xfrm>
        </p:spPr>
        <p:txBody>
          <a:bodyPr/>
          <a:lstStyle/>
          <a:p>
            <a:r>
              <a:rPr lang="en-US" dirty="0"/>
              <a:t>AHA flow chart for Healthcare Providers</a:t>
            </a:r>
          </a:p>
        </p:txBody>
      </p:sp>
      <p:pic>
        <p:nvPicPr>
          <p:cNvPr id="5" name="Picture 4" descr="1. Suspected opioid poisoning&#10;-check for responsiveness&#10;-shout for nearby help&#10;-activate the emergency response system&#10;-get naloxone and an AED if available&#10;&#10;2. Is the person breathing normally?&#10;&#10;If the person is breathing normally: 3. prevent deterioration&#10;-tap and shout&#10;-reposition&#10;-consider naloxone&#10;-continue to observe until EMS arrives&#10;&#10;4. ongoing assessment of responsiveness and breathing&#10;&#10;If person is not breathing normally: 5. Start CPR&#10;-give naloxone&#10;-use an AED&#10;-resume CPR until EMS arrive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2056" y="981861"/>
            <a:ext cx="7279887" cy="5610078"/>
          </a:xfrm>
          <a:prstGeom prst="rect">
            <a:avLst/>
          </a:prstGeom>
        </p:spPr>
      </p:pic>
      <p:sp>
        <p:nvSpPr>
          <p:cNvPr id="3" name="Slide Number Placeholder 2">
            <a:extLst>
              <a:ext uri="{FF2B5EF4-FFF2-40B4-BE49-F238E27FC236}">
                <a16:creationId xmlns:a16="http://schemas.microsoft.com/office/drawing/2014/main" id="{CC45E12F-ABD9-4A22-85CB-5C9BFB140A3F}"/>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31</a:t>
            </a:fld>
            <a:endParaRPr lang="en-US" dirty="0"/>
          </a:p>
        </p:txBody>
      </p:sp>
    </p:spTree>
    <p:extLst>
      <p:ext uri="{BB962C8B-B14F-4D97-AF65-F5344CB8AC3E}">
        <p14:creationId xmlns:p14="http://schemas.microsoft.com/office/powerpoint/2010/main" val="4174393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2738"/>
            <a:ext cx="8229600" cy="480848"/>
          </a:xfrm>
        </p:spPr>
        <p:txBody>
          <a:bodyPr>
            <a:normAutofit/>
          </a:bodyPr>
          <a:lstStyle/>
          <a:p>
            <a:r>
              <a:rPr lang="en-US" dirty="0"/>
              <a:t>Key Actions to Remember</a:t>
            </a:r>
          </a:p>
        </p:txBody>
      </p:sp>
      <p:sp>
        <p:nvSpPr>
          <p:cNvPr id="6" name="Content Placeholder 5"/>
          <p:cNvSpPr>
            <a:spLocks noGrp="1"/>
          </p:cNvSpPr>
          <p:nvPr>
            <p:ph idx="1"/>
          </p:nvPr>
        </p:nvSpPr>
        <p:spPr>
          <a:xfrm>
            <a:off x="457200" y="1245804"/>
            <a:ext cx="8229600" cy="4836076"/>
          </a:xfrm>
        </p:spPr>
        <p:txBody>
          <a:bodyPr>
            <a:normAutofit fontScale="85000" lnSpcReduction="20000"/>
          </a:bodyPr>
          <a:lstStyle/>
          <a:p>
            <a:pPr marL="347345" marR="0" indent="-347345">
              <a:spcBef>
                <a:spcPts val="335"/>
              </a:spcBef>
              <a:spcAft>
                <a:spcPts val="0"/>
              </a:spcAf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1.	Identify and assess the victim for responsiveness.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7345" marR="0" indent="-347345">
              <a:spcBef>
                <a:spcPts val="335"/>
              </a:spcBef>
              <a:spcAft>
                <a:spcPts val="0"/>
              </a:spcAf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7345" marR="0" indent="-347345">
              <a:spcBef>
                <a:spcPts val="335"/>
              </a:spcBef>
              <a:spcAft>
                <a:spcPts val="0"/>
              </a:spcAf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2.	If victim is not responsive and not breathing, initiate CPR and AED per protocol:</a:t>
            </a:r>
            <a:b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br>
            <a:endParaRPr lang="en-US" sz="2000" dirty="0">
              <a:latin typeface="Arial" panose="020B0604020202020204" pitchFamily="34" charset="0"/>
              <a:ea typeface="Times New Roman" panose="02020603050405020304" pitchFamily="18" charset="0"/>
              <a:cs typeface="Arial" panose="020B0604020202020204" pitchFamily="34" charset="0"/>
            </a:endParaRPr>
          </a:p>
          <a:p>
            <a:pPr lvl="3">
              <a:spcBef>
                <a:spcPts val="0"/>
              </a:spcBef>
              <a:buClrTx/>
              <a:buFont typeface="Arial" panose="020B0604020202020204" pitchFamily="34" charset="0"/>
              <a:buChar char="•"/>
              <a:tabLst>
                <a:tab pos="685800" algn="l"/>
              </a:tabLs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Check for pinpoint pupils.  </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lvl="3">
              <a:spcBef>
                <a:spcPts val="0"/>
              </a:spcBef>
              <a:buClrTx/>
              <a:buFont typeface="Arial" panose="020B0604020202020204" pitchFamily="34" charset="0"/>
              <a:buChar char="•"/>
              <a:tabLst>
                <a:tab pos="685800" algn="l"/>
              </a:tabLs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If suspected opioid overdose call for Narcan.</a:t>
            </a:r>
            <a:b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b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47345" marR="0" indent="-347345">
              <a:spcBef>
                <a:spcPts val="335"/>
              </a:spcBef>
              <a:spcAft>
                <a:spcPts val="0"/>
              </a:spcAf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3. 	Check for medical alert tags (around wrists, ankles, or neck) indicating a pre-existing medical condition.</a:t>
            </a:r>
            <a:b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b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7345" marR="0" indent="-347345">
              <a:spcBef>
                <a:spcPts val="335"/>
              </a:spcBef>
              <a:spcAft>
                <a:spcPts val="0"/>
              </a:spcAf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4.	If respirations are present and the victim is unconscious, assess breathing status, pupils, and pulse.</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7345" marR="0" indent="-347345">
              <a:spcBef>
                <a:spcPts val="335"/>
              </a:spcBef>
              <a:spcAft>
                <a:spcPts val="0"/>
              </a:spcAf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lvl="3">
              <a:spcBef>
                <a:spcPts val="335"/>
              </a:spcBef>
              <a:buClrTx/>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If breathing is adequate (&gt; 8 per minute, no cyanosis) and no signs of trauma, place in the recovery position.</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lvl="3">
              <a:spcBef>
                <a:spcPts val="335"/>
              </a:spcBef>
              <a:buClrTx/>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Check for pinpoint pupils.</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lvl="3">
              <a:spcBef>
                <a:spcPts val="335"/>
              </a:spcBef>
              <a:buClrTx/>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If breathing is &lt; than 8 per minute or signs of low oxygen and overdose is suspected (based on history, evidence on scene, bystander reports, patient assessment) proceed with Naloxone administration and high O</a:t>
            </a:r>
            <a:r>
              <a:rPr lang="en-US"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therapy.</a:t>
            </a:r>
            <a:endParaRPr lang="en-US" sz="1600" dirty="0">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3" name="Slide Number Placeholder 2">
            <a:extLst>
              <a:ext uri="{FF2B5EF4-FFF2-40B4-BE49-F238E27FC236}">
                <a16:creationId xmlns:a16="http://schemas.microsoft.com/office/drawing/2014/main" id="{520DAE45-D8D2-4B9C-8A04-203A5B34A7EB}"/>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32</a:t>
            </a:fld>
            <a:endParaRPr lang="en-US" dirty="0"/>
          </a:p>
        </p:txBody>
      </p:sp>
    </p:spTree>
    <p:extLst>
      <p:ext uri="{BB962C8B-B14F-4D97-AF65-F5344CB8AC3E}">
        <p14:creationId xmlns:p14="http://schemas.microsoft.com/office/powerpoint/2010/main" val="2285008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71475" y="602374"/>
            <a:ext cx="8229600" cy="480848"/>
          </a:xfrm>
        </p:spPr>
        <p:txBody>
          <a:bodyPr/>
          <a:lstStyle/>
          <a:p>
            <a:r>
              <a:rPr lang="en-US"/>
              <a:t>Naloxone (Narcan)</a:t>
            </a:r>
            <a:endParaRPr lang="en-US" dirty="0"/>
          </a:p>
        </p:txBody>
      </p:sp>
      <p:sp>
        <p:nvSpPr>
          <p:cNvPr id="10" name="Content Placeholder 3">
            <a:extLst>
              <a:ext uri="{FF2B5EF4-FFF2-40B4-BE49-F238E27FC236}">
                <a16:creationId xmlns:a16="http://schemas.microsoft.com/office/drawing/2014/main" id="{1BDA7E23-F9DB-4F65-8141-E013168D1697}"/>
              </a:ext>
            </a:extLst>
          </p:cNvPr>
          <p:cNvSpPr>
            <a:spLocks noGrp="1"/>
          </p:cNvSpPr>
          <p:nvPr>
            <p:ph sz="half" idx="1"/>
          </p:nvPr>
        </p:nvSpPr>
        <p:spPr>
          <a:xfrm>
            <a:off x="180754" y="1804789"/>
            <a:ext cx="5560828" cy="3292951"/>
          </a:xfrm>
        </p:spPr>
        <p:txBody>
          <a:bodyPr/>
          <a:lstStyle/>
          <a:p>
            <a:pPr lvl="1"/>
            <a:r>
              <a:rPr lang="en-US" dirty="0"/>
              <a:t>Naloxone (Narcan) displaces the opioid from the receptors in the brain. </a:t>
            </a:r>
          </a:p>
          <a:p>
            <a:pPr lvl="1"/>
            <a:r>
              <a:rPr lang="en-US" dirty="0"/>
              <a:t>Can rapidly reverse respiratory depression in a patient with an opioid-associated emergency.</a:t>
            </a:r>
          </a:p>
          <a:p>
            <a:pPr lvl="1"/>
            <a:r>
              <a:rPr lang="en-US" dirty="0"/>
              <a:t>Naloxone doesn’t work with drugs other than opioids.</a:t>
            </a:r>
          </a:p>
          <a:p>
            <a:pPr lvl="1"/>
            <a:r>
              <a:rPr lang="en-US" dirty="0"/>
              <a:t>Naloxone is safe and effective. It is not a controlled substance and has no abuse potential. </a:t>
            </a:r>
          </a:p>
          <a:p>
            <a:pPr lvl="1"/>
            <a:endParaRPr lang="en-US" dirty="0"/>
          </a:p>
        </p:txBody>
      </p:sp>
      <p:pic>
        <p:nvPicPr>
          <p:cNvPr id="12" name="Picture Placeholder 11" descr="red bag labeled naloxone kit with the content of the kit">
            <a:extLst>
              <a:ext uri="{FF2B5EF4-FFF2-40B4-BE49-F238E27FC236}">
                <a16:creationId xmlns:a16="http://schemas.microsoft.com/office/drawing/2014/main" id="{873AF684-4280-F346-91CE-58E5EA0987F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5741582" y="1804789"/>
            <a:ext cx="3213785" cy="3902440"/>
          </a:xfrm>
          <a:prstGeom prst="rect">
            <a:avLst/>
          </a:prstGeom>
        </p:spPr>
      </p:pic>
      <p:sp>
        <p:nvSpPr>
          <p:cNvPr id="7" name="Slide Number Placeholder 6">
            <a:extLst>
              <a:ext uri="{C183D7F6-B498-43B3-948B-1728B52AA6E4}">
                <adec:decorative xmlns:adec="http://schemas.microsoft.com/office/drawing/2017/decorative" val="1"/>
              </a:ext>
            </a:extLst>
          </p:cNvPr>
          <p:cNvSpPr>
            <a:spLocks noGrp="1"/>
          </p:cNvSpPr>
          <p:nvPr>
            <p:ph type="sldNum" sz="quarter" idx="16"/>
          </p:nvPr>
        </p:nvSpPr>
        <p:spPr/>
        <p:txBody>
          <a:bodyPr/>
          <a:lstStyle/>
          <a:p>
            <a:fld id="{3295B7C4-B768-B345-B706-EB947EE70A49}" type="slidenum">
              <a:rPr lang="en-US" smtClean="0"/>
              <a:pPr/>
              <a:t>33</a:t>
            </a:fld>
            <a:endParaRPr lang="en-US" dirty="0"/>
          </a:p>
        </p:txBody>
      </p:sp>
    </p:spTree>
    <p:extLst>
      <p:ext uri="{BB962C8B-B14F-4D97-AF65-F5344CB8AC3E}">
        <p14:creationId xmlns:p14="http://schemas.microsoft.com/office/powerpoint/2010/main" val="867352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1ACE-44E7-4213-AED2-4EFD906642D0}"/>
              </a:ext>
            </a:extLst>
          </p:cNvPr>
          <p:cNvSpPr>
            <a:spLocks noGrp="1"/>
          </p:cNvSpPr>
          <p:nvPr>
            <p:ph type="title"/>
          </p:nvPr>
        </p:nvSpPr>
        <p:spPr>
          <a:xfrm>
            <a:off x="457199" y="447526"/>
            <a:ext cx="8229600" cy="480848"/>
          </a:xfrm>
        </p:spPr>
        <p:txBody>
          <a:bodyPr>
            <a:normAutofit/>
          </a:bodyPr>
          <a:lstStyle/>
          <a:p>
            <a:r>
              <a:rPr lang="en-US" dirty="0"/>
              <a:t>Naloxone (Narcan)   </a:t>
            </a:r>
            <a:endParaRPr lang="en-US" b="0" dirty="0">
              <a:solidFill>
                <a:schemeClr val="tx1"/>
              </a:solidFill>
            </a:endParaRPr>
          </a:p>
        </p:txBody>
      </p:sp>
      <p:sp>
        <p:nvSpPr>
          <p:cNvPr id="3" name="Rectangle 2"/>
          <p:cNvSpPr/>
          <p:nvPr/>
        </p:nvSpPr>
        <p:spPr>
          <a:xfrm>
            <a:off x="457199" y="991543"/>
            <a:ext cx="8229600" cy="2954655"/>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Multiple doses are sometimes required. If the person does not wake up in five minutes, a second dose should be administered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It is available as an injectable and nasal spray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Automatic injectors are similar to an EpiPen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Multi-step or single-step sprays are packaged containing two doses to allow for repeat dosing if needed </a:t>
            </a:r>
            <a:br>
              <a:rPr lang="en-US" dirty="0"/>
            </a:br>
            <a:endParaRPr lang="en-US" dirty="0"/>
          </a:p>
        </p:txBody>
      </p:sp>
      <p:pic>
        <p:nvPicPr>
          <p:cNvPr id="6" name="Picture 5" descr="Naloxone"/>
          <p:cNvPicPr>
            <a:picLocks noChangeAspect="1"/>
          </p:cNvPicPr>
          <p:nvPr/>
        </p:nvPicPr>
        <p:blipFill>
          <a:blip r:embed="rId3"/>
          <a:stretch>
            <a:fillRect/>
          </a:stretch>
        </p:blipFill>
        <p:spPr>
          <a:xfrm>
            <a:off x="878620" y="3675784"/>
            <a:ext cx="4647538" cy="3096518"/>
          </a:xfrm>
          <a:prstGeom prst="rect">
            <a:avLst/>
          </a:prstGeom>
        </p:spPr>
      </p:pic>
      <p:pic>
        <p:nvPicPr>
          <p:cNvPr id="7" name="Picture 6" descr="Narcan nasal spray"/>
          <p:cNvPicPr>
            <a:picLocks noChangeAspect="1"/>
          </p:cNvPicPr>
          <p:nvPr/>
        </p:nvPicPr>
        <p:blipFill>
          <a:blip r:embed="rId4"/>
          <a:stretch>
            <a:fillRect/>
          </a:stretch>
        </p:blipFill>
        <p:spPr>
          <a:xfrm>
            <a:off x="5723362" y="3656672"/>
            <a:ext cx="2538044" cy="3115630"/>
          </a:xfrm>
          <a:prstGeom prst="rect">
            <a:avLst/>
          </a:prstGeom>
        </p:spPr>
      </p:pic>
      <p:sp>
        <p:nvSpPr>
          <p:cNvPr id="4" name="Slide Number Placeholder 3">
            <a:extLst>
              <a:ext uri="{FF2B5EF4-FFF2-40B4-BE49-F238E27FC236}">
                <a16:creationId xmlns:a16="http://schemas.microsoft.com/office/drawing/2014/main" id="{CF40E0FB-3809-44E6-8902-C55880E987F2}"/>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34</a:t>
            </a:fld>
            <a:endParaRPr lang="en-US" dirty="0"/>
          </a:p>
        </p:txBody>
      </p:sp>
    </p:spTree>
    <p:extLst>
      <p:ext uri="{BB962C8B-B14F-4D97-AF65-F5344CB8AC3E}">
        <p14:creationId xmlns:p14="http://schemas.microsoft.com/office/powerpoint/2010/main" val="2755149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72DA8A-FBA4-4FA1-A09A-650232D67819}"/>
              </a:ext>
            </a:extLst>
          </p:cNvPr>
          <p:cNvSpPr>
            <a:spLocks noGrp="1"/>
          </p:cNvSpPr>
          <p:nvPr>
            <p:ph type="title"/>
          </p:nvPr>
        </p:nvSpPr>
        <p:spPr>
          <a:xfrm>
            <a:off x="457200" y="662634"/>
            <a:ext cx="8229600" cy="480848"/>
          </a:xfrm>
        </p:spPr>
        <p:txBody>
          <a:bodyPr/>
          <a:lstStyle/>
          <a:p>
            <a:r>
              <a:rPr lang="en-US" dirty="0"/>
              <a:t>State Laws Vary on Naloxone</a:t>
            </a:r>
          </a:p>
        </p:txBody>
      </p:sp>
      <p:sp>
        <p:nvSpPr>
          <p:cNvPr id="8" name="Content Placeholder 7">
            <a:extLst>
              <a:ext uri="{FF2B5EF4-FFF2-40B4-BE49-F238E27FC236}">
                <a16:creationId xmlns:a16="http://schemas.microsoft.com/office/drawing/2014/main" id="{C05E37BE-9AA1-4186-B37F-CF9D272B7123}"/>
              </a:ext>
            </a:extLst>
          </p:cNvPr>
          <p:cNvSpPr>
            <a:spLocks noGrp="1"/>
          </p:cNvSpPr>
          <p:nvPr>
            <p:ph idx="1"/>
          </p:nvPr>
        </p:nvSpPr>
        <p:spPr>
          <a:xfrm>
            <a:off x="457200" y="1577340"/>
            <a:ext cx="8229600" cy="4985235"/>
          </a:xfrm>
        </p:spPr>
        <p:txBody>
          <a:bodyPr>
            <a:normAutofit lnSpcReduction="10000"/>
          </a:bodyPr>
          <a:lstStyle/>
          <a:p>
            <a:pPr lvl="1"/>
            <a:r>
              <a:rPr lang="en-US" sz="2800" dirty="0"/>
              <a:t>Naloxone is accessible in all states without a prescription.</a:t>
            </a:r>
          </a:p>
          <a:p>
            <a:pPr lvl="1"/>
            <a:r>
              <a:rPr lang="en-US" sz="2800" dirty="0"/>
              <a:t>All states have Naloxone Access laws, which protect individuals who administer Naloxone</a:t>
            </a:r>
          </a:p>
          <a:p>
            <a:pPr lvl="1"/>
            <a:r>
              <a:rPr lang="en-US" sz="2800" dirty="0"/>
              <a:t>Only Kansas, Texas and Wyoming </a:t>
            </a:r>
            <a:r>
              <a:rPr lang="en-US" sz="2800" b="1" dirty="0"/>
              <a:t>DO NOT </a:t>
            </a:r>
            <a:r>
              <a:rPr lang="en-US" sz="2800" dirty="0"/>
              <a:t>have Good Samaritan laws, which protect individuals who call for medical assistance for an overdose victim</a:t>
            </a:r>
          </a:p>
          <a:p>
            <a:pPr lvl="1"/>
            <a:r>
              <a:rPr lang="en-US" sz="2800" dirty="0"/>
              <a:t>These laws are all different. Check your state’s law for more info: </a:t>
            </a:r>
            <a:r>
              <a:rPr lang="en-US" sz="2800" dirty="0">
                <a:hlinkClick r:id="rId3"/>
              </a:rPr>
              <a:t>https://www.gao.gov/products/gao-21-248</a:t>
            </a:r>
            <a:r>
              <a:rPr lang="en-US" sz="2800" dirty="0"/>
              <a:t>.</a:t>
            </a:r>
          </a:p>
        </p:txBody>
      </p:sp>
      <p:sp>
        <p:nvSpPr>
          <p:cNvPr id="2" name="Slide Number Placeholder 1">
            <a:extLst>
              <a:ext uri="{FF2B5EF4-FFF2-40B4-BE49-F238E27FC236}">
                <a16:creationId xmlns:a16="http://schemas.microsoft.com/office/drawing/2014/main" id="{260EFD06-B3B4-4982-9F02-D3680380E3A8}"/>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35</a:t>
            </a:fld>
            <a:endParaRPr lang="en-US" dirty="0"/>
          </a:p>
        </p:txBody>
      </p:sp>
    </p:spTree>
    <p:extLst>
      <p:ext uri="{BB962C8B-B14F-4D97-AF65-F5344CB8AC3E}">
        <p14:creationId xmlns:p14="http://schemas.microsoft.com/office/powerpoint/2010/main" val="1876243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8812"/>
            <a:ext cx="8229600" cy="751946"/>
          </a:xfrm>
        </p:spPr>
        <p:txBody>
          <a:bodyPr>
            <a:normAutofit fontScale="90000"/>
          </a:bodyPr>
          <a:lstStyle/>
          <a:p>
            <a:r>
              <a:rPr lang="en-US" dirty="0"/>
              <a:t>Treatment of Opioid Overdose Emergency with Single Step Nasal Spray</a:t>
            </a:r>
          </a:p>
        </p:txBody>
      </p:sp>
      <p:sp>
        <p:nvSpPr>
          <p:cNvPr id="3" name="Content Placeholder 2"/>
          <p:cNvSpPr>
            <a:spLocks noGrp="1"/>
          </p:cNvSpPr>
          <p:nvPr>
            <p:ph idx="1"/>
          </p:nvPr>
        </p:nvSpPr>
        <p:spPr>
          <a:xfrm>
            <a:off x="381000" y="1377087"/>
            <a:ext cx="6819900" cy="4836076"/>
          </a:xfrm>
        </p:spPr>
        <p:txBody>
          <a:bodyPr>
            <a:normAutofit fontScale="70000" lnSpcReduction="20000"/>
          </a:bodyPr>
          <a:lstStyle/>
          <a:p>
            <a:r>
              <a:rPr lang="en-US" dirty="0"/>
              <a:t>1.	Retrieve Naloxone Kit.</a:t>
            </a:r>
          </a:p>
          <a:p>
            <a:endParaRPr lang="en-US" dirty="0"/>
          </a:p>
          <a:p>
            <a:r>
              <a:rPr lang="en-US" dirty="0"/>
              <a:t>2.	PRIOR to administration of Naloxone, ensure safety of the victim and remove any sharp or heavy objects within victims reach. The sudden onset of opioid withdrawal may cause physical symptoms, such as agitation, rapid heart rate, nausea, projectile vomiting, violent behavior, seizures, difficulty breathing.</a:t>
            </a:r>
          </a:p>
          <a:p>
            <a:endParaRPr lang="en-US" dirty="0"/>
          </a:p>
          <a:p>
            <a:r>
              <a:rPr lang="en-US" dirty="0"/>
              <a:t>3.	Administer 4 mg of Naloxone in one nostril. (do not prime nasal spray)</a:t>
            </a:r>
          </a:p>
          <a:p>
            <a:r>
              <a:rPr lang="en-US" dirty="0"/>
              <a:t>                               </a:t>
            </a:r>
          </a:p>
          <a:p>
            <a:r>
              <a:rPr lang="en-US" dirty="0"/>
              <a:t>4.	If no response after 3-5 minutes and there is an available second dose of Naloxone, repeat the administration.</a:t>
            </a:r>
          </a:p>
          <a:p>
            <a:r>
              <a:rPr lang="en-US" dirty="0"/>
              <a:t>•	Continue CPR including rescue breathing, (if initiated prior to Narcan) until respirations return</a:t>
            </a:r>
          </a:p>
          <a:p>
            <a:endParaRPr lang="en-US" dirty="0"/>
          </a:p>
          <a:p>
            <a:r>
              <a:rPr lang="en-US" dirty="0"/>
              <a:t>•	Continue to monitor respirations and pulse if patient was placed in recovery position with high flow oxygen</a:t>
            </a:r>
          </a:p>
          <a:p>
            <a:endParaRPr lang="en-US" dirty="0"/>
          </a:p>
          <a:p>
            <a:r>
              <a:rPr lang="en-US" dirty="0"/>
              <a:t>•	Transport to local Emergency Department via EMS.</a:t>
            </a:r>
          </a:p>
          <a:p>
            <a:endParaRPr lang="en-US" dirty="0"/>
          </a:p>
        </p:txBody>
      </p:sp>
      <p:pic>
        <p:nvPicPr>
          <p:cNvPr id="5" name="Picture 4" descr="Narcan nasal spray"/>
          <p:cNvPicPr>
            <a:picLocks noChangeAspect="1"/>
          </p:cNvPicPr>
          <p:nvPr/>
        </p:nvPicPr>
        <p:blipFill>
          <a:blip r:embed="rId2"/>
          <a:stretch>
            <a:fillRect/>
          </a:stretch>
        </p:blipFill>
        <p:spPr>
          <a:xfrm>
            <a:off x="7381836" y="1107930"/>
            <a:ext cx="1128257" cy="1591925"/>
          </a:xfrm>
          <a:prstGeom prst="rect">
            <a:avLst/>
          </a:prstGeom>
        </p:spPr>
      </p:pic>
      <p:pic>
        <p:nvPicPr>
          <p:cNvPr id="6" name="Picture 5" descr="Diagram of narcan nasal spray's nozzle and plunger"/>
          <p:cNvPicPr>
            <a:picLocks noChangeAspect="1"/>
          </p:cNvPicPr>
          <p:nvPr/>
        </p:nvPicPr>
        <p:blipFill>
          <a:blip r:embed="rId3"/>
          <a:stretch>
            <a:fillRect/>
          </a:stretch>
        </p:blipFill>
        <p:spPr>
          <a:xfrm>
            <a:off x="7200900" y="2862772"/>
            <a:ext cx="1941364" cy="1041394"/>
          </a:xfrm>
          <a:prstGeom prst="rect">
            <a:avLst/>
          </a:prstGeom>
        </p:spPr>
      </p:pic>
      <p:pic>
        <p:nvPicPr>
          <p:cNvPr id="7" name="Picture 6" descr="Diagram of placement of narcan nasal spray in person's nose"/>
          <p:cNvPicPr>
            <a:picLocks noChangeAspect="1"/>
          </p:cNvPicPr>
          <p:nvPr/>
        </p:nvPicPr>
        <p:blipFill>
          <a:blip r:embed="rId4"/>
          <a:stretch>
            <a:fillRect/>
          </a:stretch>
        </p:blipFill>
        <p:spPr>
          <a:xfrm>
            <a:off x="7269611" y="4245347"/>
            <a:ext cx="1626778" cy="857356"/>
          </a:xfrm>
          <a:prstGeom prst="rect">
            <a:avLst/>
          </a:prstGeom>
        </p:spPr>
      </p:pic>
      <p:pic>
        <p:nvPicPr>
          <p:cNvPr id="8" name="Picture 7" descr="diagram of administration of narcan nasal spray in nose"/>
          <p:cNvPicPr>
            <a:picLocks noChangeAspect="1"/>
          </p:cNvPicPr>
          <p:nvPr/>
        </p:nvPicPr>
        <p:blipFill>
          <a:blip r:embed="rId5"/>
          <a:stretch>
            <a:fillRect/>
          </a:stretch>
        </p:blipFill>
        <p:spPr>
          <a:xfrm>
            <a:off x="7269611" y="5616180"/>
            <a:ext cx="1467271" cy="848422"/>
          </a:xfrm>
          <a:prstGeom prst="rect">
            <a:avLst/>
          </a:prstGeom>
        </p:spPr>
      </p:pic>
      <p:sp>
        <p:nvSpPr>
          <p:cNvPr id="4" name="Slide Number Placeholder 3">
            <a:extLst>
              <a:ext uri="{FF2B5EF4-FFF2-40B4-BE49-F238E27FC236}">
                <a16:creationId xmlns:a16="http://schemas.microsoft.com/office/drawing/2014/main" id="{8E19CD46-9823-48EE-BF8F-DEC5060F80FE}"/>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36</a:t>
            </a:fld>
            <a:endParaRPr lang="en-US" dirty="0"/>
          </a:p>
        </p:txBody>
      </p:sp>
    </p:spTree>
    <p:extLst>
      <p:ext uri="{BB962C8B-B14F-4D97-AF65-F5344CB8AC3E}">
        <p14:creationId xmlns:p14="http://schemas.microsoft.com/office/powerpoint/2010/main" val="1222479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574"/>
            <a:ext cx="8229600" cy="480848"/>
          </a:xfrm>
        </p:spPr>
        <p:txBody>
          <a:bodyPr>
            <a:normAutofit/>
          </a:bodyPr>
          <a:lstStyle/>
          <a:p>
            <a:r>
              <a:rPr lang="en-US" dirty="0"/>
              <a:t>Opioid Overdose Response Exercise </a:t>
            </a:r>
          </a:p>
        </p:txBody>
      </p:sp>
      <p:sp>
        <p:nvSpPr>
          <p:cNvPr id="3" name="Content Placeholder 2"/>
          <p:cNvSpPr>
            <a:spLocks noGrp="1"/>
          </p:cNvSpPr>
          <p:nvPr>
            <p:ph idx="1"/>
          </p:nvPr>
        </p:nvSpPr>
        <p:spPr/>
        <p:txBody>
          <a:bodyPr>
            <a:normAutofit/>
          </a:bodyPr>
          <a:lstStyle/>
          <a:p>
            <a:r>
              <a:rPr lang="en-US" dirty="0"/>
              <a:t>1.	Review the purpose of the Exercise.</a:t>
            </a:r>
          </a:p>
          <a:p>
            <a:endParaRPr lang="en-US" dirty="0"/>
          </a:p>
          <a:p>
            <a:r>
              <a:rPr lang="en-US" dirty="0"/>
              <a:t>2.	Read the directions on the checklist.</a:t>
            </a:r>
          </a:p>
          <a:p>
            <a:endParaRPr lang="en-US" dirty="0"/>
          </a:p>
          <a:p>
            <a:r>
              <a:rPr lang="en-US" dirty="0"/>
              <a:t>3.	Review the signs and symptoms of an opioid overdose. </a:t>
            </a:r>
          </a:p>
          <a:p>
            <a:endParaRPr lang="en-US" dirty="0"/>
          </a:p>
          <a:p>
            <a:r>
              <a:rPr lang="en-US" dirty="0"/>
              <a:t>4.	Each participant will follow the skills checklist to     assess and treat an overdose incident.  </a:t>
            </a:r>
          </a:p>
          <a:p>
            <a:endParaRPr lang="en-US" dirty="0"/>
          </a:p>
          <a:p>
            <a:r>
              <a:rPr lang="en-US" dirty="0"/>
              <a:t>5.	Each participant will practice the skill until they have mastered all the steps on the skills checklist.</a:t>
            </a:r>
          </a:p>
          <a:p>
            <a:endParaRPr lang="en-US" dirty="0"/>
          </a:p>
        </p:txBody>
      </p:sp>
      <p:sp>
        <p:nvSpPr>
          <p:cNvPr id="4" name="Slide Number Placeholder 3">
            <a:extLst>
              <a:ext uri="{FF2B5EF4-FFF2-40B4-BE49-F238E27FC236}">
                <a16:creationId xmlns:a16="http://schemas.microsoft.com/office/drawing/2014/main" id="{79134547-E5A9-4400-80CD-6224CC146737}"/>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37</a:t>
            </a:fld>
            <a:endParaRPr lang="en-US" dirty="0"/>
          </a:p>
        </p:txBody>
      </p:sp>
    </p:spTree>
    <p:extLst>
      <p:ext uri="{BB962C8B-B14F-4D97-AF65-F5344CB8AC3E}">
        <p14:creationId xmlns:p14="http://schemas.microsoft.com/office/powerpoint/2010/main" val="634554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7200" y="2347142"/>
            <a:ext cx="8229600" cy="2662179"/>
          </a:xfrm>
        </p:spPr>
        <p:txBody>
          <a:bodyPr/>
          <a:lstStyle/>
          <a:p>
            <a:pPr>
              <a:buFont typeface="Arial" panose="020B0604020202020204" pitchFamily="34" charset="0"/>
              <a:buChar char="•"/>
            </a:pPr>
            <a:r>
              <a:rPr lang="en-US" dirty="0"/>
              <a:t>Opioids/Fentanyl and the related epidemic</a:t>
            </a:r>
          </a:p>
          <a:p>
            <a:pPr>
              <a:buFont typeface="Arial" panose="020B0604020202020204" pitchFamily="34" charset="0"/>
              <a:buChar char="•"/>
            </a:pPr>
            <a:r>
              <a:rPr lang="en-US" dirty="0"/>
              <a:t>Recommended PPE during an opioid response</a:t>
            </a:r>
          </a:p>
          <a:p>
            <a:pPr>
              <a:buFont typeface="Arial" panose="020B0604020202020204" pitchFamily="34" charset="0"/>
              <a:buChar char="•"/>
            </a:pPr>
            <a:r>
              <a:rPr lang="en-US" dirty="0"/>
              <a:t>Assessment of suspected opioid overdose</a:t>
            </a:r>
          </a:p>
          <a:p>
            <a:pPr>
              <a:buFont typeface="Arial" panose="020B0604020202020204" pitchFamily="34" charset="0"/>
              <a:buChar char="•"/>
            </a:pPr>
            <a:r>
              <a:rPr lang="en-US" dirty="0"/>
              <a:t>Use of Naloxone (</a:t>
            </a:r>
            <a:r>
              <a:rPr lang="en-US" dirty="0" err="1"/>
              <a:t>Narcan</a:t>
            </a:r>
            <a:r>
              <a:rPr lang="en-US" dirty="0"/>
              <a:t>) during an opioid response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38</a:t>
            </a:fld>
            <a:endParaRPr lang="en-US" dirty="0"/>
          </a:p>
        </p:txBody>
      </p:sp>
    </p:spTree>
    <p:extLst>
      <p:ext uri="{BB962C8B-B14F-4D97-AF65-F5344CB8AC3E}">
        <p14:creationId xmlns:p14="http://schemas.microsoft.com/office/powerpoint/2010/main" val="3543788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D964-6805-475F-892E-3D9BF6126F0E}"/>
              </a:ext>
            </a:extLst>
          </p:cNvPr>
          <p:cNvSpPr>
            <a:spLocks noGrp="1"/>
          </p:cNvSpPr>
          <p:nvPr>
            <p:ph type="title"/>
          </p:nvPr>
        </p:nvSpPr>
        <p:spPr>
          <a:xfrm>
            <a:off x="457200" y="553080"/>
            <a:ext cx="8229600" cy="480848"/>
          </a:xfrm>
        </p:spPr>
        <p:txBody>
          <a:bodyPr>
            <a:normAutofit/>
          </a:bodyPr>
          <a:lstStyle/>
          <a:p>
            <a:r>
              <a:rPr lang="en-US" dirty="0"/>
              <a:t>Resources</a:t>
            </a:r>
          </a:p>
        </p:txBody>
      </p:sp>
      <p:sp>
        <p:nvSpPr>
          <p:cNvPr id="7" name="Content Placeholder 6">
            <a:extLst>
              <a:ext uri="{FF2B5EF4-FFF2-40B4-BE49-F238E27FC236}">
                <a16:creationId xmlns:a16="http://schemas.microsoft.com/office/drawing/2014/main" id="{C2B5399C-CCA6-424B-A80C-D1039F67989A}"/>
              </a:ext>
            </a:extLst>
          </p:cNvPr>
          <p:cNvSpPr>
            <a:spLocks noGrp="1"/>
          </p:cNvSpPr>
          <p:nvPr>
            <p:ph idx="1"/>
          </p:nvPr>
        </p:nvSpPr>
        <p:spPr>
          <a:xfrm>
            <a:off x="457200" y="1655379"/>
            <a:ext cx="8549640" cy="4836076"/>
          </a:xfrm>
        </p:spPr>
        <p:txBody>
          <a:bodyPr>
            <a:normAutofit/>
          </a:bodyPr>
          <a:lstStyle/>
          <a:p>
            <a:pPr marL="0" marR="0">
              <a:lnSpc>
                <a:spcPct val="115000"/>
              </a:lnSpc>
              <a:spcBef>
                <a:spcPts val="1200"/>
              </a:spcBef>
              <a:spcAft>
                <a:spcPts val="900"/>
              </a:spcAft>
            </a:pPr>
            <a:r>
              <a:rPr lang="en-US" sz="1800" dirty="0">
                <a:hlinkClick r:id="rId3"/>
              </a:rPr>
              <a:t>​</a:t>
            </a:r>
            <a:r>
              <a:rPr lang="en-US" sz="1800" dirty="0">
                <a:latin typeface="Arial" panose="020B0604020202020204" pitchFamily="34" charset="0"/>
                <a:ea typeface="Times New Roman" panose="02020603050405020304" pitchFamily="18" charset="0"/>
              </a:rPr>
              <a:t>NIEHS Worker Training Program - </a:t>
            </a:r>
            <a:r>
              <a:rPr lang="en-US" sz="1800" u="sng" dirty="0">
                <a:solidFill>
                  <a:srgbClr val="0000FF"/>
                </a:solidFill>
                <a:latin typeface="Arial" panose="020B0604020202020204" pitchFamily="34" charset="0"/>
                <a:ea typeface="Times New Roman" panose="02020603050405020304" pitchFamily="18" charset="0"/>
                <a:hlinkClick r:id="rId4"/>
              </a:rPr>
              <a:t>https://tools.niehs.nih.gov/wetp/index.cfm?id=2587</a:t>
            </a:r>
            <a:endParaRPr lang="en-US" sz="1800" dirty="0">
              <a:latin typeface="Arial" panose="020B0604020202020204" pitchFamily="34" charset="0"/>
              <a:ea typeface="Times New Roman" panose="02020603050405020304" pitchFamily="18" charset="0"/>
            </a:endParaRPr>
          </a:p>
          <a:p>
            <a:pPr marL="0" marR="0">
              <a:lnSpc>
                <a:spcPct val="115000"/>
              </a:lnSpc>
              <a:spcBef>
                <a:spcPts val="1200"/>
              </a:spcBef>
              <a:spcAft>
                <a:spcPts val="900"/>
              </a:spcAft>
            </a:pPr>
            <a:r>
              <a:rPr lang="en-US" sz="1800" dirty="0">
                <a:effectLst/>
                <a:latin typeface="Arial" panose="020B0604020202020204" pitchFamily="34" charset="0"/>
                <a:ea typeface="Times New Roman" panose="02020603050405020304" pitchFamily="18" charset="0"/>
              </a:rPr>
              <a:t>Centers for Disease Control and Prevention (</a:t>
            </a:r>
            <a:r>
              <a:rPr lang="en-US" sz="1800" dirty="0">
                <a:latin typeface="Arial" panose="020B0604020202020204" pitchFamily="34" charset="0"/>
                <a:ea typeface="Times New Roman" panose="02020603050405020304" pitchFamily="18" charset="0"/>
              </a:rPr>
              <a:t>CDC) - </a:t>
            </a:r>
            <a:r>
              <a:rPr lang="en-US" sz="1800" u="sng" dirty="0">
                <a:solidFill>
                  <a:srgbClr val="0000FF"/>
                </a:solidFill>
                <a:latin typeface="Arial" panose="020B0604020202020204" pitchFamily="34" charset="0"/>
                <a:ea typeface="Times New Roman" panose="02020603050405020304" pitchFamily="18" charset="0"/>
                <a:hlinkClick r:id="rId5"/>
              </a:rPr>
              <a:t>https://www.cdc.gov/niosh/topics/fentanyl/risk.html</a:t>
            </a:r>
            <a:endParaRPr lang="en-US" sz="1800" dirty="0">
              <a:latin typeface="Arial" panose="020B0604020202020204" pitchFamily="34" charset="0"/>
              <a:ea typeface="Times New Roman" panose="02020603050405020304" pitchFamily="18" charset="0"/>
            </a:endParaRPr>
          </a:p>
          <a:p>
            <a:pPr marL="0" marR="0">
              <a:lnSpc>
                <a:spcPct val="115000"/>
              </a:lnSpc>
              <a:spcBef>
                <a:spcPts val="1200"/>
              </a:spcBef>
              <a:spcAft>
                <a:spcPts val="900"/>
              </a:spcAft>
            </a:pPr>
            <a:r>
              <a:rPr lang="en-US" sz="1800" dirty="0" err="1">
                <a:latin typeface="Arial" panose="020B0604020202020204" pitchFamily="34" charset="0"/>
                <a:ea typeface="Times New Roman" panose="02020603050405020304" pitchFamily="18" charset="0"/>
              </a:rPr>
              <a:t>InterAgency</a:t>
            </a:r>
            <a:r>
              <a:rPr lang="en-US" sz="1800" dirty="0">
                <a:latin typeface="Arial" panose="020B0604020202020204" pitchFamily="34" charset="0"/>
                <a:ea typeface="Times New Roman" panose="02020603050405020304" pitchFamily="18" charset="0"/>
              </a:rPr>
              <a:t> Board for Emergency Preparedness &amp; Response (IAB) - </a:t>
            </a:r>
            <a:r>
              <a:rPr lang="en-US" sz="1800" u="sng" dirty="0">
                <a:solidFill>
                  <a:srgbClr val="0000FF"/>
                </a:solidFill>
                <a:latin typeface="Arial" panose="020B0604020202020204" pitchFamily="34" charset="0"/>
                <a:ea typeface="Times New Roman" panose="02020603050405020304" pitchFamily="18" charset="0"/>
                <a:hlinkClick r:id="rId6"/>
              </a:rPr>
              <a:t>https://www.interagencyboard.org/sites/default/files/publications/IAB%20First%20Responder%20PPE%20and%20Decontamination%20Recommendations%20for%20Fentanyl.pdf</a:t>
            </a:r>
            <a:endParaRPr lang="en-US" sz="1800" dirty="0">
              <a:latin typeface="Arial" panose="020B0604020202020204" pitchFamily="34" charset="0"/>
              <a:ea typeface="Times New Roman" panose="02020603050405020304" pitchFamily="18" charset="0"/>
            </a:endParaRPr>
          </a:p>
          <a:p>
            <a:pPr marL="0" marR="0">
              <a:lnSpc>
                <a:spcPct val="115000"/>
              </a:lnSpc>
              <a:spcBef>
                <a:spcPts val="1200"/>
              </a:spcBef>
              <a:spcAft>
                <a:spcPts val="900"/>
              </a:spcAft>
            </a:pPr>
            <a:r>
              <a:rPr lang="en-US" sz="1800" dirty="0">
                <a:latin typeface="Arial" panose="020B0604020202020204" pitchFamily="34" charset="0"/>
                <a:ea typeface="Times New Roman" panose="02020603050405020304" pitchFamily="18" charset="0"/>
              </a:rPr>
              <a:t>U.S. Drug Enforcement Administration (DEA) - </a:t>
            </a:r>
            <a:r>
              <a:rPr lang="en-US" sz="1800" u="sng" dirty="0">
                <a:solidFill>
                  <a:srgbClr val="0000FF"/>
                </a:solidFill>
                <a:latin typeface="Arial" panose="020B0604020202020204" pitchFamily="34" charset="0"/>
                <a:ea typeface="Times New Roman" panose="02020603050405020304" pitchFamily="18" charset="0"/>
                <a:hlinkClick r:id="rId7"/>
              </a:rPr>
              <a:t>https://www.dea.gov/documents/2017/2017-11/2017-11-28/fentanyl-safety-recommendations-first-responders</a:t>
            </a:r>
            <a:endParaRPr lang="en-US" sz="1800" dirty="0">
              <a:latin typeface="Arial" panose="020B0604020202020204" pitchFamily="34" charset="0"/>
              <a:ea typeface="Times New Roman" panose="02020603050405020304" pitchFamily="18" charset="0"/>
            </a:endParaRPr>
          </a:p>
          <a:p>
            <a:pPr marL="234950" indent="-228600">
              <a:buFont typeface="+mj-lt"/>
              <a:buAutoNum type="arabicPeriod"/>
            </a:pPr>
            <a:endParaRPr lang="en-US" sz="1800" dirty="0"/>
          </a:p>
        </p:txBody>
      </p:sp>
      <p:sp>
        <p:nvSpPr>
          <p:cNvPr id="3" name="Slide Number Placeholder 2">
            <a:extLst>
              <a:ext uri="{FF2B5EF4-FFF2-40B4-BE49-F238E27FC236}">
                <a16:creationId xmlns:a16="http://schemas.microsoft.com/office/drawing/2014/main" id="{8D964811-C46F-4BAD-9949-D1EE611FDC1B}"/>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39</a:t>
            </a:fld>
            <a:endParaRPr lang="en-US" dirty="0"/>
          </a:p>
        </p:txBody>
      </p:sp>
    </p:spTree>
    <p:extLst>
      <p:ext uri="{BB962C8B-B14F-4D97-AF65-F5344CB8AC3E}">
        <p14:creationId xmlns:p14="http://schemas.microsoft.com/office/powerpoint/2010/main" val="379073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5EA8-9C4A-4190-BD01-39A0DDD9796F}"/>
              </a:ext>
            </a:extLst>
          </p:cNvPr>
          <p:cNvSpPr>
            <a:spLocks noGrp="1"/>
          </p:cNvSpPr>
          <p:nvPr>
            <p:ph type="title"/>
          </p:nvPr>
        </p:nvSpPr>
        <p:spPr/>
        <p:txBody>
          <a:bodyPr/>
          <a:lstStyle/>
          <a:p>
            <a:r>
              <a:rPr lang="en-US" dirty="0"/>
              <a:t>CAUTION</a:t>
            </a:r>
          </a:p>
        </p:txBody>
      </p:sp>
      <p:sp>
        <p:nvSpPr>
          <p:cNvPr id="7" name="Content Placeholder 6" descr="Text box with description of training use&#10;&#10;This presentation by itself is not sufficient training for personnel who have potential for occupational exposure to Ebola. &#10;They must practice putting on and taking off PPE and respirators and performing decontamination procedures until they are confident and competent to do so.&#10;">
            <a:extLst>
              <a:ext uri="{C183D7F6-B498-43B3-948B-1728B52AA6E4}">
                <adec:decorative xmlns:adec="http://schemas.microsoft.com/office/drawing/2017/decorative" val="0"/>
              </a:ext>
            </a:extLst>
          </p:cNvPr>
          <p:cNvSpPr>
            <a:spLocks noGrp="1"/>
          </p:cNvSpPr>
          <p:nvPr>
            <p:ph sz="half" idx="2"/>
          </p:nvPr>
        </p:nvSpPr>
        <p:spPr>
          <a:xfrm>
            <a:off x="0" y="891540"/>
            <a:ext cx="9144000" cy="5966459"/>
          </a:xfrm>
          <a:gradFill flip="none" rotWithShape="1">
            <a:gsLst>
              <a:gs pos="100000">
                <a:srgbClr val="C5203E"/>
              </a:gs>
              <a:gs pos="67000">
                <a:srgbClr val="C5203E"/>
              </a:gs>
              <a:gs pos="0">
                <a:srgbClr val="E87524"/>
              </a:gs>
            </a:gsLst>
            <a:lin ang="16200000" scaled="1"/>
            <a:tileRect/>
          </a:gradFill>
          <a:ln>
            <a:noFill/>
          </a:ln>
        </p:spPr>
        <p:style>
          <a:lnRef idx="1">
            <a:schemeClr val="accent4"/>
          </a:lnRef>
          <a:fillRef idx="2">
            <a:schemeClr val="accent4"/>
          </a:fillRef>
          <a:effectRef idx="1">
            <a:schemeClr val="accent4"/>
          </a:effectRef>
          <a:fontRef idx="minor">
            <a:schemeClr val="dk1"/>
          </a:fontRef>
        </p:style>
        <p:txBody>
          <a:bodyPr lIns="3291840" tIns="274320" rIns="274320" bIns="274320">
            <a:noAutofit/>
          </a:bodyPr>
          <a:lstStyle/>
          <a:p>
            <a:pPr marL="288925" indent="-288925" algn="ctr"/>
            <a:r>
              <a:rPr lang="en-US" sz="4800" b="1" dirty="0">
                <a:solidFill>
                  <a:srgbClr val="FFFFFF"/>
                </a:solidFill>
                <a:latin typeface="Arial" panose="020B0604020202020204" pitchFamily="34" charset="0"/>
                <a:cs typeface="Arial" panose="020B0604020202020204" pitchFamily="34" charset="0"/>
              </a:rPr>
              <a:t>CAUTION!</a:t>
            </a:r>
          </a:p>
          <a:p>
            <a:pPr marL="288925" indent="-288925">
              <a:buFont typeface="Arial" panose="020B0604020202020204" pitchFamily="34" charset="0"/>
              <a:buChar char="•"/>
              <a:tabLst>
                <a:tab pos="8455025" algn="l"/>
              </a:tabLst>
            </a:pPr>
            <a:endParaRPr lang="en-US" sz="2400" dirty="0">
              <a:solidFill>
                <a:srgbClr val="FFFFFF"/>
              </a:solidFill>
              <a:latin typeface="Arial" panose="020B0604020202020204" pitchFamily="34" charset="0"/>
              <a:cs typeface="Arial" panose="020B0604020202020204" pitchFamily="34" charset="0"/>
            </a:endParaRPr>
          </a:p>
          <a:p>
            <a:pPr marL="288925" indent="-288925">
              <a:buFont typeface="Arial" panose="020B0604020202020204" pitchFamily="34" charset="0"/>
              <a:buChar char="•"/>
              <a:tabLst>
                <a:tab pos="8455025" algn="l"/>
              </a:tabLst>
            </a:pPr>
            <a:r>
              <a:rPr lang="en-US" sz="2400" dirty="0">
                <a:solidFill>
                  <a:srgbClr val="FFFFFF"/>
                </a:solidFill>
                <a:latin typeface="Arial" panose="020B0604020202020204" pitchFamily="34" charset="0"/>
                <a:cs typeface="Arial" panose="020B0604020202020204" pitchFamily="34" charset="0"/>
              </a:rPr>
              <a:t>Personnel must be trained to their employer’s site-specific policies and procedures. </a:t>
            </a:r>
          </a:p>
        </p:txBody>
      </p:sp>
      <p:sp>
        <p:nvSpPr>
          <p:cNvPr id="10" name="Octagon 9" descr="Stop sign">
            <a:extLst>
              <a:ext uri="{FF2B5EF4-FFF2-40B4-BE49-F238E27FC236}">
                <a16:creationId xmlns:a16="http://schemas.microsoft.com/office/drawing/2014/main" id="{462C7A9B-C317-D04B-85DD-284F9D83E72F}"/>
              </a:ext>
            </a:extLst>
          </p:cNvPr>
          <p:cNvSpPr>
            <a:spLocks noChangeAspect="1"/>
          </p:cNvSpPr>
          <p:nvPr/>
        </p:nvSpPr>
        <p:spPr>
          <a:xfrm>
            <a:off x="580644" y="2422373"/>
            <a:ext cx="2642616" cy="2642616"/>
          </a:xfrm>
          <a:prstGeom prst="octagon">
            <a:avLst/>
          </a:prstGeom>
          <a:blipFill>
            <a:blip r:embed="rId3" cstate="screen">
              <a:extLst>
                <a:ext uri="{28A0092B-C50C-407E-A947-70E740481C1C}">
                  <a14:useLocalDpi xmlns:a14="http://schemas.microsoft.com/office/drawing/2010/main"/>
                </a:ext>
              </a:extLst>
            </a:blip>
            <a:stretch>
              <a:fillRect/>
            </a:stretch>
          </a:blip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63BAD099-B316-EE4F-B71B-465B9CC7DC4E}" type="slidenum">
              <a:rPr lang="en-US" smtClean="0">
                <a:solidFill>
                  <a:srgbClr val="FFFFFF"/>
                </a:solidFill>
              </a:rPr>
              <a:pPr>
                <a:defRPr/>
              </a:pPr>
              <a:t>4</a:t>
            </a:fld>
            <a:r>
              <a:rPr lang="en-US" dirty="0">
                <a:solidFill>
                  <a:srgbClr val="FFFFFF"/>
                </a:solidFill>
              </a:rPr>
              <a:t>  </a:t>
            </a:r>
          </a:p>
        </p:txBody>
      </p:sp>
    </p:spTree>
    <p:extLst>
      <p:ext uri="{BB962C8B-B14F-4D97-AF65-F5344CB8AC3E}">
        <p14:creationId xmlns:p14="http://schemas.microsoft.com/office/powerpoint/2010/main" val="1914749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1A262-5DF4-4A7F-B392-E8F5FEDBD479}"/>
              </a:ext>
            </a:extLst>
          </p:cNvPr>
          <p:cNvSpPr>
            <a:spLocks noGrp="1"/>
          </p:cNvSpPr>
          <p:nvPr>
            <p:ph type="title"/>
          </p:nvPr>
        </p:nvSpPr>
        <p:spPr>
          <a:xfrm>
            <a:off x="830416" y="521494"/>
            <a:ext cx="7604216" cy="994172"/>
          </a:xfrm>
        </p:spPr>
        <p:txBody>
          <a:bodyPr/>
          <a:lstStyle/>
          <a:p>
            <a:r>
              <a:rPr lang="en-US" b="1" dirty="0"/>
              <a:t>Course Modules</a:t>
            </a:r>
          </a:p>
        </p:txBody>
      </p:sp>
      <p:sp>
        <p:nvSpPr>
          <p:cNvPr id="3" name="Content Placeholder 2">
            <a:extLst>
              <a:ext uri="{FF2B5EF4-FFF2-40B4-BE49-F238E27FC236}">
                <a16:creationId xmlns:a16="http://schemas.microsoft.com/office/drawing/2014/main" id="{5E29EA42-A1CA-4BE0-AA63-A819AE00A699}"/>
              </a:ext>
            </a:extLst>
          </p:cNvPr>
          <p:cNvSpPr>
            <a:spLocks noGrp="1"/>
          </p:cNvSpPr>
          <p:nvPr>
            <p:ph idx="1"/>
          </p:nvPr>
        </p:nvSpPr>
        <p:spPr>
          <a:xfrm>
            <a:off x="1498326" y="2271415"/>
            <a:ext cx="6414572" cy="2715764"/>
          </a:xfrm>
        </p:spPr>
        <p:txBody>
          <a:bodyPr>
            <a:normAutofit/>
          </a:bodyPr>
          <a:lstStyle/>
          <a:p>
            <a:pPr marL="461963" indent="-461963"/>
            <a:r>
              <a:rPr lang="en-US" sz="3200" dirty="0"/>
              <a:t>1.	Opioids </a:t>
            </a:r>
          </a:p>
          <a:p>
            <a:pPr marL="461963" indent="-461963"/>
            <a:r>
              <a:rPr lang="en-US" sz="3200" dirty="0"/>
              <a:t>2.	Initial Actions </a:t>
            </a:r>
          </a:p>
          <a:p>
            <a:pPr marL="461963" indent="-461963"/>
            <a:r>
              <a:rPr lang="en-US" sz="3200" dirty="0"/>
              <a:t>3.	Treatment (Narcan)</a:t>
            </a:r>
          </a:p>
          <a:p>
            <a:pPr marL="461963" indent="-461963"/>
            <a:endParaRPr lang="en-US" dirty="0"/>
          </a:p>
        </p:txBody>
      </p:sp>
      <p:sp>
        <p:nvSpPr>
          <p:cNvPr id="4" name="Slide Number Placeholder 3">
            <a:extLst>
              <a:ext uri="{FF2B5EF4-FFF2-40B4-BE49-F238E27FC236}">
                <a16:creationId xmlns:a16="http://schemas.microsoft.com/office/drawing/2014/main" id="{1C997C3D-B8FD-4256-91CF-06EA1A9D02B6}"/>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5</a:t>
            </a:fld>
            <a:endParaRPr lang="en-US" dirty="0"/>
          </a:p>
        </p:txBody>
      </p:sp>
    </p:spTree>
    <p:custDataLst>
      <p:tags r:id="rId1"/>
    </p:custDataLst>
    <p:extLst>
      <p:ext uri="{BB962C8B-B14F-4D97-AF65-F5344CB8AC3E}">
        <p14:creationId xmlns:p14="http://schemas.microsoft.com/office/powerpoint/2010/main" val="2407978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A8E7-B9BE-42EA-9CFB-CDB68868538E}"/>
              </a:ext>
            </a:extLst>
          </p:cNvPr>
          <p:cNvSpPr>
            <a:spLocks noGrp="1"/>
          </p:cNvSpPr>
          <p:nvPr>
            <p:ph type="title"/>
          </p:nvPr>
        </p:nvSpPr>
        <p:spPr>
          <a:xfrm>
            <a:off x="457200" y="438150"/>
            <a:ext cx="8229600" cy="898634"/>
          </a:xfrm>
        </p:spPr>
        <p:txBody>
          <a:bodyPr>
            <a:normAutofit fontScale="90000"/>
          </a:bodyPr>
          <a:lstStyle/>
          <a:p>
            <a:r>
              <a:rPr lang="en-US" dirty="0"/>
              <a:t>Module 1: Opioids</a:t>
            </a:r>
            <a:br>
              <a:rPr lang="en-US" dirty="0"/>
            </a:br>
            <a:br>
              <a:rPr lang="en-US" dirty="0"/>
            </a:br>
            <a:r>
              <a:rPr lang="en-US" dirty="0"/>
              <a:t>What Is an Opioid?</a:t>
            </a:r>
          </a:p>
        </p:txBody>
      </p:sp>
      <p:sp>
        <p:nvSpPr>
          <p:cNvPr id="3" name="Content Placeholder 2">
            <a:extLst>
              <a:ext uri="{FF2B5EF4-FFF2-40B4-BE49-F238E27FC236}">
                <a16:creationId xmlns:a16="http://schemas.microsoft.com/office/drawing/2014/main" id="{F32A5D1C-86CC-4CA7-87DA-313DA445554D}"/>
              </a:ext>
            </a:extLst>
          </p:cNvPr>
          <p:cNvSpPr>
            <a:spLocks noGrp="1"/>
          </p:cNvSpPr>
          <p:nvPr>
            <p:ph sz="half" idx="1"/>
          </p:nvPr>
        </p:nvSpPr>
        <p:spPr/>
        <p:txBody>
          <a:bodyPr>
            <a:normAutofit lnSpcReduction="10000"/>
          </a:bodyPr>
          <a:lstStyle/>
          <a:p>
            <a:pPr lvl="1"/>
            <a:r>
              <a:rPr lang="en-US" dirty="0"/>
              <a:t>A class of drugs used to reduce pain.</a:t>
            </a:r>
          </a:p>
          <a:p>
            <a:pPr lvl="1"/>
            <a:r>
              <a:rPr lang="en-US" dirty="0"/>
              <a:t>Prescription opioids are prescribed to treat moderate to severe pain, but have serious risks and side effects. Examples: oxycodone, hydrocodone, morphine, methadone, and fentanyl.</a:t>
            </a:r>
          </a:p>
          <a:p>
            <a:pPr lvl="1"/>
            <a:r>
              <a:rPr lang="en-US" dirty="0"/>
              <a:t>Illegal opioid: heroin, illegally produced fentanyl and other synthetic opioids.</a:t>
            </a:r>
          </a:p>
        </p:txBody>
      </p:sp>
      <p:pic>
        <p:nvPicPr>
          <p:cNvPr id="23" name="Content Placeholder 8" descr="spilled opioid pills in a prescription bottle and crushed pill">
            <a:extLst>
              <a:ext uri="{FF2B5EF4-FFF2-40B4-BE49-F238E27FC236}">
                <a16:creationId xmlns:a16="http://schemas.microsoft.com/office/drawing/2014/main" id="{F2EB4290-EF00-8245-A0D3-0E249106C48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4633993" y="1229797"/>
            <a:ext cx="4052807" cy="4921250"/>
          </a:xfrm>
          <a:prstGeom prst="rect">
            <a:avLst/>
          </a:prstGeom>
        </p:spPr>
      </p:pic>
      <p:sp>
        <p:nvSpPr>
          <p:cNvPr id="6" name="Slide Number Placeholder 5">
            <a:extLst>
              <a:ext uri="{C183D7F6-B498-43B3-948B-1728B52AA6E4}">
                <adec:decorative xmlns:adec="http://schemas.microsoft.com/office/drawing/2017/decorative" val="1"/>
              </a:ext>
            </a:extLst>
          </p:cNvPr>
          <p:cNvSpPr>
            <a:spLocks noGrp="1"/>
          </p:cNvSpPr>
          <p:nvPr>
            <p:ph type="sldNum" sz="quarter" idx="16"/>
          </p:nvPr>
        </p:nvSpPr>
        <p:spPr/>
        <p:txBody>
          <a:bodyPr/>
          <a:lstStyle/>
          <a:p>
            <a:fld id="{3295B7C4-B768-B345-B706-EB947EE70A49}" type="slidenum">
              <a:rPr lang="en-US" smtClean="0"/>
              <a:pPr/>
              <a:t>6</a:t>
            </a:fld>
            <a:endParaRPr lang="en-US" dirty="0"/>
          </a:p>
        </p:txBody>
      </p:sp>
    </p:spTree>
    <p:extLst>
      <p:ext uri="{BB962C8B-B14F-4D97-AF65-F5344CB8AC3E}">
        <p14:creationId xmlns:p14="http://schemas.microsoft.com/office/powerpoint/2010/main" val="165671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F401-0598-4561-80AA-CB549314FFB6}"/>
              </a:ext>
            </a:extLst>
          </p:cNvPr>
          <p:cNvSpPr>
            <a:spLocks noGrp="1"/>
          </p:cNvSpPr>
          <p:nvPr>
            <p:ph type="title"/>
          </p:nvPr>
        </p:nvSpPr>
        <p:spPr>
          <a:xfrm>
            <a:off x="457199" y="604740"/>
            <a:ext cx="8229600" cy="480848"/>
          </a:xfrm>
        </p:spPr>
        <p:txBody>
          <a:bodyPr>
            <a:normAutofit/>
          </a:bodyPr>
          <a:lstStyle/>
          <a:p>
            <a:r>
              <a:rPr lang="en-US" dirty="0"/>
              <a:t>What Is Fentanyl?</a:t>
            </a:r>
          </a:p>
        </p:txBody>
      </p:sp>
      <p:sp>
        <p:nvSpPr>
          <p:cNvPr id="3" name="Content Placeholder 2">
            <a:extLst>
              <a:ext uri="{FF2B5EF4-FFF2-40B4-BE49-F238E27FC236}">
                <a16:creationId xmlns:a16="http://schemas.microsoft.com/office/drawing/2014/main" id="{236B1A72-652B-4C56-B38A-B6E78D2B3DB8}"/>
              </a:ext>
            </a:extLst>
          </p:cNvPr>
          <p:cNvSpPr>
            <a:spLocks noGrp="1"/>
          </p:cNvSpPr>
          <p:nvPr>
            <p:ph sz="half" idx="1"/>
          </p:nvPr>
        </p:nvSpPr>
        <p:spPr/>
        <p:txBody>
          <a:bodyPr/>
          <a:lstStyle/>
          <a:p>
            <a:pPr lvl="1"/>
            <a:r>
              <a:rPr lang="en-US" dirty="0"/>
              <a:t>A powerful synthetic opioid, similar to morphine and heroin.</a:t>
            </a:r>
          </a:p>
          <a:p>
            <a:pPr lvl="1"/>
            <a:r>
              <a:rPr lang="en-US" dirty="0"/>
              <a:t>50 to 100 times more potent than morphine.</a:t>
            </a:r>
          </a:p>
          <a:p>
            <a:pPr lvl="1"/>
            <a:r>
              <a:rPr lang="en-US" dirty="0"/>
              <a:t>A rapid-acting synthetic opioid that alleviates pain.</a:t>
            </a:r>
          </a:p>
          <a:p>
            <a:pPr lvl="1"/>
            <a:r>
              <a:rPr lang="en-US" dirty="0"/>
              <a:t>Acts quickly to depress central nervous system and respiratory function. </a:t>
            </a:r>
          </a:p>
          <a:p>
            <a:pPr lvl="1"/>
            <a:r>
              <a:rPr lang="en-US" dirty="0"/>
              <a:t>Exposure may be fatal.</a:t>
            </a:r>
          </a:p>
        </p:txBody>
      </p:sp>
      <p:pic>
        <p:nvPicPr>
          <p:cNvPr id="40" name="Content Placeholder 7" descr="bags of fentanyl powder">
            <a:extLst>
              <a:ext uri="{FF2B5EF4-FFF2-40B4-BE49-F238E27FC236}">
                <a16:creationId xmlns:a16="http://schemas.microsoft.com/office/drawing/2014/main" id="{5D359D84-86BB-604F-A6DA-23DD5285605D}"/>
              </a:ext>
            </a:extLst>
          </p:cNvPr>
          <p:cNvPicPr preferRelativeResize="0">
            <a:picLocks noGrp="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4633992" y="1737186"/>
            <a:ext cx="4052807" cy="3931920"/>
          </a:xfr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6"/>
          </p:nvPr>
        </p:nvSpPr>
        <p:spPr/>
        <p:txBody>
          <a:bodyPr/>
          <a:lstStyle/>
          <a:p>
            <a:fld id="{3295B7C4-B768-B345-B706-EB947EE70A49}" type="slidenum">
              <a:rPr lang="en-US" smtClean="0"/>
              <a:pPr/>
              <a:t>7</a:t>
            </a:fld>
            <a:endParaRPr lang="en-US" dirty="0"/>
          </a:p>
        </p:txBody>
      </p:sp>
    </p:spTree>
    <p:extLst>
      <p:ext uri="{BB962C8B-B14F-4D97-AF65-F5344CB8AC3E}">
        <p14:creationId xmlns:p14="http://schemas.microsoft.com/office/powerpoint/2010/main" val="328880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D266-3F2C-4A73-A666-D585F83F419D}"/>
              </a:ext>
            </a:extLst>
          </p:cNvPr>
          <p:cNvSpPr>
            <a:spLocks noGrp="1"/>
          </p:cNvSpPr>
          <p:nvPr>
            <p:ph type="title"/>
          </p:nvPr>
        </p:nvSpPr>
        <p:spPr>
          <a:xfrm>
            <a:off x="457200" y="549404"/>
            <a:ext cx="8229600" cy="480848"/>
          </a:xfrm>
        </p:spPr>
        <p:txBody>
          <a:bodyPr>
            <a:normAutofit/>
          </a:bodyPr>
          <a:lstStyle/>
          <a:p>
            <a:r>
              <a:rPr lang="en-US" dirty="0"/>
              <a:t>What Color Is Fentanyl?</a:t>
            </a:r>
          </a:p>
        </p:txBody>
      </p:sp>
      <p:sp>
        <p:nvSpPr>
          <p:cNvPr id="3" name="Content Placeholder 2">
            <a:extLst>
              <a:ext uri="{FF2B5EF4-FFF2-40B4-BE49-F238E27FC236}">
                <a16:creationId xmlns:a16="http://schemas.microsoft.com/office/drawing/2014/main" id="{AA72300D-2FF7-4F21-A573-2BD50D94BB95}"/>
              </a:ext>
            </a:extLst>
          </p:cNvPr>
          <p:cNvSpPr>
            <a:spLocks noGrp="1"/>
          </p:cNvSpPr>
          <p:nvPr>
            <p:ph sz="half" idx="1"/>
          </p:nvPr>
        </p:nvSpPr>
        <p:spPr>
          <a:xfrm>
            <a:off x="457199" y="1570451"/>
            <a:ext cx="4488181" cy="4921004"/>
          </a:xfrm>
        </p:spPr>
        <p:txBody>
          <a:bodyPr/>
          <a:lstStyle/>
          <a:p>
            <a:r>
              <a:rPr lang="en-US" b="1" dirty="0"/>
              <a:t>Fentanyl powder may be:</a:t>
            </a:r>
          </a:p>
          <a:p>
            <a:pPr lvl="1"/>
            <a:r>
              <a:rPr lang="en-US" dirty="0"/>
              <a:t>White</a:t>
            </a:r>
          </a:p>
          <a:p>
            <a:pPr lvl="1"/>
            <a:r>
              <a:rPr lang="en-US" dirty="0"/>
              <a:t>Pink</a:t>
            </a:r>
          </a:p>
          <a:p>
            <a:pPr lvl="1"/>
            <a:r>
              <a:rPr lang="en-US" dirty="0"/>
              <a:t>Purple</a:t>
            </a:r>
          </a:p>
          <a:p>
            <a:pPr lvl="1"/>
            <a:r>
              <a:rPr lang="en-US" dirty="0"/>
              <a:t>Blue </a:t>
            </a:r>
          </a:p>
          <a:p>
            <a:pPr lvl="1"/>
            <a:r>
              <a:rPr lang="en-US" dirty="0"/>
              <a:t>Green </a:t>
            </a:r>
          </a:p>
          <a:p>
            <a:pPr lvl="1"/>
            <a:endParaRPr lang="en-US" dirty="0"/>
          </a:p>
          <a:p>
            <a:pPr lvl="1"/>
            <a:r>
              <a:rPr lang="en-US" dirty="0"/>
              <a:t>The color and texture do not provide any indication about its strength</a:t>
            </a:r>
          </a:p>
        </p:txBody>
      </p:sp>
      <p:pic>
        <p:nvPicPr>
          <p:cNvPr id="7" name="Content Placeholder 6" descr="white fentanyl power">
            <a:extLst>
              <a:ext uri="{FF2B5EF4-FFF2-40B4-BE49-F238E27FC236}">
                <a16:creationId xmlns:a16="http://schemas.microsoft.com/office/drawing/2014/main" id="{F7A55F0F-95E4-4F38-8842-6547101F395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b="-30929"/>
          <a:stretch/>
        </p:blipFill>
        <p:spPr>
          <a:xfrm>
            <a:off x="5016002" y="1570038"/>
            <a:ext cx="3670797" cy="4457382"/>
          </a:xfr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6"/>
          </p:nvPr>
        </p:nvSpPr>
        <p:spPr/>
        <p:txBody>
          <a:bodyPr/>
          <a:lstStyle/>
          <a:p>
            <a:fld id="{3295B7C4-B768-B345-B706-EB947EE70A49}" type="slidenum">
              <a:rPr lang="en-US" smtClean="0"/>
              <a:pPr/>
              <a:t>8</a:t>
            </a:fld>
            <a:endParaRPr lang="en-US" dirty="0"/>
          </a:p>
        </p:txBody>
      </p:sp>
    </p:spTree>
    <p:extLst>
      <p:ext uri="{BB962C8B-B14F-4D97-AF65-F5344CB8AC3E}">
        <p14:creationId xmlns:p14="http://schemas.microsoft.com/office/powerpoint/2010/main" val="1605015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CE17-B3CB-447B-897F-C18B6EE88E37}"/>
              </a:ext>
            </a:extLst>
          </p:cNvPr>
          <p:cNvSpPr>
            <a:spLocks noGrp="1"/>
          </p:cNvSpPr>
          <p:nvPr>
            <p:ph type="title"/>
          </p:nvPr>
        </p:nvSpPr>
        <p:spPr>
          <a:xfrm>
            <a:off x="457200" y="549404"/>
            <a:ext cx="8229600" cy="480848"/>
          </a:xfrm>
        </p:spPr>
        <p:txBody>
          <a:bodyPr>
            <a:normAutofit/>
          </a:bodyPr>
          <a:lstStyle/>
          <a:p>
            <a:r>
              <a:rPr lang="en-US" dirty="0"/>
              <a:t>How Much Fentanyl Is Fatal?</a:t>
            </a:r>
          </a:p>
        </p:txBody>
      </p:sp>
      <p:sp>
        <p:nvSpPr>
          <p:cNvPr id="3" name="Content Placeholder 2">
            <a:extLst>
              <a:ext uri="{FF2B5EF4-FFF2-40B4-BE49-F238E27FC236}">
                <a16:creationId xmlns:a16="http://schemas.microsoft.com/office/drawing/2014/main" id="{0439273D-0F02-4913-98DD-11B0A2535C0F}"/>
              </a:ext>
            </a:extLst>
          </p:cNvPr>
          <p:cNvSpPr>
            <a:spLocks noGrp="1"/>
          </p:cNvSpPr>
          <p:nvPr>
            <p:ph sz="half" idx="1"/>
          </p:nvPr>
        </p:nvSpPr>
        <p:spPr/>
        <p:txBody>
          <a:bodyPr>
            <a:normAutofit/>
          </a:bodyPr>
          <a:lstStyle/>
          <a:p>
            <a:pPr marL="0" indent="0"/>
            <a:r>
              <a:rPr lang="en-US" dirty="0"/>
              <a:t>2‐3 milligrams of fentanyl can induce respiratory depression, arrest, and death.</a:t>
            </a:r>
          </a:p>
          <a:p>
            <a:pPr marL="0" indent="0"/>
            <a:endParaRPr lang="en-US" sz="1100" dirty="0"/>
          </a:p>
          <a:p>
            <a:pPr marL="0" indent="0"/>
            <a:r>
              <a:rPr lang="en-US" b="1" i="1" dirty="0">
                <a:solidFill>
                  <a:srgbClr val="C5203E"/>
                </a:solidFill>
              </a:rPr>
              <a:t>Comparable to 5-7 grains of salt!</a:t>
            </a:r>
          </a:p>
          <a:p>
            <a:pPr marL="0" indent="0"/>
            <a:endParaRPr lang="en-US" dirty="0"/>
          </a:p>
          <a:p>
            <a:pPr marL="0" indent="0"/>
            <a:endParaRPr lang="en-US" dirty="0"/>
          </a:p>
        </p:txBody>
      </p:sp>
      <p:pic>
        <p:nvPicPr>
          <p:cNvPr id="7" name="Content Placeholder 6" descr="comparison of penny next to 2-3 milligrams of Fentanyl">
            <a:extLst>
              <a:ext uri="{FF2B5EF4-FFF2-40B4-BE49-F238E27FC236}">
                <a16:creationId xmlns:a16="http://schemas.microsoft.com/office/drawing/2014/main" id="{B1B7E9D8-6BC5-466C-AC7B-E8564ADA30D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38777" t="14710" r="17308" b="15284"/>
          <a:stretch/>
        </p:blipFill>
        <p:spPr>
          <a:xfrm>
            <a:off x="4633992" y="1570038"/>
            <a:ext cx="4052807" cy="4921250"/>
          </a:xfrm>
          <a:prstGeom prst="rect">
            <a:avLst/>
          </a:prstGeo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6"/>
          </p:nvPr>
        </p:nvSpPr>
        <p:spPr/>
        <p:txBody>
          <a:bodyPr/>
          <a:lstStyle/>
          <a:p>
            <a:fld id="{3295B7C4-B768-B345-B706-EB947EE70A49}" type="slidenum">
              <a:rPr lang="en-US" smtClean="0"/>
              <a:pPr/>
              <a:t>9</a:t>
            </a:fld>
            <a:endParaRPr lang="en-US" dirty="0"/>
          </a:p>
        </p:txBody>
      </p:sp>
    </p:spTree>
    <p:extLst>
      <p:ext uri="{BB962C8B-B14F-4D97-AF65-F5344CB8AC3E}">
        <p14:creationId xmlns:p14="http://schemas.microsoft.com/office/powerpoint/2010/main" val="42167003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NIEHS PPT Template">
      <a:dk1>
        <a:srgbClr val="000100"/>
      </a:dk1>
      <a:lt1>
        <a:srgbClr val="FFFFFF"/>
      </a:lt1>
      <a:dk2>
        <a:srgbClr val="6C3A77"/>
      </a:dk2>
      <a:lt2>
        <a:srgbClr val="E57200"/>
      </a:lt2>
      <a:accent1>
        <a:srgbClr val="719500"/>
      </a:accent1>
      <a:accent2>
        <a:srgbClr val="20558A"/>
      </a:accent2>
      <a:accent3>
        <a:srgbClr val="20558A"/>
      </a:accent3>
      <a:accent4>
        <a:srgbClr val="C0143C"/>
      </a:accent4>
      <a:accent5>
        <a:srgbClr val="6C3A77"/>
      </a:accent5>
      <a:accent6>
        <a:srgbClr val="616265"/>
      </a:accent6>
      <a:hlink>
        <a:srgbClr val="718C00"/>
      </a:hlink>
      <a:folHlink>
        <a:srgbClr val="5F9B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B2670F1BC1BF4CB9F9D06453772634" ma:contentTypeVersion="2" ma:contentTypeDescription="Create a new document." ma:contentTypeScope="" ma:versionID="1793a05808d24389e7ca5513160dd902">
  <xsd:schema xmlns:xsd="http://www.w3.org/2001/XMLSchema" xmlns:xs="http://www.w3.org/2001/XMLSchema" xmlns:p="http://schemas.microsoft.com/office/2006/metadata/properties" xmlns:ns2="b78096c9-7137-4c78-8a65-2ca4e014258c" targetNamespace="http://schemas.microsoft.com/office/2006/metadata/properties" ma:root="true" ma:fieldsID="9fafd88bdfff9febefb1da4a3e084d00" ns2:_="">
    <xsd:import namespace="b78096c9-7137-4c78-8a65-2ca4e014258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8096c9-7137-4c78-8a65-2ca4e01425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94C3D9-5CDA-45EC-9876-AE244F37A64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CEDBD78-776F-4FED-B3B0-790D84ED65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8096c9-7137-4c78-8a65-2ca4e01425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E6DFFF-D184-4416-8062-53A3505585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7951</TotalTime>
  <Words>2206</Words>
  <Application>Microsoft Office PowerPoint</Application>
  <PresentationFormat>On-screen Show (4:3)</PresentationFormat>
  <Paragraphs>322</Paragraphs>
  <Slides>39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MS PGothic</vt:lpstr>
      <vt:lpstr>Arial</vt:lpstr>
      <vt:lpstr>Calibri</vt:lpstr>
      <vt:lpstr>Wingdings</vt:lpstr>
      <vt:lpstr>Office Theme</vt:lpstr>
      <vt:lpstr>Opioid Overdose Emergency Response  </vt:lpstr>
      <vt:lpstr>Course Objectives</vt:lpstr>
      <vt:lpstr>Acknowledgement</vt:lpstr>
      <vt:lpstr>CAUTION</vt:lpstr>
      <vt:lpstr>Course Modules</vt:lpstr>
      <vt:lpstr>Module 1: Opioids  What Is an Opioid?</vt:lpstr>
      <vt:lpstr>What Is Fentanyl?</vt:lpstr>
      <vt:lpstr>What Color Is Fentanyl?</vt:lpstr>
      <vt:lpstr>How Much Fentanyl Is Fatal?</vt:lpstr>
      <vt:lpstr>Legal Forms of Fentanyl and Synthetic Opioids</vt:lpstr>
      <vt:lpstr>Photos of Illegal Fentanyl</vt:lpstr>
      <vt:lpstr>Background on the Epidemic</vt:lpstr>
      <vt:lpstr>National Drug-Involved Overdose Deaths* Number Among All Ages, 1999-2019</vt:lpstr>
      <vt:lpstr>Recovery is Possible</vt:lpstr>
      <vt:lpstr>Module 2:  Initial Actions</vt:lpstr>
      <vt:lpstr>Module 2: Initial Actions A.  Notification</vt:lpstr>
      <vt:lpstr>Incident Commander</vt:lpstr>
      <vt:lpstr>Module 2: Initial Actions B.  Isolation</vt:lpstr>
      <vt:lpstr>Module 2: Initial Actions C.  Protection </vt:lpstr>
      <vt:lpstr>What Are the Routes of Exposure?</vt:lpstr>
      <vt:lpstr>Skin Exposure</vt:lpstr>
      <vt:lpstr>IAB Recommended Best Practices for Minimal Risk</vt:lpstr>
      <vt:lpstr>IAB Recommended Best Practices for Moderate Risk</vt:lpstr>
      <vt:lpstr>NIOSH Standard Operating Procedures to protect responders</vt:lpstr>
      <vt:lpstr>Decon </vt:lpstr>
      <vt:lpstr>Decon</vt:lpstr>
      <vt:lpstr>Module 2: Initial Actions D.  Identification</vt:lpstr>
      <vt:lpstr>Identification</vt:lpstr>
      <vt:lpstr>Module 3: Treatment</vt:lpstr>
      <vt:lpstr>AHA flow chart for non-Healthcare Providers</vt:lpstr>
      <vt:lpstr>AHA flow chart for Healthcare Providers</vt:lpstr>
      <vt:lpstr>Key Actions to Remember</vt:lpstr>
      <vt:lpstr>Naloxone (Narcan)</vt:lpstr>
      <vt:lpstr>Naloxone (Narcan)   </vt:lpstr>
      <vt:lpstr>State Laws Vary on Naloxone</vt:lpstr>
      <vt:lpstr>Treatment of Opioid Overdose Emergency with Single Step Nasal Spray</vt:lpstr>
      <vt:lpstr>Opioid Overdose Response Exercise </vt:lpstr>
      <vt:lpstr>Summary</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of Occupational Exposure to Fentanyl and Opioids</dc:title>
  <dc:creator>NIEHS WTP Clearinghouse</dc:creator>
  <cp:lastModifiedBy>Larisa Bennett</cp:lastModifiedBy>
  <cp:revision>362</cp:revision>
  <dcterms:created xsi:type="dcterms:W3CDTF">2011-12-06T19:57:02Z</dcterms:created>
  <dcterms:modified xsi:type="dcterms:W3CDTF">2023-05-31T15:39:03Z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0x01010070B2670F1BC1BF4CB9F9D06453772634</vt:lpwstr>
  </property>
</Properties>
</file>