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9"/>
  </p:notesMasterIdLst>
  <p:sldIdLst>
    <p:sldId id="277" r:id="rId6"/>
    <p:sldId id="272" r:id="rId7"/>
    <p:sldId id="279" r:id="rId8"/>
    <p:sldId id="309" r:id="rId9"/>
    <p:sldId id="281" r:id="rId10"/>
    <p:sldId id="282" r:id="rId11"/>
    <p:sldId id="283" r:id="rId12"/>
    <p:sldId id="286" r:id="rId13"/>
    <p:sldId id="288" r:id="rId14"/>
    <p:sldId id="290" r:id="rId15"/>
    <p:sldId id="291" r:id="rId16"/>
    <p:sldId id="300" r:id="rId17"/>
    <p:sldId id="301" r:id="rId18"/>
    <p:sldId id="292" r:id="rId19"/>
    <p:sldId id="293" r:id="rId20"/>
    <p:sldId id="294" r:id="rId21"/>
    <p:sldId id="295" r:id="rId22"/>
    <p:sldId id="296" r:id="rId23"/>
    <p:sldId id="299" r:id="rId24"/>
    <p:sldId id="285" r:id="rId25"/>
    <p:sldId id="302" r:id="rId26"/>
    <p:sldId id="303" r:id="rId27"/>
    <p:sldId id="306" r:id="rId28"/>
    <p:sldId id="307" r:id="rId29"/>
    <p:sldId id="297" r:id="rId30"/>
    <p:sldId id="298" r:id="rId31"/>
    <p:sldId id="256" r:id="rId32"/>
    <p:sldId id="304" r:id="rId33"/>
    <p:sldId id="270" r:id="rId34"/>
    <p:sldId id="305" r:id="rId35"/>
    <p:sldId id="308" r:id="rId36"/>
    <p:sldId id="264" r:id="rId37"/>
    <p:sldId id="257" r:id="rId38"/>
    <p:sldId id="273" r:id="rId39"/>
    <p:sldId id="258" r:id="rId40"/>
    <p:sldId id="310" r:id="rId41"/>
    <p:sldId id="259" r:id="rId42"/>
    <p:sldId id="276" r:id="rId43"/>
    <p:sldId id="274" r:id="rId44"/>
    <p:sldId id="265" r:id="rId45"/>
    <p:sldId id="260" r:id="rId46"/>
    <p:sldId id="280" r:id="rId47"/>
    <p:sldId id="266" r:id="rId48"/>
    <p:sldId id="261" r:id="rId49"/>
    <p:sldId id="275" r:id="rId50"/>
    <p:sldId id="262" r:id="rId51"/>
    <p:sldId id="278" r:id="rId52"/>
    <p:sldId id="263" r:id="rId53"/>
    <p:sldId id="268" r:id="rId54"/>
    <p:sldId id="311" r:id="rId55"/>
    <p:sldId id="312" r:id="rId56"/>
    <p:sldId id="313" r:id="rId57"/>
    <p:sldId id="31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aynor" initials="PR" lastIdx="18" clrIdx="0">
    <p:extLst>
      <p:ext uri="{19B8F6BF-5375-455C-9EA6-DF929625EA0E}">
        <p15:presenceInfo xmlns:p15="http://schemas.microsoft.com/office/powerpoint/2012/main" userId="de8511aeb75bf1a3" providerId="Windows Live"/>
      </p:ext>
    </p:extLst>
  </p:cmAuthor>
  <p:cmAuthor id="2" name="Tim Hilbert" initials="TH" lastIdx="10" clrIdx="1">
    <p:extLst>
      <p:ext uri="{19B8F6BF-5375-455C-9EA6-DF929625EA0E}">
        <p15:presenceInfo xmlns:p15="http://schemas.microsoft.com/office/powerpoint/2012/main" userId="S-1-5-21-1757981266-1383384898-725345543-40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84" autoAdjust="0"/>
  </p:normalViewPr>
  <p:slideViewPr>
    <p:cSldViewPr snapToGrid="0">
      <p:cViewPr varScale="1">
        <p:scale>
          <a:sx n="50" d="100"/>
          <a:sy n="50" d="100"/>
        </p:scale>
        <p:origin x="32" y="200"/>
      </p:cViewPr>
      <p:guideLst/>
    </p:cSldViewPr>
  </p:slideViewPr>
  <p:outlineViewPr>
    <p:cViewPr>
      <p:scale>
        <a:sx n="33" d="100"/>
        <a:sy n="33" d="100"/>
      </p:scale>
      <p:origin x="0" y="-40500"/>
    </p:cViewPr>
  </p:outlineViewPr>
  <p:notesTextViewPr>
    <p:cViewPr>
      <p:scale>
        <a:sx n="3" d="2"/>
        <a:sy n="3" d="2"/>
      </p:scale>
      <p:origin x="0" y="0"/>
    </p:cViewPr>
  </p:notesTextViewPr>
  <p:sorterViewPr>
    <p:cViewPr varScale="1">
      <p:scale>
        <a:sx n="1" d="1"/>
        <a:sy n="1" d="1"/>
      </p:scale>
      <p:origin x="0" y="-1523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Williams" userId="def770e7-7d3a-4904-b27f-35ce9bcf8810" providerId="ADAL" clId="{7B0FF240-FAAC-45EC-A8D9-35011E3FD3EC}"/>
    <pc:docChg chg="modSld">
      <pc:chgData name="Dylan Williams" userId="def770e7-7d3a-4904-b27f-35ce9bcf8810" providerId="ADAL" clId="{7B0FF240-FAAC-45EC-A8D9-35011E3FD3EC}" dt="2023-05-26T19:44:09.512" v="276" actId="962"/>
      <pc:docMkLst>
        <pc:docMk/>
      </pc:docMkLst>
      <pc:sldChg chg="modSp mod">
        <pc:chgData name="Dylan Williams" userId="def770e7-7d3a-4904-b27f-35ce9bcf8810" providerId="ADAL" clId="{7B0FF240-FAAC-45EC-A8D9-35011E3FD3EC}" dt="2023-05-26T19:43:53.130" v="274" actId="962"/>
        <pc:sldMkLst>
          <pc:docMk/>
          <pc:sldMk cId="972200259" sldId="256"/>
        </pc:sldMkLst>
        <pc:spChg chg="mod">
          <ac:chgData name="Dylan Williams" userId="def770e7-7d3a-4904-b27f-35ce9bcf8810" providerId="ADAL" clId="{7B0FF240-FAAC-45EC-A8D9-35011E3FD3EC}" dt="2023-05-26T19:38:31.092" v="58" actId="962"/>
          <ac:spMkLst>
            <pc:docMk/>
            <pc:sldMk cId="972200259" sldId="256"/>
            <ac:spMk id="5" creationId="{00000000-0000-0000-0000-000000000000}"/>
          </ac:spMkLst>
        </pc:spChg>
        <pc:picChg chg="mod">
          <ac:chgData name="Dylan Williams" userId="def770e7-7d3a-4904-b27f-35ce9bcf8810" providerId="ADAL" clId="{7B0FF240-FAAC-45EC-A8D9-35011E3FD3EC}" dt="2023-05-26T19:43:53.130" v="274" actId="962"/>
          <ac:picMkLst>
            <pc:docMk/>
            <pc:sldMk cId="972200259" sldId="256"/>
            <ac:picMk id="4" creationId="{00000000-0000-0000-0000-000000000000}"/>
          </ac:picMkLst>
        </pc:picChg>
      </pc:sldChg>
      <pc:sldChg chg="modSp mod">
        <pc:chgData name="Dylan Williams" userId="def770e7-7d3a-4904-b27f-35ce9bcf8810" providerId="ADAL" clId="{7B0FF240-FAAC-45EC-A8D9-35011E3FD3EC}" dt="2023-05-26T19:39:00.564" v="68" actId="962"/>
        <pc:sldMkLst>
          <pc:docMk/>
          <pc:sldMk cId="4128876544" sldId="257"/>
        </pc:sldMkLst>
        <pc:spChg chg="mod">
          <ac:chgData name="Dylan Williams" userId="def770e7-7d3a-4904-b27f-35ce9bcf8810" providerId="ADAL" clId="{7B0FF240-FAAC-45EC-A8D9-35011E3FD3EC}" dt="2023-05-26T19:38:59.797" v="66" actId="962"/>
          <ac:spMkLst>
            <pc:docMk/>
            <pc:sldMk cId="4128876544" sldId="257"/>
            <ac:spMk id="4" creationId="{00000000-0000-0000-0000-000000000000}"/>
          </ac:spMkLst>
        </pc:spChg>
        <pc:spChg chg="mod">
          <ac:chgData name="Dylan Williams" userId="def770e7-7d3a-4904-b27f-35ce9bcf8810" providerId="ADAL" clId="{7B0FF240-FAAC-45EC-A8D9-35011E3FD3EC}" dt="2023-05-26T19:39:00.564" v="68" actId="962"/>
          <ac:spMkLst>
            <pc:docMk/>
            <pc:sldMk cId="4128876544" sldId="257"/>
            <ac:spMk id="6" creationId="{00000000-0000-0000-0000-000000000000}"/>
          </ac:spMkLst>
        </pc:spChg>
        <pc:picChg chg="mod">
          <ac:chgData name="Dylan Williams" userId="def770e7-7d3a-4904-b27f-35ce9bcf8810" providerId="ADAL" clId="{7B0FF240-FAAC-45EC-A8D9-35011E3FD3EC}" dt="2023-05-26T19:39:00.133" v="67" actId="962"/>
          <ac:picMkLst>
            <pc:docMk/>
            <pc:sldMk cId="4128876544" sldId="257"/>
            <ac:picMk id="5" creationId="{00000000-0000-0000-0000-000000000000}"/>
          </ac:picMkLst>
        </pc:picChg>
      </pc:sldChg>
      <pc:sldChg chg="modSp mod">
        <pc:chgData name="Dylan Williams" userId="def770e7-7d3a-4904-b27f-35ce9bcf8810" providerId="ADAL" clId="{7B0FF240-FAAC-45EC-A8D9-35011E3FD3EC}" dt="2023-05-26T19:39:10.028" v="72" actId="962"/>
        <pc:sldMkLst>
          <pc:docMk/>
          <pc:sldMk cId="1002714233" sldId="258"/>
        </pc:sldMkLst>
        <pc:spChg chg="mod">
          <ac:chgData name="Dylan Williams" userId="def770e7-7d3a-4904-b27f-35ce9bcf8810" providerId="ADAL" clId="{7B0FF240-FAAC-45EC-A8D9-35011E3FD3EC}" dt="2023-05-26T19:39:07.585" v="70" actId="962"/>
          <ac:spMkLst>
            <pc:docMk/>
            <pc:sldMk cId="1002714233" sldId="258"/>
            <ac:spMk id="4" creationId="{00000000-0000-0000-0000-000000000000}"/>
          </ac:spMkLst>
        </pc:spChg>
        <pc:spChg chg="mod">
          <ac:chgData name="Dylan Williams" userId="def770e7-7d3a-4904-b27f-35ce9bcf8810" providerId="ADAL" clId="{7B0FF240-FAAC-45EC-A8D9-35011E3FD3EC}" dt="2023-05-26T19:39:10.028" v="72" actId="962"/>
          <ac:spMkLst>
            <pc:docMk/>
            <pc:sldMk cId="1002714233" sldId="258"/>
            <ac:spMk id="6" creationId="{00000000-0000-0000-0000-000000000000}"/>
          </ac:spMkLst>
        </pc:spChg>
        <pc:picChg chg="mod">
          <ac:chgData name="Dylan Williams" userId="def770e7-7d3a-4904-b27f-35ce9bcf8810" providerId="ADAL" clId="{7B0FF240-FAAC-45EC-A8D9-35011E3FD3EC}" dt="2023-05-26T19:39:09.268" v="71" actId="962"/>
          <ac:picMkLst>
            <pc:docMk/>
            <pc:sldMk cId="1002714233" sldId="258"/>
            <ac:picMk id="5" creationId="{00000000-0000-0000-0000-000000000000}"/>
          </ac:picMkLst>
        </pc:picChg>
      </pc:sldChg>
      <pc:sldChg chg="modSp mod">
        <pc:chgData name="Dylan Williams" userId="def770e7-7d3a-4904-b27f-35ce9bcf8810" providerId="ADAL" clId="{7B0FF240-FAAC-45EC-A8D9-35011E3FD3EC}" dt="2023-05-26T19:39:18.896" v="77" actId="962"/>
        <pc:sldMkLst>
          <pc:docMk/>
          <pc:sldMk cId="734018167" sldId="259"/>
        </pc:sldMkLst>
        <pc:spChg chg="mod">
          <ac:chgData name="Dylan Williams" userId="def770e7-7d3a-4904-b27f-35ce9bcf8810" providerId="ADAL" clId="{7B0FF240-FAAC-45EC-A8D9-35011E3FD3EC}" dt="2023-05-26T19:39:16.173" v="74" actId="962"/>
          <ac:spMkLst>
            <pc:docMk/>
            <pc:sldMk cId="734018167" sldId="259"/>
            <ac:spMk id="4" creationId="{00000000-0000-0000-0000-000000000000}"/>
          </ac:spMkLst>
        </pc:spChg>
        <pc:spChg chg="mod">
          <ac:chgData name="Dylan Williams" userId="def770e7-7d3a-4904-b27f-35ce9bcf8810" providerId="ADAL" clId="{7B0FF240-FAAC-45EC-A8D9-35011E3FD3EC}" dt="2023-05-26T19:39:18.896" v="77" actId="962"/>
          <ac:spMkLst>
            <pc:docMk/>
            <pc:sldMk cId="734018167" sldId="259"/>
            <ac:spMk id="6" creationId="{00000000-0000-0000-0000-000000000000}"/>
          </ac:spMkLst>
        </pc:spChg>
        <pc:picChg chg="mod ord">
          <ac:chgData name="Dylan Williams" userId="def770e7-7d3a-4904-b27f-35ce9bcf8810" providerId="ADAL" clId="{7B0FF240-FAAC-45EC-A8D9-35011E3FD3EC}" dt="2023-05-26T19:39:18.487" v="76" actId="962"/>
          <ac:picMkLst>
            <pc:docMk/>
            <pc:sldMk cId="734018167" sldId="259"/>
            <ac:picMk id="5" creationId="{00000000-0000-0000-0000-000000000000}"/>
          </ac:picMkLst>
        </pc:picChg>
      </pc:sldChg>
      <pc:sldChg chg="modSp mod">
        <pc:chgData name="Dylan Williams" userId="def770e7-7d3a-4904-b27f-35ce9bcf8810" providerId="ADAL" clId="{7B0FF240-FAAC-45EC-A8D9-35011E3FD3EC}" dt="2023-05-26T19:39:41.434" v="84" actId="962"/>
        <pc:sldMkLst>
          <pc:docMk/>
          <pc:sldMk cId="3984509248" sldId="260"/>
        </pc:sldMkLst>
        <pc:spChg chg="mod">
          <ac:chgData name="Dylan Williams" userId="def770e7-7d3a-4904-b27f-35ce9bcf8810" providerId="ADAL" clId="{7B0FF240-FAAC-45EC-A8D9-35011E3FD3EC}" dt="2023-05-26T19:39:41.434" v="84" actId="962"/>
          <ac:spMkLst>
            <pc:docMk/>
            <pc:sldMk cId="3984509248" sldId="260"/>
            <ac:spMk id="5" creationId="{00000000-0000-0000-0000-000000000000}"/>
          </ac:spMkLst>
        </pc:spChg>
        <pc:picChg chg="mod">
          <ac:chgData name="Dylan Williams" userId="def770e7-7d3a-4904-b27f-35ce9bcf8810" providerId="ADAL" clId="{7B0FF240-FAAC-45EC-A8D9-35011E3FD3EC}" dt="2023-05-26T19:39:41.114" v="83" actId="962"/>
          <ac:picMkLst>
            <pc:docMk/>
            <pc:sldMk cId="3984509248" sldId="260"/>
            <ac:picMk id="4" creationId="{00000000-0000-0000-0000-000000000000}"/>
          </ac:picMkLst>
        </pc:picChg>
      </pc:sldChg>
      <pc:sldChg chg="modSp mod">
        <pc:chgData name="Dylan Williams" userId="def770e7-7d3a-4904-b27f-35ce9bcf8810" providerId="ADAL" clId="{7B0FF240-FAAC-45EC-A8D9-35011E3FD3EC}" dt="2023-05-26T19:39:49.028" v="89" actId="962"/>
        <pc:sldMkLst>
          <pc:docMk/>
          <pc:sldMk cId="3588420393" sldId="261"/>
        </pc:sldMkLst>
        <pc:spChg chg="mod">
          <ac:chgData name="Dylan Williams" userId="def770e7-7d3a-4904-b27f-35ce9bcf8810" providerId="ADAL" clId="{7B0FF240-FAAC-45EC-A8D9-35011E3FD3EC}" dt="2023-05-26T19:39:49.028" v="89" actId="962"/>
          <ac:spMkLst>
            <pc:docMk/>
            <pc:sldMk cId="3588420393" sldId="261"/>
            <ac:spMk id="5" creationId="{00000000-0000-0000-0000-000000000000}"/>
          </ac:spMkLst>
        </pc:spChg>
        <pc:picChg chg="mod">
          <ac:chgData name="Dylan Williams" userId="def770e7-7d3a-4904-b27f-35ce9bcf8810" providerId="ADAL" clId="{7B0FF240-FAAC-45EC-A8D9-35011E3FD3EC}" dt="2023-05-26T19:39:48.684" v="88" actId="962"/>
          <ac:picMkLst>
            <pc:docMk/>
            <pc:sldMk cId="3588420393" sldId="261"/>
            <ac:picMk id="4" creationId="{00000000-0000-0000-0000-000000000000}"/>
          </ac:picMkLst>
        </pc:picChg>
      </pc:sldChg>
      <pc:sldChg chg="modSp mod">
        <pc:chgData name="Dylan Williams" userId="def770e7-7d3a-4904-b27f-35ce9bcf8810" providerId="ADAL" clId="{7B0FF240-FAAC-45EC-A8D9-35011E3FD3EC}" dt="2023-05-26T19:39:58.111" v="94" actId="962"/>
        <pc:sldMkLst>
          <pc:docMk/>
          <pc:sldMk cId="720631865" sldId="262"/>
        </pc:sldMkLst>
        <pc:spChg chg="mod">
          <ac:chgData name="Dylan Williams" userId="def770e7-7d3a-4904-b27f-35ce9bcf8810" providerId="ADAL" clId="{7B0FF240-FAAC-45EC-A8D9-35011E3FD3EC}" dt="2023-05-26T19:39:57.750" v="93" actId="962"/>
          <ac:spMkLst>
            <pc:docMk/>
            <pc:sldMk cId="720631865" sldId="262"/>
            <ac:spMk id="5" creationId="{00000000-0000-0000-0000-000000000000}"/>
          </ac:spMkLst>
        </pc:spChg>
        <pc:picChg chg="mod">
          <ac:chgData name="Dylan Williams" userId="def770e7-7d3a-4904-b27f-35ce9bcf8810" providerId="ADAL" clId="{7B0FF240-FAAC-45EC-A8D9-35011E3FD3EC}" dt="2023-05-26T19:39:58.111" v="94" actId="962"/>
          <ac:picMkLst>
            <pc:docMk/>
            <pc:sldMk cId="720631865" sldId="262"/>
            <ac:picMk id="4" creationId="{00000000-0000-0000-0000-000000000000}"/>
          </ac:picMkLst>
        </pc:picChg>
      </pc:sldChg>
      <pc:sldChg chg="modSp mod">
        <pc:chgData name="Dylan Williams" userId="def770e7-7d3a-4904-b27f-35ce9bcf8810" providerId="ADAL" clId="{7B0FF240-FAAC-45EC-A8D9-35011E3FD3EC}" dt="2023-05-26T19:40:05.954" v="97" actId="962"/>
        <pc:sldMkLst>
          <pc:docMk/>
          <pc:sldMk cId="1484035740" sldId="263"/>
        </pc:sldMkLst>
        <pc:spChg chg="mod">
          <ac:chgData name="Dylan Williams" userId="def770e7-7d3a-4904-b27f-35ce9bcf8810" providerId="ADAL" clId="{7B0FF240-FAAC-45EC-A8D9-35011E3FD3EC}" dt="2023-05-26T19:40:05.954" v="97" actId="962"/>
          <ac:spMkLst>
            <pc:docMk/>
            <pc:sldMk cId="1484035740" sldId="263"/>
            <ac:spMk id="4" creationId="{00000000-0000-0000-0000-000000000000}"/>
          </ac:spMkLst>
        </pc:spChg>
      </pc:sldChg>
      <pc:sldChg chg="modSp mod">
        <pc:chgData name="Dylan Williams" userId="def770e7-7d3a-4904-b27f-35ce9bcf8810" providerId="ADAL" clId="{7B0FF240-FAAC-45EC-A8D9-35011E3FD3EC}" dt="2023-05-26T19:44:09.512" v="276" actId="962"/>
        <pc:sldMkLst>
          <pc:docMk/>
          <pc:sldMk cId="2706298190" sldId="264"/>
        </pc:sldMkLst>
        <pc:spChg chg="ord">
          <ac:chgData name="Dylan Williams" userId="def770e7-7d3a-4904-b27f-35ce9bcf8810" providerId="ADAL" clId="{7B0FF240-FAAC-45EC-A8D9-35011E3FD3EC}" dt="2023-05-26T19:38:49.192" v="63" actId="13244"/>
          <ac:spMkLst>
            <pc:docMk/>
            <pc:sldMk cId="2706298190" sldId="264"/>
            <ac:spMk id="5" creationId="{3B9FCA42-3FD4-45E6-8A2F-2A6758F269D1}"/>
          </ac:spMkLst>
        </pc:spChg>
        <pc:spChg chg="mod">
          <ac:chgData name="Dylan Williams" userId="def770e7-7d3a-4904-b27f-35ce9bcf8810" providerId="ADAL" clId="{7B0FF240-FAAC-45EC-A8D9-35011E3FD3EC}" dt="2023-05-26T19:38:49.876" v="64" actId="962"/>
          <ac:spMkLst>
            <pc:docMk/>
            <pc:sldMk cId="2706298190" sldId="264"/>
            <ac:spMk id="6" creationId="{00000000-0000-0000-0000-000000000000}"/>
          </ac:spMkLst>
        </pc:spChg>
        <pc:picChg chg="mod">
          <ac:chgData name="Dylan Williams" userId="def770e7-7d3a-4904-b27f-35ce9bcf8810" providerId="ADAL" clId="{7B0FF240-FAAC-45EC-A8D9-35011E3FD3EC}" dt="2023-05-26T19:44:09.512" v="276" actId="962"/>
          <ac:picMkLst>
            <pc:docMk/>
            <pc:sldMk cId="2706298190" sldId="264"/>
            <ac:picMk id="4" creationId="{00000000-0000-0000-0000-000000000000}"/>
          </ac:picMkLst>
        </pc:picChg>
      </pc:sldChg>
      <pc:sldChg chg="modSp mod">
        <pc:chgData name="Dylan Williams" userId="def770e7-7d3a-4904-b27f-35ce9bcf8810" providerId="ADAL" clId="{7B0FF240-FAAC-45EC-A8D9-35011E3FD3EC}" dt="2023-05-26T19:39:37.156" v="82" actId="962"/>
        <pc:sldMkLst>
          <pc:docMk/>
          <pc:sldMk cId="3709806594" sldId="265"/>
        </pc:sldMkLst>
        <pc:spChg chg="mod">
          <ac:chgData name="Dylan Williams" userId="def770e7-7d3a-4904-b27f-35ce9bcf8810" providerId="ADAL" clId="{7B0FF240-FAAC-45EC-A8D9-35011E3FD3EC}" dt="2023-05-26T19:39:32.879" v="81" actId="962"/>
          <ac:spMkLst>
            <pc:docMk/>
            <pc:sldMk cId="3709806594" sldId="265"/>
            <ac:spMk id="5" creationId="{00000000-0000-0000-0000-000000000000}"/>
          </ac:spMkLst>
        </pc:spChg>
        <pc:picChg chg="mod">
          <ac:chgData name="Dylan Williams" userId="def770e7-7d3a-4904-b27f-35ce9bcf8810" providerId="ADAL" clId="{7B0FF240-FAAC-45EC-A8D9-35011E3FD3EC}" dt="2023-05-26T19:39:37.156" v="82" actId="962"/>
          <ac:picMkLst>
            <pc:docMk/>
            <pc:sldMk cId="3709806594" sldId="265"/>
            <ac:picMk id="4" creationId="{00000000-0000-0000-0000-000000000000}"/>
          </ac:picMkLst>
        </pc:picChg>
      </pc:sldChg>
      <pc:sldChg chg="modSp mod">
        <pc:chgData name="Dylan Williams" userId="def770e7-7d3a-4904-b27f-35ce9bcf8810" providerId="ADAL" clId="{7B0FF240-FAAC-45EC-A8D9-35011E3FD3EC}" dt="2023-05-26T19:39:46.346" v="87" actId="962"/>
        <pc:sldMkLst>
          <pc:docMk/>
          <pc:sldMk cId="3707672997" sldId="266"/>
        </pc:sldMkLst>
        <pc:spChg chg="mod">
          <ac:chgData name="Dylan Williams" userId="def770e7-7d3a-4904-b27f-35ce9bcf8810" providerId="ADAL" clId="{7B0FF240-FAAC-45EC-A8D9-35011E3FD3EC}" dt="2023-05-26T19:39:46.051" v="86" actId="962"/>
          <ac:spMkLst>
            <pc:docMk/>
            <pc:sldMk cId="3707672997" sldId="266"/>
            <ac:spMk id="5" creationId="{00000000-0000-0000-0000-000000000000}"/>
          </ac:spMkLst>
        </pc:spChg>
        <pc:picChg chg="mod">
          <ac:chgData name="Dylan Williams" userId="def770e7-7d3a-4904-b27f-35ce9bcf8810" providerId="ADAL" clId="{7B0FF240-FAAC-45EC-A8D9-35011E3FD3EC}" dt="2023-05-26T19:39:46.346" v="87" actId="962"/>
          <ac:picMkLst>
            <pc:docMk/>
            <pc:sldMk cId="3707672997" sldId="266"/>
            <ac:picMk id="4" creationId="{00000000-0000-0000-0000-000000000000}"/>
          </ac:picMkLst>
        </pc:picChg>
      </pc:sldChg>
      <pc:sldChg chg="modSp mod">
        <pc:chgData name="Dylan Williams" userId="def770e7-7d3a-4904-b27f-35ce9bcf8810" providerId="ADAL" clId="{7B0FF240-FAAC-45EC-A8D9-35011E3FD3EC}" dt="2023-05-26T19:40:08.708" v="98" actId="962"/>
        <pc:sldMkLst>
          <pc:docMk/>
          <pc:sldMk cId="1594624193" sldId="268"/>
        </pc:sldMkLst>
        <pc:spChg chg="mod">
          <ac:chgData name="Dylan Williams" userId="def770e7-7d3a-4904-b27f-35ce9bcf8810" providerId="ADAL" clId="{7B0FF240-FAAC-45EC-A8D9-35011E3FD3EC}" dt="2023-05-26T19:40:08.708" v="98" actId="962"/>
          <ac:spMkLst>
            <pc:docMk/>
            <pc:sldMk cId="1594624193" sldId="268"/>
            <ac:spMk id="4" creationId="{00000000-0000-0000-0000-000000000000}"/>
          </ac:spMkLst>
        </pc:spChg>
      </pc:sldChg>
      <pc:sldChg chg="modSp mod">
        <pc:chgData name="Dylan Williams" userId="def770e7-7d3a-4904-b27f-35ce9bcf8810" providerId="ADAL" clId="{7B0FF240-FAAC-45EC-A8D9-35011E3FD3EC}" dt="2023-05-26T19:38:36.962" v="60" actId="962"/>
        <pc:sldMkLst>
          <pc:docMk/>
          <pc:sldMk cId="354555131" sldId="270"/>
        </pc:sldMkLst>
        <pc:spChg chg="mod">
          <ac:chgData name="Dylan Williams" userId="def770e7-7d3a-4904-b27f-35ce9bcf8810" providerId="ADAL" clId="{7B0FF240-FAAC-45EC-A8D9-35011E3FD3EC}" dt="2023-05-26T19:38:36.962" v="60" actId="962"/>
          <ac:spMkLst>
            <pc:docMk/>
            <pc:sldMk cId="354555131" sldId="270"/>
            <ac:spMk id="4" creationId="{00000000-0000-0000-0000-000000000000}"/>
          </ac:spMkLst>
        </pc:spChg>
      </pc:sldChg>
      <pc:sldChg chg="addSp modSp mod">
        <pc:chgData name="Dylan Williams" userId="def770e7-7d3a-4904-b27f-35ce9bcf8810" providerId="ADAL" clId="{7B0FF240-FAAC-45EC-A8D9-35011E3FD3EC}" dt="2023-05-26T19:41:37.223" v="130" actId="13244"/>
        <pc:sldMkLst>
          <pc:docMk/>
          <pc:sldMk cId="1049410557" sldId="272"/>
        </pc:sldMkLst>
        <pc:spChg chg="ord">
          <ac:chgData name="Dylan Williams" userId="def770e7-7d3a-4904-b27f-35ce9bcf8810" providerId="ADAL" clId="{7B0FF240-FAAC-45EC-A8D9-35011E3FD3EC}" dt="2023-05-26T19:34:55.731" v="3" actId="13244"/>
          <ac:spMkLst>
            <pc:docMk/>
            <pc:sldMk cId="1049410557" sldId="272"/>
            <ac:spMk id="2" creationId="{00000000-0000-0000-0000-000000000000}"/>
          </ac:spMkLst>
        </pc:spChg>
        <pc:spChg chg="mod">
          <ac:chgData name="Dylan Williams" userId="def770e7-7d3a-4904-b27f-35ce9bcf8810" providerId="ADAL" clId="{7B0FF240-FAAC-45EC-A8D9-35011E3FD3EC}" dt="2023-05-26T19:34:51.985" v="1" actId="962"/>
          <ac:spMkLst>
            <pc:docMk/>
            <pc:sldMk cId="1049410557" sldId="272"/>
            <ac:spMk id="5" creationId="{00000000-0000-0000-0000-000000000000}"/>
          </ac:spMkLst>
        </pc:spChg>
        <pc:spChg chg="add mod">
          <ac:chgData name="Dylan Williams" userId="def770e7-7d3a-4904-b27f-35ce9bcf8810" providerId="ADAL" clId="{7B0FF240-FAAC-45EC-A8D9-35011E3FD3EC}" dt="2023-05-26T19:41:37.223" v="130" actId="13244"/>
          <ac:spMkLst>
            <pc:docMk/>
            <pc:sldMk cId="1049410557" sldId="272"/>
            <ac:spMk id="6" creationId="{A4A45E16-076F-96C9-EBBF-23CDF56BA158}"/>
          </ac:spMkLst>
        </pc:spChg>
        <pc:picChg chg="mod">
          <ac:chgData name="Dylan Williams" userId="def770e7-7d3a-4904-b27f-35ce9bcf8810" providerId="ADAL" clId="{7B0FF240-FAAC-45EC-A8D9-35011E3FD3EC}" dt="2023-05-26T19:34:53.708" v="2" actId="962"/>
          <ac:picMkLst>
            <pc:docMk/>
            <pc:sldMk cId="1049410557" sldId="272"/>
            <ac:picMk id="4" creationId="{A83EF43B-7468-4FBB-B8EC-919E37642EB9}"/>
          </ac:picMkLst>
        </pc:picChg>
      </pc:sldChg>
      <pc:sldChg chg="modSp mod">
        <pc:chgData name="Dylan Williams" userId="def770e7-7d3a-4904-b27f-35ce9bcf8810" providerId="ADAL" clId="{7B0FF240-FAAC-45EC-A8D9-35011E3FD3EC}" dt="2023-05-26T19:39:03.300" v="69" actId="962"/>
        <pc:sldMkLst>
          <pc:docMk/>
          <pc:sldMk cId="3762715542" sldId="273"/>
        </pc:sldMkLst>
        <pc:spChg chg="mod">
          <ac:chgData name="Dylan Williams" userId="def770e7-7d3a-4904-b27f-35ce9bcf8810" providerId="ADAL" clId="{7B0FF240-FAAC-45EC-A8D9-35011E3FD3EC}" dt="2023-05-26T19:39:03.300" v="69" actId="962"/>
          <ac:spMkLst>
            <pc:docMk/>
            <pc:sldMk cId="3762715542" sldId="273"/>
            <ac:spMk id="4" creationId="{00000000-0000-0000-0000-000000000000}"/>
          </ac:spMkLst>
        </pc:spChg>
      </pc:sldChg>
      <pc:sldChg chg="modSp mod">
        <pc:chgData name="Dylan Williams" userId="def770e7-7d3a-4904-b27f-35ce9bcf8810" providerId="ADAL" clId="{7B0FF240-FAAC-45EC-A8D9-35011E3FD3EC}" dt="2023-05-26T19:39:28.914" v="80" actId="962"/>
        <pc:sldMkLst>
          <pc:docMk/>
          <pc:sldMk cId="4176518797" sldId="274"/>
        </pc:sldMkLst>
        <pc:spChg chg="mod">
          <ac:chgData name="Dylan Williams" userId="def770e7-7d3a-4904-b27f-35ce9bcf8810" providerId="ADAL" clId="{7B0FF240-FAAC-45EC-A8D9-35011E3FD3EC}" dt="2023-05-26T19:39:28.914" v="80" actId="962"/>
          <ac:spMkLst>
            <pc:docMk/>
            <pc:sldMk cId="4176518797" sldId="274"/>
            <ac:spMk id="4" creationId="{00000000-0000-0000-0000-000000000000}"/>
          </ac:spMkLst>
        </pc:spChg>
      </pc:sldChg>
      <pc:sldChg chg="modSp mod">
        <pc:chgData name="Dylan Williams" userId="def770e7-7d3a-4904-b27f-35ce9bcf8810" providerId="ADAL" clId="{7B0FF240-FAAC-45EC-A8D9-35011E3FD3EC}" dt="2023-05-26T19:39:54.753" v="92" actId="962"/>
        <pc:sldMkLst>
          <pc:docMk/>
          <pc:sldMk cId="1498760892" sldId="275"/>
        </pc:sldMkLst>
        <pc:spChg chg="mod">
          <ac:chgData name="Dylan Williams" userId="def770e7-7d3a-4904-b27f-35ce9bcf8810" providerId="ADAL" clId="{7B0FF240-FAAC-45EC-A8D9-35011E3FD3EC}" dt="2023-05-26T19:39:52.735" v="90" actId="962"/>
          <ac:spMkLst>
            <pc:docMk/>
            <pc:sldMk cId="1498760892" sldId="275"/>
            <ac:spMk id="4" creationId="{00000000-0000-0000-0000-000000000000}"/>
          </ac:spMkLst>
        </pc:spChg>
        <pc:spChg chg="mod">
          <ac:chgData name="Dylan Williams" userId="def770e7-7d3a-4904-b27f-35ce9bcf8810" providerId="ADAL" clId="{7B0FF240-FAAC-45EC-A8D9-35011E3FD3EC}" dt="2023-05-26T19:39:53.823" v="91" actId="962"/>
          <ac:spMkLst>
            <pc:docMk/>
            <pc:sldMk cId="1498760892" sldId="275"/>
            <ac:spMk id="5" creationId="{00000000-0000-0000-0000-000000000000}"/>
          </ac:spMkLst>
        </pc:spChg>
        <pc:spChg chg="mod">
          <ac:chgData name="Dylan Williams" userId="def770e7-7d3a-4904-b27f-35ce9bcf8810" providerId="ADAL" clId="{7B0FF240-FAAC-45EC-A8D9-35011E3FD3EC}" dt="2023-05-26T19:39:54.753" v="92" actId="962"/>
          <ac:spMkLst>
            <pc:docMk/>
            <pc:sldMk cId="1498760892" sldId="275"/>
            <ac:spMk id="6" creationId="{00000000-0000-0000-0000-000000000000}"/>
          </ac:spMkLst>
        </pc:spChg>
      </pc:sldChg>
      <pc:sldChg chg="modSp mod">
        <pc:chgData name="Dylan Williams" userId="def770e7-7d3a-4904-b27f-35ce9bcf8810" providerId="ADAL" clId="{7B0FF240-FAAC-45EC-A8D9-35011E3FD3EC}" dt="2023-05-26T19:39:24.207" v="79" actId="962"/>
        <pc:sldMkLst>
          <pc:docMk/>
          <pc:sldMk cId="1410061968" sldId="276"/>
        </pc:sldMkLst>
        <pc:spChg chg="mod">
          <ac:chgData name="Dylan Williams" userId="def770e7-7d3a-4904-b27f-35ce9bcf8810" providerId="ADAL" clId="{7B0FF240-FAAC-45EC-A8D9-35011E3FD3EC}" dt="2023-05-26T19:39:24.207" v="79" actId="962"/>
          <ac:spMkLst>
            <pc:docMk/>
            <pc:sldMk cId="1410061968" sldId="276"/>
            <ac:spMk id="5" creationId="{00000000-0000-0000-0000-000000000000}"/>
          </ac:spMkLst>
        </pc:spChg>
        <pc:picChg chg="mod">
          <ac:chgData name="Dylan Williams" userId="def770e7-7d3a-4904-b27f-35ce9bcf8810" providerId="ADAL" clId="{7B0FF240-FAAC-45EC-A8D9-35011E3FD3EC}" dt="2023-05-26T19:39:23.948" v="78" actId="962"/>
          <ac:picMkLst>
            <pc:docMk/>
            <pc:sldMk cId="1410061968" sldId="276"/>
            <ac:picMk id="4" creationId="{00000000-0000-0000-0000-000000000000}"/>
          </ac:picMkLst>
        </pc:picChg>
      </pc:sldChg>
      <pc:sldChg chg="modSp mod">
        <pc:chgData name="Dylan Williams" userId="def770e7-7d3a-4904-b27f-35ce9bcf8810" providerId="ADAL" clId="{7B0FF240-FAAC-45EC-A8D9-35011E3FD3EC}" dt="2023-05-26T19:42:20.421" v="132" actId="962"/>
        <pc:sldMkLst>
          <pc:docMk/>
          <pc:sldMk cId="634070135" sldId="277"/>
        </pc:sldMkLst>
        <pc:spChg chg="mod">
          <ac:chgData name="Dylan Williams" userId="def770e7-7d3a-4904-b27f-35ce9bcf8810" providerId="ADAL" clId="{7B0FF240-FAAC-45EC-A8D9-35011E3FD3EC}" dt="2023-05-26T19:34:45.122" v="0" actId="962"/>
          <ac:spMkLst>
            <pc:docMk/>
            <pc:sldMk cId="634070135" sldId="277"/>
            <ac:spMk id="4" creationId="{00000000-0000-0000-0000-000000000000}"/>
          </ac:spMkLst>
        </pc:spChg>
        <pc:picChg chg="mod">
          <ac:chgData name="Dylan Williams" userId="def770e7-7d3a-4904-b27f-35ce9bcf8810" providerId="ADAL" clId="{7B0FF240-FAAC-45EC-A8D9-35011E3FD3EC}" dt="2023-05-26T19:42:20.421" v="132" actId="962"/>
          <ac:picMkLst>
            <pc:docMk/>
            <pc:sldMk cId="634070135" sldId="277"/>
            <ac:picMk id="3" creationId="{00000000-0000-0000-0000-000000000000}"/>
          </ac:picMkLst>
        </pc:picChg>
      </pc:sldChg>
      <pc:sldChg chg="modSp mod">
        <pc:chgData name="Dylan Williams" userId="def770e7-7d3a-4904-b27f-35ce9bcf8810" providerId="ADAL" clId="{7B0FF240-FAAC-45EC-A8D9-35011E3FD3EC}" dt="2023-05-26T19:40:02.943" v="96" actId="962"/>
        <pc:sldMkLst>
          <pc:docMk/>
          <pc:sldMk cId="3410381699" sldId="278"/>
        </pc:sldMkLst>
        <pc:spChg chg="mod">
          <ac:chgData name="Dylan Williams" userId="def770e7-7d3a-4904-b27f-35ce9bcf8810" providerId="ADAL" clId="{7B0FF240-FAAC-45EC-A8D9-35011E3FD3EC}" dt="2023-05-26T19:40:01.393" v="95" actId="962"/>
          <ac:spMkLst>
            <pc:docMk/>
            <pc:sldMk cId="3410381699" sldId="278"/>
            <ac:spMk id="4" creationId="{00000000-0000-0000-0000-000000000000}"/>
          </ac:spMkLst>
        </pc:spChg>
        <pc:spChg chg="mod">
          <ac:chgData name="Dylan Williams" userId="def770e7-7d3a-4904-b27f-35ce9bcf8810" providerId="ADAL" clId="{7B0FF240-FAAC-45EC-A8D9-35011E3FD3EC}" dt="2023-05-26T19:40:02.943" v="96" actId="962"/>
          <ac:spMkLst>
            <pc:docMk/>
            <pc:sldMk cId="3410381699" sldId="278"/>
            <ac:spMk id="5" creationId="{00000000-0000-0000-0000-000000000000}"/>
          </ac:spMkLst>
        </pc:spChg>
      </pc:sldChg>
      <pc:sldChg chg="modSp mod">
        <pc:chgData name="Dylan Williams" userId="def770e7-7d3a-4904-b27f-35ce9bcf8810" providerId="ADAL" clId="{7B0FF240-FAAC-45EC-A8D9-35011E3FD3EC}" dt="2023-05-26T19:35:02.520" v="6" actId="962"/>
        <pc:sldMkLst>
          <pc:docMk/>
          <pc:sldMk cId="1734689795" sldId="279"/>
        </pc:sldMkLst>
        <pc:spChg chg="mod">
          <ac:chgData name="Dylan Williams" userId="def770e7-7d3a-4904-b27f-35ce9bcf8810" providerId="ADAL" clId="{7B0FF240-FAAC-45EC-A8D9-35011E3FD3EC}" dt="2023-05-26T19:35:02.520" v="6" actId="962"/>
          <ac:spMkLst>
            <pc:docMk/>
            <pc:sldMk cId="1734689795" sldId="279"/>
            <ac:spMk id="5" creationId="{00000000-0000-0000-0000-000000000000}"/>
          </ac:spMkLst>
        </pc:spChg>
        <pc:picChg chg="mod">
          <ac:chgData name="Dylan Williams" userId="def770e7-7d3a-4904-b27f-35ce9bcf8810" providerId="ADAL" clId="{7B0FF240-FAAC-45EC-A8D9-35011E3FD3EC}" dt="2023-05-26T19:35:02.279" v="5" actId="962"/>
          <ac:picMkLst>
            <pc:docMk/>
            <pc:sldMk cId="1734689795" sldId="279"/>
            <ac:picMk id="4" creationId="{00000000-0000-0000-0000-000000000000}"/>
          </ac:picMkLst>
        </pc:picChg>
      </pc:sldChg>
      <pc:sldChg chg="modSp mod">
        <pc:chgData name="Dylan Williams" userId="def770e7-7d3a-4904-b27f-35ce9bcf8810" providerId="ADAL" clId="{7B0FF240-FAAC-45EC-A8D9-35011E3FD3EC}" dt="2023-05-26T19:39:43.272" v="85" actId="962"/>
        <pc:sldMkLst>
          <pc:docMk/>
          <pc:sldMk cId="398853636" sldId="280"/>
        </pc:sldMkLst>
        <pc:spChg chg="mod">
          <ac:chgData name="Dylan Williams" userId="def770e7-7d3a-4904-b27f-35ce9bcf8810" providerId="ADAL" clId="{7B0FF240-FAAC-45EC-A8D9-35011E3FD3EC}" dt="2023-05-26T19:39:43.272" v="85" actId="962"/>
          <ac:spMkLst>
            <pc:docMk/>
            <pc:sldMk cId="398853636" sldId="280"/>
            <ac:spMk id="4" creationId="{00000000-0000-0000-0000-000000000000}"/>
          </ac:spMkLst>
        </pc:spChg>
      </pc:sldChg>
      <pc:sldChg chg="modSp mod">
        <pc:chgData name="Dylan Williams" userId="def770e7-7d3a-4904-b27f-35ce9bcf8810" providerId="ADAL" clId="{7B0FF240-FAAC-45EC-A8D9-35011E3FD3EC}" dt="2023-05-26T19:35:08.664" v="8" actId="962"/>
        <pc:sldMkLst>
          <pc:docMk/>
          <pc:sldMk cId="3927010103" sldId="281"/>
        </pc:sldMkLst>
        <pc:spChg chg="mod">
          <ac:chgData name="Dylan Williams" userId="def770e7-7d3a-4904-b27f-35ce9bcf8810" providerId="ADAL" clId="{7B0FF240-FAAC-45EC-A8D9-35011E3FD3EC}" dt="2023-05-26T19:35:08.664" v="8" actId="962"/>
          <ac:spMkLst>
            <pc:docMk/>
            <pc:sldMk cId="3927010103" sldId="281"/>
            <ac:spMk id="5" creationId="{D56BAE8E-D883-413C-96DF-3AF3D122A1D9}"/>
          </ac:spMkLst>
        </pc:spChg>
      </pc:sldChg>
      <pc:sldChg chg="modSp mod">
        <pc:chgData name="Dylan Williams" userId="def770e7-7d3a-4904-b27f-35ce9bcf8810" providerId="ADAL" clId="{7B0FF240-FAAC-45EC-A8D9-35011E3FD3EC}" dt="2023-05-26T19:35:13.688" v="10" actId="962"/>
        <pc:sldMkLst>
          <pc:docMk/>
          <pc:sldMk cId="3615406623" sldId="282"/>
        </pc:sldMkLst>
        <pc:spChg chg="mod ord">
          <ac:chgData name="Dylan Williams" userId="def770e7-7d3a-4904-b27f-35ce9bcf8810" providerId="ADAL" clId="{7B0FF240-FAAC-45EC-A8D9-35011E3FD3EC}" dt="2023-05-26T19:35:13.688" v="10" actId="962"/>
          <ac:spMkLst>
            <pc:docMk/>
            <pc:sldMk cId="3615406623" sldId="282"/>
            <ac:spMk id="5" creationId="{40955037-61DE-4C50-8737-A20DEE5DEE29}"/>
          </ac:spMkLst>
        </pc:spChg>
      </pc:sldChg>
      <pc:sldChg chg="modSp mod">
        <pc:chgData name="Dylan Williams" userId="def770e7-7d3a-4904-b27f-35ce9bcf8810" providerId="ADAL" clId="{7B0FF240-FAAC-45EC-A8D9-35011E3FD3EC}" dt="2023-05-26T19:35:53.329" v="12" actId="962"/>
        <pc:sldMkLst>
          <pc:docMk/>
          <pc:sldMk cId="1460324135" sldId="283"/>
        </pc:sldMkLst>
        <pc:spChg chg="mod ord">
          <ac:chgData name="Dylan Williams" userId="def770e7-7d3a-4904-b27f-35ce9bcf8810" providerId="ADAL" clId="{7B0FF240-FAAC-45EC-A8D9-35011E3FD3EC}" dt="2023-05-26T19:35:53.329" v="12" actId="962"/>
          <ac:spMkLst>
            <pc:docMk/>
            <pc:sldMk cId="1460324135" sldId="283"/>
            <ac:spMk id="6" creationId="{DF5313F8-F94D-42C1-B6D1-754DA72C4E12}"/>
          </ac:spMkLst>
        </pc:spChg>
      </pc:sldChg>
      <pc:sldChg chg="modSp mod">
        <pc:chgData name="Dylan Williams" userId="def770e7-7d3a-4904-b27f-35ce9bcf8810" providerId="ADAL" clId="{7B0FF240-FAAC-45EC-A8D9-35011E3FD3EC}" dt="2023-05-26T19:37:51.385" v="46" actId="962"/>
        <pc:sldMkLst>
          <pc:docMk/>
          <pc:sldMk cId="3023007775" sldId="285"/>
        </pc:sldMkLst>
        <pc:spChg chg="mod">
          <ac:chgData name="Dylan Williams" userId="def770e7-7d3a-4904-b27f-35ce9bcf8810" providerId="ADAL" clId="{7B0FF240-FAAC-45EC-A8D9-35011E3FD3EC}" dt="2023-05-26T19:37:51.385" v="46" actId="962"/>
          <ac:spMkLst>
            <pc:docMk/>
            <pc:sldMk cId="3023007775" sldId="285"/>
            <ac:spMk id="4" creationId="{39E58BF6-8CA2-4FDA-B287-57AF8FFC1EA3}"/>
          </ac:spMkLst>
        </pc:spChg>
      </pc:sldChg>
      <pc:sldChg chg="modSp mod">
        <pc:chgData name="Dylan Williams" userId="def770e7-7d3a-4904-b27f-35ce9bcf8810" providerId="ADAL" clId="{7B0FF240-FAAC-45EC-A8D9-35011E3FD3EC}" dt="2023-05-26T19:43:02.278" v="178" actId="962"/>
        <pc:sldMkLst>
          <pc:docMk/>
          <pc:sldMk cId="3173303646" sldId="286"/>
        </pc:sldMkLst>
        <pc:spChg chg="mod ord modVis">
          <ac:chgData name="Dylan Williams" userId="def770e7-7d3a-4904-b27f-35ce9bcf8810" providerId="ADAL" clId="{7B0FF240-FAAC-45EC-A8D9-35011E3FD3EC}" dt="2023-05-26T19:36:24.157" v="19" actId="13244"/>
          <ac:spMkLst>
            <pc:docMk/>
            <pc:sldMk cId="3173303646" sldId="286"/>
            <ac:spMk id="3" creationId="{1AE2BE94-5BEE-4778-83B6-68903DA44FFC}"/>
          </ac:spMkLst>
        </pc:spChg>
        <pc:spChg chg="ord">
          <ac:chgData name="Dylan Williams" userId="def770e7-7d3a-4904-b27f-35ce9bcf8810" providerId="ADAL" clId="{7B0FF240-FAAC-45EC-A8D9-35011E3FD3EC}" dt="2023-05-26T19:36:18.489" v="18" actId="13244"/>
          <ac:spMkLst>
            <pc:docMk/>
            <pc:sldMk cId="3173303646" sldId="286"/>
            <ac:spMk id="5" creationId="{00000000-0000-0000-0000-000000000000}"/>
          </ac:spMkLst>
        </pc:spChg>
        <pc:spChg chg="mod ord">
          <ac:chgData name="Dylan Williams" userId="def770e7-7d3a-4904-b27f-35ce9bcf8810" providerId="ADAL" clId="{7B0FF240-FAAC-45EC-A8D9-35011E3FD3EC}" dt="2023-05-26T19:36:05.740" v="15" actId="13244"/>
          <ac:spMkLst>
            <pc:docMk/>
            <pc:sldMk cId="3173303646" sldId="286"/>
            <ac:spMk id="6" creationId="{C5C87920-24E2-48FD-BC30-B971B13FEE27}"/>
          </ac:spMkLst>
        </pc:spChg>
        <pc:picChg chg="mod">
          <ac:chgData name="Dylan Williams" userId="def770e7-7d3a-4904-b27f-35ce9bcf8810" providerId="ADAL" clId="{7B0FF240-FAAC-45EC-A8D9-35011E3FD3EC}" dt="2023-05-26T19:43:02.278" v="178" actId="962"/>
          <ac:picMkLst>
            <pc:docMk/>
            <pc:sldMk cId="3173303646" sldId="286"/>
            <ac:picMk id="4" creationId="{00000000-0000-0000-0000-000000000000}"/>
          </ac:picMkLst>
        </pc:picChg>
      </pc:sldChg>
      <pc:sldChg chg="modSp mod">
        <pc:chgData name="Dylan Williams" userId="def770e7-7d3a-4904-b27f-35ce9bcf8810" providerId="ADAL" clId="{7B0FF240-FAAC-45EC-A8D9-35011E3FD3EC}" dt="2023-05-26T19:43:21.967" v="256" actId="962"/>
        <pc:sldMkLst>
          <pc:docMk/>
          <pc:sldMk cId="3981690688" sldId="288"/>
        </pc:sldMkLst>
        <pc:spChg chg="mod">
          <ac:chgData name="Dylan Williams" userId="def770e7-7d3a-4904-b27f-35ce9bcf8810" providerId="ADAL" clId="{7B0FF240-FAAC-45EC-A8D9-35011E3FD3EC}" dt="2023-05-26T19:36:29.553" v="20" actId="962"/>
          <ac:spMkLst>
            <pc:docMk/>
            <pc:sldMk cId="3981690688" sldId="288"/>
            <ac:spMk id="4" creationId="{00000000-0000-0000-0000-000000000000}"/>
          </ac:spMkLst>
        </pc:spChg>
        <pc:picChg chg="mod">
          <ac:chgData name="Dylan Williams" userId="def770e7-7d3a-4904-b27f-35ce9bcf8810" providerId="ADAL" clId="{7B0FF240-FAAC-45EC-A8D9-35011E3FD3EC}" dt="2023-05-26T19:43:21.967" v="256" actId="962"/>
          <ac:picMkLst>
            <pc:docMk/>
            <pc:sldMk cId="3981690688" sldId="288"/>
            <ac:picMk id="5" creationId="{6E9DF0F1-EB44-4C0C-B85C-ED9EE3E2794E}"/>
          </ac:picMkLst>
        </pc:picChg>
      </pc:sldChg>
      <pc:sldChg chg="modSp mod">
        <pc:chgData name="Dylan Williams" userId="def770e7-7d3a-4904-b27f-35ce9bcf8810" providerId="ADAL" clId="{7B0FF240-FAAC-45EC-A8D9-35011E3FD3EC}" dt="2023-05-26T19:36:36.874" v="25" actId="962"/>
        <pc:sldMkLst>
          <pc:docMk/>
          <pc:sldMk cId="3724301198" sldId="290"/>
        </pc:sldMkLst>
        <pc:spChg chg="mod">
          <ac:chgData name="Dylan Williams" userId="def770e7-7d3a-4904-b27f-35ce9bcf8810" providerId="ADAL" clId="{7B0FF240-FAAC-45EC-A8D9-35011E3FD3EC}" dt="2023-05-26T19:36:36.874" v="25" actId="962"/>
          <ac:spMkLst>
            <pc:docMk/>
            <pc:sldMk cId="3724301198" sldId="290"/>
            <ac:spMk id="3" creationId="{0414CA81-5671-4D58-B58C-CE709D5EDD92}"/>
          </ac:spMkLst>
        </pc:spChg>
        <pc:picChg chg="mod ord">
          <ac:chgData name="Dylan Williams" userId="def770e7-7d3a-4904-b27f-35ce9bcf8810" providerId="ADAL" clId="{7B0FF240-FAAC-45EC-A8D9-35011E3FD3EC}" dt="2023-05-26T19:36:36.414" v="24" actId="13244"/>
          <ac:picMkLst>
            <pc:docMk/>
            <pc:sldMk cId="3724301198" sldId="290"/>
            <ac:picMk id="16" creationId="{412DCF5E-81D1-4F4A-9174-074ACF4003E2}"/>
          </ac:picMkLst>
        </pc:picChg>
      </pc:sldChg>
      <pc:sldChg chg="modSp mod">
        <pc:chgData name="Dylan Williams" userId="def770e7-7d3a-4904-b27f-35ce9bcf8810" providerId="ADAL" clId="{7B0FF240-FAAC-45EC-A8D9-35011E3FD3EC}" dt="2023-05-26T19:36:40.462" v="26" actId="962"/>
        <pc:sldMkLst>
          <pc:docMk/>
          <pc:sldMk cId="2455197594" sldId="291"/>
        </pc:sldMkLst>
        <pc:spChg chg="mod">
          <ac:chgData name="Dylan Williams" userId="def770e7-7d3a-4904-b27f-35ce9bcf8810" providerId="ADAL" clId="{7B0FF240-FAAC-45EC-A8D9-35011E3FD3EC}" dt="2023-05-26T19:36:40.462" v="26" actId="962"/>
          <ac:spMkLst>
            <pc:docMk/>
            <pc:sldMk cId="2455197594" sldId="291"/>
            <ac:spMk id="8" creationId="{BEA36DCE-D81B-4571-ADF2-A81ED6786CFC}"/>
          </ac:spMkLst>
        </pc:spChg>
      </pc:sldChg>
      <pc:sldChg chg="modSp mod">
        <pc:chgData name="Dylan Williams" userId="def770e7-7d3a-4904-b27f-35ce9bcf8810" providerId="ADAL" clId="{7B0FF240-FAAC-45EC-A8D9-35011E3FD3EC}" dt="2023-05-26T19:37:15.783" v="36" actId="962"/>
        <pc:sldMkLst>
          <pc:docMk/>
          <pc:sldMk cId="1684945412" sldId="292"/>
        </pc:sldMkLst>
        <pc:spChg chg="mod">
          <ac:chgData name="Dylan Williams" userId="def770e7-7d3a-4904-b27f-35ce9bcf8810" providerId="ADAL" clId="{7B0FF240-FAAC-45EC-A8D9-35011E3FD3EC}" dt="2023-05-26T19:37:08.481" v="32" actId="962"/>
          <ac:spMkLst>
            <pc:docMk/>
            <pc:sldMk cId="1684945412" sldId="292"/>
            <ac:spMk id="7" creationId="{1AB14CF1-BC4A-46AD-BA26-1BE8D5088070}"/>
          </ac:spMkLst>
        </pc:spChg>
        <pc:picChg chg="mod ord">
          <ac:chgData name="Dylan Williams" userId="def770e7-7d3a-4904-b27f-35ce9bcf8810" providerId="ADAL" clId="{7B0FF240-FAAC-45EC-A8D9-35011E3FD3EC}" dt="2023-05-26T19:37:15.783" v="36" actId="962"/>
          <ac:picMkLst>
            <pc:docMk/>
            <pc:sldMk cId="1684945412" sldId="292"/>
            <ac:picMk id="14" creationId="{5407284A-E52C-45D3-89D3-B81341D5A720}"/>
          </ac:picMkLst>
        </pc:picChg>
      </pc:sldChg>
      <pc:sldChg chg="modSp mod">
        <pc:chgData name="Dylan Williams" userId="def770e7-7d3a-4904-b27f-35ce9bcf8810" providerId="ADAL" clId="{7B0FF240-FAAC-45EC-A8D9-35011E3FD3EC}" dt="2023-05-26T19:37:14.089" v="35" actId="962"/>
        <pc:sldMkLst>
          <pc:docMk/>
          <pc:sldMk cId="3363178955" sldId="293"/>
        </pc:sldMkLst>
        <pc:spChg chg="mod ord">
          <ac:chgData name="Dylan Williams" userId="def770e7-7d3a-4904-b27f-35ce9bcf8810" providerId="ADAL" clId="{7B0FF240-FAAC-45EC-A8D9-35011E3FD3EC}" dt="2023-05-26T19:37:13.391" v="34" actId="962"/>
          <ac:spMkLst>
            <pc:docMk/>
            <pc:sldMk cId="3363178955" sldId="293"/>
            <ac:spMk id="7" creationId="{C325C60A-2440-49F3-A940-8B8B0EEED1BE}"/>
          </ac:spMkLst>
        </pc:spChg>
        <pc:picChg chg="mod">
          <ac:chgData name="Dylan Williams" userId="def770e7-7d3a-4904-b27f-35ce9bcf8810" providerId="ADAL" clId="{7B0FF240-FAAC-45EC-A8D9-35011E3FD3EC}" dt="2023-05-26T19:37:14.089" v="35" actId="962"/>
          <ac:picMkLst>
            <pc:docMk/>
            <pc:sldMk cId="3363178955" sldId="293"/>
            <ac:picMk id="4" creationId="{5A564C4F-3E63-4D3E-B129-5226BFED8AEC}"/>
          </ac:picMkLst>
        </pc:picChg>
      </pc:sldChg>
      <pc:sldChg chg="modSp mod">
        <pc:chgData name="Dylan Williams" userId="def770e7-7d3a-4904-b27f-35ce9bcf8810" providerId="ADAL" clId="{7B0FF240-FAAC-45EC-A8D9-35011E3FD3EC}" dt="2023-05-26T19:37:22.199" v="37" actId="962"/>
        <pc:sldMkLst>
          <pc:docMk/>
          <pc:sldMk cId="69719026" sldId="294"/>
        </pc:sldMkLst>
        <pc:spChg chg="mod">
          <ac:chgData name="Dylan Williams" userId="def770e7-7d3a-4904-b27f-35ce9bcf8810" providerId="ADAL" clId="{7B0FF240-FAAC-45EC-A8D9-35011E3FD3EC}" dt="2023-05-26T19:37:22.199" v="37" actId="962"/>
          <ac:spMkLst>
            <pc:docMk/>
            <pc:sldMk cId="69719026" sldId="294"/>
            <ac:spMk id="8" creationId="{DA0E7307-0A68-4499-9238-C9F84552B656}"/>
          </ac:spMkLst>
        </pc:spChg>
      </pc:sldChg>
      <pc:sldChg chg="modSp mod">
        <pc:chgData name="Dylan Williams" userId="def770e7-7d3a-4904-b27f-35ce9bcf8810" providerId="ADAL" clId="{7B0FF240-FAAC-45EC-A8D9-35011E3FD3EC}" dt="2023-05-26T19:37:28.243" v="39" actId="13244"/>
        <pc:sldMkLst>
          <pc:docMk/>
          <pc:sldMk cId="2088888041" sldId="295"/>
        </pc:sldMkLst>
        <pc:spChg chg="mod ord">
          <ac:chgData name="Dylan Williams" userId="def770e7-7d3a-4904-b27f-35ce9bcf8810" providerId="ADAL" clId="{7B0FF240-FAAC-45EC-A8D9-35011E3FD3EC}" dt="2023-05-26T19:37:28.243" v="39" actId="13244"/>
          <ac:spMkLst>
            <pc:docMk/>
            <pc:sldMk cId="2088888041" sldId="295"/>
            <ac:spMk id="6" creationId="{3D060309-E013-4F7B-9D08-9482790E7C6F}"/>
          </ac:spMkLst>
        </pc:spChg>
      </pc:sldChg>
      <pc:sldChg chg="modSp mod">
        <pc:chgData name="Dylan Williams" userId="def770e7-7d3a-4904-b27f-35ce9bcf8810" providerId="ADAL" clId="{7B0FF240-FAAC-45EC-A8D9-35011E3FD3EC}" dt="2023-05-26T19:37:36.892" v="43" actId="962"/>
        <pc:sldMkLst>
          <pc:docMk/>
          <pc:sldMk cId="3749713574" sldId="296"/>
        </pc:sldMkLst>
        <pc:spChg chg="mod ord">
          <ac:chgData name="Dylan Williams" userId="def770e7-7d3a-4904-b27f-35ce9bcf8810" providerId="ADAL" clId="{7B0FF240-FAAC-45EC-A8D9-35011E3FD3EC}" dt="2023-05-26T19:37:36.892" v="43" actId="962"/>
          <ac:spMkLst>
            <pc:docMk/>
            <pc:sldMk cId="3749713574" sldId="296"/>
            <ac:spMk id="7" creationId="{6BA79F31-4BE5-7C4C-8E3F-6D4EAE446422}"/>
          </ac:spMkLst>
        </pc:spChg>
        <pc:picChg chg="mod">
          <ac:chgData name="Dylan Williams" userId="def770e7-7d3a-4904-b27f-35ce9bcf8810" providerId="ADAL" clId="{7B0FF240-FAAC-45EC-A8D9-35011E3FD3EC}" dt="2023-05-26T19:37:34.165" v="40" actId="962"/>
          <ac:picMkLst>
            <pc:docMk/>
            <pc:sldMk cId="3749713574" sldId="296"/>
            <ac:picMk id="4" creationId="{D6B402F6-36F3-E345-BAEF-B05B5D806E10}"/>
          </ac:picMkLst>
        </pc:picChg>
        <pc:picChg chg="ord">
          <ac:chgData name="Dylan Williams" userId="def770e7-7d3a-4904-b27f-35ce9bcf8810" providerId="ADAL" clId="{7B0FF240-FAAC-45EC-A8D9-35011E3FD3EC}" dt="2023-05-26T19:37:36.344" v="42" actId="13244"/>
          <ac:picMkLst>
            <pc:docMk/>
            <pc:sldMk cId="3749713574" sldId="296"/>
            <ac:picMk id="9" creationId="{900E2944-C9AF-4E5A-B5C0-EFC5D7D85147}"/>
          </ac:picMkLst>
        </pc:picChg>
      </pc:sldChg>
      <pc:sldChg chg="modSp mod">
        <pc:chgData name="Dylan Williams" userId="def770e7-7d3a-4904-b27f-35ce9bcf8810" providerId="ADAL" clId="{7B0FF240-FAAC-45EC-A8D9-35011E3FD3EC}" dt="2023-05-26T19:38:21.455" v="55" actId="962"/>
        <pc:sldMkLst>
          <pc:docMk/>
          <pc:sldMk cId="4105781731" sldId="297"/>
        </pc:sldMkLst>
        <pc:spChg chg="mod">
          <ac:chgData name="Dylan Williams" userId="def770e7-7d3a-4904-b27f-35ce9bcf8810" providerId="ADAL" clId="{7B0FF240-FAAC-45EC-A8D9-35011E3FD3EC}" dt="2023-05-26T19:38:21.455" v="55" actId="962"/>
          <ac:spMkLst>
            <pc:docMk/>
            <pc:sldMk cId="4105781731" sldId="297"/>
            <ac:spMk id="5" creationId="{4E33B1E1-84F8-4136-BD54-BC641971F91C}"/>
          </ac:spMkLst>
        </pc:spChg>
        <pc:picChg chg="ord">
          <ac:chgData name="Dylan Williams" userId="def770e7-7d3a-4904-b27f-35ce9bcf8810" providerId="ADAL" clId="{7B0FF240-FAAC-45EC-A8D9-35011E3FD3EC}" dt="2023-05-26T19:38:20.999" v="54" actId="13244"/>
          <ac:picMkLst>
            <pc:docMk/>
            <pc:sldMk cId="4105781731" sldId="297"/>
            <ac:picMk id="8" creationId="{F538AE9A-CDBD-4D34-899A-E3972E9C3D75}"/>
          </ac:picMkLst>
        </pc:picChg>
      </pc:sldChg>
      <pc:sldChg chg="modSp mod">
        <pc:chgData name="Dylan Williams" userId="def770e7-7d3a-4904-b27f-35ce9bcf8810" providerId="ADAL" clId="{7B0FF240-FAAC-45EC-A8D9-35011E3FD3EC}" dt="2023-05-26T19:38:28.212" v="57" actId="962"/>
        <pc:sldMkLst>
          <pc:docMk/>
          <pc:sldMk cId="3623076451" sldId="298"/>
        </pc:sldMkLst>
        <pc:spChg chg="ord">
          <ac:chgData name="Dylan Williams" userId="def770e7-7d3a-4904-b27f-35ce9bcf8810" providerId="ADAL" clId="{7B0FF240-FAAC-45EC-A8D9-35011E3FD3EC}" dt="2023-05-26T19:38:25.903" v="56" actId="13244"/>
          <ac:spMkLst>
            <pc:docMk/>
            <pc:sldMk cId="3623076451" sldId="298"/>
            <ac:spMk id="2" creationId="{31B94FE2-CBD9-4A9D-8F06-9C34D33C6504}"/>
          </ac:spMkLst>
        </pc:spChg>
        <pc:spChg chg="mod">
          <ac:chgData name="Dylan Williams" userId="def770e7-7d3a-4904-b27f-35ce9bcf8810" providerId="ADAL" clId="{7B0FF240-FAAC-45EC-A8D9-35011E3FD3EC}" dt="2023-05-26T19:38:28.212" v="57" actId="962"/>
          <ac:spMkLst>
            <pc:docMk/>
            <pc:sldMk cId="3623076451" sldId="298"/>
            <ac:spMk id="10" creationId="{C2E473EB-89BB-4A93-ADB0-BCCE74C04E7C}"/>
          </ac:spMkLst>
        </pc:spChg>
      </pc:sldChg>
      <pc:sldChg chg="modSp mod">
        <pc:chgData name="Dylan Williams" userId="def770e7-7d3a-4904-b27f-35ce9bcf8810" providerId="ADAL" clId="{7B0FF240-FAAC-45EC-A8D9-35011E3FD3EC}" dt="2023-05-26T19:37:47.802" v="45" actId="962"/>
        <pc:sldMkLst>
          <pc:docMk/>
          <pc:sldMk cId="1130486425" sldId="299"/>
        </pc:sldMkLst>
        <pc:spChg chg="mod">
          <ac:chgData name="Dylan Williams" userId="def770e7-7d3a-4904-b27f-35ce9bcf8810" providerId="ADAL" clId="{7B0FF240-FAAC-45EC-A8D9-35011E3FD3EC}" dt="2023-05-26T19:37:40.569" v="44" actId="962"/>
          <ac:spMkLst>
            <pc:docMk/>
            <pc:sldMk cId="1130486425" sldId="299"/>
            <ac:spMk id="5" creationId="{00000000-0000-0000-0000-000000000000}"/>
          </ac:spMkLst>
        </pc:spChg>
        <pc:picChg chg="mod">
          <ac:chgData name="Dylan Williams" userId="def770e7-7d3a-4904-b27f-35ce9bcf8810" providerId="ADAL" clId="{7B0FF240-FAAC-45EC-A8D9-35011E3FD3EC}" dt="2023-05-26T19:37:47.802" v="45" actId="962"/>
          <ac:picMkLst>
            <pc:docMk/>
            <pc:sldMk cId="1130486425" sldId="299"/>
            <ac:picMk id="4" creationId="{00000000-0000-0000-0000-000000000000}"/>
          </ac:picMkLst>
        </pc:picChg>
      </pc:sldChg>
      <pc:sldChg chg="modSp mod">
        <pc:chgData name="Dylan Williams" userId="def770e7-7d3a-4904-b27f-35ce9bcf8810" providerId="ADAL" clId="{7B0FF240-FAAC-45EC-A8D9-35011E3FD3EC}" dt="2023-05-26T19:41:00.065" v="128" actId="33553"/>
        <pc:sldMkLst>
          <pc:docMk/>
          <pc:sldMk cId="1775946574" sldId="300"/>
        </pc:sldMkLst>
        <pc:spChg chg="mod ord">
          <ac:chgData name="Dylan Williams" userId="def770e7-7d3a-4904-b27f-35ce9bcf8810" providerId="ADAL" clId="{7B0FF240-FAAC-45EC-A8D9-35011E3FD3EC}" dt="2023-05-26T19:41:00.065" v="128" actId="33553"/>
          <ac:spMkLst>
            <pc:docMk/>
            <pc:sldMk cId="1775946574" sldId="300"/>
            <ac:spMk id="3" creationId="{00000000-0000-0000-0000-000000000000}"/>
          </ac:spMkLst>
        </pc:spChg>
        <pc:spChg chg="mod">
          <ac:chgData name="Dylan Williams" userId="def770e7-7d3a-4904-b27f-35ce9bcf8810" providerId="ADAL" clId="{7B0FF240-FAAC-45EC-A8D9-35011E3FD3EC}" dt="2023-05-26T19:36:44.336" v="27" actId="962"/>
          <ac:spMkLst>
            <pc:docMk/>
            <pc:sldMk cId="1775946574" sldId="300"/>
            <ac:spMk id="5" creationId="{EBAB4D5F-EE87-4E7C-8C61-609B179B81A5}"/>
          </ac:spMkLst>
        </pc:spChg>
        <pc:spChg chg="ord">
          <ac:chgData name="Dylan Williams" userId="def770e7-7d3a-4904-b27f-35ce9bcf8810" providerId="ADAL" clId="{7B0FF240-FAAC-45EC-A8D9-35011E3FD3EC}" dt="2023-05-26T19:36:47.565" v="29" actId="13244"/>
          <ac:spMkLst>
            <pc:docMk/>
            <pc:sldMk cId="1775946574" sldId="300"/>
            <ac:spMk id="6" creationId="{00000000-0000-0000-0000-000000000000}"/>
          </ac:spMkLst>
        </pc:spChg>
      </pc:sldChg>
      <pc:sldChg chg="modSp mod">
        <pc:chgData name="Dylan Williams" userId="def770e7-7d3a-4904-b27f-35ce9bcf8810" providerId="ADAL" clId="{7B0FF240-FAAC-45EC-A8D9-35011E3FD3EC}" dt="2023-05-26T19:37:03.526" v="30" actId="962"/>
        <pc:sldMkLst>
          <pc:docMk/>
          <pc:sldMk cId="2567224308" sldId="301"/>
        </pc:sldMkLst>
        <pc:spChg chg="mod">
          <ac:chgData name="Dylan Williams" userId="def770e7-7d3a-4904-b27f-35ce9bcf8810" providerId="ADAL" clId="{7B0FF240-FAAC-45EC-A8D9-35011E3FD3EC}" dt="2023-05-26T19:37:03.526" v="30" actId="962"/>
          <ac:spMkLst>
            <pc:docMk/>
            <pc:sldMk cId="2567224308" sldId="301"/>
            <ac:spMk id="4" creationId="{00000000-0000-0000-0000-000000000000}"/>
          </ac:spMkLst>
        </pc:spChg>
      </pc:sldChg>
      <pc:sldChg chg="modSp mod">
        <pc:chgData name="Dylan Williams" userId="def770e7-7d3a-4904-b27f-35ce9bcf8810" providerId="ADAL" clId="{7B0FF240-FAAC-45EC-A8D9-35011E3FD3EC}" dt="2023-05-26T19:38:00.069" v="48" actId="962"/>
        <pc:sldMkLst>
          <pc:docMk/>
          <pc:sldMk cId="2753865632" sldId="302"/>
        </pc:sldMkLst>
        <pc:spChg chg="mod">
          <ac:chgData name="Dylan Williams" userId="def770e7-7d3a-4904-b27f-35ce9bcf8810" providerId="ADAL" clId="{7B0FF240-FAAC-45EC-A8D9-35011E3FD3EC}" dt="2023-05-26T19:38:00.069" v="48" actId="962"/>
          <ac:spMkLst>
            <pc:docMk/>
            <pc:sldMk cId="2753865632" sldId="302"/>
            <ac:spMk id="4" creationId="{00000000-0000-0000-0000-000000000000}"/>
          </ac:spMkLst>
        </pc:spChg>
        <pc:spChg chg="mod">
          <ac:chgData name="Dylan Williams" userId="def770e7-7d3a-4904-b27f-35ce9bcf8810" providerId="ADAL" clId="{7B0FF240-FAAC-45EC-A8D9-35011E3FD3EC}" dt="2023-05-26T19:37:58.424" v="47" actId="962"/>
          <ac:spMkLst>
            <pc:docMk/>
            <pc:sldMk cId="2753865632" sldId="302"/>
            <ac:spMk id="7" creationId="{01E142A6-A20A-4728-99D5-399C31E3C824}"/>
          </ac:spMkLst>
        </pc:spChg>
      </pc:sldChg>
      <pc:sldChg chg="modSp mod">
        <pc:chgData name="Dylan Williams" userId="def770e7-7d3a-4904-b27f-35ce9bcf8810" providerId="ADAL" clId="{7B0FF240-FAAC-45EC-A8D9-35011E3FD3EC}" dt="2023-05-26T19:43:36.099" v="258" actId="962"/>
        <pc:sldMkLst>
          <pc:docMk/>
          <pc:sldMk cId="440047451" sldId="303"/>
        </pc:sldMkLst>
        <pc:spChg chg="mod">
          <ac:chgData name="Dylan Williams" userId="def770e7-7d3a-4904-b27f-35ce9bcf8810" providerId="ADAL" clId="{7B0FF240-FAAC-45EC-A8D9-35011E3FD3EC}" dt="2023-05-26T19:38:04.508" v="49" actId="962"/>
          <ac:spMkLst>
            <pc:docMk/>
            <pc:sldMk cId="440047451" sldId="303"/>
            <ac:spMk id="5" creationId="{00000000-0000-0000-0000-000000000000}"/>
          </ac:spMkLst>
        </pc:spChg>
        <pc:picChg chg="mod">
          <ac:chgData name="Dylan Williams" userId="def770e7-7d3a-4904-b27f-35ce9bcf8810" providerId="ADAL" clId="{7B0FF240-FAAC-45EC-A8D9-35011E3FD3EC}" dt="2023-05-26T19:43:36.099" v="258" actId="962"/>
          <ac:picMkLst>
            <pc:docMk/>
            <pc:sldMk cId="440047451" sldId="303"/>
            <ac:picMk id="3" creationId="{00000000-0000-0000-0000-000000000000}"/>
          </ac:picMkLst>
        </pc:picChg>
      </pc:sldChg>
      <pc:sldChg chg="modSp mod">
        <pc:chgData name="Dylan Williams" userId="def770e7-7d3a-4904-b27f-35ce9bcf8810" providerId="ADAL" clId="{7B0FF240-FAAC-45EC-A8D9-35011E3FD3EC}" dt="2023-05-26T19:38:34.899" v="59" actId="962"/>
        <pc:sldMkLst>
          <pc:docMk/>
          <pc:sldMk cId="2262003687" sldId="304"/>
        </pc:sldMkLst>
        <pc:spChg chg="mod">
          <ac:chgData name="Dylan Williams" userId="def770e7-7d3a-4904-b27f-35ce9bcf8810" providerId="ADAL" clId="{7B0FF240-FAAC-45EC-A8D9-35011E3FD3EC}" dt="2023-05-26T19:38:34.899" v="59" actId="962"/>
          <ac:spMkLst>
            <pc:docMk/>
            <pc:sldMk cId="2262003687" sldId="304"/>
            <ac:spMk id="4" creationId="{00000000-0000-0000-0000-000000000000}"/>
          </ac:spMkLst>
        </pc:spChg>
      </pc:sldChg>
      <pc:sldChg chg="modSp mod">
        <pc:chgData name="Dylan Williams" userId="def770e7-7d3a-4904-b27f-35ce9bcf8810" providerId="ADAL" clId="{7B0FF240-FAAC-45EC-A8D9-35011E3FD3EC}" dt="2023-05-26T19:38:41.686" v="61" actId="962"/>
        <pc:sldMkLst>
          <pc:docMk/>
          <pc:sldMk cId="3190252678" sldId="305"/>
        </pc:sldMkLst>
        <pc:spChg chg="mod">
          <ac:chgData name="Dylan Williams" userId="def770e7-7d3a-4904-b27f-35ce9bcf8810" providerId="ADAL" clId="{7B0FF240-FAAC-45EC-A8D9-35011E3FD3EC}" dt="2023-05-26T19:38:41.686" v="61" actId="962"/>
          <ac:spMkLst>
            <pc:docMk/>
            <pc:sldMk cId="3190252678" sldId="305"/>
            <ac:spMk id="4" creationId="{00000000-0000-0000-0000-000000000000}"/>
          </ac:spMkLst>
        </pc:spChg>
      </pc:sldChg>
      <pc:sldChg chg="modSp mod">
        <pc:chgData name="Dylan Williams" userId="def770e7-7d3a-4904-b27f-35ce9bcf8810" providerId="ADAL" clId="{7B0FF240-FAAC-45EC-A8D9-35011E3FD3EC}" dt="2023-05-26T19:43:45.560" v="260" actId="962"/>
        <pc:sldMkLst>
          <pc:docMk/>
          <pc:sldMk cId="4166831243" sldId="306"/>
        </pc:sldMkLst>
        <pc:spChg chg="mod">
          <ac:chgData name="Dylan Williams" userId="def770e7-7d3a-4904-b27f-35ce9bcf8810" providerId="ADAL" clId="{7B0FF240-FAAC-45EC-A8D9-35011E3FD3EC}" dt="2023-05-26T19:38:09.490" v="50" actId="962"/>
          <ac:spMkLst>
            <pc:docMk/>
            <pc:sldMk cId="4166831243" sldId="306"/>
            <ac:spMk id="5" creationId="{00000000-0000-0000-0000-000000000000}"/>
          </ac:spMkLst>
        </pc:spChg>
        <pc:picChg chg="mod">
          <ac:chgData name="Dylan Williams" userId="def770e7-7d3a-4904-b27f-35ce9bcf8810" providerId="ADAL" clId="{7B0FF240-FAAC-45EC-A8D9-35011E3FD3EC}" dt="2023-05-26T19:43:45.560" v="260" actId="962"/>
          <ac:picMkLst>
            <pc:docMk/>
            <pc:sldMk cId="4166831243" sldId="306"/>
            <ac:picMk id="4" creationId="{E9957CCF-CBCB-4DE1-AD61-ED78D07EDA2C}"/>
          </ac:picMkLst>
        </pc:picChg>
      </pc:sldChg>
      <pc:sldChg chg="modSp mod">
        <pc:chgData name="Dylan Williams" userId="def770e7-7d3a-4904-b27f-35ce9bcf8810" providerId="ADAL" clId="{7B0FF240-FAAC-45EC-A8D9-35011E3FD3EC}" dt="2023-05-26T19:38:16.496" v="53" actId="962"/>
        <pc:sldMkLst>
          <pc:docMk/>
          <pc:sldMk cId="520419493" sldId="307"/>
        </pc:sldMkLst>
        <pc:spChg chg="mod">
          <ac:chgData name="Dylan Williams" userId="def770e7-7d3a-4904-b27f-35ce9bcf8810" providerId="ADAL" clId="{7B0FF240-FAAC-45EC-A8D9-35011E3FD3EC}" dt="2023-05-26T19:38:16.496" v="53" actId="962"/>
          <ac:spMkLst>
            <pc:docMk/>
            <pc:sldMk cId="520419493" sldId="307"/>
            <ac:spMk id="5" creationId="{00000000-0000-0000-0000-000000000000}"/>
          </ac:spMkLst>
        </pc:spChg>
        <pc:picChg chg="mod">
          <ac:chgData name="Dylan Williams" userId="def770e7-7d3a-4904-b27f-35ce9bcf8810" providerId="ADAL" clId="{7B0FF240-FAAC-45EC-A8D9-35011E3FD3EC}" dt="2023-05-26T19:38:16.101" v="52" actId="962"/>
          <ac:picMkLst>
            <pc:docMk/>
            <pc:sldMk cId="520419493" sldId="307"/>
            <ac:picMk id="4" creationId="{00000000-0000-0000-0000-000000000000}"/>
          </ac:picMkLst>
        </pc:picChg>
      </pc:sldChg>
      <pc:sldChg chg="modSp mod">
        <pc:chgData name="Dylan Williams" userId="def770e7-7d3a-4904-b27f-35ce9bcf8810" providerId="ADAL" clId="{7B0FF240-FAAC-45EC-A8D9-35011E3FD3EC}" dt="2023-05-26T19:41:18.106" v="129" actId="207"/>
        <pc:sldMkLst>
          <pc:docMk/>
          <pc:sldMk cId="730461150" sldId="308"/>
        </pc:sldMkLst>
        <pc:spChg chg="mod">
          <ac:chgData name="Dylan Williams" userId="def770e7-7d3a-4904-b27f-35ce9bcf8810" providerId="ADAL" clId="{7B0FF240-FAAC-45EC-A8D9-35011E3FD3EC}" dt="2023-05-26T19:38:44.181" v="62" actId="962"/>
          <ac:spMkLst>
            <pc:docMk/>
            <pc:sldMk cId="730461150" sldId="308"/>
            <ac:spMk id="3" creationId="{00000000-0000-0000-0000-000000000000}"/>
          </ac:spMkLst>
        </pc:spChg>
        <pc:graphicFrameChg chg="mod modGraphic">
          <ac:chgData name="Dylan Williams" userId="def770e7-7d3a-4904-b27f-35ce9bcf8810" providerId="ADAL" clId="{7B0FF240-FAAC-45EC-A8D9-35011E3FD3EC}" dt="2023-05-26T19:41:18.106" v="129" actId="207"/>
          <ac:graphicFrameMkLst>
            <pc:docMk/>
            <pc:sldMk cId="730461150" sldId="308"/>
            <ac:graphicFrameMk id="6" creationId="{00000000-0000-0000-0000-000000000000}"/>
          </ac:graphicFrameMkLst>
        </pc:graphicFrameChg>
      </pc:sldChg>
      <pc:sldChg chg="modSp mod">
        <pc:chgData name="Dylan Williams" userId="def770e7-7d3a-4904-b27f-35ce9bcf8810" providerId="ADAL" clId="{7B0FF240-FAAC-45EC-A8D9-35011E3FD3EC}" dt="2023-05-26T19:42:42.121" v="176" actId="962"/>
        <pc:sldMkLst>
          <pc:docMk/>
          <pc:sldMk cId="4201077418" sldId="309"/>
        </pc:sldMkLst>
        <pc:spChg chg="mod">
          <ac:chgData name="Dylan Williams" userId="def770e7-7d3a-4904-b27f-35ce9bcf8810" providerId="ADAL" clId="{7B0FF240-FAAC-45EC-A8D9-35011E3FD3EC}" dt="2023-05-26T19:35:06.135" v="7" actId="962"/>
          <ac:spMkLst>
            <pc:docMk/>
            <pc:sldMk cId="4201077418" sldId="309"/>
            <ac:spMk id="7" creationId="{00000000-0000-0000-0000-000000000000}"/>
          </ac:spMkLst>
        </pc:spChg>
        <pc:picChg chg="mod">
          <ac:chgData name="Dylan Williams" userId="def770e7-7d3a-4904-b27f-35ce9bcf8810" providerId="ADAL" clId="{7B0FF240-FAAC-45EC-A8D9-35011E3FD3EC}" dt="2023-05-26T19:42:32.433" v="174" actId="962"/>
          <ac:picMkLst>
            <pc:docMk/>
            <pc:sldMk cId="4201077418" sldId="309"/>
            <ac:picMk id="5" creationId="{00000000-0000-0000-0000-000000000000}"/>
          </ac:picMkLst>
        </pc:picChg>
        <pc:picChg chg="mod">
          <ac:chgData name="Dylan Williams" userId="def770e7-7d3a-4904-b27f-35ce9bcf8810" providerId="ADAL" clId="{7B0FF240-FAAC-45EC-A8D9-35011E3FD3EC}" dt="2023-05-26T19:42:42.121" v="176" actId="962"/>
          <ac:picMkLst>
            <pc:docMk/>
            <pc:sldMk cId="4201077418" sldId="309"/>
            <ac:picMk id="6" creationId="{00000000-0000-0000-0000-000000000000}"/>
          </ac:picMkLst>
        </pc:picChg>
      </pc:sldChg>
      <pc:sldChg chg="modSp mod">
        <pc:chgData name="Dylan Williams" userId="def770e7-7d3a-4904-b27f-35ce9bcf8810" providerId="ADAL" clId="{7B0FF240-FAAC-45EC-A8D9-35011E3FD3EC}" dt="2023-05-26T19:39:12.953" v="73" actId="962"/>
        <pc:sldMkLst>
          <pc:docMk/>
          <pc:sldMk cId="2062278714" sldId="310"/>
        </pc:sldMkLst>
        <pc:spChg chg="mod">
          <ac:chgData name="Dylan Williams" userId="def770e7-7d3a-4904-b27f-35ce9bcf8810" providerId="ADAL" clId="{7B0FF240-FAAC-45EC-A8D9-35011E3FD3EC}" dt="2023-05-26T19:39:12.953" v="73" actId="962"/>
          <ac:spMkLst>
            <pc:docMk/>
            <pc:sldMk cId="2062278714" sldId="310"/>
            <ac:spMk id="4" creationId="{00000000-0000-0000-0000-000000000000}"/>
          </ac:spMkLst>
        </pc:spChg>
      </pc:sldChg>
      <pc:sldChg chg="modSp mod">
        <pc:chgData name="Dylan Williams" userId="def770e7-7d3a-4904-b27f-35ce9bcf8810" providerId="ADAL" clId="{7B0FF240-FAAC-45EC-A8D9-35011E3FD3EC}" dt="2023-05-26T19:40:10.702" v="99" actId="962"/>
        <pc:sldMkLst>
          <pc:docMk/>
          <pc:sldMk cId="2510766956" sldId="311"/>
        </pc:sldMkLst>
        <pc:spChg chg="mod">
          <ac:chgData name="Dylan Williams" userId="def770e7-7d3a-4904-b27f-35ce9bcf8810" providerId="ADAL" clId="{7B0FF240-FAAC-45EC-A8D9-35011E3FD3EC}" dt="2023-05-26T19:40:10.702" v="99" actId="962"/>
          <ac:spMkLst>
            <pc:docMk/>
            <pc:sldMk cId="2510766956" sldId="311"/>
            <ac:spMk id="4" creationId="{00000000-0000-0000-0000-000000000000}"/>
          </ac:spMkLst>
        </pc:spChg>
      </pc:sldChg>
      <pc:sldChg chg="modSp mod">
        <pc:chgData name="Dylan Williams" userId="def770e7-7d3a-4904-b27f-35ce9bcf8810" providerId="ADAL" clId="{7B0FF240-FAAC-45EC-A8D9-35011E3FD3EC}" dt="2023-05-26T19:40:12.817" v="100" actId="962"/>
        <pc:sldMkLst>
          <pc:docMk/>
          <pc:sldMk cId="1784965620" sldId="312"/>
        </pc:sldMkLst>
        <pc:spChg chg="mod">
          <ac:chgData name="Dylan Williams" userId="def770e7-7d3a-4904-b27f-35ce9bcf8810" providerId="ADAL" clId="{7B0FF240-FAAC-45EC-A8D9-35011E3FD3EC}" dt="2023-05-26T19:40:12.817" v="100" actId="962"/>
          <ac:spMkLst>
            <pc:docMk/>
            <pc:sldMk cId="1784965620" sldId="312"/>
            <ac:spMk id="4" creationId="{00000000-0000-0000-0000-000000000000}"/>
          </ac:spMkLst>
        </pc:spChg>
      </pc:sldChg>
      <pc:sldChg chg="modSp mod">
        <pc:chgData name="Dylan Williams" userId="def770e7-7d3a-4904-b27f-35ce9bcf8810" providerId="ADAL" clId="{7B0FF240-FAAC-45EC-A8D9-35011E3FD3EC}" dt="2023-05-26T19:40:14.802" v="101" actId="962"/>
        <pc:sldMkLst>
          <pc:docMk/>
          <pc:sldMk cId="818002293" sldId="313"/>
        </pc:sldMkLst>
        <pc:spChg chg="mod">
          <ac:chgData name="Dylan Williams" userId="def770e7-7d3a-4904-b27f-35ce9bcf8810" providerId="ADAL" clId="{7B0FF240-FAAC-45EC-A8D9-35011E3FD3EC}" dt="2023-05-26T19:40:14.802" v="101" actId="962"/>
          <ac:spMkLst>
            <pc:docMk/>
            <pc:sldMk cId="818002293" sldId="313"/>
            <ac:spMk id="4" creationId="{00000000-0000-0000-0000-000000000000}"/>
          </ac:spMkLst>
        </pc:spChg>
      </pc:sldChg>
      <pc:sldChg chg="modSp mod">
        <pc:chgData name="Dylan Williams" userId="def770e7-7d3a-4904-b27f-35ce9bcf8810" providerId="ADAL" clId="{7B0FF240-FAAC-45EC-A8D9-35011E3FD3EC}" dt="2023-05-26T19:40:16.688" v="102" actId="962"/>
        <pc:sldMkLst>
          <pc:docMk/>
          <pc:sldMk cId="1447124638" sldId="314"/>
        </pc:sldMkLst>
        <pc:spChg chg="mod">
          <ac:chgData name="Dylan Williams" userId="def770e7-7d3a-4904-b27f-35ce9bcf8810" providerId="ADAL" clId="{7B0FF240-FAAC-45EC-A8D9-35011E3FD3EC}" dt="2023-05-26T19:40:16.688" v="102" actId="962"/>
          <ac:spMkLst>
            <pc:docMk/>
            <pc:sldMk cId="1447124638" sldId="314"/>
            <ac:spMk id="4" creationId="{00000000-0000-0000-0000-000000000000}"/>
          </ac:spMkLst>
        </pc:spChg>
      </pc:sldChg>
    </pc:docChg>
  </pc:docChgLst>
  <pc:docChgLst>
    <pc:chgData name="Larisa Bennett" userId="3cc4a7ed-d43a-4f8e-b19e-f9c3afefb0ea" providerId="ADAL" clId="{78D7E2A8-56E4-43C4-B0BB-BFEF770A4D39}"/>
    <pc:docChg chg="modSld">
      <pc:chgData name="Larisa Bennett" userId="3cc4a7ed-d43a-4f8e-b19e-f9c3afefb0ea" providerId="ADAL" clId="{78D7E2A8-56E4-43C4-B0BB-BFEF770A4D39}" dt="2023-05-31T20:24:41.634" v="11" actId="20577"/>
      <pc:docMkLst>
        <pc:docMk/>
      </pc:docMkLst>
      <pc:sldChg chg="modSp mod">
        <pc:chgData name="Larisa Bennett" userId="3cc4a7ed-d43a-4f8e-b19e-f9c3afefb0ea" providerId="ADAL" clId="{78D7E2A8-56E4-43C4-B0BB-BFEF770A4D39}" dt="2023-05-31T20:24:41.634" v="11" actId="20577"/>
        <pc:sldMkLst>
          <pc:docMk/>
          <pc:sldMk cId="4166831243" sldId="306"/>
        </pc:sldMkLst>
        <pc:spChg chg="mod">
          <ac:chgData name="Larisa Bennett" userId="3cc4a7ed-d43a-4f8e-b19e-f9c3afefb0ea" providerId="ADAL" clId="{78D7E2A8-56E4-43C4-B0BB-BFEF770A4D39}" dt="2023-05-31T20:24:41.634" v="11" actId="20577"/>
          <ac:spMkLst>
            <pc:docMk/>
            <pc:sldMk cId="4166831243" sldId="30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45E11-1433-4D97-9A00-06AD39B5177B}"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E4B42-6FB9-46FF-9BF3-E76906A8CC40}" type="slidenum">
              <a:rPr lang="en-US" smtClean="0"/>
              <a:t>‹#›</a:t>
            </a:fld>
            <a:endParaRPr lang="en-US"/>
          </a:p>
        </p:txBody>
      </p:sp>
    </p:spTree>
    <p:extLst>
      <p:ext uri="{BB962C8B-B14F-4D97-AF65-F5344CB8AC3E}">
        <p14:creationId xmlns:p14="http://schemas.microsoft.com/office/powerpoint/2010/main" val="120544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opioids/overdoseprevention/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rxawareness/treatment/index.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1</a:t>
            </a:fld>
            <a:endParaRPr lang="en-US"/>
          </a:p>
        </p:txBody>
      </p:sp>
    </p:spTree>
    <p:extLst>
      <p:ext uri="{BB962C8B-B14F-4D97-AF65-F5344CB8AC3E}">
        <p14:creationId xmlns:p14="http://schemas.microsoft.com/office/powerpoint/2010/main" val="2728728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Substance Abuse and Mental Health Services Administration. 2014. Results from the 2013 National Survey on Drug Use and Health: Summary of National Findings, NSDUH Series H-48, HHS Publication No. (SMA) 14-4863. Rockville, MD: Substance Abuse and Mental Health Services Administration.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Dydyk</a:t>
            </a:r>
            <a:r>
              <a:rPr lang="en-US" dirty="0"/>
              <a:t> AM, Jain NK, Gupta M. Opioid Use Disorder. In: </a:t>
            </a:r>
            <a:r>
              <a:rPr lang="en-US" dirty="0" err="1"/>
              <a:t>StatPearls</a:t>
            </a:r>
            <a:r>
              <a:rPr lang="en-US" dirty="0"/>
              <a:t>. Treasure Island (FL): </a:t>
            </a:r>
            <a:r>
              <a:rPr lang="en-US" dirty="0" err="1"/>
              <a:t>StatPearls</a:t>
            </a:r>
            <a:r>
              <a:rPr lang="en-US" dirty="0"/>
              <a:t> Publishing; 2021.</a:t>
            </a:r>
          </a:p>
          <a:p>
            <a:r>
              <a:rPr lang="en-US" dirty="0"/>
              <a:t>Photo: Earl Dotter</a:t>
            </a:r>
          </a:p>
        </p:txBody>
      </p:sp>
      <p:sp>
        <p:nvSpPr>
          <p:cNvPr id="4" name="Slide Number Placeholder 3"/>
          <p:cNvSpPr>
            <a:spLocks noGrp="1"/>
          </p:cNvSpPr>
          <p:nvPr>
            <p:ph type="sldNum" sz="quarter" idx="5"/>
          </p:nvPr>
        </p:nvSpPr>
        <p:spPr/>
        <p:txBody>
          <a:bodyPr/>
          <a:lstStyle/>
          <a:p>
            <a:fld id="{451D6137-E163-4DDF-8EB3-8AF66834D17F}" type="slidenum">
              <a:rPr lang="en-US" smtClean="0"/>
              <a:t>12</a:t>
            </a:fld>
            <a:endParaRPr lang="en-US" dirty="0"/>
          </a:p>
        </p:txBody>
      </p:sp>
    </p:spTree>
    <p:extLst>
      <p:ext uri="{BB962C8B-B14F-4D97-AF65-F5344CB8AC3E}">
        <p14:creationId xmlns:p14="http://schemas.microsoft.com/office/powerpoint/2010/main" val="405475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Photo: U.S. Department of Veterans Affairs</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13</a:t>
            </a:fld>
            <a:endParaRPr lang="en-US" dirty="0"/>
          </a:p>
        </p:txBody>
      </p:sp>
    </p:spTree>
    <p:extLst>
      <p:ext uri="{BB962C8B-B14F-4D97-AF65-F5344CB8AC3E}">
        <p14:creationId xmlns:p14="http://schemas.microsoft.com/office/powerpoint/2010/main" val="370049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 New York State Office of Alcoholism and Substance Abuse Services. Recognizing the Signs of Addiction. Available: https://combataddiction.ny.gov/warning-signs.</a:t>
            </a:r>
          </a:p>
        </p:txBody>
      </p:sp>
      <p:sp>
        <p:nvSpPr>
          <p:cNvPr id="4" name="Slide Number Placeholder 3"/>
          <p:cNvSpPr>
            <a:spLocks noGrp="1"/>
          </p:cNvSpPr>
          <p:nvPr>
            <p:ph type="sldNum" sz="quarter" idx="5"/>
          </p:nvPr>
        </p:nvSpPr>
        <p:spPr/>
        <p:txBody>
          <a:bodyPr/>
          <a:lstStyle/>
          <a:p>
            <a:fld id="{451D6137-E163-4DDF-8EB3-8AF66834D17F}" type="slidenum">
              <a:rPr lang="en-US" smtClean="0"/>
              <a:t>14</a:t>
            </a:fld>
            <a:endParaRPr lang="en-US" dirty="0"/>
          </a:p>
        </p:txBody>
      </p:sp>
    </p:spTree>
    <p:extLst>
      <p:ext uri="{BB962C8B-B14F-4D97-AF65-F5344CB8AC3E}">
        <p14:creationId xmlns:p14="http://schemas.microsoft.com/office/powerpoint/2010/main" val="284090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 New York State Office of Alcoholism and Substance Abuse Services. Recognizing the Signs of Addiction. Available: https://combataddiction.ny.gov/warning-signs.</a:t>
            </a:r>
          </a:p>
          <a:p>
            <a:r>
              <a:rPr lang="en-US" dirty="0"/>
              <a:t>Photo: U.S. Department of Veterans Affairs</a:t>
            </a:r>
          </a:p>
        </p:txBody>
      </p:sp>
      <p:sp>
        <p:nvSpPr>
          <p:cNvPr id="4" name="Slide Number Placeholder 3"/>
          <p:cNvSpPr>
            <a:spLocks noGrp="1"/>
          </p:cNvSpPr>
          <p:nvPr>
            <p:ph type="sldNum" sz="quarter" idx="5"/>
          </p:nvPr>
        </p:nvSpPr>
        <p:spPr/>
        <p:txBody>
          <a:bodyPr/>
          <a:lstStyle/>
          <a:p>
            <a:fld id="{451D6137-E163-4DDF-8EB3-8AF66834D17F}" type="slidenum">
              <a:rPr lang="en-US" smtClean="0"/>
              <a:t>15</a:t>
            </a:fld>
            <a:endParaRPr lang="en-US" dirty="0"/>
          </a:p>
        </p:txBody>
      </p:sp>
    </p:spTree>
    <p:extLst>
      <p:ext uri="{BB962C8B-B14F-4D97-AF65-F5344CB8AC3E}">
        <p14:creationId xmlns:p14="http://schemas.microsoft.com/office/powerpoint/2010/main" val="163843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fontAlgn="base"/>
            <a:r>
              <a:rPr lang="en-US" dirty="0"/>
              <a:t>Source: National Institute on Drug Abuse. Fentanyl. Available: https://www.drugabuse.gov/publications/drugfacts/fentanyl.</a:t>
            </a:r>
          </a:p>
          <a:p>
            <a:endParaRPr lang="en-US" dirty="0"/>
          </a:p>
        </p:txBody>
      </p:sp>
      <p:sp>
        <p:nvSpPr>
          <p:cNvPr id="4" name="Slide Number Placeholder 3"/>
          <p:cNvSpPr>
            <a:spLocks noGrp="1"/>
          </p:cNvSpPr>
          <p:nvPr>
            <p:ph type="sldNum" sz="quarter" idx="10"/>
          </p:nvPr>
        </p:nvSpPr>
        <p:spPr/>
        <p:txBody>
          <a:bodyPr/>
          <a:lstStyle/>
          <a:p>
            <a:fld id="{AEB3B4AB-C7BC-2F44-87CB-40F8A6C0B7ED}" type="slidenum">
              <a:rPr lang="en-US" smtClean="0"/>
              <a:t>16</a:t>
            </a:fld>
            <a:endParaRPr lang="en-US" dirty="0"/>
          </a:p>
        </p:txBody>
      </p:sp>
    </p:spTree>
    <p:extLst>
      <p:ext uri="{BB962C8B-B14F-4D97-AF65-F5344CB8AC3E}">
        <p14:creationId xmlns:p14="http://schemas.microsoft.com/office/powerpoint/2010/main" val="368118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defTabSz="474739">
              <a:defRPr/>
            </a:pPr>
            <a:r>
              <a:rPr lang="en-US" b="0" dirty="0"/>
              <a:t>Photo: </a:t>
            </a:r>
            <a:r>
              <a:rPr lang="en-US" dirty="0"/>
              <a:t>Donna S. Heidel, CIH, FAIHA</a:t>
            </a:r>
          </a:p>
          <a:p>
            <a:pPr defTabSz="474739">
              <a:defRPr/>
            </a:pPr>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17</a:t>
            </a:fld>
            <a:endParaRPr lang="en-US" dirty="0">
              <a:solidFill>
                <a:prstClr val="black"/>
              </a:solidFill>
              <a:latin typeface="Calibri"/>
            </a:endParaRPr>
          </a:p>
        </p:txBody>
      </p:sp>
    </p:spTree>
    <p:extLst>
      <p:ext uri="{BB962C8B-B14F-4D97-AF65-F5344CB8AC3E}">
        <p14:creationId xmlns:p14="http://schemas.microsoft.com/office/powerpoint/2010/main" val="712176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465887">
              <a:defRPr/>
            </a:pPr>
            <a:r>
              <a:rPr lang="en-US" b="0" dirty="0"/>
              <a:t>Photos: </a:t>
            </a:r>
            <a:r>
              <a:rPr lang="en-US" dirty="0"/>
              <a:t>Donna S. Heidel, CIH, FAIHA</a:t>
            </a:r>
          </a:p>
        </p:txBody>
      </p:sp>
      <p:sp>
        <p:nvSpPr>
          <p:cNvPr id="4" name="Slide Number Placeholder 3"/>
          <p:cNvSpPr>
            <a:spLocks noGrp="1"/>
          </p:cNvSpPr>
          <p:nvPr>
            <p:ph type="sldNum" sz="quarter" idx="5"/>
          </p:nvPr>
        </p:nvSpPr>
        <p:spPr/>
        <p:txBody>
          <a:bodyPr/>
          <a:lstStyle/>
          <a:p>
            <a:fld id="{451D6137-E163-4DDF-8EB3-8AF66834D17F}" type="slidenum">
              <a:rPr lang="en-US" smtClean="0"/>
              <a:t>18</a:t>
            </a:fld>
            <a:endParaRPr lang="en-US" dirty="0"/>
          </a:p>
        </p:txBody>
      </p:sp>
    </p:spTree>
    <p:extLst>
      <p:ext uri="{BB962C8B-B14F-4D97-AF65-F5344CB8AC3E}">
        <p14:creationId xmlns:p14="http://schemas.microsoft.com/office/powerpoint/2010/main" val="3903599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https://www.cdc.gov/opioids/overdoseprevention/index.html</a:t>
            </a:r>
            <a:endParaRPr lang="en-US" dirty="0"/>
          </a:p>
          <a:p>
            <a:endParaRPr lang="en-US" dirty="0"/>
          </a:p>
        </p:txBody>
      </p:sp>
      <p:sp>
        <p:nvSpPr>
          <p:cNvPr id="4" name="Slide Number Placeholder 3"/>
          <p:cNvSpPr>
            <a:spLocks noGrp="1"/>
          </p:cNvSpPr>
          <p:nvPr>
            <p:ph type="sldNum" sz="quarter" idx="5"/>
          </p:nvPr>
        </p:nvSpPr>
        <p:spPr/>
        <p:txBody>
          <a:bodyPr/>
          <a:lstStyle/>
          <a:p>
            <a:fld id="{354E4B42-6FB9-46FF-9BF3-E76906A8CC40}" type="slidenum">
              <a:rPr lang="en-US" smtClean="0"/>
              <a:t>19</a:t>
            </a:fld>
            <a:endParaRPr lang="en-US"/>
          </a:p>
        </p:txBody>
      </p:sp>
    </p:spTree>
    <p:extLst>
      <p:ext uri="{BB962C8B-B14F-4D97-AF65-F5344CB8AC3E}">
        <p14:creationId xmlns:p14="http://schemas.microsoft.com/office/powerpoint/2010/main" val="325917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CDC (Centers for Disease Control and Prevention). Opioid Overdose: Understanding the Epidemic. Available: https://www.cdc.gov/drugoverdose/epidemic/index.html.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CDC (Centers for Disease Control and Prevention). Opioid Overdose: </a:t>
            </a:r>
            <a:r>
              <a:rPr lang="en-US" sz="1200" b="0" i="0" kern="1200" dirty="0">
                <a:solidFill>
                  <a:schemeClr val="tx1"/>
                </a:solidFill>
                <a:effectLst/>
                <a:latin typeface="+mn-lt"/>
                <a:ea typeface="+mn-ea"/>
                <a:cs typeface="+mn-cs"/>
              </a:rPr>
              <a:t>Prescription Opioids. Available: </a:t>
            </a:r>
            <a:r>
              <a:rPr lang="en-US" dirty="0"/>
              <a:t>https://www.cdc.gov/drugoverdose/opioids/prescribed.html. </a:t>
            </a:r>
          </a:p>
          <a:p>
            <a:endParaRPr lang="en-US" b="0" dirty="0"/>
          </a:p>
        </p:txBody>
      </p:sp>
      <p:sp>
        <p:nvSpPr>
          <p:cNvPr id="4" name="Slide Number Placeholder 3"/>
          <p:cNvSpPr>
            <a:spLocks noGrp="1"/>
          </p:cNvSpPr>
          <p:nvPr>
            <p:ph type="sldNum" sz="quarter" idx="10"/>
          </p:nvPr>
        </p:nvSpPr>
        <p:spPr/>
        <p:txBody>
          <a:bodyPr/>
          <a:lstStyle/>
          <a:p>
            <a:fld id="{AEB3B4AB-C7BC-2F44-87CB-40F8A6C0B7ED}" type="slidenum">
              <a:rPr lang="en-US" smtClean="0"/>
              <a:t>20</a:t>
            </a:fld>
            <a:endParaRPr lang="en-US" dirty="0"/>
          </a:p>
        </p:txBody>
      </p:sp>
    </p:spTree>
    <p:extLst>
      <p:ext uri="{BB962C8B-B14F-4D97-AF65-F5344CB8AC3E}">
        <p14:creationId xmlns:p14="http://schemas.microsoft.com/office/powerpoint/2010/main" val="3803840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21</a:t>
            </a:fld>
            <a:endParaRPr lang="en-US" dirty="0"/>
          </a:p>
        </p:txBody>
      </p:sp>
    </p:spTree>
    <p:extLst>
      <p:ext uri="{BB962C8B-B14F-4D97-AF65-F5344CB8AC3E}">
        <p14:creationId xmlns:p14="http://schemas.microsoft.com/office/powerpoint/2010/main" val="3258828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CDC, U.S. DEA</a:t>
            </a:r>
          </a:p>
        </p:txBody>
      </p:sp>
      <p:sp>
        <p:nvSpPr>
          <p:cNvPr id="4" name="Slide Number Placeholder 3"/>
          <p:cNvSpPr>
            <a:spLocks noGrp="1"/>
          </p:cNvSpPr>
          <p:nvPr>
            <p:ph type="sldNum" sz="quarter" idx="10"/>
          </p:nvPr>
        </p:nvSpPr>
        <p:spPr/>
        <p:txBody>
          <a:bodyPr/>
          <a:lstStyle/>
          <a:p>
            <a:fld id="{354E4B42-6FB9-46FF-9BF3-E76906A8CC40}" type="slidenum">
              <a:rPr lang="en-US" smtClean="0"/>
              <a:t>4</a:t>
            </a:fld>
            <a:endParaRPr lang="en-US"/>
          </a:p>
        </p:txBody>
      </p:sp>
    </p:spTree>
    <p:extLst>
      <p:ext uri="{BB962C8B-B14F-4D97-AF65-F5344CB8AC3E}">
        <p14:creationId xmlns:p14="http://schemas.microsoft.com/office/powerpoint/2010/main" val="4233643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Source: Substance Abuse and Mental Health Services Administration. 2018. </a:t>
            </a:r>
            <a:r>
              <a:rPr lang="en-US" i="0" dirty="0"/>
              <a:t>Key Substance Use and Mental Health Indicators in the United States: Results from the 2017 National Survey on Drug Use and Health </a:t>
            </a:r>
            <a:r>
              <a:rPr lang="en-US" dirty="0"/>
              <a:t>(HHS Publication No. SMA 18-5068, NSDUH Series H-53). Rockville, MD: Center for Behavioral Health Statistics and Quality, Substance Abuse and Mental Health Services Administration. Available: </a:t>
            </a:r>
            <a:r>
              <a:rPr lang="en-US" sz="1200" u="none" kern="1200" dirty="0">
                <a:solidFill>
                  <a:schemeClr val="tx1"/>
                </a:solidFill>
                <a:effectLst/>
                <a:latin typeface="+mn-lt"/>
                <a:ea typeface="+mn-ea"/>
                <a:cs typeface="+mn-cs"/>
              </a:rPr>
              <a:t>https://www.samhsa.gov/data/nsduh/reports-detailed-tables-2017-NSDUH.</a:t>
            </a:r>
            <a:endParaRPr lang="en-US" u="none" dirty="0"/>
          </a:p>
          <a:p>
            <a:pPr defTabSz="931774">
              <a:defRPr/>
            </a:pPr>
            <a:endParaRPr lang="en-US" dirty="0"/>
          </a:p>
          <a:p>
            <a:pPr defTabSz="931774">
              <a:defRPr/>
            </a:pPr>
            <a:endParaRPr lang="en-US" dirty="0"/>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22</a:t>
            </a:fld>
            <a:endParaRPr lang="en-US" dirty="0"/>
          </a:p>
        </p:txBody>
      </p:sp>
    </p:spTree>
    <p:extLst>
      <p:ext uri="{BB962C8B-B14F-4D97-AF65-F5344CB8AC3E}">
        <p14:creationId xmlns:p14="http://schemas.microsoft.com/office/powerpoint/2010/main" val="2524467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IUOE International</a:t>
            </a:r>
          </a:p>
          <a:p>
            <a:endParaRPr lang="en-US" dirty="0"/>
          </a:p>
        </p:txBody>
      </p:sp>
      <p:sp>
        <p:nvSpPr>
          <p:cNvPr id="4" name="Slide Number Placeholder 3"/>
          <p:cNvSpPr>
            <a:spLocks noGrp="1"/>
          </p:cNvSpPr>
          <p:nvPr>
            <p:ph type="sldNum" sz="quarter" idx="5"/>
          </p:nvPr>
        </p:nvSpPr>
        <p:spPr/>
        <p:txBody>
          <a:bodyPr/>
          <a:lstStyle/>
          <a:p>
            <a:fld id="{354E4B42-6FB9-46FF-9BF3-E76906A8CC40}" type="slidenum">
              <a:rPr lang="en-US" smtClean="0"/>
              <a:t>23</a:t>
            </a:fld>
            <a:endParaRPr lang="en-US"/>
          </a:p>
        </p:txBody>
      </p:sp>
    </p:spTree>
    <p:extLst>
      <p:ext uri="{BB962C8B-B14F-4D97-AF65-F5344CB8AC3E}">
        <p14:creationId xmlns:p14="http://schemas.microsoft.com/office/powerpoint/2010/main" val="3240142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hlinkClick r:id="rId3"/>
              </a:rPr>
              <a:t>https://www.cdc.gov/rxawareness/treatment/index.html</a:t>
            </a:r>
            <a:endParaRPr lang="en-US"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fld id="{354E4B42-6FB9-46FF-9BF3-E76906A8CC40}" type="slidenum">
              <a:rPr lang="en-US" smtClean="0"/>
              <a:t>24</a:t>
            </a:fld>
            <a:endParaRPr lang="en-US"/>
          </a:p>
        </p:txBody>
      </p:sp>
    </p:spTree>
    <p:extLst>
      <p:ext uri="{BB962C8B-B14F-4D97-AF65-F5344CB8AC3E}">
        <p14:creationId xmlns:p14="http://schemas.microsoft.com/office/powerpoint/2010/main" val="3410444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r>
              <a:rPr lang="en-US" dirty="0"/>
              <a:t>Sources: </a:t>
            </a:r>
          </a:p>
          <a:p>
            <a:r>
              <a:rPr lang="en-US" sz="1200" b="0" i="0" u="none" strike="noStrike" kern="1200" baseline="0" dirty="0">
                <a:solidFill>
                  <a:schemeClr val="tx1"/>
                </a:solidFill>
                <a:latin typeface="+mn-lt"/>
                <a:ea typeface="+mn-ea"/>
                <a:cs typeface="+mn-cs"/>
              </a:rPr>
              <a:t>Bondurant S, Lindo JM, Swensen ID. 2018. Access to substance abuse treatment, drug overdose deaths, and crime. Econofact, 16 March. Available: https://econofact.org/access-to-substance-abuse-treatment-drug-overdose-deaths-and-crime.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President’s Commission On Combating Drug Addiction And The Opioid Crisis Final Report. 2017. Available: https://www.whitehouse.gov/sites/whitehouse.gov/files/images/Final_Report_Draft_11-15-2017.pdf.</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25</a:t>
            </a:fld>
            <a:endParaRPr lang="en-US" dirty="0"/>
          </a:p>
        </p:txBody>
      </p:sp>
    </p:spTree>
    <p:extLst>
      <p:ext uri="{BB962C8B-B14F-4D97-AF65-F5344CB8AC3E}">
        <p14:creationId xmlns:p14="http://schemas.microsoft.com/office/powerpoint/2010/main" val="3464083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CA" dirty="0"/>
          </a:p>
          <a:p>
            <a:pPr lvl="0"/>
            <a:endParaRPr lang="en-US" dirty="0"/>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26</a:t>
            </a:fld>
            <a:endParaRPr lang="en-US" dirty="0"/>
          </a:p>
        </p:txBody>
      </p:sp>
    </p:spTree>
    <p:extLst>
      <p:ext uri="{BB962C8B-B14F-4D97-AF65-F5344CB8AC3E}">
        <p14:creationId xmlns:p14="http://schemas.microsoft.com/office/powerpoint/2010/main" val="3615739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27</a:t>
            </a:fld>
            <a:endParaRPr lang="en-US"/>
          </a:p>
        </p:txBody>
      </p:sp>
    </p:spTree>
    <p:extLst>
      <p:ext uri="{BB962C8B-B14F-4D97-AF65-F5344CB8AC3E}">
        <p14:creationId xmlns:p14="http://schemas.microsoft.com/office/powerpoint/2010/main" val="4225016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32</a:t>
            </a:fld>
            <a:endParaRPr lang="en-US"/>
          </a:p>
        </p:txBody>
      </p:sp>
    </p:spTree>
    <p:extLst>
      <p:ext uri="{BB962C8B-B14F-4D97-AF65-F5344CB8AC3E}">
        <p14:creationId xmlns:p14="http://schemas.microsoft.com/office/powerpoint/2010/main" val="2187988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33</a:t>
            </a:fld>
            <a:endParaRPr lang="en-US"/>
          </a:p>
        </p:txBody>
      </p:sp>
    </p:spTree>
    <p:extLst>
      <p:ext uri="{BB962C8B-B14F-4D97-AF65-F5344CB8AC3E}">
        <p14:creationId xmlns:p14="http://schemas.microsoft.com/office/powerpoint/2010/main" val="2420543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34</a:t>
            </a:fld>
            <a:endParaRPr lang="en-US"/>
          </a:p>
        </p:txBody>
      </p:sp>
    </p:spTree>
    <p:extLst>
      <p:ext uri="{BB962C8B-B14F-4D97-AF65-F5344CB8AC3E}">
        <p14:creationId xmlns:p14="http://schemas.microsoft.com/office/powerpoint/2010/main" val="837910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35</a:t>
            </a:fld>
            <a:endParaRPr lang="en-US"/>
          </a:p>
        </p:txBody>
      </p:sp>
    </p:spTree>
    <p:extLst>
      <p:ext uri="{BB962C8B-B14F-4D97-AF65-F5344CB8AC3E}">
        <p14:creationId xmlns:p14="http://schemas.microsoft.com/office/powerpoint/2010/main" val="364420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CDC (Centers for Disease Control and Prevention). Opioid Overdose: Prescription Opioids. Available: https://www.cdc.gov/drugoverdose/opioids/prescribed.html.  </a:t>
            </a:r>
          </a:p>
          <a:p>
            <a:r>
              <a:rPr lang="en-US" dirty="0"/>
              <a:t>Photo: U.S. Department of Veterans Affairs</a:t>
            </a:r>
          </a:p>
          <a:p>
            <a:pPr defTabSz="949478">
              <a:lnSpc>
                <a:spcPct val="90000"/>
              </a:lnSpc>
              <a:buClr>
                <a:srgbClr val="C00000"/>
              </a:buClr>
            </a:pPr>
            <a:endParaRPr lang="en-US" dirty="0"/>
          </a:p>
          <a:p>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5</a:t>
            </a:fld>
            <a:endParaRPr lang="en-US" dirty="0">
              <a:solidFill>
                <a:prstClr val="black"/>
              </a:solidFill>
              <a:latin typeface="Calibri"/>
            </a:endParaRPr>
          </a:p>
        </p:txBody>
      </p:sp>
    </p:spTree>
    <p:extLst>
      <p:ext uri="{BB962C8B-B14F-4D97-AF65-F5344CB8AC3E}">
        <p14:creationId xmlns:p14="http://schemas.microsoft.com/office/powerpoint/2010/main" val="1892026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36</a:t>
            </a:fld>
            <a:endParaRPr lang="en-US"/>
          </a:p>
        </p:txBody>
      </p:sp>
    </p:spTree>
    <p:extLst>
      <p:ext uri="{BB962C8B-B14F-4D97-AF65-F5344CB8AC3E}">
        <p14:creationId xmlns:p14="http://schemas.microsoft.com/office/powerpoint/2010/main" val="1083554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37</a:t>
            </a:fld>
            <a:endParaRPr lang="en-US"/>
          </a:p>
        </p:txBody>
      </p:sp>
    </p:spTree>
    <p:extLst>
      <p:ext uri="{BB962C8B-B14F-4D97-AF65-F5344CB8AC3E}">
        <p14:creationId xmlns:p14="http://schemas.microsoft.com/office/powerpoint/2010/main" val="859759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38</a:t>
            </a:fld>
            <a:endParaRPr lang="en-US"/>
          </a:p>
        </p:txBody>
      </p:sp>
    </p:spTree>
    <p:extLst>
      <p:ext uri="{BB962C8B-B14F-4D97-AF65-F5344CB8AC3E}">
        <p14:creationId xmlns:p14="http://schemas.microsoft.com/office/powerpoint/2010/main" val="769263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39</a:t>
            </a:fld>
            <a:endParaRPr lang="en-US"/>
          </a:p>
        </p:txBody>
      </p:sp>
    </p:spTree>
    <p:extLst>
      <p:ext uri="{BB962C8B-B14F-4D97-AF65-F5344CB8AC3E}">
        <p14:creationId xmlns:p14="http://schemas.microsoft.com/office/powerpoint/2010/main" val="3210379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40</a:t>
            </a:fld>
            <a:endParaRPr lang="en-US"/>
          </a:p>
        </p:txBody>
      </p:sp>
    </p:spTree>
    <p:extLst>
      <p:ext uri="{BB962C8B-B14F-4D97-AF65-F5344CB8AC3E}">
        <p14:creationId xmlns:p14="http://schemas.microsoft.com/office/powerpoint/2010/main" val="2182197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41</a:t>
            </a:fld>
            <a:endParaRPr lang="en-US"/>
          </a:p>
        </p:txBody>
      </p:sp>
    </p:spTree>
    <p:extLst>
      <p:ext uri="{BB962C8B-B14F-4D97-AF65-F5344CB8AC3E}">
        <p14:creationId xmlns:p14="http://schemas.microsoft.com/office/powerpoint/2010/main" val="2994146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42</a:t>
            </a:fld>
            <a:endParaRPr lang="en-US"/>
          </a:p>
        </p:txBody>
      </p:sp>
    </p:spTree>
    <p:extLst>
      <p:ext uri="{BB962C8B-B14F-4D97-AF65-F5344CB8AC3E}">
        <p14:creationId xmlns:p14="http://schemas.microsoft.com/office/powerpoint/2010/main" val="1016038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43</a:t>
            </a:fld>
            <a:endParaRPr lang="en-US"/>
          </a:p>
        </p:txBody>
      </p:sp>
    </p:spTree>
    <p:extLst>
      <p:ext uri="{BB962C8B-B14F-4D97-AF65-F5344CB8AC3E}">
        <p14:creationId xmlns:p14="http://schemas.microsoft.com/office/powerpoint/2010/main" val="42266197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44</a:t>
            </a:fld>
            <a:endParaRPr lang="en-US"/>
          </a:p>
        </p:txBody>
      </p:sp>
    </p:spTree>
    <p:extLst>
      <p:ext uri="{BB962C8B-B14F-4D97-AF65-F5344CB8AC3E}">
        <p14:creationId xmlns:p14="http://schemas.microsoft.com/office/powerpoint/2010/main" val="1183133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45</a:t>
            </a:fld>
            <a:endParaRPr lang="en-US"/>
          </a:p>
        </p:txBody>
      </p:sp>
    </p:spTree>
    <p:extLst>
      <p:ext uri="{BB962C8B-B14F-4D97-AF65-F5344CB8AC3E}">
        <p14:creationId xmlns:p14="http://schemas.microsoft.com/office/powerpoint/2010/main" val="340739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49478">
              <a:defRPr/>
            </a:pPr>
            <a:r>
              <a:rPr lang="en-US" b="1" dirty="0"/>
              <a:t>Instructor notes:</a:t>
            </a:r>
          </a:p>
          <a:p>
            <a:pPr defTabSz="949478">
              <a:defRPr/>
            </a:pPr>
            <a:r>
              <a:rPr lang="fr-FR" dirty="0"/>
              <a:t>Source: CDC (Centers for Disease Control and Prevention). Opioid Overdose: Fentanyl. Available: https://www.cdc.gov/drugoverdose/opioids/fentanyl.html.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U.S. Drug Enforcement Administration. The photo shows seized illicit powered fentanyl.</a:t>
            </a:r>
          </a:p>
          <a:p>
            <a:endParaRPr lang="en-US" dirty="0"/>
          </a:p>
        </p:txBody>
      </p:sp>
      <p:sp>
        <p:nvSpPr>
          <p:cNvPr id="4" name="Slide Number Placeholder 3"/>
          <p:cNvSpPr>
            <a:spLocks noGrp="1"/>
          </p:cNvSpPr>
          <p:nvPr>
            <p:ph type="sldNum" sz="quarter" idx="10"/>
          </p:nvPr>
        </p:nvSpPr>
        <p:spPr/>
        <p:txBody>
          <a:bodyPr/>
          <a:lstStyle/>
          <a:p>
            <a:pPr defTabSz="465887">
              <a:defRPr/>
            </a:pPr>
            <a:fld id="{4700FFF6-524A-4D44-B33C-C6A31F2EC938}" type="slidenum">
              <a:rPr lang="en-US">
                <a:solidFill>
                  <a:prstClr val="black"/>
                </a:solidFill>
                <a:latin typeface="Calibri"/>
              </a:rPr>
              <a:pPr defTabSz="465887">
                <a:defRPr/>
              </a:pPr>
              <a:t>6</a:t>
            </a:fld>
            <a:endParaRPr lang="en-US" dirty="0">
              <a:solidFill>
                <a:prstClr val="black"/>
              </a:solidFill>
              <a:latin typeface="Calibri"/>
            </a:endParaRPr>
          </a:p>
        </p:txBody>
      </p:sp>
    </p:spTree>
    <p:extLst>
      <p:ext uri="{BB962C8B-B14F-4D97-AF65-F5344CB8AC3E}">
        <p14:creationId xmlns:p14="http://schemas.microsoft.com/office/powerpoint/2010/main" val="1279058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46</a:t>
            </a:fld>
            <a:endParaRPr lang="en-US"/>
          </a:p>
        </p:txBody>
      </p:sp>
    </p:spTree>
    <p:extLst>
      <p:ext uri="{BB962C8B-B14F-4D97-AF65-F5344CB8AC3E}">
        <p14:creationId xmlns:p14="http://schemas.microsoft.com/office/powerpoint/2010/main" val="3513937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dirty="0">
                <a:latin typeface="Arial" panose="020B0604020202020204" pitchFamily="34" charset="0"/>
                <a:cs typeface="Arial" panose="020B0604020202020204" pitchFamily="34" charset="0"/>
              </a:rPr>
              <a:t>U.S. Department of Health and Human Services </a:t>
            </a:r>
            <a:r>
              <a:rPr lang="en-US" sz="1200" dirty="0">
                <a:latin typeface="Arial" panose="020B0604020202020204" pitchFamily="34" charset="0"/>
                <a:cs typeface="Arial" panose="020B0604020202020204" pitchFamily="34" charset="0"/>
                <a:hlinkClick r:id="rId3"/>
              </a:rPr>
              <a:t>https://www.hhs.gov/about/agencies/iea/partnerships/opioid-toolkit/index.html</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4E4B42-6FB9-46FF-9BF3-E76906A8CC40}" type="slidenum">
              <a:rPr lang="en-US" smtClean="0"/>
              <a:t>47</a:t>
            </a:fld>
            <a:endParaRPr lang="en-US"/>
          </a:p>
        </p:txBody>
      </p:sp>
    </p:spTree>
    <p:extLst>
      <p:ext uri="{BB962C8B-B14F-4D97-AF65-F5344CB8AC3E}">
        <p14:creationId xmlns:p14="http://schemas.microsoft.com/office/powerpoint/2010/main" val="1373104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E4B42-6FB9-46FF-9BF3-E76906A8CC40}" type="slidenum">
              <a:rPr lang="en-US" smtClean="0"/>
              <a:t>48</a:t>
            </a:fld>
            <a:endParaRPr lang="en-US"/>
          </a:p>
        </p:txBody>
      </p:sp>
    </p:spTree>
    <p:extLst>
      <p:ext uri="{BB962C8B-B14F-4D97-AF65-F5344CB8AC3E}">
        <p14:creationId xmlns:p14="http://schemas.microsoft.com/office/powerpoint/2010/main" val="15803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a:t>Instructor notes:</a:t>
            </a:r>
          </a:p>
          <a:p>
            <a:pPr algn="l"/>
            <a:r>
              <a:rPr lang="en-US" b="0" dirty="0"/>
              <a:t>Source and photo: DEA (U.S. Drug Enforcement Administration). 2016. Carfentanil: A Dangerous New Factor in the U.S. Opioid Crisis. Available: </a:t>
            </a:r>
            <a:r>
              <a:rPr lang="en-US" dirty="0"/>
              <a:t>https://www.dea.gov/sites/default/files/divisions/hq/2016/hq092216_attach.pdf.</a:t>
            </a:r>
            <a:endParaRPr lang="en-US" b="0" dirty="0"/>
          </a:p>
          <a:p>
            <a:pPr algn="l"/>
            <a:endParaRPr lang="en-US" b="0" dirty="0"/>
          </a:p>
        </p:txBody>
      </p:sp>
      <p:sp>
        <p:nvSpPr>
          <p:cNvPr id="4" name="Slide Number Placeholder 3"/>
          <p:cNvSpPr>
            <a:spLocks noGrp="1"/>
          </p:cNvSpPr>
          <p:nvPr>
            <p:ph type="sldNum" sz="quarter" idx="10"/>
          </p:nvPr>
        </p:nvSpPr>
        <p:spPr/>
        <p:txBody>
          <a:bodyPr/>
          <a:lstStyle/>
          <a:p>
            <a:pPr defTabSz="465887">
              <a:defRPr/>
            </a:pPr>
            <a:fld id="{AEB3B4AB-C7BC-2F44-87CB-40F8A6C0B7ED}" type="slidenum">
              <a:rPr lang="en-US">
                <a:solidFill>
                  <a:prstClr val="black"/>
                </a:solidFill>
                <a:latin typeface="Calibri"/>
              </a:rPr>
              <a:pPr defTabSz="465887">
                <a:defRPr/>
              </a:pPr>
              <a:t>7</a:t>
            </a:fld>
            <a:endParaRPr lang="en-US" dirty="0">
              <a:solidFill>
                <a:prstClr val="black"/>
              </a:solidFill>
              <a:latin typeface="Calibri"/>
            </a:endParaRPr>
          </a:p>
        </p:txBody>
      </p:sp>
    </p:spTree>
    <p:extLst>
      <p:ext uri="{BB962C8B-B14F-4D97-AF65-F5344CB8AC3E}">
        <p14:creationId xmlns:p14="http://schemas.microsoft.com/office/powerpoint/2010/main" val="150988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8</a:t>
            </a:fld>
            <a:endParaRPr lang="en-US" dirty="0"/>
          </a:p>
        </p:txBody>
      </p:sp>
    </p:spTree>
    <p:extLst>
      <p:ext uri="{BB962C8B-B14F-4D97-AF65-F5344CB8AC3E}">
        <p14:creationId xmlns:p14="http://schemas.microsoft.com/office/powerpoint/2010/main" val="250416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pPr marL="0" indent="0">
              <a:buFont typeface="+mj-lt"/>
              <a:buNone/>
            </a:pPr>
            <a:r>
              <a:rPr lang="en-US" sz="1200" kern="1200" dirty="0">
                <a:solidFill>
                  <a:schemeClr val="tx1"/>
                </a:solidFill>
                <a:effectLst/>
                <a:latin typeface="+mn-lt"/>
                <a:ea typeface="+mn-ea"/>
                <a:cs typeface="+mn-cs"/>
              </a:rPr>
              <a:t>The video was developed by the National Safety Council (NSC) and is entitled, Opioids &amp; the Brain. It is 2 minutes and 36 seconds long, and features Dr. Natalie </a:t>
            </a:r>
            <a:r>
              <a:rPr lang="en-US" sz="1200" kern="1200" dirty="0" err="1">
                <a:solidFill>
                  <a:schemeClr val="tx1"/>
                </a:solidFill>
                <a:effectLst/>
                <a:latin typeface="+mn-lt"/>
                <a:ea typeface="+mn-ea"/>
                <a:cs typeface="+mn-cs"/>
              </a:rPr>
              <a:t>Kirilichin</a:t>
            </a:r>
            <a:r>
              <a:rPr lang="en-US" sz="1200" kern="1200" dirty="0">
                <a:solidFill>
                  <a:schemeClr val="tx1"/>
                </a:solidFill>
                <a:effectLst/>
                <a:latin typeface="+mn-lt"/>
                <a:ea typeface="+mn-ea"/>
                <a:cs typeface="+mn-cs"/>
              </a:rPr>
              <a:t> of the NSC Physician Speakers Bureau. </a:t>
            </a:r>
          </a:p>
          <a:p>
            <a:pPr marL="0" indent="0">
              <a:buFont typeface="+mj-lt"/>
              <a:buNone/>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The video is embedded in slide. Note: you will need an internet connection and sound source to show the video. The </a:t>
            </a:r>
            <a:r>
              <a:rPr lang="en-US" sz="1200" kern="1200" dirty="0" err="1">
                <a:solidFill>
                  <a:schemeClr val="tx1"/>
                </a:solidFill>
                <a:effectLst/>
                <a:latin typeface="+mn-lt"/>
                <a:ea typeface="+mn-ea"/>
                <a:cs typeface="+mn-cs"/>
              </a:rPr>
              <a:t>Youtube</a:t>
            </a:r>
            <a:r>
              <a:rPr lang="en-US" sz="1200" kern="1200" dirty="0">
                <a:solidFill>
                  <a:schemeClr val="tx1"/>
                </a:solidFill>
                <a:effectLst/>
                <a:latin typeface="+mn-lt"/>
                <a:ea typeface="+mn-ea"/>
                <a:cs typeface="+mn-cs"/>
              </a:rPr>
              <a:t> URL for the video is: https://youtu.be/baCPgy6YLs4. If you know that you will not have internet access you can make your PPT presentation self-contained </a:t>
            </a:r>
            <a:r>
              <a:rPr lang="en-US" sz="1200" b="0" i="0" kern="1200" dirty="0">
                <a:solidFill>
                  <a:schemeClr val="tx1"/>
                </a:solidFill>
                <a:effectLst/>
                <a:latin typeface="+mn-lt"/>
                <a:ea typeface="+mn-ea"/>
                <a:cs typeface="+mn-cs"/>
              </a:rPr>
              <a:t>uploading the video and then save the PPT as a packaged PowerPoint presentation and not a full PowerPoint file by clicking File &gt; Save As &gt; PowerPoint Show. Be sure to test the file to make sure it works properly. </a:t>
            </a:r>
          </a:p>
          <a:p>
            <a:pPr marL="0" indent="0">
              <a:buFont typeface="+mj-lt"/>
              <a:buNone/>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5F9BD2F-64BF-4094-97EB-6D136D6AC71C}" type="slidenum">
              <a:rPr lang="en-US" smtClean="0"/>
              <a:t>9</a:t>
            </a:fld>
            <a:endParaRPr lang="en-US"/>
          </a:p>
        </p:txBody>
      </p:sp>
    </p:spTree>
    <p:extLst>
      <p:ext uri="{BB962C8B-B14F-4D97-AF65-F5344CB8AC3E}">
        <p14:creationId xmlns:p14="http://schemas.microsoft.com/office/powerpoint/2010/main" val="271230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pPr defTabSz="931774">
              <a:defRPr/>
            </a:pPr>
            <a:r>
              <a:rPr lang="en-US" dirty="0"/>
              <a:t>Sources:</a:t>
            </a:r>
          </a:p>
          <a:p>
            <a:pPr defTabSz="931774">
              <a:defRPr/>
            </a:pPr>
            <a:r>
              <a:rPr lang="en-US" dirty="0"/>
              <a:t>National Institute on Drug Abuse. Drugs, Brains, and Behavior: The Science of Addiction. Preface. Available: https://www.drugabuse.gov/publications/drugs-brains-behavior-science-addiction/preface.</a:t>
            </a:r>
          </a:p>
          <a:p>
            <a:pPr defTabSz="931774">
              <a:defRPr/>
            </a:pPr>
            <a:endParaRPr lang="en-US" dirty="0"/>
          </a:p>
          <a:p>
            <a:pPr defTabSz="931774">
              <a:defRPr/>
            </a:pPr>
            <a:r>
              <a:rPr lang="en-US" dirty="0"/>
              <a:t>The National Center on Addiction and Substance Abuse. 2012. Addiction Medicine: Closing the Gap between Science and Practice. Available: https://www.centeronaddiction.org/addiction-research/reports/addiction-medicine-closing-gap-between-science-and-practice.</a:t>
            </a:r>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10</a:t>
            </a:fld>
            <a:endParaRPr lang="en-US" dirty="0"/>
          </a:p>
        </p:txBody>
      </p:sp>
    </p:spTree>
    <p:extLst>
      <p:ext uri="{BB962C8B-B14F-4D97-AF65-F5344CB8AC3E}">
        <p14:creationId xmlns:p14="http://schemas.microsoft.com/office/powerpoint/2010/main" val="290620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b="1" dirty="0"/>
              <a:t>Instructor notes: </a:t>
            </a:r>
          </a:p>
          <a:p>
            <a:endParaRPr lang="en-US" dirty="0"/>
          </a:p>
        </p:txBody>
      </p:sp>
      <p:sp>
        <p:nvSpPr>
          <p:cNvPr id="4" name="Slide Number Placeholder 3"/>
          <p:cNvSpPr>
            <a:spLocks noGrp="1"/>
          </p:cNvSpPr>
          <p:nvPr>
            <p:ph type="sldNum" sz="quarter" idx="5"/>
          </p:nvPr>
        </p:nvSpPr>
        <p:spPr/>
        <p:txBody>
          <a:bodyPr/>
          <a:lstStyle/>
          <a:p>
            <a:fld id="{451D6137-E163-4DDF-8EB3-8AF66834D17F}" type="slidenum">
              <a:rPr lang="en-US" smtClean="0"/>
              <a:t>11</a:t>
            </a:fld>
            <a:endParaRPr lang="en-US" dirty="0"/>
          </a:p>
        </p:txBody>
      </p:sp>
    </p:spTree>
    <p:extLst>
      <p:ext uri="{BB962C8B-B14F-4D97-AF65-F5344CB8AC3E}">
        <p14:creationId xmlns:p14="http://schemas.microsoft.com/office/powerpoint/2010/main" val="3176025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3518A-FF0A-4250-955C-562B3BA42A51}" type="datetime1">
              <a:rPr lang="en-US" smtClean="0"/>
              <a:t>5/31/2023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95787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3411A-7A18-490A-9498-052392114941}" type="datetime1">
              <a:rPr lang="en-US" smtClean="0"/>
              <a:t>5/31/2023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38507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B7EFF-82EC-4F12-8C09-C15CBD6AA0C7}" type="datetime1">
              <a:rPr lang="en-US" smtClean="0"/>
              <a:t>5/31/2023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388723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wo 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838200"/>
          </a:xfrm>
        </p:spPr>
        <p:txBody>
          <a:bodyPr/>
          <a:lstStyle>
            <a:lvl1pPr>
              <a:lnSpc>
                <a:spcPct val="90000"/>
              </a:lnSpc>
              <a:defRPr/>
            </a:lvl1pPr>
          </a:lstStyle>
          <a:p>
            <a:r>
              <a:rPr lang="en-US" dirty="0"/>
              <a:t>Click to edit Master title style</a:t>
            </a:r>
          </a:p>
        </p:txBody>
      </p:sp>
      <p:sp>
        <p:nvSpPr>
          <p:cNvPr id="3" name="Content Placeholder 2"/>
          <p:cNvSpPr>
            <a:spLocks noGrp="1"/>
          </p:cNvSpPr>
          <p:nvPr>
            <p:ph sz="half" idx="1" hasCustomPrompt="1"/>
          </p:nvPr>
        </p:nvSpPr>
        <p:spPr>
          <a:xfrm>
            <a:off x="609600" y="1738618"/>
            <a:ext cx="5384800" cy="4753013"/>
          </a:xfrm>
        </p:spPr>
        <p:txBody>
          <a:bodyPr>
            <a:noAutofit/>
          </a:bodyPr>
          <a:lstStyle>
            <a:lvl1pPr marL="6350" indent="-6350">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7C9F27-51AD-4B21-91BF-8E4C8EED93DD}" type="datetime1">
              <a:rPr lang="en-US" smtClean="0"/>
              <a:t>5/31/2023</a:t>
            </a:fld>
            <a:endParaRPr lang="en-US" dirty="0"/>
          </a:p>
        </p:txBody>
      </p:sp>
      <p:sp>
        <p:nvSpPr>
          <p:cNvPr id="6" name="Footer Placeholder 5"/>
          <p:cNvSpPr>
            <a:spLocks noGrp="1"/>
          </p:cNvSpPr>
          <p:nvPr>
            <p:ph type="ftr" sz="quarter" idx="11"/>
          </p:nvPr>
        </p:nvSpPr>
        <p:spPr/>
        <p:txBody>
          <a:bodyPr/>
          <a:lstStyle>
            <a:lvl1pPr>
              <a:defRPr/>
            </a:lvl1pPr>
          </a:lstStyle>
          <a:p>
            <a:r>
              <a:rPr lang="pt-BR"/>
              <a:t>04/02/20</a:t>
            </a:r>
            <a:endParaRPr lang="en-US" dirty="0"/>
          </a:p>
        </p:txBody>
      </p:sp>
      <p:sp>
        <p:nvSpPr>
          <p:cNvPr id="7" name="Slide Number Placeholder 6"/>
          <p:cNvSpPr>
            <a:spLocks noGrp="1"/>
          </p:cNvSpPr>
          <p:nvPr>
            <p:ph type="sldNum" sz="quarter" idx="12"/>
          </p:nvPr>
        </p:nvSpPr>
        <p:spPr/>
        <p:txBody>
          <a:bodyPr/>
          <a:lstStyle/>
          <a:p>
            <a:fld id="{3295B7C4-B768-B345-B706-EB947EE70A49}" type="slidenum">
              <a:rPr lang="en-US" smtClean="0"/>
              <a:pPr/>
              <a:t>‹#›</a:t>
            </a:fld>
            <a:endParaRPr lang="en-US" dirty="0"/>
          </a:p>
        </p:txBody>
      </p:sp>
      <p:sp>
        <p:nvSpPr>
          <p:cNvPr id="9" name="Picture Placeholder 8">
            <a:extLst>
              <a:ext uri="{FF2B5EF4-FFF2-40B4-BE49-F238E27FC236}">
                <a16:creationId xmlns:a16="http://schemas.microsoft.com/office/drawing/2014/main" id="{B4D35583-C9F5-B34D-9207-962C3349C412}"/>
              </a:ext>
            </a:extLst>
          </p:cNvPr>
          <p:cNvSpPr>
            <a:spLocks noGrp="1"/>
          </p:cNvSpPr>
          <p:nvPr>
            <p:ph type="pic" sz="quarter" idx="13"/>
          </p:nvPr>
        </p:nvSpPr>
        <p:spPr>
          <a:xfrm>
            <a:off x="6178657" y="1738205"/>
            <a:ext cx="5403743" cy="4753251"/>
          </a:xfrm>
        </p:spPr>
        <p:txBody>
          <a:bodyPr>
            <a:noAutofit/>
          </a:bodyPr>
          <a:lstStyle/>
          <a:p>
            <a:endParaRPr lang="en-US" dirty="0"/>
          </a:p>
        </p:txBody>
      </p:sp>
    </p:spTree>
    <p:extLst>
      <p:ext uri="{BB962C8B-B14F-4D97-AF65-F5344CB8AC3E}">
        <p14:creationId xmlns:p14="http://schemas.microsoft.com/office/powerpoint/2010/main" val="488452569"/>
      </p:ext>
    </p:extLst>
  </p:cSld>
  <p:clrMapOvr>
    <a:masterClrMapping/>
  </p:clrMapOvr>
  <p:extLst>
    <p:ext uri="{DCECCB84-F9BA-43D5-87BE-67443E8EF086}">
      <p15:sldGuideLst xmlns:p15="http://schemas.microsoft.com/office/powerpoint/2012/main">
        <p15:guide id="1" orient="horz" pos="11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D45C-C759-4450-8A87-BE4622702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DDA20B-2DAF-4D1F-AD88-0E57F9180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664991-F1BF-462B-B6C5-1CBEE8199785}"/>
              </a:ext>
            </a:extLst>
          </p:cNvPr>
          <p:cNvSpPr>
            <a:spLocks noGrp="1"/>
          </p:cNvSpPr>
          <p:nvPr>
            <p:ph type="dt" sz="half" idx="10"/>
          </p:nvPr>
        </p:nvSpPr>
        <p:spPr/>
        <p:txBody>
          <a:bodyPr/>
          <a:lstStyle/>
          <a:p>
            <a:fld id="{2483047D-C51B-49C2-9DF9-A8A40408B2CF}" type="datetime1">
              <a:rPr lang="en-US" smtClean="0"/>
              <a:t>5/31/2023</a:t>
            </a:fld>
            <a:endParaRPr lang="en-US"/>
          </a:p>
        </p:txBody>
      </p:sp>
      <p:sp>
        <p:nvSpPr>
          <p:cNvPr id="5" name="Footer Placeholder 4">
            <a:extLst>
              <a:ext uri="{FF2B5EF4-FFF2-40B4-BE49-F238E27FC236}">
                <a16:creationId xmlns:a16="http://schemas.microsoft.com/office/drawing/2014/main" id="{6CE012D2-8AAC-4977-ABE3-84ED9E71A08E}"/>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E217407B-EBCA-4766-A87C-0322DCD8D919}"/>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35479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0437-1D28-436F-92FC-F4C9604E0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7C8DA-0A3A-46D9-A4F2-0A3FCDDF3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E9EC8-9652-45B6-99D0-84328EE345D4}"/>
              </a:ext>
            </a:extLst>
          </p:cNvPr>
          <p:cNvSpPr>
            <a:spLocks noGrp="1"/>
          </p:cNvSpPr>
          <p:nvPr>
            <p:ph type="dt" sz="half" idx="10"/>
          </p:nvPr>
        </p:nvSpPr>
        <p:spPr/>
        <p:txBody>
          <a:bodyPr/>
          <a:lstStyle/>
          <a:p>
            <a:fld id="{EC5A147D-94B2-42E7-BB81-EBCDDCE4732B}" type="datetime1">
              <a:rPr lang="en-US" smtClean="0"/>
              <a:t>5/31/2023</a:t>
            </a:fld>
            <a:endParaRPr lang="en-US"/>
          </a:p>
        </p:txBody>
      </p:sp>
      <p:sp>
        <p:nvSpPr>
          <p:cNvPr id="5" name="Footer Placeholder 4">
            <a:extLst>
              <a:ext uri="{FF2B5EF4-FFF2-40B4-BE49-F238E27FC236}">
                <a16:creationId xmlns:a16="http://schemas.microsoft.com/office/drawing/2014/main" id="{50505E15-2AE2-4C66-9CA0-C7B91E5A53A4}"/>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49E888F2-8E91-457F-8EC0-161F23C1686A}"/>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401333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F1D3-747C-4D35-B9D6-69F19534F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9E13C4-722F-4C91-A556-C91D4D208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493909-B9E1-4D62-BA69-128FE8B65323}"/>
              </a:ext>
            </a:extLst>
          </p:cNvPr>
          <p:cNvSpPr>
            <a:spLocks noGrp="1"/>
          </p:cNvSpPr>
          <p:nvPr>
            <p:ph type="dt" sz="half" idx="10"/>
          </p:nvPr>
        </p:nvSpPr>
        <p:spPr/>
        <p:txBody>
          <a:bodyPr/>
          <a:lstStyle/>
          <a:p>
            <a:fld id="{6A183F80-670A-4720-B26E-0CB6493B72D8}" type="datetime1">
              <a:rPr lang="en-US" smtClean="0"/>
              <a:t>5/31/2023</a:t>
            </a:fld>
            <a:endParaRPr lang="en-US"/>
          </a:p>
        </p:txBody>
      </p:sp>
      <p:sp>
        <p:nvSpPr>
          <p:cNvPr id="5" name="Footer Placeholder 4">
            <a:extLst>
              <a:ext uri="{FF2B5EF4-FFF2-40B4-BE49-F238E27FC236}">
                <a16:creationId xmlns:a16="http://schemas.microsoft.com/office/drawing/2014/main" id="{EFBE53BB-25E9-4C55-8F6E-18188A7BA0ED}"/>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25ACEE94-2955-4382-8535-5EBF7FFE1F6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355511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1639-58E5-4454-AB10-CA8AF42B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4426B-9E57-49A9-A605-8157C401D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F6762-AED6-43A6-B39C-636F55EB96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7C4E9-8D21-47AF-8D3F-01C67B274CDC}"/>
              </a:ext>
            </a:extLst>
          </p:cNvPr>
          <p:cNvSpPr>
            <a:spLocks noGrp="1"/>
          </p:cNvSpPr>
          <p:nvPr>
            <p:ph type="dt" sz="half" idx="10"/>
          </p:nvPr>
        </p:nvSpPr>
        <p:spPr/>
        <p:txBody>
          <a:bodyPr/>
          <a:lstStyle/>
          <a:p>
            <a:fld id="{86E26F19-8F00-467A-B929-BF7766139D10}" type="datetime1">
              <a:rPr lang="en-US" smtClean="0"/>
              <a:t>5/31/2023</a:t>
            </a:fld>
            <a:endParaRPr lang="en-US"/>
          </a:p>
        </p:txBody>
      </p:sp>
      <p:sp>
        <p:nvSpPr>
          <p:cNvPr id="6" name="Footer Placeholder 5">
            <a:extLst>
              <a:ext uri="{FF2B5EF4-FFF2-40B4-BE49-F238E27FC236}">
                <a16:creationId xmlns:a16="http://schemas.microsoft.com/office/drawing/2014/main" id="{09C268FA-DC1A-4417-B1B2-82578311FBB2}"/>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BAE284DE-9BF5-4BAE-ADB0-214BB9353243}"/>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920267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AB8D-8CDE-4D10-B87A-2FF20E884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05E4E6-C6DC-45F2-9CFA-831E957EA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0CD62-ACB6-4894-87B4-EC661DCCC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3CC29-BDC9-4D96-84D5-0CF38ADCD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6F7B1-FD04-43C9-9642-63A517A32A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915F6-97AA-4349-A434-931435732361}"/>
              </a:ext>
            </a:extLst>
          </p:cNvPr>
          <p:cNvSpPr>
            <a:spLocks noGrp="1"/>
          </p:cNvSpPr>
          <p:nvPr>
            <p:ph type="dt" sz="half" idx="10"/>
          </p:nvPr>
        </p:nvSpPr>
        <p:spPr/>
        <p:txBody>
          <a:bodyPr/>
          <a:lstStyle/>
          <a:p>
            <a:fld id="{D705AC95-5DC4-4B2F-8859-4E618177A16C}" type="datetime1">
              <a:rPr lang="en-US" smtClean="0"/>
              <a:t>5/31/2023</a:t>
            </a:fld>
            <a:endParaRPr lang="en-US"/>
          </a:p>
        </p:txBody>
      </p:sp>
      <p:sp>
        <p:nvSpPr>
          <p:cNvPr id="8" name="Footer Placeholder 7">
            <a:extLst>
              <a:ext uri="{FF2B5EF4-FFF2-40B4-BE49-F238E27FC236}">
                <a16:creationId xmlns:a16="http://schemas.microsoft.com/office/drawing/2014/main" id="{712E6B04-F84A-418C-8AD9-25EB0B8CEFE0}"/>
              </a:ext>
            </a:extLst>
          </p:cNvPr>
          <p:cNvSpPr>
            <a:spLocks noGrp="1"/>
          </p:cNvSpPr>
          <p:nvPr>
            <p:ph type="ftr" sz="quarter" idx="11"/>
          </p:nvPr>
        </p:nvSpPr>
        <p:spPr/>
        <p:txBody>
          <a:bodyPr/>
          <a:lstStyle/>
          <a:p>
            <a:r>
              <a:rPr lang="en-US"/>
              <a:t>04/02/20</a:t>
            </a:r>
          </a:p>
        </p:txBody>
      </p:sp>
      <p:sp>
        <p:nvSpPr>
          <p:cNvPr id="9" name="Slide Number Placeholder 8">
            <a:extLst>
              <a:ext uri="{FF2B5EF4-FFF2-40B4-BE49-F238E27FC236}">
                <a16:creationId xmlns:a16="http://schemas.microsoft.com/office/drawing/2014/main" id="{5D1520DB-82D9-4578-9E2B-88CF22C50F42}"/>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1950365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ED42-1EF7-4933-A50A-E3DD52BDAD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FBC3E4-7D80-47AB-8BD9-AA0099345E34}"/>
              </a:ext>
            </a:extLst>
          </p:cNvPr>
          <p:cNvSpPr>
            <a:spLocks noGrp="1"/>
          </p:cNvSpPr>
          <p:nvPr>
            <p:ph type="dt" sz="half" idx="10"/>
          </p:nvPr>
        </p:nvSpPr>
        <p:spPr/>
        <p:txBody>
          <a:bodyPr/>
          <a:lstStyle/>
          <a:p>
            <a:fld id="{9430658E-C26E-448E-BD72-5C32EA564CF5}" type="datetime1">
              <a:rPr lang="en-US" smtClean="0"/>
              <a:t>5/31/2023</a:t>
            </a:fld>
            <a:endParaRPr lang="en-US"/>
          </a:p>
        </p:txBody>
      </p:sp>
      <p:sp>
        <p:nvSpPr>
          <p:cNvPr id="4" name="Footer Placeholder 3">
            <a:extLst>
              <a:ext uri="{FF2B5EF4-FFF2-40B4-BE49-F238E27FC236}">
                <a16:creationId xmlns:a16="http://schemas.microsoft.com/office/drawing/2014/main" id="{46A1AE6D-753E-42B5-BCB4-548DFD550CCC}"/>
              </a:ext>
            </a:extLst>
          </p:cNvPr>
          <p:cNvSpPr>
            <a:spLocks noGrp="1"/>
          </p:cNvSpPr>
          <p:nvPr>
            <p:ph type="ftr" sz="quarter" idx="11"/>
          </p:nvPr>
        </p:nvSpPr>
        <p:spPr/>
        <p:txBody>
          <a:bodyPr/>
          <a:lstStyle/>
          <a:p>
            <a:r>
              <a:rPr lang="en-US"/>
              <a:t>04/02/20</a:t>
            </a:r>
          </a:p>
        </p:txBody>
      </p:sp>
      <p:sp>
        <p:nvSpPr>
          <p:cNvPr id="5" name="Slide Number Placeholder 4">
            <a:extLst>
              <a:ext uri="{FF2B5EF4-FFF2-40B4-BE49-F238E27FC236}">
                <a16:creationId xmlns:a16="http://schemas.microsoft.com/office/drawing/2014/main" id="{B9F2C722-487C-4174-A8F2-48C88C4ABEEE}"/>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286365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3E417-68C4-4F81-811B-B5BA0C818635}"/>
              </a:ext>
            </a:extLst>
          </p:cNvPr>
          <p:cNvSpPr>
            <a:spLocks noGrp="1"/>
          </p:cNvSpPr>
          <p:nvPr>
            <p:ph type="dt" sz="half" idx="10"/>
          </p:nvPr>
        </p:nvSpPr>
        <p:spPr/>
        <p:txBody>
          <a:bodyPr/>
          <a:lstStyle/>
          <a:p>
            <a:fld id="{AF34F488-3696-4A5E-985B-02CF09B80D55}" type="datetime1">
              <a:rPr lang="en-US" smtClean="0"/>
              <a:t>5/31/2023</a:t>
            </a:fld>
            <a:endParaRPr lang="en-US"/>
          </a:p>
        </p:txBody>
      </p:sp>
      <p:sp>
        <p:nvSpPr>
          <p:cNvPr id="3" name="Footer Placeholder 2">
            <a:extLst>
              <a:ext uri="{FF2B5EF4-FFF2-40B4-BE49-F238E27FC236}">
                <a16:creationId xmlns:a16="http://schemas.microsoft.com/office/drawing/2014/main" id="{2E38DCD9-2747-49DA-AEBC-83CBBEA94E8E}"/>
              </a:ext>
            </a:extLst>
          </p:cNvPr>
          <p:cNvSpPr>
            <a:spLocks noGrp="1"/>
          </p:cNvSpPr>
          <p:nvPr>
            <p:ph type="ftr" sz="quarter" idx="11"/>
          </p:nvPr>
        </p:nvSpPr>
        <p:spPr/>
        <p:txBody>
          <a:bodyPr/>
          <a:lstStyle/>
          <a:p>
            <a:r>
              <a:rPr lang="en-US"/>
              <a:t>04/02/20</a:t>
            </a:r>
          </a:p>
        </p:txBody>
      </p:sp>
      <p:sp>
        <p:nvSpPr>
          <p:cNvPr id="4" name="Slide Number Placeholder 3">
            <a:extLst>
              <a:ext uri="{FF2B5EF4-FFF2-40B4-BE49-F238E27FC236}">
                <a16:creationId xmlns:a16="http://schemas.microsoft.com/office/drawing/2014/main" id="{69413DA4-844D-4CDA-B60E-FD2C270A7FCB}"/>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10884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1C5AB-BE02-41E1-B447-851DD3B40768}" type="datetime1">
              <a:rPr lang="en-US" smtClean="0"/>
              <a:t>5/31/2023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3225076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CC71-5E43-43FB-95F8-D28BE7F6A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58A37-103F-4756-8E1A-753082101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6F63DC-61CD-4B44-8D80-1A6B6824E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2D66F-1F62-416F-83BB-758639CA47AB}"/>
              </a:ext>
            </a:extLst>
          </p:cNvPr>
          <p:cNvSpPr>
            <a:spLocks noGrp="1"/>
          </p:cNvSpPr>
          <p:nvPr>
            <p:ph type="dt" sz="half" idx="10"/>
          </p:nvPr>
        </p:nvSpPr>
        <p:spPr/>
        <p:txBody>
          <a:bodyPr/>
          <a:lstStyle/>
          <a:p>
            <a:fld id="{3E95D799-5562-4E8D-964A-A7C38050BD27}" type="datetime1">
              <a:rPr lang="en-US" smtClean="0"/>
              <a:t>5/31/2023</a:t>
            </a:fld>
            <a:endParaRPr lang="en-US"/>
          </a:p>
        </p:txBody>
      </p:sp>
      <p:sp>
        <p:nvSpPr>
          <p:cNvPr id="6" name="Footer Placeholder 5">
            <a:extLst>
              <a:ext uri="{FF2B5EF4-FFF2-40B4-BE49-F238E27FC236}">
                <a16:creationId xmlns:a16="http://schemas.microsoft.com/office/drawing/2014/main" id="{939700B4-18DA-4D70-8287-BE5C7E1E103B}"/>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EB311BC2-30E5-405C-8C19-5E9D49B63B04}"/>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605614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98DF-C8AB-4C27-B0DA-474B3D4C9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30C58-C75C-4A0A-B3D6-ECF8B26CF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511A0-7274-4752-A827-DCE088F69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AFD2F-1700-4108-82DB-C48FF5CB5D1B}"/>
              </a:ext>
            </a:extLst>
          </p:cNvPr>
          <p:cNvSpPr>
            <a:spLocks noGrp="1"/>
          </p:cNvSpPr>
          <p:nvPr>
            <p:ph type="dt" sz="half" idx="10"/>
          </p:nvPr>
        </p:nvSpPr>
        <p:spPr/>
        <p:txBody>
          <a:bodyPr/>
          <a:lstStyle/>
          <a:p>
            <a:fld id="{28C6E978-2353-4100-93FC-4CC3D522B9DC}" type="datetime1">
              <a:rPr lang="en-US" smtClean="0"/>
              <a:t>5/31/2023</a:t>
            </a:fld>
            <a:endParaRPr lang="en-US"/>
          </a:p>
        </p:txBody>
      </p:sp>
      <p:sp>
        <p:nvSpPr>
          <p:cNvPr id="6" name="Footer Placeholder 5">
            <a:extLst>
              <a:ext uri="{FF2B5EF4-FFF2-40B4-BE49-F238E27FC236}">
                <a16:creationId xmlns:a16="http://schemas.microsoft.com/office/drawing/2014/main" id="{7C519791-134A-4684-9458-69A3A927C54E}"/>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64231470-2BF6-4ACD-85A1-5771AAFDAC74}"/>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159187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F5FD-AC2A-4DEB-A4C9-3FC1A620B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955AF-266E-4DD9-B12E-B8BE8092D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E953F-AEE8-4562-87B5-79ECEAE814A1}"/>
              </a:ext>
            </a:extLst>
          </p:cNvPr>
          <p:cNvSpPr>
            <a:spLocks noGrp="1"/>
          </p:cNvSpPr>
          <p:nvPr>
            <p:ph type="dt" sz="half" idx="10"/>
          </p:nvPr>
        </p:nvSpPr>
        <p:spPr/>
        <p:txBody>
          <a:bodyPr/>
          <a:lstStyle/>
          <a:p>
            <a:fld id="{A175B27D-36B3-47E9-9EC0-20251D451F05}" type="datetime1">
              <a:rPr lang="en-US" smtClean="0"/>
              <a:t>5/31/2023</a:t>
            </a:fld>
            <a:endParaRPr lang="en-US"/>
          </a:p>
        </p:txBody>
      </p:sp>
      <p:sp>
        <p:nvSpPr>
          <p:cNvPr id="5" name="Footer Placeholder 4">
            <a:extLst>
              <a:ext uri="{FF2B5EF4-FFF2-40B4-BE49-F238E27FC236}">
                <a16:creationId xmlns:a16="http://schemas.microsoft.com/office/drawing/2014/main" id="{45090FE7-CC33-41DF-A061-FEE4943ED068}"/>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A7F02C17-FCA9-4EDA-A05E-7749D0F6541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4197050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6C51D-ED34-48B7-9091-668F0E945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2D201-069B-472A-AF09-DE7AEA9E17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8A2AA-7E1B-490F-BD53-6796E9993D5D}"/>
              </a:ext>
            </a:extLst>
          </p:cNvPr>
          <p:cNvSpPr>
            <a:spLocks noGrp="1"/>
          </p:cNvSpPr>
          <p:nvPr>
            <p:ph type="dt" sz="half" idx="10"/>
          </p:nvPr>
        </p:nvSpPr>
        <p:spPr/>
        <p:txBody>
          <a:bodyPr/>
          <a:lstStyle/>
          <a:p>
            <a:fld id="{E15198C2-1E23-4607-892F-9F0D2D1BFD83}" type="datetime1">
              <a:rPr lang="en-US" smtClean="0"/>
              <a:t>5/31/2023</a:t>
            </a:fld>
            <a:endParaRPr lang="en-US"/>
          </a:p>
        </p:txBody>
      </p:sp>
      <p:sp>
        <p:nvSpPr>
          <p:cNvPr id="5" name="Footer Placeholder 4">
            <a:extLst>
              <a:ext uri="{FF2B5EF4-FFF2-40B4-BE49-F238E27FC236}">
                <a16:creationId xmlns:a16="http://schemas.microsoft.com/office/drawing/2014/main" id="{CA879373-D147-4BE7-AEEE-B4EB85B8D66A}"/>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09EF9CA5-6A93-4502-A7AF-FC04823FDA9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351601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0772E5-91ED-4E73-BBB0-3675D885F8F9}" type="datetime1">
              <a:rPr lang="en-US" smtClean="0"/>
              <a:t>5/31/2023</a:t>
            </a:fld>
            <a:endParaRPr lang="en-US"/>
          </a:p>
        </p:txBody>
      </p:sp>
      <p:sp>
        <p:nvSpPr>
          <p:cNvPr id="5" name="Footer Placeholder 4"/>
          <p:cNvSpPr>
            <a:spLocks noGrp="1"/>
          </p:cNvSpPr>
          <p:nvPr>
            <p:ph type="ftr" sz="quarter" idx="11"/>
          </p:nvPr>
        </p:nvSpPr>
        <p:spPr/>
        <p:txBody>
          <a:bodyPr/>
          <a:lstStyle/>
          <a:p>
            <a:r>
              <a:rPr lang="en-US"/>
              <a:t>04/02/20</a:t>
            </a:r>
          </a:p>
        </p:txBody>
      </p:sp>
      <p:sp>
        <p:nvSpPr>
          <p:cNvPr id="6" name="Slide Number Placeholder 5"/>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279132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DB7132-B654-4507-A924-70C37008295D}" type="datetime1">
              <a:rPr lang="en-US" smtClean="0"/>
              <a:t>5/31/2023</a:t>
            </a:fld>
            <a:endParaRPr lang="en-US"/>
          </a:p>
        </p:txBody>
      </p:sp>
      <p:sp>
        <p:nvSpPr>
          <p:cNvPr id="6" name="Footer Placeholder 5"/>
          <p:cNvSpPr>
            <a:spLocks noGrp="1"/>
          </p:cNvSpPr>
          <p:nvPr>
            <p:ph type="ftr" sz="quarter" idx="11"/>
          </p:nvPr>
        </p:nvSpPr>
        <p:spPr/>
        <p:txBody>
          <a:bodyPr/>
          <a:lstStyle/>
          <a:p>
            <a:r>
              <a:rPr lang="en-US"/>
              <a:t>04/02/20</a:t>
            </a:r>
          </a:p>
        </p:txBody>
      </p:sp>
      <p:sp>
        <p:nvSpPr>
          <p:cNvPr id="7" name="Slide Number Placeholder 6"/>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9083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F97167-ADE7-45C5-B056-1F0A68F20885}" type="datetime1">
              <a:rPr lang="en-US" smtClean="0"/>
              <a:t>5/31/2023</a:t>
            </a:fld>
            <a:endParaRPr lang="en-US"/>
          </a:p>
        </p:txBody>
      </p:sp>
      <p:sp>
        <p:nvSpPr>
          <p:cNvPr id="8" name="Footer Placeholder 7"/>
          <p:cNvSpPr>
            <a:spLocks noGrp="1"/>
          </p:cNvSpPr>
          <p:nvPr>
            <p:ph type="ftr" sz="quarter" idx="11"/>
          </p:nvPr>
        </p:nvSpPr>
        <p:spPr/>
        <p:txBody>
          <a:bodyPr/>
          <a:lstStyle/>
          <a:p>
            <a:r>
              <a:rPr lang="en-US"/>
              <a:t>04/02/20</a:t>
            </a:r>
          </a:p>
        </p:txBody>
      </p:sp>
      <p:sp>
        <p:nvSpPr>
          <p:cNvPr id="9" name="Slide Number Placeholder 8"/>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339035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C5AFC3-635D-4CFC-AD1F-2E38CFEFB0EF}" type="datetime1">
              <a:rPr lang="en-US" smtClean="0"/>
              <a:t>5/31/2023</a:t>
            </a:fld>
            <a:endParaRPr lang="en-US"/>
          </a:p>
        </p:txBody>
      </p:sp>
      <p:sp>
        <p:nvSpPr>
          <p:cNvPr id="4" name="Footer Placeholder 3"/>
          <p:cNvSpPr>
            <a:spLocks noGrp="1"/>
          </p:cNvSpPr>
          <p:nvPr>
            <p:ph type="ftr" sz="quarter" idx="11"/>
          </p:nvPr>
        </p:nvSpPr>
        <p:spPr/>
        <p:txBody>
          <a:bodyPr/>
          <a:lstStyle/>
          <a:p>
            <a:r>
              <a:rPr lang="en-US"/>
              <a:t>04/02/20</a:t>
            </a:r>
          </a:p>
        </p:txBody>
      </p:sp>
      <p:sp>
        <p:nvSpPr>
          <p:cNvPr id="5" name="Slide Number Placeholder 4"/>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123281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2432-4FD3-49BE-AB21-06326D53739C}" type="datetime1">
              <a:rPr lang="en-US" smtClean="0"/>
              <a:t>5/31/2023</a:t>
            </a:fld>
            <a:endParaRPr lang="en-US"/>
          </a:p>
        </p:txBody>
      </p:sp>
      <p:sp>
        <p:nvSpPr>
          <p:cNvPr id="3" name="Footer Placeholder 2"/>
          <p:cNvSpPr>
            <a:spLocks noGrp="1"/>
          </p:cNvSpPr>
          <p:nvPr>
            <p:ph type="ftr" sz="quarter" idx="11"/>
          </p:nvPr>
        </p:nvSpPr>
        <p:spPr/>
        <p:txBody>
          <a:bodyPr/>
          <a:lstStyle/>
          <a:p>
            <a:r>
              <a:rPr lang="en-US"/>
              <a:t>04/02/20</a:t>
            </a:r>
          </a:p>
        </p:txBody>
      </p:sp>
      <p:sp>
        <p:nvSpPr>
          <p:cNvPr id="4" name="Slide Number Placeholder 3"/>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232468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1FA31-12F3-4078-A643-C500DC1FD9DA}" type="datetime1">
              <a:rPr lang="en-US" smtClean="0"/>
              <a:t>5/31/2023</a:t>
            </a:fld>
            <a:endParaRPr lang="en-US"/>
          </a:p>
        </p:txBody>
      </p:sp>
      <p:sp>
        <p:nvSpPr>
          <p:cNvPr id="6" name="Footer Placeholder 5"/>
          <p:cNvSpPr>
            <a:spLocks noGrp="1"/>
          </p:cNvSpPr>
          <p:nvPr>
            <p:ph type="ftr" sz="quarter" idx="11"/>
          </p:nvPr>
        </p:nvSpPr>
        <p:spPr/>
        <p:txBody>
          <a:bodyPr/>
          <a:lstStyle/>
          <a:p>
            <a:r>
              <a:rPr lang="en-US"/>
              <a:t>04/02/20</a:t>
            </a:r>
          </a:p>
        </p:txBody>
      </p:sp>
      <p:sp>
        <p:nvSpPr>
          <p:cNvPr id="7" name="Slide Number Placeholder 6"/>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199911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33906B-2722-40B2-B6F2-41ABD5A346E0}" type="datetime1">
              <a:rPr lang="en-US" smtClean="0"/>
              <a:t>5/31/2023</a:t>
            </a:fld>
            <a:endParaRPr lang="en-US"/>
          </a:p>
        </p:txBody>
      </p:sp>
      <p:sp>
        <p:nvSpPr>
          <p:cNvPr id="6" name="Footer Placeholder 5"/>
          <p:cNvSpPr>
            <a:spLocks noGrp="1"/>
          </p:cNvSpPr>
          <p:nvPr>
            <p:ph type="ftr" sz="quarter" idx="11"/>
          </p:nvPr>
        </p:nvSpPr>
        <p:spPr/>
        <p:txBody>
          <a:bodyPr/>
          <a:lstStyle/>
          <a:p>
            <a:r>
              <a:rPr lang="en-US"/>
              <a:t>04/02/20</a:t>
            </a:r>
          </a:p>
        </p:txBody>
      </p:sp>
      <p:sp>
        <p:nvSpPr>
          <p:cNvPr id="7" name="Slide Number Placeholder 6"/>
          <p:cNvSpPr>
            <a:spLocks noGrp="1"/>
          </p:cNvSpPr>
          <p:nvPr>
            <p:ph type="sldNum" sz="quarter" idx="12"/>
          </p:nvPr>
        </p:nvSpPr>
        <p:spPr/>
        <p:txBody>
          <a:bodyPr/>
          <a:lstStyle/>
          <a:p>
            <a:fld id="{6078A11C-08CE-4F11-A7A7-A43B6841AD3F}" type="slidenum">
              <a:rPr lang="en-US" smtClean="0"/>
              <a:t>‹#›</a:t>
            </a:fld>
            <a:endParaRPr lang="en-US"/>
          </a:p>
        </p:txBody>
      </p:sp>
    </p:spTree>
    <p:extLst>
      <p:ext uri="{BB962C8B-B14F-4D97-AF65-F5344CB8AC3E}">
        <p14:creationId xmlns:p14="http://schemas.microsoft.com/office/powerpoint/2010/main" val="132185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E3A1A-7C6A-470F-98B8-7ADBA563E646}" type="datetime1">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04/02/20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8A11C-08CE-4F11-A7A7-A43B6841AD3F}" type="slidenum">
              <a:rPr lang="en-US" smtClean="0"/>
              <a:t>‹#›</a:t>
            </a:fld>
            <a:endParaRPr lang="en-US"/>
          </a:p>
        </p:txBody>
      </p:sp>
    </p:spTree>
    <p:extLst>
      <p:ext uri="{BB962C8B-B14F-4D97-AF65-F5344CB8AC3E}">
        <p14:creationId xmlns:p14="http://schemas.microsoft.com/office/powerpoint/2010/main" val="123513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593E4-4D81-47BF-A2CA-D53756D6F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40F04-8A28-474A-9A7C-DBCA02885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9C534-ED58-422B-B73A-76AF97629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7B538-5B17-4674-B11D-003FE55C89AE}" type="datetime1">
              <a:rPr lang="en-US" smtClean="0"/>
              <a:t>5/31/2023</a:t>
            </a:fld>
            <a:endParaRPr lang="en-US"/>
          </a:p>
        </p:txBody>
      </p:sp>
      <p:sp>
        <p:nvSpPr>
          <p:cNvPr id="5" name="Footer Placeholder 4">
            <a:extLst>
              <a:ext uri="{FF2B5EF4-FFF2-40B4-BE49-F238E27FC236}">
                <a16:creationId xmlns:a16="http://schemas.microsoft.com/office/drawing/2014/main" id="{4E6A9BC5-146C-4E6D-A108-3FBA68F77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04/02/20</a:t>
            </a:r>
          </a:p>
        </p:txBody>
      </p:sp>
      <p:sp>
        <p:nvSpPr>
          <p:cNvPr id="6" name="Slide Number Placeholder 5">
            <a:extLst>
              <a:ext uri="{FF2B5EF4-FFF2-40B4-BE49-F238E27FC236}">
                <a16:creationId xmlns:a16="http://schemas.microsoft.com/office/drawing/2014/main" id="{013B832B-5187-45A1-A86C-CFAAB48BE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5738C-EF23-450F-9570-2CF196C5DC98}" type="slidenum">
              <a:rPr lang="en-US" smtClean="0"/>
              <a:t>‹#›</a:t>
            </a:fld>
            <a:endParaRPr lang="en-US"/>
          </a:p>
        </p:txBody>
      </p:sp>
    </p:spTree>
    <p:extLst>
      <p:ext uri="{BB962C8B-B14F-4D97-AF65-F5344CB8AC3E}">
        <p14:creationId xmlns:p14="http://schemas.microsoft.com/office/powerpoint/2010/main" val="269074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drugoverdose/prevention/prescribing.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cdc.gov/drugoverdose/prevention/treatment.html" TargetMode="External"/><Relationship Id="rId4" Type="http://schemas.openxmlformats.org/officeDocument/2006/relationships/hyperlink" Target="https://www.cdc.gov/drugoverdose/prevention/opioid-use-disorder.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hyperlink" Target="https://tools.niehs.nih.gov/wetp/index.cfm?id=258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rugabuse.gov/publications/drugs-brains-behavior-science-addiction/drug-abuse-addic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www.fda.gov/ForConsumers/ConsumerUpdates/ucm101653.htm" TargetMode="External"/><Relationship Id="rId4" Type="http://schemas.openxmlformats.org/officeDocument/2006/relationships/hyperlink" Target="https://iprcc.nih.gov/Federal-Pain-Research-Strategy/Overview"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samhsa.gov/capt/practicing-effective-prevention/prevention-behavioral-health/adverse-childhood-experienc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ncsl.org/research/civil-and-criminal-justice/drug-overdose-immunity-good-samaritan-laws.aspx" TargetMode="External"/><Relationship Id="rId4" Type="http://schemas.openxmlformats.org/officeDocument/2006/relationships/hyperlink" Target="https://www.drugabuse.gov/publications/effective-treatments-opioid-addiction/effective-treatments-opioid-addiction"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211.org/" TargetMode="External"/><Relationship Id="rId3" Type="http://schemas.openxmlformats.org/officeDocument/2006/relationships/hyperlink" Target="https://www.aa.org/" TargetMode="External"/><Relationship Id="rId7" Type="http://schemas.openxmlformats.org/officeDocument/2006/relationships/hyperlink" Target="https://www.samhsa.gov/find-help/national-helplin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findtreatment.samhsa.gov/locator/home" TargetMode="External"/><Relationship Id="rId5" Type="http://schemas.openxmlformats.org/officeDocument/2006/relationships/hyperlink" Target="http://www.celebraterecovery.com/" TargetMode="External"/><Relationship Id="rId4" Type="http://schemas.openxmlformats.org/officeDocument/2006/relationships/hyperlink" Target="https://www.na.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amhsa.gov/sbir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hyperlink" Target="https://www.mentalhealthfirstaid.org/" TargetMode="External"/><Relationship Id="rId4" Type="http://schemas.openxmlformats.org/officeDocument/2006/relationships/hyperlink" Target="https://www.samhsa.gov/recovery/peer-support-social-inclusio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samhsa.gov/nctic/trauma-intervention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cdc.gov/drugoverdose/prevention/index.html" TargetMode="External"/><Relationship Id="rId4" Type="http://schemas.openxmlformats.org/officeDocument/2006/relationships/hyperlink" Target="https://www.samhsa.gov/sites/default/files/programs_campaigns/homelessness_programs_resources/path-spotlight-motivational-interviewing.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www.samhsa.gov/recovery/peer-support-social-inclus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211.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ubmed/16814261"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3" Type="http://schemas.openxmlformats.org/officeDocument/2006/relationships/hyperlink" Target="https://www.cdc.gov/violenceprevention/acestudy/index.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8" Type="http://schemas.openxmlformats.org/officeDocument/2006/relationships/hyperlink" Target="https://teens.drugabuse.gov/blog/post/lets-shatter-myths-about-drugs" TargetMode="External"/><Relationship Id="rId3" Type="http://schemas.openxmlformats.org/officeDocument/2006/relationships/hyperlink" Target="https://www.celebraterecovery.com/index.php/about-us/19-the-landing" TargetMode="External"/><Relationship Id="rId7" Type="http://schemas.openxmlformats.org/officeDocument/2006/relationships/hyperlink" Target="https://www.hhs.gov/disclaimer.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abovetheinfluence.com/" TargetMode="External"/><Relationship Id="rId5" Type="http://schemas.openxmlformats.org/officeDocument/2006/relationships/hyperlink" Target="https://teens.drugabuse.gov/" TargetMode="External"/><Relationship Id="rId4" Type="http://schemas.openxmlformats.org/officeDocument/2006/relationships/hyperlink" Target="https://www.teenchallengeusa.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hhs.gov/about/agencies/regional-offices/index.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hyperlink" Target="https://store.samhsa.gov/product/One-Voice-One-Community-Building-Strong-Effective-Partnerships-Among-Community-Faith/SMA13-4739" TargetMode="External"/><Relationship Id="rId4" Type="http://schemas.openxmlformats.org/officeDocument/2006/relationships/hyperlink" Target="https://www.samhsa.gov/about-us/who-we-are/regional-administrator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cadca.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recoverymonth.gov/" TargetMode="External"/><Relationship Id="rId4" Type="http://schemas.openxmlformats.org/officeDocument/2006/relationships/hyperlink" Target="https://www.samhsa.gov/Prevention-Week"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hhs.gov/about/agencies/iea/partnerships/opioid-toolkit/index.html" TargetMode="External"/><Relationship Id="rId7" Type="http://schemas.openxmlformats.org/officeDocument/2006/relationships/hyperlink" Target="https://www.drugabuse.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tools.niehs.nih.gov/wetp/index.cfm?id=2587" TargetMode="External"/><Relationship Id="rId5" Type="http://schemas.openxmlformats.org/officeDocument/2006/relationships/hyperlink" Target="https://www.cdc.gov/opioids/index.html" TargetMode="External"/><Relationship Id="rId4" Type="http://schemas.openxmlformats.org/officeDocument/2006/relationships/hyperlink" Target="https://store.samhsa.gov/product/Opioid-Overdose-Prevention-Toolkit/SMA18-4742"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mwc.umn.edu/contact/"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baCPgy6YLs4?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17" y="1945731"/>
            <a:ext cx="10515600" cy="1325563"/>
          </a:xfrm>
        </p:spPr>
        <p:txBody>
          <a:bodyPr>
            <a:normAutofit fontScale="90000"/>
          </a:bodyPr>
          <a:lstStyle/>
          <a:p>
            <a:pPr algn="ctr"/>
            <a:r>
              <a:rPr lang="en-US" sz="4900" b="1" dirty="0">
                <a:latin typeface="Arial" panose="020B0604020202020204" pitchFamily="34" charset="0"/>
                <a:cs typeface="Arial" panose="020B0604020202020204" pitchFamily="34" charset="0"/>
              </a:rPr>
              <a:t>Opioid Awareness for Communities</a:t>
            </a:r>
            <a:br>
              <a:rPr lang="en-US" dirty="0"/>
            </a:br>
            <a:br>
              <a:rPr lang="en-US" dirty="0"/>
            </a:br>
            <a:r>
              <a:rPr lang="en-US" sz="3600" dirty="0"/>
              <a:t> </a:t>
            </a:r>
            <a:r>
              <a:rPr lang="en-US" sz="3600" dirty="0">
                <a:solidFill>
                  <a:prstClr val="black"/>
                </a:solidFill>
                <a:latin typeface="Arial" panose="020B0604020202020204" pitchFamily="34" charset="0"/>
                <a:cs typeface="Arial" panose="020B0604020202020204" pitchFamily="34" charset="0"/>
              </a:rPr>
              <a:t>Practical Tools for Community Members to Help with the Opioid Epidemic</a:t>
            </a:r>
            <a:r>
              <a:rPr lang="en-US" sz="3600" dirty="0">
                <a:latin typeface="Arial" panose="020B0604020202020204" pitchFamily="34" charset="0"/>
                <a:cs typeface="Arial" panose="020B0604020202020204" pitchFamily="34" charset="0"/>
              </a:rPr>
              <a:t> </a:t>
            </a:r>
          </a:p>
        </p:txBody>
      </p:sp>
      <p:pic>
        <p:nvPicPr>
          <p:cNvPr id="3" name="Picture 2" descr="Midwest Consortium for Hazardous Waste Worker Training (MWC)&#10;&#10;mwc.umn.edu&#10;&#10;States highlighted: North Dakota, Minnesota, Wisconsin, Michigan, Illinois, Indiana, Ohio, Kentucky, and Tenness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627" y="3868099"/>
            <a:ext cx="3590221" cy="2166166"/>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F25738C-EF23-450F-9570-2CF196C5DC98}" type="slidenum">
              <a:rPr lang="en-US" smtClean="0"/>
              <a:t>1</a:t>
            </a:fld>
            <a:endParaRPr lang="en-US"/>
          </a:p>
        </p:txBody>
      </p:sp>
      <p:sp>
        <p:nvSpPr>
          <p:cNvPr id="5" name="Rectangle 4"/>
          <p:cNvSpPr/>
          <p:nvPr/>
        </p:nvSpPr>
        <p:spPr>
          <a:xfrm>
            <a:off x="156518" y="6231135"/>
            <a:ext cx="6895071" cy="276999"/>
          </a:xfrm>
          <a:prstGeom prst="rect">
            <a:avLst/>
          </a:prstGeom>
        </p:spPr>
        <p:txBody>
          <a:bodyPr wrap="square">
            <a:spAutoFit/>
          </a:bodyPr>
          <a:lstStyle/>
          <a:p>
            <a:pPr algn="ctr">
              <a:tabLst>
                <a:tab pos="800100" algn="l"/>
                <a:tab pos="2971800" algn="r"/>
              </a:tabLst>
            </a:pPr>
            <a:r>
              <a:rPr lang="en-US" sz="1200" dirty="0">
                <a:solidFill>
                  <a:srgbClr val="000000"/>
                </a:solidFill>
                <a:latin typeface="Arial" panose="020B0604020202020204" pitchFamily="34" charset="0"/>
                <a:ea typeface="Times New Roman" panose="02020603050405020304" pitchFamily="18" charset="0"/>
              </a:rPr>
              <a:t>Copyright © 2022 - </a:t>
            </a:r>
            <a:r>
              <a:rPr lang="en-US" sz="1200" dirty="0">
                <a:latin typeface="Arial" panose="020B0604020202020204" pitchFamily="34" charset="0"/>
                <a:ea typeface="Times New Roman" panose="02020603050405020304" pitchFamily="18" charset="0"/>
              </a:rPr>
              <a:t>Midwest Consortium for Hazardous Waste Worker Training</a:t>
            </a:r>
          </a:p>
        </p:txBody>
      </p:sp>
    </p:spTree>
    <p:extLst>
      <p:ext uri="{BB962C8B-B14F-4D97-AF65-F5344CB8AC3E}">
        <p14:creationId xmlns:p14="http://schemas.microsoft.com/office/powerpoint/2010/main" val="6340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413F29-7CC5-4A8B-A64C-2C46BFE38647}"/>
              </a:ext>
            </a:extLst>
          </p:cNvPr>
          <p:cNvSpPr>
            <a:spLocks noGrp="1"/>
          </p:cNvSpPr>
          <p:nvPr>
            <p:ph type="title"/>
          </p:nvPr>
        </p:nvSpPr>
        <p:spPr>
          <a:xfrm>
            <a:off x="719191" y="764247"/>
            <a:ext cx="10634609" cy="2603500"/>
          </a:xfrm>
        </p:spPr>
        <p:txBody>
          <a:bodyPr>
            <a:normAutofit fontScale="90000"/>
          </a:bodyPr>
          <a:lstStyle/>
          <a:p>
            <a:r>
              <a:rPr lang="en-US" sz="3600" dirty="0">
                <a:latin typeface="Arial" panose="020B0604020202020204" pitchFamily="34" charset="0"/>
                <a:cs typeface="Arial" panose="020B0604020202020204" pitchFamily="34" charset="0"/>
              </a:rPr>
              <a:t>The American Medical Association, the American Society of Addiction Medicine, as well as most medical associations and the CDC define substance use disorder as a </a:t>
            </a:r>
            <a:r>
              <a:rPr lang="en-US" sz="3600" dirty="0">
                <a:solidFill>
                  <a:schemeClr val="tx1"/>
                </a:solidFill>
                <a:latin typeface="Arial" panose="020B0604020202020204" pitchFamily="34" charset="0"/>
                <a:cs typeface="Arial" panose="020B0604020202020204" pitchFamily="34" charset="0"/>
              </a:rPr>
              <a:t>disease</a:t>
            </a:r>
            <a:r>
              <a:rPr lang="en-US" sz="3600" dirty="0">
                <a:latin typeface="Arial" panose="020B0604020202020204" pitchFamily="34" charset="0"/>
                <a:cs typeface="Arial" panose="020B0604020202020204" pitchFamily="34" charset="0"/>
              </a:rPr>
              <a:t>, like diabetes, cancer, and heart disease.</a:t>
            </a:r>
            <a:br>
              <a:rPr lang="en-US" dirty="0"/>
            </a:br>
            <a:endParaRPr lang="en-US" dirty="0"/>
          </a:p>
        </p:txBody>
      </p:sp>
      <p:pic>
        <p:nvPicPr>
          <p:cNvPr id="13" name="Content Placeholder 12" descr="AMA logo">
            <a:extLst>
              <a:ext uri="{FF2B5EF4-FFF2-40B4-BE49-F238E27FC236}">
                <a16:creationId xmlns:a16="http://schemas.microsoft.com/office/drawing/2014/main" id="{896A0A05-06DB-47A8-9324-D4554BDF199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4811" y="3629534"/>
            <a:ext cx="4038600" cy="1661595"/>
          </a:xfrm>
        </p:spPr>
      </p:pic>
      <p:pic>
        <p:nvPicPr>
          <p:cNvPr id="15" name="Content Placeholder 14" descr="American Society of Addiction Medicine logo">
            <a:extLst>
              <a:ext uri="{FF2B5EF4-FFF2-40B4-BE49-F238E27FC236}">
                <a16:creationId xmlns:a16="http://schemas.microsoft.com/office/drawing/2014/main" id="{CCB52D02-1AE4-41B7-8AF1-3B7587656AA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572000" y="5701642"/>
            <a:ext cx="4038600" cy="837270"/>
          </a:xfrm>
        </p:spPr>
      </p:pic>
      <p:pic>
        <p:nvPicPr>
          <p:cNvPr id="16" name="Picture 15" descr="CDC logo">
            <a:extLst>
              <a:ext uri="{FF2B5EF4-FFF2-40B4-BE49-F238E27FC236}">
                <a16:creationId xmlns:a16="http://schemas.microsoft.com/office/drawing/2014/main" id="{412DCF5E-81D1-4F4A-9174-074ACF4003E2}"/>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582" y="3695101"/>
            <a:ext cx="2234443" cy="1596028"/>
          </a:xfrm>
          <a:prstGeom prst="rect">
            <a:avLst/>
          </a:prstGeom>
        </p:spPr>
      </p:pic>
      <p:sp>
        <p:nvSpPr>
          <p:cNvPr id="3" name="Slide Number Placeholder 2">
            <a:extLst>
              <a:ext uri="{FF2B5EF4-FFF2-40B4-BE49-F238E27FC236}">
                <a16:creationId xmlns:a16="http://schemas.microsoft.com/office/drawing/2014/main" id="{0414CA81-5671-4D58-B58C-CE709D5EDD92}"/>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10</a:t>
            </a:fld>
            <a:endParaRPr lang="en-US" dirty="0"/>
          </a:p>
        </p:txBody>
      </p:sp>
    </p:spTree>
    <p:extLst>
      <p:ext uri="{BB962C8B-B14F-4D97-AF65-F5344CB8AC3E}">
        <p14:creationId xmlns:p14="http://schemas.microsoft.com/office/powerpoint/2010/main" val="3724301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E6A7-39AC-49FC-A4CA-D953E0E9B10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Substance Use Disorder Is a Disease</a:t>
            </a:r>
          </a:p>
        </p:txBody>
      </p:sp>
      <p:sp>
        <p:nvSpPr>
          <p:cNvPr id="3" name="Content Placeholder 2">
            <a:extLst>
              <a:ext uri="{FF2B5EF4-FFF2-40B4-BE49-F238E27FC236}">
                <a16:creationId xmlns:a16="http://schemas.microsoft.com/office/drawing/2014/main" id="{6D4481BB-7606-4A09-80B9-E14B0C9B6B22}"/>
              </a:ext>
            </a:extLst>
          </p:cNvPr>
          <p:cNvSpPr>
            <a:spLocks noGrp="1"/>
          </p:cNvSpPr>
          <p:nvPr>
            <p:ph sz="half" idx="1"/>
          </p:nvPr>
        </p:nvSpPr>
        <p:spPr>
          <a:xfrm>
            <a:off x="727753" y="1629080"/>
            <a:ext cx="6620398" cy="4351338"/>
          </a:xfrm>
        </p:spPr>
        <p:txBody>
          <a:bodyPr>
            <a:normAutofit/>
          </a:bodyPr>
          <a:lstStyle/>
          <a:p>
            <a:pPr marL="457200" indent="-457200"/>
            <a:r>
              <a:rPr lang="en-US" dirty="0">
                <a:latin typeface="Arial" panose="020B0604020202020204" pitchFamily="34" charset="0"/>
                <a:cs typeface="Arial" panose="020B0604020202020204" pitchFamily="34" charset="0"/>
              </a:rPr>
              <a:t>Opioid misuse </a:t>
            </a:r>
            <a:r>
              <a:rPr lang="en-US" b="1" dirty="0">
                <a:latin typeface="Arial" panose="020B0604020202020204" pitchFamily="34" charset="0"/>
                <a:cs typeface="Arial" panose="020B0604020202020204" pitchFamily="34" charset="0"/>
              </a:rPr>
              <a:t>is not</a:t>
            </a:r>
            <a:r>
              <a:rPr lang="en-US" dirty="0">
                <a:latin typeface="Arial" panose="020B0604020202020204" pitchFamily="34" charset="0"/>
                <a:cs typeface="Arial" panose="020B0604020202020204" pitchFamily="34" charset="0"/>
              </a:rPr>
              <a:t> a moral failing or caused by lack of willpower.</a:t>
            </a:r>
          </a:p>
          <a:p>
            <a:pPr marL="457200" indent="-457200"/>
            <a:r>
              <a:rPr lang="en-US" dirty="0">
                <a:latin typeface="Arial" panose="020B0604020202020204" pitchFamily="34" charset="0"/>
                <a:cs typeface="Arial" panose="020B0604020202020204" pitchFamily="34" charset="0"/>
              </a:rPr>
              <a:t>It causes changes in the brain that lead to drug-seeking behavior and avoidance of withdrawal.</a:t>
            </a:r>
          </a:p>
          <a:p>
            <a:pPr marL="457200" indent="-457200"/>
            <a:r>
              <a:rPr lang="en-US" dirty="0">
                <a:latin typeface="Arial" panose="020B0604020202020204" pitchFamily="34" charset="0"/>
                <a:cs typeface="Arial" panose="020B0604020202020204" pitchFamily="34" charset="0"/>
              </a:rPr>
              <a:t>The drug changes the brain in ways that make quitting hard, even for those who want to.</a:t>
            </a:r>
          </a:p>
          <a:p>
            <a:pPr marL="457200" indent="-457200"/>
            <a:r>
              <a:rPr lang="en-US" dirty="0">
                <a:latin typeface="Arial" panose="020B0604020202020204" pitchFamily="34" charset="0"/>
                <a:cs typeface="Arial" panose="020B0604020202020204" pitchFamily="34" charset="0"/>
              </a:rPr>
              <a:t>Quitting takes more than good intentions or good will.</a:t>
            </a:r>
          </a:p>
        </p:txBody>
      </p:sp>
      <p:pic>
        <p:nvPicPr>
          <p:cNvPr id="6" name="Content Placeholder 5" descr="Brain">
            <a:extLst>
              <a:ext uri="{FF2B5EF4-FFF2-40B4-BE49-F238E27FC236}">
                <a16:creationId xmlns:a16="http://schemas.microsoft.com/office/drawing/2014/main" id="{3C971F2E-E82A-46EC-AD7E-E95CAAD99809}"/>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8441685" y="1629080"/>
            <a:ext cx="3081029" cy="3629341"/>
          </a:xfrm>
          <a:effectLst>
            <a:softEdge rad="0"/>
          </a:effectLst>
        </p:spPr>
      </p:pic>
      <p:sp>
        <p:nvSpPr>
          <p:cNvPr id="8" name="Slide Number Placeholder 7">
            <a:extLst>
              <a:ext uri="{FF2B5EF4-FFF2-40B4-BE49-F238E27FC236}">
                <a16:creationId xmlns:a16="http://schemas.microsoft.com/office/drawing/2014/main" id="{BEA36DCE-D81B-4571-ADF2-A81ED6786CFC}"/>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11</a:t>
            </a:fld>
            <a:endParaRPr lang="en-US" dirty="0"/>
          </a:p>
        </p:txBody>
      </p:sp>
    </p:spTree>
    <p:extLst>
      <p:ext uri="{BB962C8B-B14F-4D97-AF65-F5344CB8AC3E}">
        <p14:creationId xmlns:p14="http://schemas.microsoft.com/office/powerpoint/2010/main" val="245519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697440" y="388923"/>
            <a:ext cx="588041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Who is Affected?</a:t>
            </a:r>
          </a:p>
        </p:txBody>
      </p:sp>
      <p:sp>
        <p:nvSpPr>
          <p:cNvPr id="6" name="TextBox 5"/>
          <p:cNvSpPr txBox="1"/>
          <p:nvPr/>
        </p:nvSpPr>
        <p:spPr>
          <a:xfrm>
            <a:off x="475861" y="1752600"/>
            <a:ext cx="6366097"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70% of those with substance use disorder are working</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Men are more likely to misuse opioids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peak for opioid use disorder treatment is age 20-35</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peak for opioid overdose deaths is age 40-50</a:t>
            </a:r>
          </a:p>
          <a:p>
            <a:endParaRPr lang="en-US" dirty="0"/>
          </a:p>
          <a:p>
            <a:endParaRPr lang="en-US" dirty="0"/>
          </a:p>
        </p:txBody>
      </p:sp>
      <p:pic>
        <p:nvPicPr>
          <p:cNvPr id="8" name="Content Placeholder 7" descr="three men walking">
            <a:extLst>
              <a:ext uri="{FF2B5EF4-FFF2-40B4-BE49-F238E27FC236}">
                <a16:creationId xmlns:a16="http://schemas.microsoft.com/office/drawing/2014/main" id="{E35E3F24-06B7-4675-B634-3D22577EF0BE}"/>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7375358" y="1247273"/>
            <a:ext cx="4038600" cy="4738855"/>
          </a:xfrm>
        </p:spPr>
      </p:pic>
      <p:sp>
        <p:nvSpPr>
          <p:cNvPr id="5" name="Slide Number Placeholder 4">
            <a:extLst>
              <a:ext uri="{FF2B5EF4-FFF2-40B4-BE49-F238E27FC236}">
                <a16:creationId xmlns:a16="http://schemas.microsoft.com/office/drawing/2014/main" id="{EBAB4D5F-EE87-4E7C-8C61-609B179B81A5}"/>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12</a:t>
            </a:fld>
            <a:endParaRPr lang="en-US" dirty="0"/>
          </a:p>
        </p:txBody>
      </p:sp>
    </p:spTree>
    <p:extLst>
      <p:ext uri="{BB962C8B-B14F-4D97-AF65-F5344CB8AC3E}">
        <p14:creationId xmlns:p14="http://schemas.microsoft.com/office/powerpoint/2010/main" val="177594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3082B-2E98-4580-8D5E-0663A8CDB290}"/>
              </a:ext>
            </a:extLst>
          </p:cNvPr>
          <p:cNvSpPr>
            <a:spLocks noGrp="1"/>
          </p:cNvSpPr>
          <p:nvPr>
            <p:ph type="title"/>
          </p:nvPr>
        </p:nvSpPr>
        <p:spPr>
          <a:xfrm>
            <a:off x="420757" y="447261"/>
            <a:ext cx="10972800" cy="838200"/>
          </a:xfrm>
        </p:spPr>
        <p:txBody>
          <a:bodyPr>
            <a:normAutofit fontScale="90000"/>
          </a:bodyPr>
          <a:lstStyle/>
          <a:p>
            <a:r>
              <a:rPr lang="en-US" dirty="0">
                <a:latin typeface="Arial" panose="020B0604020202020204" pitchFamily="34" charset="0"/>
                <a:cs typeface="Arial" panose="020B0604020202020204" pitchFamily="34" charset="0"/>
              </a:rPr>
              <a:t>What Is the Impact of Substance Use Disorder?</a:t>
            </a:r>
          </a:p>
        </p:txBody>
      </p:sp>
      <p:sp>
        <p:nvSpPr>
          <p:cNvPr id="3" name="Content Placeholder 2">
            <a:extLst>
              <a:ext uri="{FF2B5EF4-FFF2-40B4-BE49-F238E27FC236}">
                <a16:creationId xmlns:a16="http://schemas.microsoft.com/office/drawing/2014/main" id="{F962BDEA-24B2-4989-A4A0-FEF78BA15522}"/>
              </a:ext>
            </a:extLst>
          </p:cNvPr>
          <p:cNvSpPr>
            <a:spLocks noGrp="1"/>
          </p:cNvSpPr>
          <p:nvPr>
            <p:ph sz="half" idx="1"/>
          </p:nvPr>
        </p:nvSpPr>
        <p:spPr>
          <a:xfrm>
            <a:off x="420757" y="2132727"/>
            <a:ext cx="5290232" cy="3908566"/>
          </a:xfrm>
        </p:spPr>
        <p:txBody>
          <a:bodyPr/>
          <a:lstStyle/>
          <a:p>
            <a:pPr lvl="1"/>
            <a:r>
              <a:rPr lang="en-US" sz="2800" dirty="0">
                <a:latin typeface="Arial" panose="020B0604020202020204" pitchFamily="34" charset="0"/>
                <a:cs typeface="Arial" panose="020B0604020202020204" pitchFamily="34" charset="0"/>
              </a:rPr>
              <a:t>Mental and physical stress </a:t>
            </a:r>
          </a:p>
          <a:p>
            <a:pPr lvl="1"/>
            <a:r>
              <a:rPr lang="en-US" sz="2800" dirty="0">
                <a:latin typeface="Arial" panose="020B0604020202020204" pitchFamily="34" charset="0"/>
                <a:cs typeface="Arial" panose="020B0604020202020204" pitchFamily="34" charset="0"/>
              </a:rPr>
              <a:t>Financial ruin</a:t>
            </a:r>
          </a:p>
          <a:p>
            <a:pPr lvl="1"/>
            <a:r>
              <a:rPr lang="en-US" sz="2800" dirty="0">
                <a:latin typeface="Arial" panose="020B0604020202020204" pitchFamily="34" charset="0"/>
                <a:cs typeface="Arial" panose="020B0604020202020204" pitchFamily="34" charset="0"/>
              </a:rPr>
              <a:t>Divorce</a:t>
            </a:r>
          </a:p>
          <a:p>
            <a:pPr lvl="1"/>
            <a:r>
              <a:rPr lang="en-US" sz="2800" dirty="0">
                <a:latin typeface="Arial" panose="020B0604020202020204" pitchFamily="34" charset="0"/>
                <a:cs typeface="Arial" panose="020B0604020202020204" pitchFamily="34" charset="0"/>
              </a:rPr>
              <a:t>Loss of child custody</a:t>
            </a:r>
          </a:p>
          <a:p>
            <a:pPr lvl="1"/>
            <a:r>
              <a:rPr lang="en-US" sz="2800" dirty="0">
                <a:latin typeface="Arial" panose="020B0604020202020204" pitchFamily="34" charset="0"/>
                <a:cs typeface="Arial" panose="020B0604020202020204" pitchFamily="34" charset="0"/>
              </a:rPr>
              <a:t>Job loss</a:t>
            </a:r>
          </a:p>
          <a:p>
            <a:pPr lvl="1"/>
            <a:r>
              <a:rPr lang="en-US" sz="2800" dirty="0">
                <a:latin typeface="Arial" panose="020B0604020202020204" pitchFamily="34" charset="0"/>
                <a:cs typeface="Arial" panose="020B0604020202020204" pitchFamily="34" charset="0"/>
              </a:rPr>
              <a:t>Prison</a:t>
            </a:r>
          </a:p>
          <a:p>
            <a:pPr lvl="1"/>
            <a:r>
              <a:rPr lang="en-US" sz="2800" dirty="0">
                <a:latin typeface="Arial" panose="020B0604020202020204" pitchFamily="34" charset="0"/>
                <a:cs typeface="Arial" panose="020B0604020202020204" pitchFamily="34" charset="0"/>
              </a:rPr>
              <a:t>Death</a:t>
            </a:r>
          </a:p>
          <a:p>
            <a:endParaRPr lang="en-US" dirty="0"/>
          </a:p>
        </p:txBody>
      </p:sp>
      <p:pic>
        <p:nvPicPr>
          <p:cNvPr id="10" name="Content Placeholder 9" descr="&quot;&quot;">
            <a:extLst>
              <a:ext uri="{FF2B5EF4-FFF2-40B4-BE49-F238E27FC236}">
                <a16:creationId xmlns:a16="http://schemas.microsoft.com/office/drawing/2014/main" id="{82ABCE3C-0751-4685-83C7-54E30DEA150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6763872" y="1663461"/>
            <a:ext cx="4718680" cy="4377832"/>
          </a:xfr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13</a:t>
            </a:fld>
            <a:endParaRPr lang="en-US" dirty="0"/>
          </a:p>
        </p:txBody>
      </p:sp>
    </p:spTree>
    <p:extLst>
      <p:ext uri="{BB962C8B-B14F-4D97-AF65-F5344CB8AC3E}">
        <p14:creationId xmlns:p14="http://schemas.microsoft.com/office/powerpoint/2010/main" val="256722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7D58-F298-4911-AC5D-83B21923DC5D}"/>
              </a:ext>
            </a:extLst>
          </p:cNvPr>
          <p:cNvSpPr>
            <a:spLocks noGrp="1"/>
          </p:cNvSpPr>
          <p:nvPr>
            <p:ph type="title"/>
          </p:nvPr>
        </p:nvSpPr>
        <p:spPr>
          <a:xfrm>
            <a:off x="977590" y="413325"/>
            <a:ext cx="9096852" cy="781130"/>
          </a:xfrm>
        </p:spPr>
        <p:txBody>
          <a:bodyPr>
            <a:normAutofit/>
          </a:bodyPr>
          <a:lstStyle/>
          <a:p>
            <a:r>
              <a:rPr lang="en-US" dirty="0">
                <a:latin typeface="Arial" panose="020B0604020202020204" pitchFamily="34" charset="0"/>
                <a:cs typeface="Arial" panose="020B0604020202020204" pitchFamily="34" charset="0"/>
              </a:rPr>
              <a:t>Physical Warning Signs of Addiction</a:t>
            </a:r>
          </a:p>
        </p:txBody>
      </p:sp>
      <p:sp>
        <p:nvSpPr>
          <p:cNvPr id="6" name="Content Placeholder 5">
            <a:extLst>
              <a:ext uri="{FF2B5EF4-FFF2-40B4-BE49-F238E27FC236}">
                <a16:creationId xmlns:a16="http://schemas.microsoft.com/office/drawing/2014/main" id="{948E3EC3-BF54-47B0-BEF9-D9D136B894FD}"/>
              </a:ext>
            </a:extLst>
          </p:cNvPr>
          <p:cNvSpPr>
            <a:spLocks noGrp="1"/>
          </p:cNvSpPr>
          <p:nvPr>
            <p:ph idx="1"/>
          </p:nvPr>
        </p:nvSpPr>
        <p:spPr>
          <a:xfrm>
            <a:off x="838200" y="1604211"/>
            <a:ext cx="10515600" cy="4572752"/>
          </a:xfrm>
        </p:spPr>
        <p:txBody>
          <a:bodyPr>
            <a:normAutofit fontScale="92500" lnSpcReduction="10000"/>
          </a:bodyPr>
          <a:lstStyle/>
          <a:p>
            <a:pPr marL="457189" indent="-457189"/>
            <a:r>
              <a:rPr lang="en-US" dirty="0">
                <a:latin typeface="Arial" panose="020B0604020202020204" pitchFamily="34" charset="0"/>
                <a:cs typeface="Arial" panose="020B0604020202020204" pitchFamily="34" charset="0"/>
              </a:rPr>
              <a:t>Change in physical appearance</a:t>
            </a:r>
          </a:p>
          <a:p>
            <a:pPr marL="457189" indent="-457189"/>
            <a:r>
              <a:rPr lang="en-US" dirty="0">
                <a:latin typeface="Arial" panose="020B0604020202020204" pitchFamily="34" charset="0"/>
                <a:cs typeface="Arial" panose="020B0604020202020204" pitchFamily="34" charset="0"/>
              </a:rPr>
              <a:t>Small pupils</a:t>
            </a:r>
          </a:p>
          <a:p>
            <a:pPr marL="457189" indent="-457189"/>
            <a:r>
              <a:rPr lang="en-US" dirty="0">
                <a:latin typeface="Arial" panose="020B0604020202020204" pitchFamily="34" charset="0"/>
                <a:cs typeface="Arial" panose="020B0604020202020204" pitchFamily="34" charset="0"/>
              </a:rPr>
              <a:t>Decreased respiratory rate</a:t>
            </a:r>
          </a:p>
          <a:p>
            <a:pPr marL="457189" indent="-457189"/>
            <a:r>
              <a:rPr lang="en-US" dirty="0">
                <a:latin typeface="Arial" panose="020B0604020202020204" pitchFamily="34" charset="0"/>
                <a:cs typeface="Arial" panose="020B0604020202020204" pitchFamily="34" charset="0"/>
              </a:rPr>
              <a:t>Nonresponsiveness</a:t>
            </a:r>
          </a:p>
          <a:p>
            <a:pPr marL="457189" indent="-457189"/>
            <a:r>
              <a:rPr lang="en-US" dirty="0">
                <a:latin typeface="Arial" panose="020B0604020202020204" pitchFamily="34" charset="0"/>
                <a:cs typeface="Arial" panose="020B0604020202020204" pitchFamily="34" charset="0"/>
              </a:rPr>
              <a:t>Drowsy</a:t>
            </a:r>
          </a:p>
          <a:p>
            <a:pPr marL="457189" indent="-457189"/>
            <a:r>
              <a:rPr lang="en-US" dirty="0">
                <a:latin typeface="Arial" panose="020B0604020202020204" pitchFamily="34" charset="0"/>
                <a:cs typeface="Arial" panose="020B0604020202020204" pitchFamily="34" charset="0"/>
              </a:rPr>
              <a:t>Loss or increase in appetite</a:t>
            </a:r>
          </a:p>
          <a:p>
            <a:pPr marL="457189" indent="-457189"/>
            <a:r>
              <a:rPr lang="en-US" dirty="0">
                <a:latin typeface="Arial" panose="020B0604020202020204" pitchFamily="34" charset="0"/>
                <a:cs typeface="Arial" panose="020B0604020202020204" pitchFamily="34" charset="0"/>
              </a:rPr>
              <a:t>Weight loss or weight gain</a:t>
            </a:r>
          </a:p>
          <a:p>
            <a:pPr marL="457189" indent="-457189"/>
            <a:r>
              <a:rPr lang="en-US" dirty="0">
                <a:latin typeface="Arial" panose="020B0604020202020204" pitchFamily="34" charset="0"/>
                <a:cs typeface="Arial" panose="020B0604020202020204" pitchFamily="34" charset="0"/>
              </a:rPr>
              <a:t>Intense flu-like symptoms (nausea; vomiting; sweating; shaky hands, feet, or head; large pupils)</a:t>
            </a:r>
          </a:p>
          <a:p>
            <a:pPr marL="457189" indent="-457189"/>
            <a:r>
              <a:rPr lang="en-US" dirty="0">
                <a:latin typeface="Arial" panose="020B0604020202020204" pitchFamily="34" charset="0"/>
                <a:cs typeface="Arial" panose="020B0604020202020204" pitchFamily="34" charset="0"/>
              </a:rPr>
              <a:t>Wearing long sleeves or hiding arms</a:t>
            </a:r>
          </a:p>
        </p:txBody>
      </p:sp>
      <p:pic>
        <p:nvPicPr>
          <p:cNvPr id="14" name="Content Placeholder 13">
            <a:extLst>
              <a:ext uri="{FF2B5EF4-FFF2-40B4-BE49-F238E27FC236}">
                <a16:creationId xmlns:a16="http://schemas.microsoft.com/office/drawing/2014/main" id="{5407284A-E52C-45D3-89D3-B81341D5A720}"/>
              </a:ext>
              <a:ext uri="{C183D7F6-B498-43B3-948B-1728B52AA6E4}">
                <adec:decorative xmlns:adec="http://schemas.microsoft.com/office/drawing/2017/decorative" val="1"/>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a:stretch/>
        </p:blipFill>
        <p:spPr>
          <a:xfrm>
            <a:off x="7670800" y="1604211"/>
            <a:ext cx="3683000" cy="2354262"/>
          </a:xfrm>
          <a:prstGeom prst="rect">
            <a:avLst/>
          </a:prstGeom>
        </p:spPr>
      </p:pic>
      <p:sp>
        <p:nvSpPr>
          <p:cNvPr id="7" name="Slide Number Placeholder 6">
            <a:extLst>
              <a:ext uri="{FF2B5EF4-FFF2-40B4-BE49-F238E27FC236}">
                <a16:creationId xmlns:a16="http://schemas.microsoft.com/office/drawing/2014/main" id="{1AB14CF1-BC4A-46AD-BA26-1BE8D5088070}"/>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14</a:t>
            </a:fld>
            <a:endParaRPr lang="en-US" dirty="0"/>
          </a:p>
        </p:txBody>
      </p:sp>
    </p:spTree>
    <p:extLst>
      <p:ext uri="{BB962C8B-B14F-4D97-AF65-F5344CB8AC3E}">
        <p14:creationId xmlns:p14="http://schemas.microsoft.com/office/powerpoint/2010/main" val="168494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C473-AE04-4B52-8282-9F99C3ECACA0}"/>
              </a:ext>
            </a:extLst>
          </p:cNvPr>
          <p:cNvSpPr>
            <a:spLocks noGrp="1"/>
          </p:cNvSpPr>
          <p:nvPr>
            <p:ph type="title"/>
          </p:nvPr>
        </p:nvSpPr>
        <p:spPr>
          <a:xfrm>
            <a:off x="962722" y="480232"/>
            <a:ext cx="8229600" cy="781130"/>
          </a:xfrm>
        </p:spPr>
        <p:txBody>
          <a:bodyPr/>
          <a:lstStyle/>
          <a:p>
            <a:r>
              <a:rPr lang="en-US" dirty="0">
                <a:latin typeface="Arial" panose="020B0604020202020204" pitchFamily="34" charset="0"/>
                <a:cs typeface="Arial" panose="020B0604020202020204" pitchFamily="34" charset="0"/>
              </a:rPr>
              <a:t>Behavioral Warning Signs</a:t>
            </a:r>
          </a:p>
        </p:txBody>
      </p:sp>
      <p:sp>
        <p:nvSpPr>
          <p:cNvPr id="3" name="Content Placeholder 2">
            <a:extLst>
              <a:ext uri="{FF2B5EF4-FFF2-40B4-BE49-F238E27FC236}">
                <a16:creationId xmlns:a16="http://schemas.microsoft.com/office/drawing/2014/main" id="{4DBDF0EA-BC8D-48AF-B9CB-52676F3078B3}"/>
              </a:ext>
            </a:extLst>
          </p:cNvPr>
          <p:cNvSpPr>
            <a:spLocks noGrp="1"/>
          </p:cNvSpPr>
          <p:nvPr>
            <p:ph idx="1"/>
          </p:nvPr>
        </p:nvSpPr>
        <p:spPr/>
        <p:txBody>
          <a:bodyPr>
            <a:normAutofit lnSpcReduction="10000"/>
          </a:bodyPr>
          <a:lstStyle/>
          <a:p>
            <a:pPr marL="457189" indent="-457189"/>
            <a:r>
              <a:rPr lang="en-US" dirty="0">
                <a:latin typeface="Arial" panose="020B0604020202020204" pitchFamily="34" charset="0"/>
                <a:cs typeface="Arial" panose="020B0604020202020204" pitchFamily="34" charset="0"/>
              </a:rPr>
              <a:t>Change in attitude and/or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personality</a:t>
            </a:r>
          </a:p>
          <a:p>
            <a:pPr marL="457189" indent="-457189"/>
            <a:r>
              <a:rPr lang="en-US" dirty="0">
                <a:latin typeface="Arial" panose="020B0604020202020204" pitchFamily="34" charset="0"/>
                <a:cs typeface="Arial" panose="020B0604020202020204" pitchFamily="34" charset="0"/>
              </a:rPr>
              <a:t>Tendency to avoid contact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 family and/or friends</a:t>
            </a:r>
          </a:p>
          <a:p>
            <a:pPr marL="457189" indent="-457189"/>
            <a:r>
              <a:rPr lang="en-US" dirty="0">
                <a:latin typeface="Arial" panose="020B0604020202020204" pitchFamily="34" charset="0"/>
                <a:cs typeface="Arial" panose="020B0604020202020204" pitchFamily="34" charset="0"/>
              </a:rPr>
              <a:t>Change in friends, hobbies,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activities and/or sports</a:t>
            </a:r>
          </a:p>
          <a:p>
            <a:pPr marL="457189" indent="-457189"/>
            <a:r>
              <a:rPr lang="en-US" dirty="0">
                <a:latin typeface="Arial" panose="020B0604020202020204" pitchFamily="34" charset="0"/>
                <a:cs typeface="Arial" panose="020B0604020202020204" pitchFamily="34" charset="0"/>
              </a:rPr>
              <a:t>Drops in grades or performance at work</a:t>
            </a:r>
          </a:p>
          <a:p>
            <a:pPr marL="457189" indent="-457189"/>
            <a:r>
              <a:rPr lang="en-US" dirty="0">
                <a:latin typeface="Arial" panose="020B0604020202020204" pitchFamily="34" charset="0"/>
                <a:cs typeface="Arial" panose="020B0604020202020204" pitchFamily="34" charset="0"/>
              </a:rPr>
              <a:t>Isolation and secretive behavior</a:t>
            </a:r>
          </a:p>
          <a:p>
            <a:pPr marL="457189" indent="-457189"/>
            <a:r>
              <a:rPr lang="en-US" dirty="0">
                <a:latin typeface="Arial" panose="020B0604020202020204" pitchFamily="34" charset="0"/>
                <a:cs typeface="Arial" panose="020B0604020202020204" pitchFamily="34" charset="0"/>
              </a:rPr>
              <a:t>Moodiness, irritability, nervousness, giddiness</a:t>
            </a:r>
          </a:p>
          <a:p>
            <a:pPr marL="457189" indent="-457189"/>
            <a:r>
              <a:rPr lang="en-US" dirty="0">
                <a:latin typeface="Arial" panose="020B0604020202020204" pitchFamily="34" charset="0"/>
                <a:cs typeface="Arial" panose="020B0604020202020204" pitchFamily="34" charset="0"/>
              </a:rPr>
              <a:t>Tendency to steal</a:t>
            </a:r>
          </a:p>
          <a:p>
            <a:endParaRPr lang="en-US" dirty="0"/>
          </a:p>
        </p:txBody>
      </p:sp>
      <p:pic>
        <p:nvPicPr>
          <p:cNvPr id="4" name="Picture 3">
            <a:extLst>
              <a:ext uri="{FF2B5EF4-FFF2-40B4-BE49-F238E27FC236}">
                <a16:creationId xmlns:a16="http://schemas.microsoft.com/office/drawing/2014/main" id="{5A564C4F-3E63-4D3E-B129-5226BFED8A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087" y="247306"/>
            <a:ext cx="4645555" cy="5066215"/>
          </a:xfrm>
          <a:prstGeom prst="rect">
            <a:avLst/>
          </a:prstGeom>
        </p:spPr>
      </p:pic>
      <p:sp>
        <p:nvSpPr>
          <p:cNvPr id="7" name="Slide Number Placeholder 6">
            <a:extLst>
              <a:ext uri="{FF2B5EF4-FFF2-40B4-BE49-F238E27FC236}">
                <a16:creationId xmlns:a16="http://schemas.microsoft.com/office/drawing/2014/main" id="{C325C60A-2440-49F3-A940-8B8B0EEED1BE}"/>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15</a:t>
            </a:fld>
            <a:endParaRPr lang="en-US" dirty="0"/>
          </a:p>
        </p:txBody>
      </p:sp>
    </p:spTree>
    <p:extLst>
      <p:ext uri="{BB962C8B-B14F-4D97-AF65-F5344CB8AC3E}">
        <p14:creationId xmlns:p14="http://schemas.microsoft.com/office/powerpoint/2010/main" val="336317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76BA36-2DA0-489F-B5EC-1B30DFD87B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Overdose - Signs and Symptoms</a:t>
            </a:r>
          </a:p>
        </p:txBody>
      </p:sp>
      <p:sp>
        <p:nvSpPr>
          <p:cNvPr id="5" name="Content Placeholder 4">
            <a:extLst>
              <a:ext uri="{FF2B5EF4-FFF2-40B4-BE49-F238E27FC236}">
                <a16:creationId xmlns:a16="http://schemas.microsoft.com/office/drawing/2014/main" id="{6A71FF49-B6BA-41A1-BC9E-B7D877DB6EC6}"/>
              </a:ext>
            </a:extLst>
          </p:cNvPr>
          <p:cNvSpPr>
            <a:spLocks noGrp="1"/>
          </p:cNvSpPr>
          <p:nvPr>
            <p:ph sz="half" idx="1"/>
          </p:nvPr>
        </p:nvSpPr>
        <p:spPr>
          <a:xfrm>
            <a:off x="713873" y="1904957"/>
            <a:ext cx="5646821" cy="4752838"/>
          </a:xfrm>
        </p:spPr>
        <p:txBody>
          <a:bodyPr>
            <a:normAutofit/>
          </a:bodyPr>
          <a:lstStyle/>
          <a:p>
            <a:r>
              <a:rPr lang="en-US" b="1" dirty="0">
                <a:latin typeface="Arial" panose="020B0604020202020204" pitchFamily="34" charset="0"/>
                <a:cs typeface="Arial" panose="020B0604020202020204" pitchFamily="34" charset="0"/>
              </a:rPr>
              <a:t>Overdose may result in:</a:t>
            </a:r>
          </a:p>
          <a:p>
            <a:pPr lvl="1"/>
            <a:r>
              <a:rPr lang="en-US" dirty="0">
                <a:latin typeface="Arial" panose="020B0604020202020204" pitchFamily="34" charset="0"/>
                <a:cs typeface="Arial" panose="020B0604020202020204" pitchFamily="34" charset="0"/>
              </a:rPr>
              <a:t>Stupor</a:t>
            </a:r>
          </a:p>
          <a:p>
            <a:pPr lvl="1"/>
            <a:r>
              <a:rPr lang="en-US" dirty="0">
                <a:latin typeface="Arial" panose="020B0604020202020204" pitchFamily="34" charset="0"/>
                <a:cs typeface="Arial" panose="020B0604020202020204" pitchFamily="34" charset="0"/>
              </a:rPr>
              <a:t>Pinpoint pupils that later may become dilated</a:t>
            </a:r>
          </a:p>
          <a:p>
            <a:pPr lvl="1"/>
            <a:r>
              <a:rPr lang="en-US" dirty="0">
                <a:latin typeface="Arial" panose="020B0604020202020204" pitchFamily="34" charset="0"/>
                <a:cs typeface="Arial" panose="020B0604020202020204" pitchFamily="34" charset="0"/>
              </a:rPr>
              <a:t>Cold and clammy skin</a:t>
            </a:r>
          </a:p>
          <a:p>
            <a:pPr lvl="1"/>
            <a:r>
              <a:rPr lang="en-US" dirty="0">
                <a:latin typeface="Arial" panose="020B0604020202020204" pitchFamily="34" charset="0"/>
                <a:cs typeface="Arial" panose="020B0604020202020204" pitchFamily="34" charset="0"/>
              </a:rPr>
              <a:t>Cyanosis: blue or purplish discoloration due to low oxygen</a:t>
            </a:r>
          </a:p>
          <a:p>
            <a:pPr lvl="1"/>
            <a:r>
              <a:rPr lang="en-US" dirty="0">
                <a:latin typeface="Arial" panose="020B0604020202020204" pitchFamily="34" charset="0"/>
                <a:cs typeface="Arial" panose="020B0604020202020204" pitchFamily="34" charset="0"/>
              </a:rPr>
              <a:t>Coma</a:t>
            </a:r>
          </a:p>
          <a:p>
            <a:pPr lvl="1"/>
            <a:r>
              <a:rPr lang="en-US" dirty="0">
                <a:latin typeface="Arial" panose="020B0604020202020204" pitchFamily="34" charset="0"/>
                <a:cs typeface="Arial" panose="020B0604020202020204" pitchFamily="34" charset="0"/>
              </a:rPr>
              <a:t>Respiratory failure leading to death</a:t>
            </a:r>
          </a:p>
        </p:txBody>
      </p:sp>
      <p:sp>
        <p:nvSpPr>
          <p:cNvPr id="6" name="Content Placeholder 5">
            <a:extLst>
              <a:ext uri="{FF2B5EF4-FFF2-40B4-BE49-F238E27FC236}">
                <a16:creationId xmlns:a16="http://schemas.microsoft.com/office/drawing/2014/main" id="{4D6C0B9A-2492-4151-9134-80EF1D19C727}"/>
              </a:ext>
            </a:extLst>
          </p:cNvPr>
          <p:cNvSpPr>
            <a:spLocks noGrp="1"/>
          </p:cNvSpPr>
          <p:nvPr>
            <p:ph sz="half" idx="2"/>
          </p:nvPr>
        </p:nvSpPr>
        <p:spPr>
          <a:xfrm>
            <a:off x="7005053" y="1532021"/>
            <a:ext cx="3959726" cy="4935371"/>
          </a:xfrm>
          <a:solidFill>
            <a:srgbClr val="468ABD"/>
          </a:solidFill>
        </p:spPr>
        <p:txBody>
          <a:bodyPr/>
          <a:lstStyle/>
          <a:p>
            <a:pPr indent="-53975"/>
            <a:endParaRPr lang="en-US" dirty="0">
              <a:solidFill>
                <a:schemeClr val="bg1"/>
              </a:solidFill>
            </a:endParaRPr>
          </a:p>
          <a:p>
            <a:pPr marL="174625" indent="0">
              <a:buNone/>
            </a:pPr>
            <a:r>
              <a:rPr lang="en-US" sz="2600" dirty="0">
                <a:solidFill>
                  <a:schemeClr val="bg1"/>
                </a:solidFill>
                <a:latin typeface="Arial" panose="020B0604020202020204" pitchFamily="34" charset="0"/>
                <a:cs typeface="Arial" panose="020B0604020202020204" pitchFamily="34" charset="0"/>
              </a:rPr>
              <a:t>The presence of a triad of symptoms is strongly suggestive of opioid poisoning:</a:t>
            </a:r>
          </a:p>
          <a:p>
            <a:pPr marL="803275" indent="-514350">
              <a:buClr>
                <a:schemeClr val="bg1"/>
              </a:buClr>
              <a:buFont typeface="+mj-lt"/>
              <a:buAutoNum type="arabicPeriod"/>
            </a:pPr>
            <a:r>
              <a:rPr lang="en-US" sz="2600" dirty="0">
                <a:solidFill>
                  <a:schemeClr val="bg1"/>
                </a:solidFill>
                <a:latin typeface="Arial" panose="020B0604020202020204" pitchFamily="34" charset="0"/>
                <a:cs typeface="Arial" panose="020B0604020202020204" pitchFamily="34" charset="0"/>
              </a:rPr>
              <a:t>Coma</a:t>
            </a:r>
          </a:p>
          <a:p>
            <a:pPr marL="803275" indent="-514350">
              <a:buClr>
                <a:schemeClr val="bg1"/>
              </a:buClr>
              <a:buFont typeface="+mj-lt"/>
              <a:buAutoNum type="arabicPeriod"/>
            </a:pPr>
            <a:r>
              <a:rPr lang="en-US" sz="2600" dirty="0">
                <a:solidFill>
                  <a:schemeClr val="bg1"/>
                </a:solidFill>
                <a:latin typeface="Arial" panose="020B0604020202020204" pitchFamily="34" charset="0"/>
                <a:cs typeface="Arial" panose="020B0604020202020204" pitchFamily="34" charset="0"/>
              </a:rPr>
              <a:t>Pinpoint pupils</a:t>
            </a:r>
          </a:p>
          <a:p>
            <a:pPr marL="803275" indent="-514350">
              <a:buClr>
                <a:schemeClr val="bg1"/>
              </a:buClr>
              <a:buFont typeface="+mj-lt"/>
              <a:buAutoNum type="arabicPeriod"/>
            </a:pPr>
            <a:r>
              <a:rPr lang="en-US" sz="2600" dirty="0">
                <a:solidFill>
                  <a:schemeClr val="bg1"/>
                </a:solidFill>
                <a:latin typeface="Arial" panose="020B0604020202020204" pitchFamily="34" charset="0"/>
                <a:cs typeface="Arial" panose="020B0604020202020204" pitchFamily="34" charset="0"/>
              </a:rPr>
              <a:t>Respiratory depression </a:t>
            </a:r>
          </a:p>
          <a:p>
            <a:pPr indent="-53975"/>
            <a:endParaRPr lang="en-US" dirty="0">
              <a:solidFill>
                <a:schemeClr val="bg1"/>
              </a:solidFill>
            </a:endParaRPr>
          </a:p>
        </p:txBody>
      </p:sp>
      <p:sp>
        <p:nvSpPr>
          <p:cNvPr id="8" name="Slide Number Placeholder 7">
            <a:extLst>
              <a:ext uri="{FF2B5EF4-FFF2-40B4-BE49-F238E27FC236}">
                <a16:creationId xmlns:a16="http://schemas.microsoft.com/office/drawing/2014/main" id="{DA0E7307-0A68-4499-9238-C9F84552B656}"/>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16</a:t>
            </a:fld>
            <a:endParaRPr lang="en-US" dirty="0"/>
          </a:p>
        </p:txBody>
      </p:sp>
    </p:spTree>
    <p:extLst>
      <p:ext uri="{BB962C8B-B14F-4D97-AF65-F5344CB8AC3E}">
        <p14:creationId xmlns:p14="http://schemas.microsoft.com/office/powerpoint/2010/main" val="69719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93A0-7628-457D-91B0-A9E4B4E061B4}"/>
              </a:ext>
            </a:extLst>
          </p:cNvPr>
          <p:cNvSpPr>
            <a:spLocks noGrp="1"/>
          </p:cNvSpPr>
          <p:nvPr>
            <p:ph type="title"/>
          </p:nvPr>
        </p:nvSpPr>
        <p:spPr>
          <a:xfrm>
            <a:off x="609600" y="408878"/>
            <a:ext cx="10972800" cy="838200"/>
          </a:xfrm>
        </p:spPr>
        <p:txBody>
          <a:bodyPr/>
          <a:lstStyle/>
          <a:p>
            <a:r>
              <a:rPr lang="en-US" dirty="0">
                <a:latin typeface="Arial" panose="020B0604020202020204" pitchFamily="34" charset="0"/>
                <a:cs typeface="Arial" panose="020B0604020202020204" pitchFamily="34" charset="0"/>
              </a:rPr>
              <a:t>Post-exposure Treatment</a:t>
            </a:r>
          </a:p>
        </p:txBody>
      </p:sp>
      <p:sp>
        <p:nvSpPr>
          <p:cNvPr id="10" name="Content Placeholder 3">
            <a:extLst>
              <a:ext uri="{FF2B5EF4-FFF2-40B4-BE49-F238E27FC236}">
                <a16:creationId xmlns:a16="http://schemas.microsoft.com/office/drawing/2014/main" id="{1BDA7E23-F9DB-4F65-8141-E013168D1697}"/>
              </a:ext>
            </a:extLst>
          </p:cNvPr>
          <p:cNvSpPr>
            <a:spLocks noGrp="1"/>
          </p:cNvSpPr>
          <p:nvPr>
            <p:ph sz="half" idx="1"/>
          </p:nvPr>
        </p:nvSpPr>
        <p:spPr>
          <a:xfrm>
            <a:off x="272938" y="1785899"/>
            <a:ext cx="5183725" cy="4753013"/>
          </a:xfrm>
        </p:spPr>
        <p:txBody>
          <a:bodyPr/>
          <a:lstStyle/>
          <a:p>
            <a:pPr lvl="1"/>
            <a:r>
              <a:rPr lang="en-US" dirty="0">
                <a:latin typeface="Arial" panose="020B0604020202020204" pitchFamily="34" charset="0"/>
                <a:cs typeface="Arial" panose="020B0604020202020204" pitchFamily="34" charset="0"/>
              </a:rPr>
              <a:t>Naloxone (</a:t>
            </a:r>
            <a:r>
              <a:rPr lang="en-US" dirty="0" err="1">
                <a:latin typeface="Arial" panose="020B0604020202020204" pitchFamily="34" charset="0"/>
                <a:cs typeface="Arial" panose="020B0604020202020204" pitchFamily="34" charset="0"/>
              </a:rPr>
              <a:t>Narcan</a:t>
            </a:r>
            <a:r>
              <a:rPr lang="en-US" dirty="0">
                <a:latin typeface="Arial" panose="020B0604020202020204" pitchFamily="34" charset="0"/>
                <a:cs typeface="Arial" panose="020B0604020202020204" pitchFamily="34" charset="0"/>
              </a:rPr>
              <a:t>) displaces the opioid from the receptors in the brain. </a:t>
            </a:r>
          </a:p>
          <a:p>
            <a:pPr lvl="1"/>
            <a:r>
              <a:rPr lang="en-US" dirty="0">
                <a:latin typeface="Arial" panose="020B0604020202020204" pitchFamily="34" charset="0"/>
                <a:cs typeface="Arial" panose="020B0604020202020204" pitchFamily="34" charset="0"/>
              </a:rPr>
              <a:t>Can rapidly reverse respiratory depression in a patient with an opioid-associated emergency.</a:t>
            </a:r>
          </a:p>
          <a:p>
            <a:pPr lvl="1"/>
            <a:r>
              <a:rPr lang="en-US" dirty="0">
                <a:latin typeface="Arial" panose="020B0604020202020204" pitchFamily="34" charset="0"/>
                <a:cs typeface="Arial" panose="020B0604020202020204" pitchFamily="34" charset="0"/>
              </a:rPr>
              <a:t>Naloxone does not work with drugs other than opioids.</a:t>
            </a:r>
          </a:p>
          <a:p>
            <a:pPr lvl="1"/>
            <a:r>
              <a:rPr lang="en-US" dirty="0">
                <a:latin typeface="Arial" panose="020B0604020202020204" pitchFamily="34" charset="0"/>
                <a:cs typeface="Arial" panose="020B0604020202020204" pitchFamily="34" charset="0"/>
              </a:rPr>
              <a:t>Naloxone is safe and effective. It is not a controlled substance and has no abuse potential. </a:t>
            </a:r>
          </a:p>
        </p:txBody>
      </p:sp>
      <p:pic>
        <p:nvPicPr>
          <p:cNvPr id="12" name="Picture Placeholder 11" descr="Naloxone kit">
            <a:extLst>
              <a:ext uri="{FF2B5EF4-FFF2-40B4-BE49-F238E27FC236}">
                <a16:creationId xmlns:a16="http://schemas.microsoft.com/office/drawing/2014/main" id="{873AF684-4280-F346-91CE-58E5EA0987FF}"/>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p:pic>
      <p:sp>
        <p:nvSpPr>
          <p:cNvPr id="6" name="Slide Number Placeholder 5">
            <a:extLst>
              <a:ext uri="{FF2B5EF4-FFF2-40B4-BE49-F238E27FC236}">
                <a16:creationId xmlns:a16="http://schemas.microsoft.com/office/drawing/2014/main" id="{3D060309-E013-4F7B-9D08-9482790E7C6F}"/>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17</a:t>
            </a:fld>
            <a:endParaRPr lang="en-US" dirty="0"/>
          </a:p>
        </p:txBody>
      </p:sp>
    </p:spTree>
    <p:extLst>
      <p:ext uri="{BB962C8B-B14F-4D97-AF65-F5344CB8AC3E}">
        <p14:creationId xmlns:p14="http://schemas.microsoft.com/office/powerpoint/2010/main" val="208888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613CB-AF6D-E944-A2D6-08FC7A276CFD}"/>
              </a:ext>
            </a:extLst>
          </p:cNvPr>
          <p:cNvSpPr>
            <a:spLocks noGrp="1"/>
          </p:cNvSpPr>
          <p:nvPr>
            <p:ph type="title"/>
          </p:nvPr>
        </p:nvSpPr>
        <p:spPr>
          <a:xfrm>
            <a:off x="725906" y="278325"/>
            <a:ext cx="10515600" cy="808582"/>
          </a:xfrm>
        </p:spPr>
        <p:txBody>
          <a:bodyPr>
            <a:normAutofit/>
          </a:bodyPr>
          <a:lstStyle/>
          <a:p>
            <a:r>
              <a:rPr lang="en-US" dirty="0">
                <a:latin typeface="Arial" panose="020B0604020202020204" pitchFamily="34" charset="0"/>
                <a:cs typeface="Arial" panose="020B0604020202020204" pitchFamily="34" charset="0"/>
              </a:rPr>
              <a:t>Naloxone (</a:t>
            </a:r>
            <a:r>
              <a:rPr lang="en-US" dirty="0" err="1">
                <a:latin typeface="Arial" panose="020B0604020202020204" pitchFamily="34" charset="0"/>
                <a:cs typeface="Arial" panose="020B0604020202020204" pitchFamily="34" charset="0"/>
              </a:rPr>
              <a:t>Narcan</a:t>
            </a:r>
            <a:r>
              <a:rPr lang="en-US"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4B7C75AA-54C0-1940-9869-9E20C53F5E88}"/>
              </a:ext>
            </a:extLst>
          </p:cNvPr>
          <p:cNvSpPr>
            <a:spLocks noGrp="1"/>
          </p:cNvSpPr>
          <p:nvPr>
            <p:ph idx="1"/>
          </p:nvPr>
        </p:nvSpPr>
        <p:spPr>
          <a:xfrm>
            <a:off x="741357" y="1042846"/>
            <a:ext cx="10515600" cy="2847365"/>
          </a:xfrm>
        </p:spPr>
        <p:txBody>
          <a:bodyPr/>
          <a:lstStyle/>
          <a:p>
            <a:r>
              <a:rPr lang="en-US" dirty="0">
                <a:latin typeface="Arial" panose="020B0604020202020204" pitchFamily="34" charset="0"/>
                <a:cs typeface="Arial" panose="020B0604020202020204" pitchFamily="34" charset="0"/>
              </a:rPr>
              <a:t>Multiple doses are sometimes required. If the person does not wake up in five minutes, a second dose should be administered.</a:t>
            </a:r>
          </a:p>
          <a:p>
            <a:r>
              <a:rPr lang="en-US" dirty="0">
                <a:latin typeface="Arial" panose="020B0604020202020204" pitchFamily="34" charset="0"/>
                <a:cs typeface="Arial" panose="020B0604020202020204" pitchFamily="34" charset="0"/>
              </a:rPr>
              <a:t>It is available as a nasal spray or an injectable. </a:t>
            </a:r>
          </a:p>
          <a:p>
            <a:r>
              <a:rPr lang="en-US" dirty="0">
                <a:latin typeface="Arial" panose="020B0604020202020204" pitchFamily="34" charset="0"/>
                <a:cs typeface="Arial" panose="020B0604020202020204" pitchFamily="34" charset="0"/>
              </a:rPr>
              <a:t>The spray is packaged containing two doses to allow for repeat dosing if needed. </a:t>
            </a:r>
          </a:p>
        </p:txBody>
      </p:sp>
      <p:pic>
        <p:nvPicPr>
          <p:cNvPr id="9" name="Picture 8" descr="Naloxone spray">
            <a:extLst>
              <a:ext uri="{FF2B5EF4-FFF2-40B4-BE49-F238E27FC236}">
                <a16:creationId xmlns:a16="http://schemas.microsoft.com/office/drawing/2014/main" id="{900E2944-C9AF-4E5A-B5C0-EFC5D7D85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72" y="3349377"/>
            <a:ext cx="5130605" cy="3420403"/>
          </a:xfrm>
          <a:prstGeom prst="rect">
            <a:avLst/>
          </a:prstGeom>
        </p:spPr>
      </p:pic>
      <p:pic>
        <p:nvPicPr>
          <p:cNvPr id="4" name="Picture Placeholder 3" descr="Narcan nasal spray">
            <a:extLst>
              <a:ext uri="{FF2B5EF4-FFF2-40B4-BE49-F238E27FC236}">
                <a16:creationId xmlns:a16="http://schemas.microsoft.com/office/drawing/2014/main" id="{D6B402F6-36F3-E345-BAEF-B05B5D806E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34"/>
          <a:stretch/>
        </p:blipFill>
        <p:spPr>
          <a:xfrm>
            <a:off x="6989019" y="3349376"/>
            <a:ext cx="2789037" cy="3420404"/>
          </a:xfrm>
          <a:prstGeom prst="rect">
            <a:avLst/>
          </a:prstGeom>
        </p:spPr>
      </p:pic>
      <p:sp>
        <p:nvSpPr>
          <p:cNvPr id="7" name="Slide Number Placeholder 7">
            <a:extLst>
              <a:ext uri="{FF2B5EF4-FFF2-40B4-BE49-F238E27FC236}">
                <a16:creationId xmlns:a16="http://schemas.microsoft.com/office/drawing/2014/main" id="{6BA79F31-4BE5-7C4C-8E3F-6D4EAE446422}"/>
              </a:ext>
              <a:ext uri="{C183D7F6-B498-43B3-948B-1728B52AA6E4}">
                <adec:decorative xmlns:adec="http://schemas.microsoft.com/office/drawing/2017/decorative" val="1"/>
              </a:ext>
            </a:extLst>
          </p:cNvPr>
          <p:cNvSpPr>
            <a:spLocks noGrp="1"/>
          </p:cNvSpPr>
          <p:nvPr>
            <p:ph type="sldNum" sz="quarter" idx="4294967295"/>
          </p:nvPr>
        </p:nvSpPr>
        <p:spPr>
          <a:xfrm>
            <a:off x="8077200" y="6491456"/>
            <a:ext cx="2133600" cy="365125"/>
          </a:xfrm>
        </p:spPr>
        <p:txBody>
          <a:bodyPr/>
          <a:lstStyle/>
          <a:p>
            <a:fld id="{3295B7C4-B768-B345-B706-EB947EE70A49}" type="slidenum">
              <a:rPr lang="en-US" smtClean="0"/>
              <a:pPr/>
              <a:t>18</a:t>
            </a:fld>
            <a:endParaRPr lang="en-US" dirty="0"/>
          </a:p>
        </p:txBody>
      </p:sp>
    </p:spTree>
    <p:extLst>
      <p:ext uri="{BB962C8B-B14F-4D97-AF65-F5344CB8AC3E}">
        <p14:creationId xmlns:p14="http://schemas.microsoft.com/office/powerpoint/2010/main" val="374971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55E8-6D36-426D-91A8-ACCE0FCF96E3}"/>
              </a:ext>
            </a:extLst>
          </p:cNvPr>
          <p:cNvSpPr>
            <a:spLocks noGrp="1"/>
          </p:cNvSpPr>
          <p:nvPr>
            <p:ph type="title"/>
          </p:nvPr>
        </p:nvSpPr>
        <p:spPr>
          <a:xfrm>
            <a:off x="838200" y="365125"/>
            <a:ext cx="6919127" cy="1325563"/>
          </a:xfrm>
        </p:spPr>
        <p:txBody>
          <a:bodyPr/>
          <a:lstStyle/>
          <a:p>
            <a:r>
              <a:rPr lang="en-US" dirty="0">
                <a:latin typeface="Arial" panose="020B0604020202020204" pitchFamily="34" charset="0"/>
                <a:cs typeface="Arial" panose="020B0604020202020204" pitchFamily="34" charset="0"/>
              </a:rPr>
              <a:t>Opioid misuse prevention</a:t>
            </a:r>
          </a:p>
        </p:txBody>
      </p:sp>
      <p:sp>
        <p:nvSpPr>
          <p:cNvPr id="3" name="Content Placeholder 2">
            <a:extLst>
              <a:ext uri="{FF2B5EF4-FFF2-40B4-BE49-F238E27FC236}">
                <a16:creationId xmlns:a16="http://schemas.microsoft.com/office/drawing/2014/main" id="{41AE2986-B90A-4887-AD69-5DD0EB9C345E}"/>
              </a:ext>
            </a:extLst>
          </p:cNvPr>
          <p:cNvSpPr>
            <a:spLocks noGrp="1"/>
          </p:cNvSpPr>
          <p:nvPr>
            <p:ph idx="1"/>
          </p:nvPr>
        </p:nvSpPr>
        <p:spPr>
          <a:xfrm>
            <a:off x="769971" y="2092519"/>
            <a:ext cx="6136155" cy="2504138"/>
          </a:xfrm>
        </p:spPr>
        <p:txBody>
          <a:bodyPr>
            <a:normAutofit/>
          </a:bodyPr>
          <a:lstStyle/>
          <a:p>
            <a:pPr marL="514350" indent="-514350">
              <a:buFont typeface="+mj-lt"/>
              <a:buAutoNum type="arabicPeriod"/>
            </a:pPr>
            <a:r>
              <a:rPr lang="en-US" sz="3200" dirty="0">
                <a:latin typeface="Arial" panose="020B0604020202020204" pitchFamily="34" charset="0"/>
                <a:cs typeface="Arial" panose="020B0604020202020204" pitchFamily="34" charset="0"/>
                <a:hlinkClick r:id="rId3"/>
              </a:rPr>
              <a:t>Improve Opioid Prescribing</a:t>
            </a:r>
            <a:endParaRPr lang="en-US" sz="3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hlinkClick r:id="rId4"/>
              </a:rPr>
              <a:t>Prevent Opioid Use Disorder</a:t>
            </a:r>
            <a:endParaRPr lang="en-US" sz="3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hlinkClick r:id="rId5"/>
              </a:rPr>
              <a:t>Treat Opioid Use Disorder</a:t>
            </a:r>
            <a:endParaRPr lang="en-US" sz="3200" dirty="0">
              <a:latin typeface="Arial" panose="020B0604020202020204" pitchFamily="34" charset="0"/>
              <a:cs typeface="Arial" panose="020B0604020202020204" pitchFamily="34" charset="0"/>
            </a:endParaRPr>
          </a:p>
          <a:p>
            <a:endParaRPr lang="en-US" dirty="0"/>
          </a:p>
          <a:p>
            <a:pPr marL="0" indent="0">
              <a:buNone/>
            </a:pPr>
            <a:endParaRPr lang="en-US" dirty="0"/>
          </a:p>
          <a:p>
            <a:endParaRPr lang="en-US" dirty="0"/>
          </a:p>
          <a:p>
            <a:endParaRPr lang="en-US" dirty="0"/>
          </a:p>
          <a:p>
            <a:endParaRPr lang="en-US" dirty="0"/>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695" y="2759052"/>
            <a:ext cx="4598893" cy="3065162"/>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19</a:t>
            </a:fld>
            <a:endParaRPr lang="en-US"/>
          </a:p>
        </p:txBody>
      </p:sp>
    </p:spTree>
    <p:extLst>
      <p:ext uri="{BB962C8B-B14F-4D97-AF65-F5344CB8AC3E}">
        <p14:creationId xmlns:p14="http://schemas.microsoft.com/office/powerpoint/2010/main" val="1130486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45E16-076F-96C9-EBBF-23CDF56BA15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Opioid Awareness Module</a:t>
            </a:r>
          </a:p>
        </p:txBody>
      </p:sp>
      <p:sp>
        <p:nvSpPr>
          <p:cNvPr id="2" name="TextBox 1"/>
          <p:cNvSpPr txBox="1"/>
          <p:nvPr/>
        </p:nvSpPr>
        <p:spPr>
          <a:xfrm>
            <a:off x="898262" y="546366"/>
            <a:ext cx="7344401" cy="397031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program was developed from content by:</a:t>
            </a:r>
          </a:p>
          <a:p>
            <a:endParaRPr lang="en-US" sz="2400" dirty="0">
              <a:latin typeface="Arial" panose="020B0604020202020204" pitchFamily="34" charset="0"/>
              <a:cs typeface="Arial" panose="020B0604020202020204" pitchFamily="34" charset="0"/>
            </a:endParaRPr>
          </a:p>
          <a:p>
            <a:pPr marL="290513" indent="-290513">
              <a:buFont typeface="Arial" panose="020B0604020202020204" pitchFamily="34" charset="0"/>
              <a:buChar char="•"/>
            </a:pPr>
            <a:r>
              <a:rPr lang="en-US" sz="2400" dirty="0">
                <a:latin typeface="Arial" panose="020B0604020202020204" pitchFamily="34" charset="0"/>
                <a:cs typeface="Arial" panose="020B0604020202020204" pitchFamily="34" charset="0"/>
              </a:rPr>
              <a:t>U.S. Department of Health and Human Services </a:t>
            </a:r>
            <a:r>
              <a:rPr lang="en-US" sz="2400" dirty="0">
                <a:latin typeface="Arial" panose="020B0604020202020204" pitchFamily="34" charset="0"/>
                <a:cs typeface="Arial" panose="020B0604020202020204" pitchFamily="34" charset="0"/>
                <a:hlinkClick r:id="rId3"/>
              </a:rPr>
              <a:t>https://www.hhs.gov/about/agencies/iea/partnerships/opioid-toolkit/index.html</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National Institute of Environmental Health Sciences - </a:t>
            </a:r>
            <a:r>
              <a:rPr lang="en-US" sz="2400" dirty="0">
                <a:latin typeface="Arial" panose="020B0604020202020204" pitchFamily="34" charset="0"/>
                <a:cs typeface="Arial" panose="020B0604020202020204" pitchFamily="34" charset="0"/>
                <a:hlinkClick r:id="rId4"/>
              </a:rPr>
              <a:t>https://tools.niehs.nih.gov/wetp/index.cfm?id=2587</a:t>
            </a:r>
            <a:endParaRPr lang="en-US" sz="2400" dirty="0">
              <a:latin typeface="Arial" panose="020B0604020202020204" pitchFamily="34" charset="0"/>
              <a:cs typeface="Arial" panose="020B0604020202020204" pitchFamily="34" charset="0"/>
            </a:endParaRPr>
          </a:p>
          <a:p>
            <a:endParaRPr lang="en-US" dirty="0"/>
          </a:p>
          <a:p>
            <a:endParaRPr lang="en-US" dirty="0"/>
          </a:p>
        </p:txBody>
      </p:sp>
      <p:sp>
        <p:nvSpPr>
          <p:cNvPr id="3" name="Content Placeholder 2">
            <a:extLst>
              <a:ext uri="{FF2B5EF4-FFF2-40B4-BE49-F238E27FC236}">
                <a16:creationId xmlns:a16="http://schemas.microsoft.com/office/drawing/2014/main" id="{EE3404CC-53F3-4A6E-8E50-CBC1ACCC5455}"/>
              </a:ext>
            </a:extLst>
          </p:cNvPr>
          <p:cNvSpPr>
            <a:spLocks noGrp="1"/>
          </p:cNvSpPr>
          <p:nvPr>
            <p:ph idx="1"/>
          </p:nvPr>
        </p:nvSpPr>
        <p:spPr>
          <a:xfrm>
            <a:off x="898262" y="4400040"/>
            <a:ext cx="8025214" cy="2193879"/>
          </a:xfrm>
        </p:spPr>
        <p:txBody>
          <a:bodyPr>
            <a:normAutofit/>
          </a:bodyPr>
          <a:lstStyle/>
          <a:p>
            <a:pPr marL="0" indent="0">
              <a:buNone/>
            </a:pPr>
            <a:r>
              <a:rPr lang="en-US" sz="2400" dirty="0">
                <a:latin typeface="Arial" panose="020B0604020202020204" pitchFamily="34" charset="0"/>
                <a:cs typeface="Arial" panose="020B0604020202020204" pitchFamily="34" charset="0"/>
              </a:rPr>
              <a:t>This program was developed by the Midwest Consortium for Hazardous Waste Worker Training under cooperative agreement U45 ES06184 from the National Institute of Environmental Health Sciences.</a:t>
            </a:r>
          </a:p>
        </p:txBody>
      </p:sp>
      <p:pic>
        <p:nvPicPr>
          <p:cNvPr id="4" name="Picture 3">
            <a:extLst>
              <a:ext uri="{FF2B5EF4-FFF2-40B4-BE49-F238E27FC236}">
                <a16:creationId xmlns:a16="http://schemas.microsoft.com/office/drawing/2014/main" id="{A83EF43B-7468-4FBB-B8EC-919E37642EB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8424" y="708160"/>
            <a:ext cx="3183166" cy="3183166"/>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CF25738C-EF23-450F-9570-2CF196C5DC98}" type="slidenum">
              <a:rPr lang="en-US" smtClean="0"/>
              <a:t>2</a:t>
            </a:fld>
            <a:endParaRPr lang="en-US"/>
          </a:p>
        </p:txBody>
      </p:sp>
    </p:spTree>
    <p:custDataLst>
      <p:tags r:id="rId1"/>
    </p:custDataLst>
    <p:extLst>
      <p:ext uri="{BB962C8B-B14F-4D97-AF65-F5344CB8AC3E}">
        <p14:creationId xmlns:p14="http://schemas.microsoft.com/office/powerpoint/2010/main" val="104941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93A0-7628-457D-91B0-A9E4B4E061B4}"/>
              </a:ext>
            </a:extLst>
          </p:cNvPr>
          <p:cNvSpPr>
            <a:spLocks noGrp="1"/>
          </p:cNvSpPr>
          <p:nvPr>
            <p:ph type="title"/>
          </p:nvPr>
        </p:nvSpPr>
        <p:spPr>
          <a:xfrm>
            <a:off x="381000" y="319088"/>
            <a:ext cx="9177670" cy="781130"/>
          </a:xfrm>
        </p:spPr>
        <p:txBody>
          <a:bodyPr>
            <a:noAutofit/>
          </a:bodyPr>
          <a:lstStyle/>
          <a:p>
            <a:r>
              <a:rPr lang="en-US" sz="3600" dirty="0">
                <a:latin typeface="Arial" panose="020B0604020202020204" pitchFamily="34" charset="0"/>
                <a:cs typeface="Arial" panose="020B0604020202020204" pitchFamily="34" charset="0"/>
              </a:rPr>
              <a:t>Opioid Prescribing - Scope of the Problem</a:t>
            </a:r>
          </a:p>
        </p:txBody>
      </p:sp>
      <p:pic>
        <p:nvPicPr>
          <p:cNvPr id="8" name="Content Placeholder 8" descr="CDC:&#10;As many 1 in 4 people receiving prescription opioids long term in a primary care setting struggles with addiction.">
            <a:extLst>
              <a:ext uri="{FF2B5EF4-FFF2-40B4-BE49-F238E27FC236}">
                <a16:creationId xmlns:a16="http://schemas.microsoft.com/office/drawing/2014/main" id="{E584A6EE-9F51-4FCB-A692-AB845441DB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9835" y="1433938"/>
            <a:ext cx="5287537" cy="5287537"/>
          </a:xfrm>
        </p:spPr>
      </p:pic>
      <p:sp>
        <p:nvSpPr>
          <p:cNvPr id="4" name="Slide Number Placeholder 3">
            <a:extLst>
              <a:ext uri="{FF2B5EF4-FFF2-40B4-BE49-F238E27FC236}">
                <a16:creationId xmlns:a16="http://schemas.microsoft.com/office/drawing/2014/main" id="{39E58BF6-8CA2-4FDA-B287-57AF8FFC1EA3}"/>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20</a:t>
            </a:fld>
            <a:endParaRPr lang="en-US" dirty="0"/>
          </a:p>
        </p:txBody>
      </p:sp>
    </p:spTree>
    <p:extLst>
      <p:ext uri="{BB962C8B-B14F-4D97-AF65-F5344CB8AC3E}">
        <p14:creationId xmlns:p14="http://schemas.microsoft.com/office/powerpoint/2010/main" val="3023007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135D-5323-489F-8C49-E744B5A95112}"/>
              </a:ext>
            </a:extLst>
          </p:cNvPr>
          <p:cNvSpPr>
            <a:spLocks noGrp="1"/>
          </p:cNvSpPr>
          <p:nvPr>
            <p:ph type="title"/>
          </p:nvPr>
        </p:nvSpPr>
        <p:spPr>
          <a:xfrm>
            <a:off x="599090" y="513447"/>
            <a:ext cx="10972800" cy="838200"/>
          </a:xfrm>
        </p:spPr>
        <p:txBody>
          <a:bodyPr>
            <a:normAutofit/>
          </a:bodyPr>
          <a:lstStyle/>
          <a:p>
            <a:r>
              <a:rPr lang="en-US" sz="4000" dirty="0">
                <a:latin typeface="Arial" panose="020B0604020202020204" pitchFamily="34" charset="0"/>
                <a:cs typeface="Arial" panose="020B0604020202020204" pitchFamily="34" charset="0"/>
              </a:rPr>
              <a:t>Opioid Prescribing - Talk to Doctors about…</a:t>
            </a:r>
          </a:p>
        </p:txBody>
      </p:sp>
      <p:sp>
        <p:nvSpPr>
          <p:cNvPr id="3" name="Content Placeholder 2">
            <a:extLst>
              <a:ext uri="{FF2B5EF4-FFF2-40B4-BE49-F238E27FC236}">
                <a16:creationId xmlns:a16="http://schemas.microsoft.com/office/drawing/2014/main" id="{84779DD4-DC22-4012-9037-846D86CDDAF7}"/>
              </a:ext>
            </a:extLst>
          </p:cNvPr>
          <p:cNvSpPr>
            <a:spLocks noGrp="1"/>
          </p:cNvSpPr>
          <p:nvPr>
            <p:ph sz="half" idx="1"/>
          </p:nvPr>
        </p:nvSpPr>
        <p:spPr>
          <a:xfrm>
            <a:off x="224589" y="1752600"/>
            <a:ext cx="7676148" cy="4340102"/>
          </a:xfrm>
        </p:spPr>
        <p:txBody>
          <a:bodyPr>
            <a:normAutofit/>
          </a:bodyPr>
          <a:lstStyle/>
          <a:p>
            <a:pPr lvl="1"/>
            <a:r>
              <a:rPr lang="en-US" dirty="0">
                <a:latin typeface="Arial" panose="020B0604020202020204" pitchFamily="34" charset="0"/>
                <a:cs typeface="Arial" panose="020B0604020202020204" pitchFamily="34" charset="0"/>
              </a:rPr>
              <a:t>Opioid avoidance. Discuss alternative pain treatment methods such as acetaminophen, ibuprofen, ice, physical therapy, chiropractic care, etc.</a:t>
            </a:r>
          </a:p>
          <a:p>
            <a:pPr lvl="1"/>
            <a:r>
              <a:rPr lang="en-US" dirty="0">
                <a:latin typeface="Arial" panose="020B0604020202020204" pitchFamily="34" charset="0"/>
                <a:cs typeface="Arial" panose="020B0604020202020204" pitchFamily="34" charset="0"/>
              </a:rPr>
              <a:t>Dosage and duration. </a:t>
            </a:r>
          </a:p>
          <a:p>
            <a:pPr lvl="2"/>
            <a:r>
              <a:rPr lang="en-US" dirty="0">
                <a:latin typeface="Arial" panose="020B0604020202020204" pitchFamily="34" charset="0"/>
                <a:cs typeface="Arial" panose="020B0604020202020204" pitchFamily="34" charset="0"/>
              </a:rPr>
              <a:t>Discuss limiting opioid prescriptions for short-term use (3-7 days).</a:t>
            </a:r>
          </a:p>
          <a:p>
            <a:pPr lvl="2"/>
            <a:r>
              <a:rPr lang="en-US" dirty="0">
                <a:latin typeface="Arial" panose="020B0604020202020204" pitchFamily="34" charset="0"/>
                <a:cs typeface="Arial" panose="020B0604020202020204" pitchFamily="34" charset="0"/>
              </a:rPr>
              <a:t>Don’t start with long-acting opiates and use the lowest possible dose.</a:t>
            </a:r>
          </a:p>
          <a:p>
            <a:pPr lvl="1"/>
            <a:r>
              <a:rPr lang="en-US" dirty="0">
                <a:latin typeface="Arial" panose="020B0604020202020204" pitchFamily="34" charset="0"/>
                <a:cs typeface="Arial" panose="020B0604020202020204" pitchFamily="34" charset="0"/>
              </a:rPr>
              <a:t>Expectations. 100% pain-free may not be realistic.</a:t>
            </a:r>
          </a:p>
          <a:p>
            <a:pPr lvl="1"/>
            <a:r>
              <a:rPr lang="en-US" dirty="0">
                <a:latin typeface="Arial" panose="020B0604020202020204" pitchFamily="34" charset="0"/>
                <a:cs typeface="Arial" panose="020B0604020202020204" pitchFamily="34" charset="0"/>
              </a:rPr>
              <a:t>Risks. If a prescription is given, make sure you know the risks</a:t>
            </a:r>
          </a:p>
        </p:txBody>
      </p:sp>
      <p:pic>
        <p:nvPicPr>
          <p:cNvPr id="6" name="Content Placeholder 5" descr="worker holding his shoulder in pain">
            <a:extLst>
              <a:ext uri="{FF2B5EF4-FFF2-40B4-BE49-F238E27FC236}">
                <a16:creationId xmlns:a16="http://schemas.microsoft.com/office/drawing/2014/main" id="{7688D042-10B5-489A-B27D-60857B41BA2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8034091" y="1339451"/>
            <a:ext cx="3537799" cy="4753251"/>
          </a:xfrm>
        </p:spPr>
      </p:pic>
      <p:sp>
        <p:nvSpPr>
          <p:cNvPr id="7" name="TextBox 6">
            <a:extLst>
              <a:ext uri="{FF2B5EF4-FFF2-40B4-BE49-F238E27FC236}">
                <a16:creationId xmlns:a16="http://schemas.microsoft.com/office/drawing/2014/main" id="{01E142A6-A20A-4728-99D5-399C31E3C824}"/>
              </a:ext>
              <a:ext uri="{C183D7F6-B498-43B3-948B-1728B52AA6E4}">
                <adec:decorative xmlns:adec="http://schemas.microsoft.com/office/drawing/2017/decorative" val="1"/>
              </a:ext>
            </a:extLst>
          </p:cNvPr>
          <p:cNvSpPr txBox="1"/>
          <p:nvPr/>
        </p:nvSpPr>
        <p:spPr>
          <a:xfrm>
            <a:off x="6923317" y="5302071"/>
            <a:ext cx="3537799" cy="369332"/>
          </a:xfrm>
          <a:prstGeom prst="rect">
            <a:avLst/>
          </a:prstGeom>
          <a:noFill/>
        </p:spPr>
        <p:txBody>
          <a:bodyPr wrap="square" rtlCol="0">
            <a:spAutoFit/>
          </a:bodyPr>
          <a:lstStyle/>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21</a:t>
            </a:fld>
            <a:endParaRPr lang="en-US" dirty="0"/>
          </a:p>
        </p:txBody>
      </p:sp>
    </p:spTree>
    <p:extLst>
      <p:ext uri="{BB962C8B-B14F-4D97-AF65-F5344CB8AC3E}">
        <p14:creationId xmlns:p14="http://schemas.microsoft.com/office/powerpoint/2010/main" val="2753865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D2E23-12D6-A443-A9F9-C42AD736B7E9}"/>
              </a:ext>
            </a:extLst>
          </p:cNvPr>
          <p:cNvSpPr>
            <a:spLocks noGrp="1"/>
          </p:cNvSpPr>
          <p:nvPr>
            <p:ph type="title"/>
          </p:nvPr>
        </p:nvSpPr>
        <p:spPr>
          <a:xfrm>
            <a:off x="861849" y="287352"/>
            <a:ext cx="8229600" cy="1370107"/>
          </a:xfrm>
        </p:spPr>
        <p:txBody>
          <a:bodyPr>
            <a:normAutofit/>
          </a:bodyPr>
          <a:lstStyle/>
          <a:p>
            <a:r>
              <a:rPr lang="en-US" dirty="0">
                <a:latin typeface="Arial" panose="020B0604020202020204" pitchFamily="34" charset="0"/>
                <a:cs typeface="Arial" panose="020B0604020202020204" pitchFamily="34" charset="0"/>
              </a:rPr>
              <a:t>Prevent Opioid Use Disorder</a:t>
            </a:r>
          </a:p>
        </p:txBody>
      </p:sp>
      <p:sp>
        <p:nvSpPr>
          <p:cNvPr id="4" name="Content Placeholder 3">
            <a:extLst>
              <a:ext uri="{FF2B5EF4-FFF2-40B4-BE49-F238E27FC236}">
                <a16:creationId xmlns:a16="http://schemas.microsoft.com/office/drawing/2014/main" id="{78245A16-80C7-4C2E-A889-759910C150AC}"/>
              </a:ext>
              <a:ext uri="{C183D7F6-B498-43B3-948B-1728B52AA6E4}">
                <adec:decorative xmlns:adec="http://schemas.microsoft.com/office/drawing/2017/decorative" val="0"/>
              </a:ext>
            </a:extLst>
          </p:cNvPr>
          <p:cNvSpPr>
            <a:spLocks noGrp="1"/>
          </p:cNvSpPr>
          <p:nvPr>
            <p:ph idx="1"/>
          </p:nvPr>
        </p:nvSpPr>
        <p:spPr>
          <a:xfrm>
            <a:off x="788276" y="1657459"/>
            <a:ext cx="10515600" cy="4351338"/>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Those who misused pain relievers got their prescriptions from:</a:t>
            </a:r>
          </a:p>
          <a:p>
            <a:pPr lvl="1"/>
            <a:r>
              <a:rPr lang="en-US" sz="2800" dirty="0">
                <a:latin typeface="Arial" panose="020B0604020202020204" pitchFamily="34" charset="0"/>
                <a:cs typeface="Arial" panose="020B0604020202020204" pitchFamily="34" charset="0"/>
              </a:rPr>
              <a:t>53.1% - Given by, bought from, or took from a </a:t>
            </a:r>
            <a:r>
              <a:rPr lang="en-US" sz="2800" u="sng" dirty="0">
                <a:latin typeface="Arial" panose="020B0604020202020204" pitchFamily="34" charset="0"/>
                <a:cs typeface="Arial" panose="020B0604020202020204" pitchFamily="34" charset="0"/>
              </a:rPr>
              <a:t>friend or relative</a:t>
            </a:r>
          </a:p>
          <a:p>
            <a:pPr lvl="1"/>
            <a:r>
              <a:rPr lang="en-US" sz="2800" dirty="0">
                <a:latin typeface="Arial" panose="020B0604020202020204" pitchFamily="34" charset="0"/>
                <a:cs typeface="Arial" panose="020B0604020202020204" pitchFamily="34" charset="0"/>
              </a:rPr>
              <a:t>36.1% - Prescription from doctor</a:t>
            </a:r>
          </a:p>
          <a:p>
            <a:pPr lvl="1"/>
            <a:r>
              <a:rPr lang="en-US" sz="2800" dirty="0">
                <a:latin typeface="Arial" panose="020B0604020202020204" pitchFamily="34" charset="0"/>
                <a:cs typeface="Arial" panose="020B0604020202020204" pitchFamily="34" charset="0"/>
              </a:rPr>
              <a:t>5.7% - Bought from drug dealer, or stranger</a:t>
            </a:r>
          </a:p>
          <a:p>
            <a:pPr lvl="1"/>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Store Medications in a Safe Place</a:t>
            </a:r>
          </a:p>
          <a:p>
            <a:r>
              <a:rPr lang="en-US" dirty="0">
                <a:latin typeface="Arial" panose="020B0604020202020204" pitchFamily="34" charset="0"/>
                <a:cs typeface="Arial" panose="020B0604020202020204" pitchFamily="34" charset="0"/>
              </a:rPr>
              <a:t>Dispose of Unused Amounts</a:t>
            </a:r>
          </a:p>
          <a:p>
            <a:r>
              <a:rPr lang="en-US" dirty="0">
                <a:latin typeface="Arial" panose="020B0604020202020204" pitchFamily="34" charset="0"/>
                <a:cs typeface="Arial" panose="020B0604020202020204" pitchFamily="34" charset="0"/>
              </a:rPr>
              <a:t>Do Not Share Prescriptions! </a:t>
            </a:r>
          </a:p>
          <a:p>
            <a:pPr marL="0" indent="0">
              <a:buNone/>
            </a:pPr>
            <a:endParaRPr lang="en-US" b="1" dirty="0"/>
          </a:p>
          <a:p>
            <a:endParaRPr lang="en-US" dirty="0"/>
          </a:p>
        </p:txBody>
      </p:sp>
      <p:pic>
        <p:nvPicPr>
          <p:cNvPr id="3" name="Picture 2" descr="Medication lock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316" y="3594570"/>
            <a:ext cx="3560373" cy="2944623"/>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22</a:t>
            </a:fld>
            <a:endParaRPr lang="en-US"/>
          </a:p>
        </p:txBody>
      </p:sp>
    </p:spTree>
    <p:extLst>
      <p:ext uri="{BB962C8B-B14F-4D97-AF65-F5344CB8AC3E}">
        <p14:creationId xmlns:p14="http://schemas.microsoft.com/office/powerpoint/2010/main" val="44004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Prevent Opioid Use Disorder (continued)</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Employee and Peer Assistance Programs</a:t>
            </a:r>
          </a:p>
          <a:p>
            <a:endParaRPr lang="en-US" dirty="0"/>
          </a:p>
        </p:txBody>
      </p:sp>
      <p:pic>
        <p:nvPicPr>
          <p:cNvPr id="4" name="Picture 3" descr="Group of employees">
            <a:extLst>
              <a:ext uri="{FF2B5EF4-FFF2-40B4-BE49-F238E27FC236}">
                <a16:creationId xmlns:a16="http://schemas.microsoft.com/office/drawing/2014/main" id="{E9957CCF-CBCB-4DE1-AD61-ED78D07ED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776" y="3429000"/>
            <a:ext cx="7440959" cy="2573566"/>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23</a:t>
            </a:fld>
            <a:endParaRPr lang="en-US"/>
          </a:p>
        </p:txBody>
      </p:sp>
    </p:spTree>
    <p:extLst>
      <p:ext uri="{BB962C8B-B14F-4D97-AF65-F5344CB8AC3E}">
        <p14:creationId xmlns:p14="http://schemas.microsoft.com/office/powerpoint/2010/main" val="416683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Treatment – Recovery is Possible</a:t>
            </a:r>
          </a:p>
        </p:txBody>
      </p:sp>
      <p:sp>
        <p:nvSpPr>
          <p:cNvPr id="3" name="Content Placeholder 2"/>
          <p:cNvSpPr>
            <a:spLocks noGrp="1"/>
          </p:cNvSpPr>
          <p:nvPr>
            <p:ph idx="1"/>
          </p:nvPr>
        </p:nvSpPr>
        <p:spPr>
          <a:xfrm>
            <a:off x="586992" y="2307946"/>
            <a:ext cx="10515600" cy="4351338"/>
          </a:xfrm>
        </p:spPr>
        <p:txBody>
          <a:bodyPr/>
          <a:lstStyle/>
          <a:p>
            <a:pPr lvl="0"/>
            <a:r>
              <a:rPr lang="en-US" sz="3200" dirty="0">
                <a:solidFill>
                  <a:prstClr val="black"/>
                </a:solidFill>
                <a:latin typeface="Arial" panose="020B0604020202020204" pitchFamily="34" charset="0"/>
                <a:cs typeface="Arial" panose="020B0604020202020204" pitchFamily="34" charset="0"/>
              </a:rPr>
              <a:t>Support </a:t>
            </a:r>
          </a:p>
          <a:p>
            <a:pPr lvl="1"/>
            <a:r>
              <a:rPr lang="en-US" sz="2800" dirty="0">
                <a:solidFill>
                  <a:prstClr val="black"/>
                </a:solidFill>
                <a:latin typeface="Arial" panose="020B0604020202020204" pitchFamily="34" charset="0"/>
                <a:cs typeface="Arial" panose="020B0604020202020204" pitchFamily="34" charset="0"/>
              </a:rPr>
              <a:t>Family</a:t>
            </a:r>
          </a:p>
          <a:p>
            <a:pPr lvl="1"/>
            <a:r>
              <a:rPr lang="en-US" sz="2800" dirty="0">
                <a:solidFill>
                  <a:prstClr val="black"/>
                </a:solidFill>
                <a:latin typeface="Arial" panose="020B0604020202020204" pitchFamily="34" charset="0"/>
                <a:cs typeface="Arial" panose="020B0604020202020204" pitchFamily="34" charset="0"/>
              </a:rPr>
              <a:t>Community</a:t>
            </a:r>
          </a:p>
          <a:p>
            <a:pPr lvl="1"/>
            <a:r>
              <a:rPr lang="en-US" sz="2800" dirty="0">
                <a:solidFill>
                  <a:prstClr val="black"/>
                </a:solidFill>
                <a:latin typeface="Arial" panose="020B0604020202020204" pitchFamily="34" charset="0"/>
                <a:cs typeface="Arial" panose="020B0604020202020204" pitchFamily="34" charset="0"/>
              </a:rPr>
              <a:t>Peers</a:t>
            </a:r>
          </a:p>
          <a:p>
            <a:pPr lvl="1"/>
            <a:r>
              <a:rPr lang="en-US" sz="2800" dirty="0">
                <a:solidFill>
                  <a:prstClr val="black"/>
                </a:solidFill>
                <a:latin typeface="Arial" panose="020B0604020202020204" pitchFamily="34" charset="0"/>
                <a:cs typeface="Arial" panose="020B0604020202020204" pitchFamily="34" charset="0"/>
              </a:rPr>
              <a:t>Recovery Coach</a:t>
            </a:r>
          </a:p>
          <a:p>
            <a:pPr lvl="1"/>
            <a:r>
              <a:rPr lang="en-US" sz="2800" dirty="0">
                <a:solidFill>
                  <a:prstClr val="black"/>
                </a:solidFill>
                <a:latin typeface="Arial" panose="020B0604020202020204" pitchFamily="34" charset="0"/>
                <a:cs typeface="Arial" panose="020B0604020202020204" pitchFamily="34" charset="0"/>
              </a:rPr>
              <a:t>Mutual aid groups</a:t>
            </a:r>
          </a:p>
          <a:p>
            <a:pPr lvl="0"/>
            <a:r>
              <a:rPr lang="en-US" sz="3200" dirty="0">
                <a:solidFill>
                  <a:prstClr val="black"/>
                </a:solidFill>
                <a:latin typeface="Arial" panose="020B0604020202020204" pitchFamily="34" charset="0"/>
                <a:cs typeface="Arial" panose="020B0604020202020204" pitchFamily="34" charset="0"/>
              </a:rPr>
              <a:t>Medication-Assisted Treatment (MAT)</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853" y="1594513"/>
            <a:ext cx="3899739" cy="2706182"/>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24</a:t>
            </a:fld>
            <a:endParaRPr lang="en-US"/>
          </a:p>
        </p:txBody>
      </p:sp>
    </p:spTree>
    <p:extLst>
      <p:ext uri="{BB962C8B-B14F-4D97-AF65-F5344CB8AC3E}">
        <p14:creationId xmlns:p14="http://schemas.microsoft.com/office/powerpoint/2010/main" val="52041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B3E9-00BF-4348-9EC8-EBCD91D84390}"/>
              </a:ext>
            </a:extLst>
          </p:cNvPr>
          <p:cNvSpPr>
            <a:spLocks noGrp="1"/>
          </p:cNvSpPr>
          <p:nvPr>
            <p:ph type="title"/>
          </p:nvPr>
        </p:nvSpPr>
        <p:spPr>
          <a:xfrm>
            <a:off x="838200" y="564237"/>
            <a:ext cx="8229600" cy="781130"/>
          </a:xfrm>
        </p:spPr>
        <p:txBody>
          <a:bodyPr>
            <a:normAutofit/>
          </a:bodyPr>
          <a:lstStyle/>
          <a:p>
            <a:r>
              <a:rPr lang="en-US" sz="4000" dirty="0">
                <a:latin typeface="Arial" panose="020B0604020202020204" pitchFamily="34" charset="0"/>
                <a:cs typeface="Arial" panose="020B0604020202020204" pitchFamily="34" charset="0"/>
              </a:rPr>
              <a:t>Treatment - Access</a:t>
            </a:r>
          </a:p>
        </p:txBody>
      </p:sp>
      <p:sp>
        <p:nvSpPr>
          <p:cNvPr id="3" name="Content Placeholder 2">
            <a:extLst>
              <a:ext uri="{FF2B5EF4-FFF2-40B4-BE49-F238E27FC236}">
                <a16:creationId xmlns:a16="http://schemas.microsoft.com/office/drawing/2014/main" id="{7CC7A6A1-E0CF-4FB9-8234-36793651C259}"/>
              </a:ext>
            </a:extLst>
          </p:cNvPr>
          <p:cNvSpPr>
            <a:spLocks noGrp="1"/>
          </p:cNvSpPr>
          <p:nvPr>
            <p:ph idx="1"/>
          </p:nvPr>
        </p:nvSpPr>
        <p:spPr>
          <a:xfrm>
            <a:off x="466060" y="1719299"/>
            <a:ext cx="11148423" cy="1789445"/>
          </a:xfrm>
        </p:spPr>
        <p:txBody>
          <a:bodyPr>
            <a:normAutofit/>
          </a:bodyPr>
          <a:lstStyle/>
          <a:p>
            <a:pPr lvl="1"/>
            <a:r>
              <a:rPr lang="en-US" sz="3200" dirty="0">
                <a:latin typeface="Arial" panose="020B0604020202020204" pitchFamily="34" charset="0"/>
                <a:cs typeface="Arial" panose="020B0604020202020204" pitchFamily="34" charset="0"/>
              </a:rPr>
              <a:t>Only 10% of people with opioid use disorder get into treatment. </a:t>
            </a:r>
          </a:p>
          <a:p>
            <a:pPr lvl="1"/>
            <a:r>
              <a:rPr lang="en-US" sz="3200" dirty="0">
                <a:latin typeface="Arial" panose="020B0604020202020204" pitchFamily="34" charset="0"/>
                <a:cs typeface="Arial" panose="020B0604020202020204" pitchFamily="34" charset="0"/>
              </a:rPr>
              <a:t>Key barriers include stigma, lack of availability, and cost.</a:t>
            </a:r>
          </a:p>
          <a:p>
            <a:endParaRPr lang="en-US" dirty="0"/>
          </a:p>
        </p:txBody>
      </p:sp>
      <p:pic>
        <p:nvPicPr>
          <p:cNvPr id="8" name="Content Placeholder 7">
            <a:extLst>
              <a:ext uri="{FF2B5EF4-FFF2-40B4-BE49-F238E27FC236}">
                <a16:creationId xmlns:a16="http://schemas.microsoft.com/office/drawing/2014/main" id="{F538AE9A-CDBD-4D34-899A-E3972E9C3D75}"/>
              </a:ext>
              <a:ext uri="{C183D7F6-B498-43B3-948B-1728B52AA6E4}">
                <adec:decorative xmlns:adec="http://schemas.microsoft.com/office/drawing/2017/decorative" val="1"/>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a:stretch/>
        </p:blipFill>
        <p:spPr>
          <a:xfrm>
            <a:off x="5040682" y="3149599"/>
            <a:ext cx="4027118" cy="3389313"/>
          </a:xfrm>
        </p:spPr>
      </p:pic>
      <p:sp>
        <p:nvSpPr>
          <p:cNvPr id="5" name="Slide Number Placeholder 4">
            <a:extLst>
              <a:ext uri="{FF2B5EF4-FFF2-40B4-BE49-F238E27FC236}">
                <a16:creationId xmlns:a16="http://schemas.microsoft.com/office/drawing/2014/main" id="{4E33B1E1-84F8-4136-BD54-BC641971F91C}"/>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25</a:t>
            </a:fld>
            <a:endParaRPr lang="en-US" dirty="0"/>
          </a:p>
        </p:txBody>
      </p:sp>
    </p:spTree>
    <p:extLst>
      <p:ext uri="{BB962C8B-B14F-4D97-AF65-F5344CB8AC3E}">
        <p14:creationId xmlns:p14="http://schemas.microsoft.com/office/powerpoint/2010/main" val="4105781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4FE2-CBD9-4A9D-8F06-9C34D33C6504}"/>
              </a:ext>
            </a:extLst>
          </p:cNvPr>
          <p:cNvSpPr>
            <a:spLocks noGrp="1"/>
          </p:cNvSpPr>
          <p:nvPr>
            <p:ph type="title"/>
          </p:nvPr>
        </p:nvSpPr>
        <p:spPr>
          <a:xfrm>
            <a:off x="646386" y="622762"/>
            <a:ext cx="10221311" cy="781130"/>
          </a:xfrm>
        </p:spPr>
        <p:txBody>
          <a:bodyPr>
            <a:normAutofit fontScale="90000"/>
          </a:bodyPr>
          <a:lstStyle/>
          <a:p>
            <a:r>
              <a:rPr lang="en-US" dirty="0">
                <a:latin typeface="Arial" panose="020B0604020202020204" pitchFamily="34" charset="0"/>
                <a:cs typeface="Arial" panose="020B0604020202020204" pitchFamily="34" charset="0"/>
              </a:rPr>
              <a:t>Treatment - What Is Stigma and How Does It Affect People?</a:t>
            </a:r>
          </a:p>
        </p:txBody>
      </p:sp>
      <p:sp>
        <p:nvSpPr>
          <p:cNvPr id="3" name="Content Placeholder 2">
            <a:extLst>
              <a:ext uri="{FF2B5EF4-FFF2-40B4-BE49-F238E27FC236}">
                <a16:creationId xmlns:a16="http://schemas.microsoft.com/office/drawing/2014/main" id="{44FBB590-D03E-41AC-A006-2447378D5EA1}"/>
              </a:ext>
            </a:extLst>
          </p:cNvPr>
          <p:cNvSpPr>
            <a:spLocks noGrp="1"/>
          </p:cNvSpPr>
          <p:nvPr>
            <p:ph idx="1"/>
          </p:nvPr>
        </p:nvSpPr>
        <p:spPr>
          <a:xfrm>
            <a:off x="232113" y="2187574"/>
            <a:ext cx="11346862" cy="4351338"/>
          </a:xfrm>
        </p:spPr>
        <p:txBody>
          <a:bodyPr>
            <a:normAutofit/>
          </a:bodyPr>
          <a:lstStyle/>
          <a:p>
            <a:pPr lvl="1"/>
            <a:r>
              <a:rPr lang="en-US" sz="3200" dirty="0">
                <a:latin typeface="Arial" panose="020B0604020202020204" pitchFamily="34" charset="0"/>
                <a:cs typeface="Arial" panose="020B0604020202020204" pitchFamily="34" charset="0"/>
              </a:rPr>
              <a:t>Stigma is the shame or disgrace attached to something regarded as socially unacceptable.</a:t>
            </a:r>
          </a:p>
          <a:p>
            <a:pPr lvl="1"/>
            <a:r>
              <a:rPr lang="en-US" sz="3200" dirty="0">
                <a:latin typeface="Arial" panose="020B0604020202020204" pitchFamily="34" charset="0"/>
                <a:cs typeface="Arial" panose="020B0604020202020204" pitchFamily="34" charset="0"/>
              </a:rPr>
              <a:t>Language matters, such as calling people “junkies” or “addicts.”</a:t>
            </a:r>
          </a:p>
          <a:p>
            <a:pPr lvl="1"/>
            <a:r>
              <a:rPr lang="en-US" sz="3200" dirty="0">
                <a:latin typeface="Arial" panose="020B0604020202020204" pitchFamily="34" charset="0"/>
                <a:cs typeface="Arial" panose="020B0604020202020204" pitchFamily="34" charset="0"/>
              </a:rPr>
              <a:t>Stigma interferes with people coming forward for help.</a:t>
            </a:r>
          </a:p>
          <a:p>
            <a:pPr lvl="1"/>
            <a:r>
              <a:rPr lang="en-US" sz="3200" dirty="0">
                <a:latin typeface="Arial" panose="020B0604020202020204" pitchFamily="34" charset="0"/>
                <a:cs typeface="Arial" panose="020B0604020202020204" pitchFamily="34" charset="0"/>
              </a:rPr>
              <a:t>The key to recovery is support and compassion. People who are in pain and have a substance use disorder need comprehensive treatment, not judgment.</a:t>
            </a:r>
          </a:p>
          <a:p>
            <a:pPr marL="0" indent="0"/>
            <a:endParaRPr lang="en-US" sz="2000" b="1" i="1" dirty="0">
              <a:solidFill>
                <a:srgbClr val="BF1D40"/>
              </a:solidFill>
            </a:endParaRPr>
          </a:p>
          <a:p>
            <a:endParaRPr lang="en-US" sz="2200" dirty="0"/>
          </a:p>
        </p:txBody>
      </p:sp>
      <p:sp>
        <p:nvSpPr>
          <p:cNvPr id="10" name="Slide Number Placeholder 9">
            <a:extLst>
              <a:ext uri="{FF2B5EF4-FFF2-40B4-BE49-F238E27FC236}">
                <a16:creationId xmlns:a16="http://schemas.microsoft.com/office/drawing/2014/main" id="{C2E473EB-89BB-4A93-ADB0-BCCE74C04E7C}"/>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26</a:t>
            </a:fld>
            <a:endParaRPr lang="en-US" dirty="0"/>
          </a:p>
        </p:txBody>
      </p:sp>
    </p:spTree>
    <p:extLst>
      <p:ext uri="{BB962C8B-B14F-4D97-AF65-F5344CB8AC3E}">
        <p14:creationId xmlns:p14="http://schemas.microsoft.com/office/powerpoint/2010/main" val="3623076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Tools for Community Members</a:t>
            </a:r>
          </a:p>
        </p:txBody>
      </p:sp>
      <p:sp>
        <p:nvSpPr>
          <p:cNvPr id="3" name="Content Placeholder 2"/>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Increase Awareness</a:t>
            </a:r>
          </a:p>
          <a:p>
            <a:r>
              <a:rPr lang="en-US" sz="3600" dirty="0">
                <a:latin typeface="Arial" panose="020B0604020202020204" pitchFamily="34" charset="0"/>
                <a:cs typeface="Arial" panose="020B0604020202020204" pitchFamily="34" charset="0"/>
              </a:rPr>
              <a:t>Open Your Doors</a:t>
            </a:r>
          </a:p>
          <a:p>
            <a:r>
              <a:rPr lang="en-US" sz="3600" dirty="0">
                <a:latin typeface="Arial" panose="020B0604020202020204" pitchFamily="34" charset="0"/>
                <a:cs typeface="Arial" panose="020B0604020202020204" pitchFamily="34" charset="0"/>
              </a:rPr>
              <a:t>Build Community Capacity </a:t>
            </a:r>
          </a:p>
          <a:p>
            <a:r>
              <a:rPr lang="en-US" sz="3600" dirty="0">
                <a:latin typeface="Arial" panose="020B0604020202020204" pitchFamily="34" charset="0"/>
                <a:cs typeface="Arial" panose="020B0604020202020204" pitchFamily="34" charset="0"/>
              </a:rPr>
              <a:t>Rebuild and Restore</a:t>
            </a:r>
          </a:p>
          <a:p>
            <a:r>
              <a:rPr lang="en-US" sz="3600" dirty="0">
                <a:latin typeface="Arial" panose="020B0604020202020204" pitchFamily="34" charset="0"/>
                <a:cs typeface="Arial" panose="020B0604020202020204" pitchFamily="34" charset="0"/>
              </a:rPr>
              <a:t>Get Ahead of the Problem</a:t>
            </a:r>
          </a:p>
          <a:p>
            <a:r>
              <a:rPr lang="en-US" sz="3600" dirty="0">
                <a:latin typeface="Arial" panose="020B0604020202020204" pitchFamily="34" charset="0"/>
                <a:cs typeface="Arial" panose="020B0604020202020204" pitchFamily="34" charset="0"/>
              </a:rPr>
              <a:t>Connect and Collaborate</a:t>
            </a:r>
          </a:p>
        </p:txBody>
      </p:sp>
      <p:pic>
        <p:nvPicPr>
          <p:cNvPr id="4" name="Picture 3" descr="Tool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9057" y="2007704"/>
            <a:ext cx="4551856" cy="3309199"/>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27</a:t>
            </a:fld>
            <a:endParaRPr lang="en-US"/>
          </a:p>
        </p:txBody>
      </p:sp>
    </p:spTree>
    <p:extLst>
      <p:ext uri="{BB962C8B-B14F-4D97-AF65-F5344CB8AC3E}">
        <p14:creationId xmlns:p14="http://schemas.microsoft.com/office/powerpoint/2010/main" val="97220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Activity – Discussion #1</a:t>
            </a:r>
          </a:p>
        </p:txBody>
      </p:sp>
      <p:sp>
        <p:nvSpPr>
          <p:cNvPr id="3" name="Content Placeholder 2"/>
          <p:cNvSpPr>
            <a:spLocks noGrp="1"/>
          </p:cNvSpPr>
          <p:nvPr>
            <p:ph idx="1"/>
          </p:nvPr>
        </p:nvSpPr>
        <p:spPr/>
        <p:txBody>
          <a:bodyPr>
            <a:normAutofit/>
          </a:bodyPr>
          <a:lstStyle/>
          <a:p>
            <a:r>
              <a:rPr lang="en-US" dirty="0">
                <a:solidFill>
                  <a:srgbClr val="FF0000"/>
                </a:solidFill>
                <a:latin typeface="Arial" panose="020B0604020202020204" pitchFamily="34" charset="0"/>
                <a:cs typeface="Arial" panose="020B0604020202020204" pitchFamily="34" charset="0"/>
              </a:rPr>
              <a:t>Note: For a one-hour program, this will be the only Activity. Place it after the Local Resources slide, right before the Closing. For a two- or three-hour program place Discussion #1 about 45 minutes into the program. REMOVE THIS RED TEXT PRIOR TO CLASS.</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Discussion Questions</a:t>
            </a:r>
          </a:p>
          <a:p>
            <a:pPr marL="514350" indent="-514350">
              <a:buAutoNum type="arabicPeriod"/>
            </a:pPr>
            <a:r>
              <a:rPr lang="en-US" dirty="0">
                <a:latin typeface="Arial" panose="020B0604020202020204" pitchFamily="34" charset="0"/>
                <a:cs typeface="Arial" panose="020B0604020202020204" pitchFamily="34" charset="0"/>
              </a:rPr>
              <a:t>In what way(s) can you make a difference in your community?</a:t>
            </a:r>
          </a:p>
          <a:p>
            <a:pPr marL="514350" indent="-514350">
              <a:buAutoNum type="arabicPeriod"/>
            </a:pPr>
            <a:r>
              <a:rPr lang="en-US" dirty="0">
                <a:latin typeface="Arial" panose="020B0604020202020204" pitchFamily="34" charset="0"/>
                <a:cs typeface="Arial" panose="020B0604020202020204" pitchFamily="34" charset="0"/>
              </a:rPr>
              <a:t>Who can you partner with in helping your community?</a:t>
            </a:r>
          </a:p>
          <a:p>
            <a:pPr marL="0" indent="0">
              <a:buNone/>
            </a:pP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28</a:t>
            </a:fld>
            <a:endParaRPr lang="en-US"/>
          </a:p>
        </p:txBody>
      </p:sp>
    </p:spTree>
    <p:extLst>
      <p:ext uri="{BB962C8B-B14F-4D97-AF65-F5344CB8AC3E}">
        <p14:creationId xmlns:p14="http://schemas.microsoft.com/office/powerpoint/2010/main" val="2262003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Activity – Discussion #2</a:t>
            </a:r>
          </a:p>
        </p:txBody>
      </p:sp>
      <p:sp>
        <p:nvSpPr>
          <p:cNvPr id="3" name="Content Placeholder 2"/>
          <p:cNvSpPr>
            <a:spLocks noGrp="1"/>
          </p:cNvSpPr>
          <p:nvPr>
            <p:ph idx="1"/>
          </p:nvPr>
        </p:nvSpPr>
        <p:spPr/>
        <p:txBody>
          <a:bodyPr/>
          <a:lstStyle/>
          <a:p>
            <a:r>
              <a:rPr lang="en-US" dirty="0">
                <a:solidFill>
                  <a:srgbClr val="FF0000"/>
                </a:solidFill>
                <a:latin typeface="Arial" panose="020B0604020202020204" pitchFamily="34" charset="0"/>
                <a:cs typeface="Arial" panose="020B0604020202020204" pitchFamily="34" charset="0"/>
              </a:rPr>
              <a:t>Note: Remove this slide for one- and two-hour programs. For a three-hour program place Discussion #2 about 90 minutes into the program. REMOVE THIS RED TEXT PRIOR TO CLASS.</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Discussion Questions</a:t>
            </a:r>
          </a:p>
          <a:p>
            <a:pPr marL="0" indent="0">
              <a:buNone/>
            </a:pPr>
            <a:r>
              <a:rPr lang="en-US" dirty="0">
                <a:latin typeface="Arial" panose="020B0604020202020204" pitchFamily="34" charset="0"/>
                <a:cs typeface="Arial" panose="020B0604020202020204" pitchFamily="34" charset="0"/>
              </a:rPr>
              <a:t>1. What did you learn today that you would like to share with others?</a:t>
            </a:r>
          </a:p>
          <a:p>
            <a:pPr marL="0" indent="0">
              <a:buNone/>
            </a:pPr>
            <a:r>
              <a:rPr lang="en-US" dirty="0">
                <a:latin typeface="Arial" panose="020B0604020202020204" pitchFamily="34" charset="0"/>
                <a:cs typeface="Arial" panose="020B0604020202020204" pitchFamily="34" charset="0"/>
              </a:rPr>
              <a:t>2. What barriers exist to making a difference in your community?</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29</a:t>
            </a:fld>
            <a:endParaRPr lang="en-US"/>
          </a:p>
        </p:txBody>
      </p:sp>
    </p:spTree>
    <p:extLst>
      <p:ext uri="{BB962C8B-B14F-4D97-AF65-F5344CB8AC3E}">
        <p14:creationId xmlns:p14="http://schemas.microsoft.com/office/powerpoint/2010/main" val="35455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Objectives</a:t>
            </a:r>
          </a:p>
        </p:txBody>
      </p:sp>
      <p:sp>
        <p:nvSpPr>
          <p:cNvPr id="3" name="Content Placeholder 2"/>
          <p:cNvSpPr>
            <a:spLocks noGrp="1"/>
          </p:cNvSpPr>
          <p:nvPr>
            <p:ph idx="1"/>
          </p:nvPr>
        </p:nvSpPr>
        <p:spPr/>
        <p:txBody>
          <a:bodyPr/>
          <a:lstStyle/>
          <a:p>
            <a:pPr marL="0" lvl="0" indent="0">
              <a:buNone/>
            </a:pPr>
            <a:r>
              <a:rPr lang="en-US" dirty="0">
                <a:latin typeface="Arial" panose="020B0604020202020204" pitchFamily="34" charset="0"/>
                <a:cs typeface="Arial" panose="020B0604020202020204" pitchFamily="34" charset="0"/>
              </a:rPr>
              <a:t>After completion of the program, you will better be able to:</a:t>
            </a:r>
          </a:p>
          <a:p>
            <a:pPr lvl="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Discuss opioids, opioid use disorder, and the opioid epidemic</a:t>
            </a:r>
          </a:p>
          <a:p>
            <a:pPr lvl="0"/>
            <a:r>
              <a:rPr lang="en-US" dirty="0">
                <a:latin typeface="Arial" panose="020B0604020202020204" pitchFamily="34" charset="0"/>
                <a:cs typeface="Arial" panose="020B0604020202020204" pitchFamily="34" charset="0"/>
              </a:rPr>
              <a:t>Describe ways to educate your community about opioid addiction</a:t>
            </a:r>
          </a:p>
          <a:p>
            <a:pPr lvl="0"/>
            <a:r>
              <a:rPr lang="en-US" dirty="0">
                <a:latin typeface="Arial" panose="020B0604020202020204" pitchFamily="34" charset="0"/>
                <a:cs typeface="Arial" panose="020B0604020202020204" pitchFamily="34" charset="0"/>
              </a:rPr>
              <a:t>Identify partners to help your community fight the epidemic</a:t>
            </a:r>
          </a:p>
          <a:p>
            <a:pPr lvl="0"/>
            <a:r>
              <a:rPr lang="en-US" dirty="0">
                <a:latin typeface="Arial" panose="020B0604020202020204" pitchFamily="34" charset="0"/>
                <a:cs typeface="Arial" panose="020B0604020202020204" pitchFamily="34" charset="0"/>
              </a:rPr>
              <a:t>Describe ways to assist those in need in your community</a:t>
            </a:r>
          </a:p>
          <a:p>
            <a:pPr lvl="0"/>
            <a:r>
              <a:rPr lang="en-US" dirty="0">
                <a:latin typeface="Arial" panose="020B0604020202020204" pitchFamily="34" charset="0"/>
                <a:cs typeface="Arial" panose="020B0604020202020204" pitchFamily="34" charset="0"/>
              </a:rPr>
              <a:t>Identify local and federal resources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849" y="879850"/>
            <a:ext cx="810838" cy="810838"/>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a:t>
            </a:fld>
            <a:endParaRPr lang="en-US"/>
          </a:p>
        </p:txBody>
      </p:sp>
    </p:spTree>
    <p:extLst>
      <p:ext uri="{BB962C8B-B14F-4D97-AF65-F5344CB8AC3E}">
        <p14:creationId xmlns:p14="http://schemas.microsoft.com/office/powerpoint/2010/main" val="1734689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3" y="53238"/>
            <a:ext cx="10515600" cy="839898"/>
          </a:xfrm>
        </p:spPr>
        <p:txBody>
          <a:bodyPr/>
          <a:lstStyle/>
          <a:p>
            <a:r>
              <a:rPr lang="en-US" dirty="0">
                <a:latin typeface="Arial" panose="020B0604020202020204" pitchFamily="34" charset="0"/>
                <a:cs typeface="Arial" panose="020B0604020202020204" pitchFamily="34" charset="0"/>
              </a:rPr>
              <a:t>Activity  – Make a Plan (Slide 1)</a:t>
            </a:r>
          </a:p>
        </p:txBody>
      </p:sp>
      <p:sp>
        <p:nvSpPr>
          <p:cNvPr id="3" name="Content Placeholder 2"/>
          <p:cNvSpPr>
            <a:spLocks noGrp="1"/>
          </p:cNvSpPr>
          <p:nvPr>
            <p:ph idx="1"/>
          </p:nvPr>
        </p:nvSpPr>
        <p:spPr>
          <a:xfrm>
            <a:off x="161640" y="893136"/>
            <a:ext cx="11871251" cy="2136776"/>
          </a:xfrm>
        </p:spPr>
        <p:txBody>
          <a:bodyPr>
            <a:normAutofit lnSpcReduction="10000"/>
          </a:bodyPr>
          <a:lstStyle/>
          <a:p>
            <a:r>
              <a:rPr lang="en-US" sz="2400" dirty="0">
                <a:solidFill>
                  <a:srgbClr val="FF0000"/>
                </a:solidFill>
                <a:latin typeface="Arial" panose="020B0604020202020204" pitchFamily="34" charset="0"/>
                <a:cs typeface="Arial" panose="020B0604020202020204" pitchFamily="34" charset="0"/>
              </a:rPr>
              <a:t>Note: Remove the 2 Make a Plan slides for a one-hour program.  For a two- or three-hour program place them after the Local Resources slide, right before Closing. REMOVE THIS RED TEXT BEFORE CLASS.</a:t>
            </a:r>
          </a:p>
          <a:p>
            <a:pPr marL="0" indent="0">
              <a:buNone/>
            </a:pPr>
            <a:r>
              <a:rPr lang="en-US" sz="2400" dirty="0">
                <a:latin typeface="Arial" panose="020B0604020202020204" pitchFamily="34" charset="0"/>
                <a:cs typeface="Arial" panose="020B0604020202020204" pitchFamily="34" charset="0"/>
              </a:rPr>
              <a:t>Work individually or in a small group to complete items with an </a:t>
            </a:r>
            <a:r>
              <a:rPr lang="en-US" sz="2400" b="1" dirty="0">
                <a:latin typeface="Arial" panose="020B0604020202020204" pitchFamily="34" charset="0"/>
                <a:cs typeface="Arial" panose="020B0604020202020204" pitchFamily="34" charset="0"/>
              </a:rPr>
              <a:t>asterisk</a:t>
            </a:r>
            <a:r>
              <a:rPr lang="en-US" sz="2400" dirty="0">
                <a:latin typeface="Arial" panose="020B0604020202020204" pitchFamily="34" charset="0"/>
                <a:cs typeface="Arial" panose="020B0604020202020204" pitchFamily="34" charset="0"/>
              </a:rPr>
              <a:t> (*) to begin a plan to help your community. A template is available to record key elements of your plan.</a:t>
            </a:r>
          </a:p>
        </p:txBody>
      </p:sp>
      <p:sp>
        <p:nvSpPr>
          <p:cNvPr id="5" name="Rectangle 4"/>
          <p:cNvSpPr/>
          <p:nvPr/>
        </p:nvSpPr>
        <p:spPr>
          <a:xfrm>
            <a:off x="214423" y="3053892"/>
            <a:ext cx="6698892" cy="3416320"/>
          </a:xfrm>
          <a:prstGeom prst="rect">
            <a:avLst/>
          </a:prstGeom>
        </p:spPr>
        <p:txBody>
          <a:bodyPr wrap="square">
            <a:spAutoFit/>
          </a:bodyPr>
          <a:lstStyle/>
          <a:p>
            <a:r>
              <a:rPr lang="en-US" b="1" dirty="0"/>
              <a:t>I. Form a team</a:t>
            </a:r>
          </a:p>
          <a:p>
            <a:pPr lvl="1"/>
            <a:r>
              <a:rPr lang="en-US" b="1" dirty="0"/>
              <a:t>(a)	Identify leaders</a:t>
            </a:r>
          </a:p>
          <a:p>
            <a:pPr lvl="1"/>
            <a:r>
              <a:rPr lang="en-US" b="1" dirty="0"/>
              <a:t>(b)	Identify team members</a:t>
            </a:r>
          </a:p>
          <a:p>
            <a:pPr lvl="1"/>
            <a:r>
              <a:rPr lang="en-US" b="1" dirty="0"/>
              <a:t>(c)	Identify key stakeholders - Who will be most impacted? Who has a vested interest in the welfare of the community? Who knows the community well? Who has resources?</a:t>
            </a:r>
          </a:p>
          <a:p>
            <a:endParaRPr lang="en-US" b="1" dirty="0"/>
          </a:p>
          <a:p>
            <a:r>
              <a:rPr lang="en-US" b="1" dirty="0"/>
              <a:t>2. Understanding your community’s situation</a:t>
            </a:r>
          </a:p>
          <a:p>
            <a:pPr lvl="1"/>
            <a:r>
              <a:rPr lang="en-US" b="1" dirty="0"/>
              <a:t>(a)	*Who is already helping in the community?</a:t>
            </a:r>
          </a:p>
          <a:p>
            <a:pPr lvl="1"/>
            <a:r>
              <a:rPr lang="en-US" b="1" dirty="0"/>
              <a:t>(b)    How extensive is the problem?</a:t>
            </a:r>
          </a:p>
          <a:p>
            <a:pPr lvl="1"/>
            <a:r>
              <a:rPr lang="en-US" b="1" dirty="0"/>
              <a:t>(c)	What existing relationships should be considered?</a:t>
            </a:r>
          </a:p>
          <a:p>
            <a:pPr lvl="1"/>
            <a:r>
              <a:rPr lang="en-US" b="1" dirty="0"/>
              <a:t>(d)	What are key factors of the community to consider?</a:t>
            </a:r>
          </a:p>
        </p:txBody>
      </p:sp>
      <p:sp>
        <p:nvSpPr>
          <p:cNvPr id="6" name="Rectangle 5"/>
          <p:cNvSpPr/>
          <p:nvPr/>
        </p:nvSpPr>
        <p:spPr>
          <a:xfrm>
            <a:off x="6422571" y="3053892"/>
            <a:ext cx="5610320" cy="3416320"/>
          </a:xfrm>
          <a:prstGeom prst="rect">
            <a:avLst/>
          </a:prstGeom>
        </p:spPr>
        <p:txBody>
          <a:bodyPr wrap="square">
            <a:spAutoFit/>
          </a:bodyPr>
          <a:lstStyle/>
          <a:p>
            <a:r>
              <a:rPr lang="en-US" b="1" dirty="0"/>
              <a:t>3. Plan Development</a:t>
            </a:r>
          </a:p>
          <a:p>
            <a:pPr marL="800100" lvl="1" indent="-342900">
              <a:buAutoNum type="alphaLcParenBoth"/>
            </a:pPr>
            <a:r>
              <a:rPr lang="en-US" b="1" dirty="0"/>
              <a:t>*Establish goals</a:t>
            </a:r>
          </a:p>
          <a:p>
            <a:pPr marL="800100" lvl="1" indent="-342900">
              <a:buAutoNum type="alphaLcParenBoth"/>
            </a:pPr>
            <a:r>
              <a:rPr lang="en-US" b="1" dirty="0"/>
              <a:t>*Identify community resources</a:t>
            </a:r>
          </a:p>
          <a:p>
            <a:pPr marL="800100" lvl="1" indent="-342900">
              <a:buAutoNum type="alphaLcParenBoth"/>
            </a:pPr>
            <a:r>
              <a:rPr lang="en-US" b="1" dirty="0"/>
              <a:t>*List and evaluate potential options</a:t>
            </a:r>
          </a:p>
          <a:p>
            <a:pPr lvl="1"/>
            <a:r>
              <a:rPr lang="en-US" b="1" dirty="0"/>
              <a:t>(d)   Develop strategy - Who will do what and when? What resources are needed? What is timeline?</a:t>
            </a:r>
          </a:p>
          <a:p>
            <a:pPr lvl="1"/>
            <a:r>
              <a:rPr lang="en-US" b="1" dirty="0"/>
              <a:t>(e)	Obtain feedback </a:t>
            </a:r>
          </a:p>
          <a:p>
            <a:pPr lvl="1"/>
            <a:r>
              <a:rPr lang="en-US" b="1" dirty="0"/>
              <a:t>(f)	Finalize plan</a:t>
            </a:r>
          </a:p>
          <a:p>
            <a:endParaRPr lang="en-US" b="1" dirty="0"/>
          </a:p>
          <a:p>
            <a:r>
              <a:rPr lang="en-US" b="1" dirty="0"/>
              <a:t>4. Plan implementation and Maintenance</a:t>
            </a:r>
          </a:p>
          <a:p>
            <a:pPr lvl="1"/>
            <a:r>
              <a:rPr lang="en-US" b="1" dirty="0"/>
              <a:t>(a)	Begin</a:t>
            </a:r>
          </a:p>
          <a:p>
            <a:pPr lvl="1"/>
            <a:r>
              <a:rPr lang="en-US" b="1" dirty="0"/>
              <a:t>(b)	Evaluate and modify strategy as needed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30</a:t>
            </a:fld>
            <a:endParaRPr lang="en-US"/>
          </a:p>
        </p:txBody>
      </p:sp>
    </p:spTree>
    <p:extLst>
      <p:ext uri="{BB962C8B-B14F-4D97-AF65-F5344CB8AC3E}">
        <p14:creationId xmlns:p14="http://schemas.microsoft.com/office/powerpoint/2010/main" val="3190252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56" y="0"/>
            <a:ext cx="11052544" cy="1325563"/>
          </a:xfrm>
        </p:spPr>
        <p:txBody>
          <a:bodyPr/>
          <a:lstStyle/>
          <a:p>
            <a:r>
              <a:rPr lang="en-US" dirty="0">
                <a:latin typeface="Arial" panose="020B0604020202020204" pitchFamily="34" charset="0"/>
                <a:cs typeface="Arial" panose="020B0604020202020204" pitchFamily="34" charset="0"/>
              </a:rPr>
              <a:t>Activity – Make a Plan (Slide 2) - Template</a:t>
            </a:r>
          </a:p>
        </p:txBody>
      </p:sp>
      <p:graphicFrame>
        <p:nvGraphicFramePr>
          <p:cNvPr id="6" name="Table 5"/>
          <p:cNvGraphicFramePr>
            <a:graphicFrameLocks noGrp="1"/>
          </p:cNvGraphicFramePr>
          <p:nvPr>
            <p:extLst>
              <p:ext uri="{D42A27DB-BD31-4B8C-83A1-F6EECF244321}">
                <p14:modId xmlns:p14="http://schemas.microsoft.com/office/powerpoint/2010/main" val="2575882954"/>
              </p:ext>
            </p:extLst>
          </p:nvPr>
        </p:nvGraphicFramePr>
        <p:xfrm>
          <a:off x="389861" y="1325567"/>
          <a:ext cx="11327218" cy="5174469"/>
        </p:xfrm>
        <a:graphic>
          <a:graphicData uri="http://schemas.openxmlformats.org/drawingml/2006/table">
            <a:tbl>
              <a:tblPr firstRow="1" bandRow="1">
                <a:tableStyleId>{5C22544A-7EE6-4342-B048-85BDC9FD1C3A}</a:tableStyleId>
              </a:tblPr>
              <a:tblGrid>
                <a:gridCol w="1819425">
                  <a:extLst>
                    <a:ext uri="{9D8B030D-6E8A-4147-A177-3AD203B41FA5}">
                      <a16:colId xmlns:a16="http://schemas.microsoft.com/office/drawing/2014/main" val="1364213644"/>
                    </a:ext>
                  </a:extLst>
                </a:gridCol>
                <a:gridCol w="1689140">
                  <a:extLst>
                    <a:ext uri="{9D8B030D-6E8A-4147-A177-3AD203B41FA5}">
                      <a16:colId xmlns:a16="http://schemas.microsoft.com/office/drawing/2014/main" val="1748365080"/>
                    </a:ext>
                  </a:extLst>
                </a:gridCol>
                <a:gridCol w="2076187">
                  <a:extLst>
                    <a:ext uri="{9D8B030D-6E8A-4147-A177-3AD203B41FA5}">
                      <a16:colId xmlns:a16="http://schemas.microsoft.com/office/drawing/2014/main" val="1816113441"/>
                    </a:ext>
                  </a:extLst>
                </a:gridCol>
                <a:gridCol w="2076187">
                  <a:extLst>
                    <a:ext uri="{9D8B030D-6E8A-4147-A177-3AD203B41FA5}">
                      <a16:colId xmlns:a16="http://schemas.microsoft.com/office/drawing/2014/main" val="304757261"/>
                    </a:ext>
                  </a:extLst>
                </a:gridCol>
                <a:gridCol w="1423998">
                  <a:extLst>
                    <a:ext uri="{9D8B030D-6E8A-4147-A177-3AD203B41FA5}">
                      <a16:colId xmlns:a16="http://schemas.microsoft.com/office/drawing/2014/main" val="1387463582"/>
                    </a:ext>
                  </a:extLst>
                </a:gridCol>
                <a:gridCol w="1423998">
                  <a:extLst>
                    <a:ext uri="{9D8B030D-6E8A-4147-A177-3AD203B41FA5}">
                      <a16:colId xmlns:a16="http://schemas.microsoft.com/office/drawing/2014/main" val="2316713896"/>
                    </a:ext>
                  </a:extLst>
                </a:gridCol>
                <a:gridCol w="818283">
                  <a:extLst>
                    <a:ext uri="{9D8B030D-6E8A-4147-A177-3AD203B41FA5}">
                      <a16:colId xmlns:a16="http://schemas.microsoft.com/office/drawing/2014/main" val="916790027"/>
                    </a:ext>
                  </a:extLst>
                </a:gridCol>
              </a:tblGrid>
              <a:tr h="679184">
                <a:tc>
                  <a:txBody>
                    <a:bodyPr/>
                    <a:lstStyle/>
                    <a:p>
                      <a:pPr marL="0" marR="0">
                        <a:lnSpc>
                          <a:spcPct val="107000"/>
                        </a:lnSpc>
                        <a:spcBef>
                          <a:spcPts val="0"/>
                        </a:spcBef>
                        <a:spcAft>
                          <a:spcPts val="0"/>
                        </a:spcAft>
                      </a:pPr>
                      <a:r>
                        <a:rPr lang="en-US" sz="1400" b="1" dirty="0">
                          <a:solidFill>
                            <a:schemeClr val="tx1"/>
                          </a:solidFill>
                          <a:effectLst/>
                        </a:rPr>
                        <a:t>Plan element</a:t>
                      </a:r>
                    </a:p>
                    <a:p>
                      <a:pPr marL="0" marR="0">
                        <a:lnSpc>
                          <a:spcPct val="107000"/>
                        </a:lnSpc>
                        <a:spcBef>
                          <a:spcPts val="0"/>
                        </a:spcBef>
                        <a:spcAft>
                          <a:spcPts val="0"/>
                        </a:spcAft>
                      </a:pPr>
                      <a:r>
                        <a:rPr lang="en-US" sz="1400" b="1" dirty="0">
                          <a:solidFill>
                            <a:schemeClr val="tx1"/>
                          </a:solidFill>
                          <a:effectLst/>
                        </a:rPr>
                        <a:t> </a:t>
                      </a:r>
                    </a:p>
                    <a:p>
                      <a:pPr marL="0" marR="0">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gn="ctr">
                        <a:lnSpc>
                          <a:spcPct val="107000"/>
                        </a:lnSpc>
                        <a:spcBef>
                          <a:spcPts val="0"/>
                        </a:spcBef>
                        <a:spcAft>
                          <a:spcPts val="0"/>
                        </a:spcAft>
                      </a:pPr>
                      <a:r>
                        <a:rPr lang="en-US" sz="1400" b="1" dirty="0">
                          <a:solidFill>
                            <a:schemeClr val="tx1"/>
                          </a:solidFill>
                          <a:effectLst/>
                        </a:rPr>
                        <a:t>Anticipated barriers and approach to each</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solidFill>
                            <a:schemeClr val="tx1"/>
                          </a:solidFill>
                          <a:effectLst/>
                        </a:rPr>
                        <a:t>Date to be completed </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solidFill>
                            <a:schemeClr val="tx1"/>
                          </a:solidFill>
                          <a:effectLst/>
                        </a:rPr>
                        <a:t>Reason for Delay</a:t>
                      </a:r>
                      <a:endParaRPr lang="en-U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gn="ctr">
                        <a:lnSpc>
                          <a:spcPct val="107000"/>
                        </a:lnSpc>
                        <a:spcBef>
                          <a:spcPts val="0"/>
                        </a:spcBef>
                        <a:spcAft>
                          <a:spcPts val="0"/>
                        </a:spcAft>
                      </a:pPr>
                      <a:r>
                        <a:rPr lang="en-US" sz="1400" b="1" dirty="0">
                          <a:solidFill>
                            <a:schemeClr val="tx1"/>
                          </a:solidFill>
                          <a:effectLst/>
                        </a:rPr>
                        <a:t>Date done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1546858758"/>
                  </a:ext>
                </a:extLst>
              </a:tr>
              <a:tr h="679184">
                <a:tc>
                  <a:txBody>
                    <a:bodyPr/>
                    <a:lstStyle/>
                    <a:p>
                      <a:pPr marL="0" marR="0">
                        <a:lnSpc>
                          <a:spcPct val="107000"/>
                        </a:lnSpc>
                        <a:spcBef>
                          <a:spcPts val="0"/>
                        </a:spcBef>
                        <a:spcAft>
                          <a:spcPts val="0"/>
                        </a:spcAft>
                      </a:pPr>
                      <a:r>
                        <a:rPr lang="en-US" sz="1400" b="1">
                          <a:effectLst/>
                        </a:rPr>
                        <a:t>1.Call a meeting</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u="sng">
                          <a:effectLst/>
                        </a:rPr>
                        <a:t>Who calls it?</a:t>
                      </a:r>
                      <a:endParaRPr lang="en-US" sz="1400" b="1">
                        <a:effectLst/>
                      </a:endParaRPr>
                    </a:p>
                    <a:p>
                      <a:pPr marL="0" marR="0">
                        <a:lnSpc>
                          <a:spcPct val="107000"/>
                        </a:lnSpc>
                        <a:spcBef>
                          <a:spcPts val="0"/>
                        </a:spcBef>
                        <a:spcAft>
                          <a:spcPts val="0"/>
                        </a:spcAft>
                      </a:pPr>
                      <a:r>
                        <a:rPr lang="en-US" sz="1400" b="1" u="none" strike="noStrike">
                          <a:effectLst/>
                        </a:rPr>
                        <a:t> </a:t>
                      </a:r>
                      <a:endParaRPr lang="en-US" sz="1400" b="1">
                        <a:effectLst/>
                      </a:endParaRPr>
                    </a:p>
                    <a:p>
                      <a:pPr marL="0" marR="0">
                        <a:lnSpc>
                          <a:spcPct val="107000"/>
                        </a:lnSpc>
                        <a:spcBef>
                          <a:spcPts val="0"/>
                        </a:spcBef>
                        <a:spcAft>
                          <a:spcPts val="0"/>
                        </a:spcAft>
                      </a:pPr>
                      <a:r>
                        <a:rPr lang="en-US" sz="1400" b="1" u="none" strike="noStrike">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u="sng">
                          <a:effectLst/>
                        </a:rPr>
                        <a:t>Who participates?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dirty="0">
                          <a:effectLst/>
                        </a:rPr>
                        <a:t> </a:t>
                      </a:r>
                    </a:p>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2447320502"/>
                  </a:ext>
                </a:extLst>
              </a:tr>
              <a:tr h="679184">
                <a:tc>
                  <a:txBody>
                    <a:bodyPr/>
                    <a:lstStyle/>
                    <a:p>
                      <a:pPr marL="0" marR="0">
                        <a:lnSpc>
                          <a:spcPct val="107000"/>
                        </a:lnSpc>
                        <a:spcBef>
                          <a:spcPts val="0"/>
                        </a:spcBef>
                        <a:spcAft>
                          <a:spcPts val="0"/>
                        </a:spcAft>
                      </a:pPr>
                      <a:r>
                        <a:rPr lang="en-US" sz="1400" b="1">
                          <a:effectLst/>
                        </a:rPr>
                        <a:t>2.Get support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gridSpan="2">
                  <a:txBody>
                    <a:bodyPr/>
                    <a:lstStyle/>
                    <a:p>
                      <a:pPr marL="0" marR="0">
                        <a:lnSpc>
                          <a:spcPct val="107000"/>
                        </a:lnSpc>
                        <a:spcBef>
                          <a:spcPts val="0"/>
                        </a:spcBef>
                        <a:spcAft>
                          <a:spcPts val="0"/>
                        </a:spcAft>
                      </a:pPr>
                      <a:r>
                        <a:rPr lang="en-US" sz="1400" b="1">
                          <a:effectLst/>
                        </a:rPr>
                        <a:t>Volunteers to help =</a:t>
                      </a:r>
                    </a:p>
                    <a:p>
                      <a:pPr marL="0" marR="0">
                        <a:lnSpc>
                          <a:spcPct val="107000"/>
                        </a:lnSpc>
                        <a:spcBef>
                          <a:spcPts val="0"/>
                        </a:spcBef>
                        <a:spcAft>
                          <a:spcPts val="0"/>
                        </a:spcAft>
                      </a:pPr>
                      <a:r>
                        <a:rPr lang="en-US" sz="1400" b="1">
                          <a:effectLst/>
                        </a:rPr>
                        <a:t>Money =</a:t>
                      </a:r>
                    </a:p>
                    <a:p>
                      <a:pPr marL="0" marR="0">
                        <a:lnSpc>
                          <a:spcPct val="107000"/>
                        </a:lnSpc>
                        <a:spcBef>
                          <a:spcPts val="0"/>
                        </a:spcBef>
                        <a:spcAft>
                          <a:spcPts val="0"/>
                        </a:spcAft>
                      </a:pPr>
                      <a:r>
                        <a:rPr lang="en-US" sz="1400" b="1">
                          <a:effectLst/>
                        </a:rPr>
                        <a:t>Supervisor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hMerge="1">
                  <a:txBody>
                    <a:bodyPr/>
                    <a:lstStyle/>
                    <a:p>
                      <a:endParaRPr lang="en-US"/>
                    </a:p>
                  </a:txBody>
                  <a:tcPr/>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3070631736"/>
                  </a:ext>
                </a:extLst>
              </a:tr>
              <a:tr h="449409">
                <a:tc rowSpan="5">
                  <a:txBody>
                    <a:bodyPr/>
                    <a:lstStyle/>
                    <a:p>
                      <a:pPr marL="0" marR="0">
                        <a:lnSpc>
                          <a:spcPct val="107000"/>
                        </a:lnSpc>
                        <a:spcBef>
                          <a:spcPts val="0"/>
                        </a:spcBef>
                        <a:spcAft>
                          <a:spcPts val="0"/>
                        </a:spcAft>
                      </a:pPr>
                      <a:r>
                        <a:rPr lang="en-US" sz="1400" b="1" dirty="0">
                          <a:effectLst/>
                        </a:rPr>
                        <a:t>3.Finalize plan and set deadlines for each action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Actions and Deadlines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Who “owns” each action</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1185277577"/>
                  </a:ext>
                </a:extLst>
              </a:tr>
              <a:tr h="449409">
                <a:tc vMerge="1">
                  <a:txBody>
                    <a:bodyPr/>
                    <a:lstStyle/>
                    <a:p>
                      <a:endParaRPr lang="en-US"/>
                    </a:p>
                  </a:txBody>
                  <a:tcPr/>
                </a:tc>
                <a:tc>
                  <a:txBody>
                    <a:bodyPr/>
                    <a:lstStyle/>
                    <a:p>
                      <a:pPr marL="0" marR="0">
                        <a:lnSpc>
                          <a:spcPct val="107000"/>
                        </a:lnSpc>
                        <a:spcBef>
                          <a:spcPts val="0"/>
                        </a:spcBef>
                        <a:spcAft>
                          <a:spcPts val="0"/>
                        </a:spcAft>
                      </a:pPr>
                      <a:r>
                        <a:rPr lang="en-US" sz="1400" b="1">
                          <a:effectLst/>
                        </a:rPr>
                        <a:t> </a:t>
                      </a:r>
                    </a:p>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2524129361"/>
                  </a:ext>
                </a:extLst>
              </a:tr>
              <a:tr h="449409">
                <a:tc vMerge="1">
                  <a:txBody>
                    <a:bodyPr/>
                    <a:lstStyle/>
                    <a:p>
                      <a:endParaRPr lang="en-US"/>
                    </a:p>
                  </a:txBody>
                  <a:tcPr/>
                </a:tc>
                <a:tc>
                  <a:txBody>
                    <a:bodyPr/>
                    <a:lstStyle/>
                    <a:p>
                      <a:pPr marL="0" marR="0">
                        <a:lnSpc>
                          <a:spcPct val="107000"/>
                        </a:lnSpc>
                        <a:spcBef>
                          <a:spcPts val="0"/>
                        </a:spcBef>
                        <a:spcAft>
                          <a:spcPts val="0"/>
                        </a:spcAft>
                      </a:pPr>
                      <a:r>
                        <a:rPr lang="en-US" sz="1400" b="1">
                          <a:effectLst/>
                        </a:rPr>
                        <a:t> </a:t>
                      </a:r>
                    </a:p>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614900941"/>
                  </a:ext>
                </a:extLst>
              </a:tr>
              <a:tr h="449409">
                <a:tc vMerge="1">
                  <a:txBody>
                    <a:bodyPr/>
                    <a:lstStyle/>
                    <a:p>
                      <a:endParaRPr lang="en-US"/>
                    </a:p>
                  </a:txBody>
                  <a:tcPr/>
                </a:tc>
                <a:tc>
                  <a:txBody>
                    <a:bodyPr/>
                    <a:lstStyle/>
                    <a:p>
                      <a:pPr marL="0" marR="0">
                        <a:lnSpc>
                          <a:spcPct val="107000"/>
                        </a:lnSpc>
                        <a:spcBef>
                          <a:spcPts val="0"/>
                        </a:spcBef>
                        <a:spcAft>
                          <a:spcPts val="0"/>
                        </a:spcAft>
                      </a:pPr>
                      <a:r>
                        <a:rPr lang="en-US" sz="1400" b="1">
                          <a:effectLst/>
                        </a:rPr>
                        <a:t> </a:t>
                      </a:r>
                    </a:p>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1224977810"/>
                  </a:ext>
                </a:extLst>
              </a:tr>
              <a:tr h="440463">
                <a:tc vMerge="1">
                  <a:txBody>
                    <a:bodyPr/>
                    <a:lstStyle/>
                    <a:p>
                      <a:endParaRPr lang="en-US"/>
                    </a:p>
                  </a:txBody>
                  <a:tcPr/>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3038451060"/>
                  </a:ext>
                </a:extLst>
              </a:tr>
              <a:tr h="449409">
                <a:tc>
                  <a:txBody>
                    <a:bodyPr/>
                    <a:lstStyle/>
                    <a:p>
                      <a:pPr marL="0" marR="0">
                        <a:lnSpc>
                          <a:spcPct val="107000"/>
                        </a:lnSpc>
                        <a:spcBef>
                          <a:spcPts val="0"/>
                        </a:spcBef>
                        <a:spcAft>
                          <a:spcPts val="0"/>
                        </a:spcAft>
                      </a:pPr>
                      <a:r>
                        <a:rPr lang="en-US" sz="1400" b="1" dirty="0">
                          <a:effectLst/>
                        </a:rPr>
                        <a:t>4.Present</a:t>
                      </a:r>
                      <a:r>
                        <a:rPr lang="en-US" sz="1400" b="1" baseline="0" dirty="0">
                          <a:effectLst/>
                        </a:rPr>
                        <a:t> final plan</a:t>
                      </a:r>
                      <a:r>
                        <a:rPr lang="en-US" sz="1400" b="1" dirty="0">
                          <a:effectLst/>
                        </a:rPr>
                        <a:t> to teammates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2806268078"/>
                  </a:ext>
                </a:extLst>
              </a:tr>
              <a:tr h="449409">
                <a:tc>
                  <a:txBody>
                    <a:bodyPr/>
                    <a:lstStyle/>
                    <a:p>
                      <a:pPr marL="0" marR="0">
                        <a:lnSpc>
                          <a:spcPct val="107000"/>
                        </a:lnSpc>
                        <a:spcBef>
                          <a:spcPts val="0"/>
                        </a:spcBef>
                        <a:spcAft>
                          <a:spcPts val="0"/>
                        </a:spcAft>
                      </a:pPr>
                      <a:r>
                        <a:rPr lang="en-US" sz="1400" b="1" dirty="0">
                          <a:effectLst/>
                        </a:rPr>
                        <a:t>5.Begin</a:t>
                      </a:r>
                      <a:r>
                        <a:rPr lang="en-US" sz="1400" b="1" baseline="0" dirty="0">
                          <a:effectLst/>
                        </a:rPr>
                        <a:t> plan</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a:effectLst/>
                        </a:rPr>
                        <a:t> </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tc>
                  <a:txBody>
                    <a:bodyPr/>
                    <a:lstStyle/>
                    <a:p>
                      <a:pPr marL="0" marR="0">
                        <a:lnSpc>
                          <a:spcPct val="107000"/>
                        </a:lnSpc>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313" marR="66313" marT="0" marB="0"/>
                </a:tc>
                <a:extLst>
                  <a:ext uri="{0D108BD9-81ED-4DB2-BD59-A6C34878D82A}">
                    <a16:rowId xmlns:a16="http://schemas.microsoft.com/office/drawing/2014/main" val="1837399277"/>
                  </a:ext>
                </a:extLst>
              </a:tr>
            </a:tbl>
          </a:graphicData>
        </a:graphic>
      </p:graphicFrame>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31</a:t>
            </a:fld>
            <a:endParaRPr lang="en-US"/>
          </a:p>
        </p:txBody>
      </p:sp>
    </p:spTree>
    <p:extLst>
      <p:ext uri="{BB962C8B-B14F-4D97-AF65-F5344CB8AC3E}">
        <p14:creationId xmlns:p14="http://schemas.microsoft.com/office/powerpoint/2010/main" val="730461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30" y="344842"/>
            <a:ext cx="10515600" cy="1325563"/>
          </a:xfrm>
        </p:spPr>
        <p:txBody>
          <a:bodyPr/>
          <a:lstStyle/>
          <a:p>
            <a:r>
              <a:rPr lang="en-US" dirty="0">
                <a:latin typeface="Arial" panose="020B0604020202020204" pitchFamily="34" charset="0"/>
                <a:cs typeface="Arial" panose="020B0604020202020204" pitchFamily="34" charset="0"/>
              </a:rPr>
              <a:t>Increase Awareness</a:t>
            </a:r>
            <a:br>
              <a:rPr lang="en-US" dirty="0"/>
            </a:br>
            <a:endParaRPr lang="en-US" dirty="0"/>
          </a:p>
        </p:txBody>
      </p:sp>
      <p:sp>
        <p:nvSpPr>
          <p:cNvPr id="5" name="TextBox 4">
            <a:extLst>
              <a:ext uri="{FF2B5EF4-FFF2-40B4-BE49-F238E27FC236}">
                <a16:creationId xmlns:a16="http://schemas.microsoft.com/office/drawing/2014/main" id="{3B9FCA42-3FD4-45E6-8A2F-2A6758F269D1}"/>
              </a:ext>
            </a:extLst>
          </p:cNvPr>
          <p:cNvSpPr txBox="1"/>
          <p:nvPr/>
        </p:nvSpPr>
        <p:spPr>
          <a:xfrm>
            <a:off x="499730" y="1231672"/>
            <a:ext cx="1119254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Provide Educational Opportunities that Create Understanding &amp; Encourage Compassion</a:t>
            </a:r>
          </a:p>
        </p:txBody>
      </p:sp>
      <p:sp>
        <p:nvSpPr>
          <p:cNvPr id="3" name="Content Placeholder 2"/>
          <p:cNvSpPr>
            <a:spLocks noGrp="1"/>
          </p:cNvSpPr>
          <p:nvPr>
            <p:ph idx="1"/>
          </p:nvPr>
        </p:nvSpPr>
        <p:spPr>
          <a:xfrm>
            <a:off x="499730" y="1933815"/>
            <a:ext cx="7262191" cy="4451730"/>
          </a:xfrm>
        </p:spPr>
        <p:txBody>
          <a:bodyPr>
            <a:noAutofit/>
          </a:bodyPr>
          <a:lstStyle/>
          <a:p>
            <a:pPr marL="0" indent="0">
              <a:buNone/>
            </a:pPr>
            <a:endParaRPr lang="en-US"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A supportive community is essential to recovery. However, misunderstandings about addiction and the recovery process often stand in the way of our communities providing the critical support and connections people need.</a:t>
            </a:r>
          </a:p>
          <a:p>
            <a:pPr marL="0" indent="0">
              <a:spcBef>
                <a:spcPts val="0"/>
              </a:spcBef>
              <a:buNone/>
            </a:pPr>
            <a:endParaRPr lang="en-US"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When addiction is understood as a treatable, chronic, medical condition — and not a personal or moral failing — then prejudice and shame can be replaced by a spirit of compassion and hope that opens doors, hearts, and resources to those suffering with a substance-use disorder.</a:t>
            </a:r>
          </a:p>
        </p:txBody>
      </p:sp>
      <p:pic>
        <p:nvPicPr>
          <p:cNvPr id="4" name="Picture 3" descr="Group sitting in a circle listening to a facilitator spea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479" y="2480594"/>
            <a:ext cx="3994583" cy="3145734"/>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32</a:t>
            </a:fld>
            <a:endParaRPr lang="en-US"/>
          </a:p>
        </p:txBody>
      </p:sp>
    </p:spTree>
    <p:extLst>
      <p:ext uri="{BB962C8B-B14F-4D97-AF65-F5344CB8AC3E}">
        <p14:creationId xmlns:p14="http://schemas.microsoft.com/office/powerpoint/2010/main" val="270629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95" y="115309"/>
            <a:ext cx="10515600" cy="1325563"/>
          </a:xfrm>
        </p:spPr>
        <p:txBody>
          <a:bodyPr/>
          <a:lstStyle/>
          <a:p>
            <a:r>
              <a:rPr lang="en-US" dirty="0">
                <a:latin typeface="Arial" panose="020B0604020202020204" pitchFamily="34" charset="0"/>
                <a:cs typeface="Arial" panose="020B0604020202020204" pitchFamily="34" charset="0"/>
              </a:rPr>
              <a:t>Increase Awareness – Get Started</a:t>
            </a:r>
          </a:p>
        </p:txBody>
      </p:sp>
      <p:sp>
        <p:nvSpPr>
          <p:cNvPr id="3" name="Content Placeholder 2"/>
          <p:cNvSpPr>
            <a:spLocks noGrp="1"/>
          </p:cNvSpPr>
          <p:nvPr>
            <p:ph idx="1"/>
          </p:nvPr>
        </p:nvSpPr>
        <p:spPr>
          <a:xfrm>
            <a:off x="583095" y="1416205"/>
            <a:ext cx="6174543" cy="4917688"/>
          </a:xfrm>
        </p:spPr>
        <p:txBody>
          <a:bodyPr>
            <a:normAutofit lnSpcReduction="10000"/>
          </a:bodyPr>
          <a:lstStyle/>
          <a:p>
            <a:r>
              <a:rPr lang="en-US" sz="2000" b="0" i="0" u="sng" dirty="0">
                <a:solidFill>
                  <a:srgbClr val="0053CC"/>
                </a:solidFill>
                <a:effectLst/>
                <a:latin typeface="Arial" panose="020B0604020202020204" pitchFamily="34" charset="0"/>
                <a:cs typeface="Arial" panose="020B0604020202020204" pitchFamily="34" charset="0"/>
                <a:hlinkClick r:id="rId3"/>
              </a:rPr>
              <a:t>Addiction as a Treatable Disease and Long-Term Chronic Condition</a:t>
            </a:r>
            <a:r>
              <a:rPr lang="en-US" sz="2000" b="0" i="0" dirty="0">
                <a:solidFill>
                  <a:srgbClr val="000000"/>
                </a:solidFill>
                <a:effectLst/>
                <a:latin typeface="Arial" panose="020B0604020202020204" pitchFamily="34" charset="0"/>
                <a:cs typeface="Arial" panose="020B0604020202020204" pitchFamily="34" charset="0"/>
              </a:rPr>
              <a:t>: Help community members understand the need for long-term support of people in recovery.</a:t>
            </a:r>
          </a:p>
          <a:p>
            <a:r>
              <a:rPr lang="en-US" sz="2000" b="0" i="0" u="sng" dirty="0">
                <a:solidFill>
                  <a:srgbClr val="0053CC"/>
                </a:solidFill>
                <a:effectLst/>
                <a:latin typeface="Arial" panose="020B0604020202020204" pitchFamily="34" charset="0"/>
                <a:cs typeface="Arial" panose="020B0604020202020204" pitchFamily="34" charset="0"/>
                <a:hlinkClick r:id="rId4"/>
              </a:rPr>
              <a:t>Pain Management</a:t>
            </a:r>
            <a:r>
              <a:rPr lang="en-US" sz="2000" b="0" i="0" dirty="0">
                <a:solidFill>
                  <a:srgbClr val="000000"/>
                </a:solidFill>
                <a:effectLst/>
                <a:latin typeface="Arial" panose="020B0604020202020204" pitchFamily="34" charset="0"/>
                <a:cs typeface="Arial" panose="020B0604020202020204" pitchFamily="34" charset="0"/>
              </a:rPr>
              <a:t>: Increase awareness of pain treatment and management. Learn to ask the doctor:</a:t>
            </a:r>
          </a:p>
          <a:p>
            <a:pPr marL="742950" lvl="1" indent="-285750"/>
            <a:r>
              <a:rPr lang="en-US" sz="2000" b="0" i="0" dirty="0">
                <a:solidFill>
                  <a:srgbClr val="000000"/>
                </a:solidFill>
                <a:effectLst/>
                <a:latin typeface="Arial" panose="020B0604020202020204" pitchFamily="34" charset="0"/>
                <a:cs typeface="Arial" panose="020B0604020202020204" pitchFamily="34" charset="0"/>
              </a:rPr>
              <a:t>“Is this an opioid?”</a:t>
            </a:r>
          </a:p>
          <a:p>
            <a:pPr marL="742950" lvl="1" indent="-285750"/>
            <a:r>
              <a:rPr lang="en-US" sz="2000" b="0" i="0" dirty="0">
                <a:solidFill>
                  <a:srgbClr val="000000"/>
                </a:solidFill>
                <a:effectLst/>
                <a:latin typeface="Arial" panose="020B0604020202020204" pitchFamily="34" charset="0"/>
                <a:cs typeface="Arial" panose="020B0604020202020204" pitchFamily="34" charset="0"/>
              </a:rPr>
              <a:t>“Is an opioid necessary?”</a:t>
            </a:r>
          </a:p>
          <a:p>
            <a:pPr marL="742950" lvl="1" indent="-285750"/>
            <a:r>
              <a:rPr lang="en-US" sz="2000" b="0" i="0" dirty="0">
                <a:solidFill>
                  <a:srgbClr val="000000"/>
                </a:solidFill>
                <a:effectLst/>
                <a:latin typeface="Arial" panose="020B0604020202020204" pitchFamily="34" charset="0"/>
                <a:cs typeface="Arial" panose="020B0604020202020204" pitchFamily="34" charset="0"/>
              </a:rPr>
              <a:t>“Are there alternatives to using opioids for pain relief?”</a:t>
            </a:r>
          </a:p>
          <a:p>
            <a:r>
              <a:rPr lang="en-US" sz="2000" b="0" i="0" u="sng" dirty="0">
                <a:solidFill>
                  <a:srgbClr val="0053CC"/>
                </a:solidFill>
                <a:effectLst/>
                <a:latin typeface="Arial" panose="020B0604020202020204" pitchFamily="34" charset="0"/>
                <a:cs typeface="Arial" panose="020B0604020202020204" pitchFamily="34" charset="0"/>
                <a:hlinkClick r:id="rId5"/>
              </a:rPr>
              <a:t>Safe Drug Disposal</a:t>
            </a:r>
            <a:r>
              <a:rPr lang="en-US" sz="2000" b="0" i="0" dirty="0">
                <a:solidFill>
                  <a:srgbClr val="000000"/>
                </a:solidFill>
                <a:effectLst/>
                <a:latin typeface="Arial" panose="020B0604020202020204" pitchFamily="34" charset="0"/>
                <a:cs typeface="Arial" panose="020B0604020202020204" pitchFamily="34" charset="0"/>
              </a:rPr>
              <a:t>: More than half of those who abuse prescription painkillers actually obtained them from friends or family. To address this trend, participate and promote “Take Back Drug Days” in your community and help reduce the supply of prescription opioids getting into the wrong hands.</a:t>
            </a:r>
          </a:p>
          <a:p>
            <a:endParaRPr lang="en-US" dirty="0"/>
          </a:p>
        </p:txBody>
      </p:sp>
      <p:sp>
        <p:nvSpPr>
          <p:cNvPr id="4" name="Rectangle 1">
            <a:extLst>
              <a:ext uri="{C183D7F6-B498-43B3-948B-1728B52AA6E4}">
                <adec:decorative xmlns:adec="http://schemas.microsoft.com/office/drawing/2017/decorative" val="1"/>
              </a:ext>
            </a:extLst>
          </p:cNvPr>
          <p:cNvSpPr>
            <a:spLocks noChangeArrowheads="1"/>
          </p:cNvSpPr>
          <p:nvPr/>
        </p:nvSpPr>
        <p:spPr bwMode="auto">
          <a:xfrm>
            <a:off x="0" y="-343643"/>
            <a:ext cx="65" cy="6872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sng" strike="noStrike" cap="none" normalizeH="0" baseline="0" dirty="0">
              <a:ln>
                <a:noFill/>
              </a:ln>
              <a:solidFill>
                <a:srgbClr val="0053CC"/>
              </a:solidFill>
              <a:effectLst/>
              <a:latin typeface="Helvetica"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2990" y="1690688"/>
            <a:ext cx="5105914" cy="3403092"/>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33</a:t>
            </a:fld>
            <a:endParaRPr lang="en-US"/>
          </a:p>
        </p:txBody>
      </p:sp>
    </p:spTree>
    <p:extLst>
      <p:ext uri="{BB962C8B-B14F-4D97-AF65-F5344CB8AC3E}">
        <p14:creationId xmlns:p14="http://schemas.microsoft.com/office/powerpoint/2010/main" val="4128876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Increase Awareness - Additional Ideas</a:t>
            </a:r>
          </a:p>
        </p:txBody>
      </p:sp>
      <p:sp>
        <p:nvSpPr>
          <p:cNvPr id="3" name="Content Placeholder 2"/>
          <p:cNvSpPr>
            <a:spLocks noGrp="1"/>
          </p:cNvSpPr>
          <p:nvPr>
            <p:ph idx="1"/>
          </p:nvPr>
        </p:nvSpPr>
        <p:spPr/>
        <p:txBody>
          <a:bodyPr/>
          <a:lstStyle/>
          <a:p>
            <a:pPr lvl="0"/>
            <a:r>
              <a:rPr lang="en-US" sz="2400" u="sng" dirty="0">
                <a:solidFill>
                  <a:srgbClr val="0053C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Adverse Childhood Experiences (ACEs)/ Trauma Informed Approaches</a:t>
            </a:r>
            <a:r>
              <a:rPr lang="en-US" sz="2400" dirty="0">
                <a:solidFill>
                  <a:srgbClr val="000000"/>
                </a:solidFill>
                <a:latin typeface="Arial" panose="020B0604020202020204" pitchFamily="34" charset="0"/>
                <a:cs typeface="Arial" panose="020B0604020202020204" pitchFamily="34" charset="0"/>
              </a:rPr>
              <a:t>: Help others learn how childhood adversities can actually increase a person’s risk for substance misuse and challenge their recovery efforts.</a:t>
            </a:r>
          </a:p>
          <a:p>
            <a:pPr lvl="0"/>
            <a:r>
              <a:rPr lang="en-US" sz="2400" u="sng" dirty="0">
                <a:solidFill>
                  <a:srgbClr val="0053C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Medication-Assisted Treatment (MAT)</a:t>
            </a:r>
            <a:r>
              <a:rPr lang="en-US" sz="2400" dirty="0">
                <a:solidFill>
                  <a:srgbClr val="000000"/>
                </a:solidFill>
                <a:latin typeface="Arial" panose="020B0604020202020204" pitchFamily="34" charset="0"/>
                <a:cs typeface="Arial" panose="020B0604020202020204" pitchFamily="34" charset="0"/>
              </a:rPr>
              <a:t>: Educate your community on MAT and how to offer the best support people need when they are in treatment.</a:t>
            </a:r>
          </a:p>
          <a:p>
            <a:pPr lvl="0"/>
            <a:r>
              <a:rPr lang="en-US" altLang="en-US" sz="2400" u="sng" dirty="0">
                <a:solidFill>
                  <a:srgbClr val="0053CC"/>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Good Samaritan Laws</a:t>
            </a:r>
            <a:r>
              <a:rPr lang="en-US" altLang="en-US" sz="2400" dirty="0">
                <a:solidFill>
                  <a:srgbClr val="000000"/>
                </a:solidFill>
                <a:latin typeface="Arial" panose="020B0604020202020204" pitchFamily="34" charset="0"/>
                <a:cs typeface="Arial" panose="020B0604020202020204" pitchFamily="34" charset="0"/>
              </a:rPr>
              <a:t>: Invite local law enforcement officials to talk to your group about the laws in your state that may protect those who are Providing and/or calling for help when someone has overdosed.</a:t>
            </a:r>
            <a:endParaRPr lang="en-US" sz="2400" dirty="0">
              <a:solidFill>
                <a:srgbClr val="000000"/>
              </a:solidFill>
              <a:latin typeface="Arial" panose="020B0604020202020204" pitchFamily="34" charset="0"/>
              <a:cs typeface="Arial" panose="020B0604020202020204" pitchFamily="34" charset="0"/>
            </a:endParaRPr>
          </a:p>
          <a:p>
            <a:pPr lvl="0"/>
            <a:endParaRPr lang="en-US" sz="1900" dirty="0">
              <a:solidFill>
                <a:srgbClr val="000000"/>
              </a:solidFill>
              <a:latin typeface="Helvetica" panose="020B0604020202020204" pitchFamily="34" charset="0"/>
            </a:endParaRPr>
          </a:p>
          <a:p>
            <a:pPr lvl="0"/>
            <a:endParaRPr lang="en-US" sz="1700" dirty="0">
              <a:solidFill>
                <a:srgbClr val="000000"/>
              </a:solidFill>
              <a:latin typeface="Helvetica" panose="020B0604020202020204" pitchFamily="34" charset="0"/>
            </a:endParaRP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34</a:t>
            </a:fld>
            <a:endParaRPr lang="en-US"/>
          </a:p>
        </p:txBody>
      </p:sp>
    </p:spTree>
    <p:extLst>
      <p:ext uri="{BB962C8B-B14F-4D97-AF65-F5344CB8AC3E}">
        <p14:creationId xmlns:p14="http://schemas.microsoft.com/office/powerpoint/2010/main" val="3762715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78" y="623033"/>
            <a:ext cx="10515600" cy="783737"/>
          </a:xfrm>
        </p:spPr>
        <p:txBody>
          <a:bodyPr/>
          <a:lstStyle/>
          <a:p>
            <a:r>
              <a:rPr lang="en-US" dirty="0">
                <a:latin typeface="Arial" panose="020B0604020202020204" pitchFamily="34" charset="0"/>
                <a:cs typeface="Arial" panose="020B0604020202020204" pitchFamily="34" charset="0"/>
              </a:rPr>
              <a:t>Open Your Doors – Get Started</a:t>
            </a:r>
          </a:p>
        </p:txBody>
      </p:sp>
      <p:sp>
        <p:nvSpPr>
          <p:cNvPr id="3" name="Content Placeholder 2"/>
          <p:cNvSpPr>
            <a:spLocks noGrp="1"/>
          </p:cNvSpPr>
          <p:nvPr>
            <p:ph idx="1"/>
          </p:nvPr>
        </p:nvSpPr>
        <p:spPr>
          <a:xfrm>
            <a:off x="389352" y="1597024"/>
            <a:ext cx="7053470" cy="4608391"/>
          </a:xfrm>
        </p:spPr>
        <p:txBody>
          <a:bodyPr>
            <a:normAutofit/>
          </a:bodyPr>
          <a:lstStyle/>
          <a:p>
            <a:r>
              <a:rPr lang="en-US" dirty="0">
                <a:latin typeface="Arial" panose="020B0604020202020204" pitchFamily="34" charset="0"/>
                <a:cs typeface="Arial" panose="020B0604020202020204" pitchFamily="34" charset="0"/>
              </a:rPr>
              <a:t>Offer your space for weekly recovery programs and/or self-help support groups for people with substance-use disorders, as well as their families who may also need support.</a:t>
            </a:r>
          </a:p>
          <a:p>
            <a:r>
              <a:rPr lang="en-US" dirty="0">
                <a:latin typeface="Arial" panose="020B0604020202020204" pitchFamily="34" charset="0"/>
                <a:cs typeface="Arial" panose="020B0604020202020204" pitchFamily="34" charset="0"/>
              </a:rPr>
              <a:t>Connect people to existing support in your community.</a:t>
            </a:r>
          </a:p>
          <a:p>
            <a:r>
              <a:rPr lang="en-US" dirty="0">
                <a:latin typeface="Arial" panose="020B0604020202020204" pitchFamily="34" charset="0"/>
                <a:cs typeface="Arial" panose="020B0604020202020204" pitchFamily="34" charset="0"/>
              </a:rPr>
              <a:t>Offer free transportation to treatment services and/or recovery support programs.</a:t>
            </a:r>
          </a:p>
          <a:p>
            <a:endParaRPr lang="en-US" dirty="0"/>
          </a:p>
        </p:txBody>
      </p:sp>
      <p:sp>
        <p:nvSpPr>
          <p:cNvPr id="4" name="Rectangle 1">
            <a:extLst>
              <a:ext uri="{C183D7F6-B498-43B3-948B-1728B52AA6E4}">
                <adec:decorative xmlns:adec="http://schemas.microsoft.com/office/drawing/2017/decorative" val="1"/>
              </a:ext>
            </a:extLst>
          </p:cNvPr>
          <p:cNvSpPr>
            <a:spLocks noChangeArrowheads="1"/>
          </p:cNvSpPr>
          <p:nvPr/>
        </p:nvSpPr>
        <p:spPr bwMode="auto">
          <a:xfrm>
            <a:off x="0" y="-343643"/>
            <a:ext cx="65" cy="6872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sng" strike="noStrike" cap="none" normalizeH="0" baseline="0" dirty="0">
              <a:ln>
                <a:noFill/>
              </a:ln>
              <a:solidFill>
                <a:srgbClr val="0053CC"/>
              </a:solidFill>
              <a:effectLst/>
              <a:latin typeface="Helvetica"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822" y="1597024"/>
            <a:ext cx="4325776" cy="3244332"/>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35</a:t>
            </a:fld>
            <a:endParaRPr lang="en-US"/>
          </a:p>
        </p:txBody>
      </p:sp>
    </p:spTree>
    <p:extLst>
      <p:ext uri="{BB962C8B-B14F-4D97-AF65-F5344CB8AC3E}">
        <p14:creationId xmlns:p14="http://schemas.microsoft.com/office/powerpoint/2010/main" val="1002714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Open Your Doors (continued)</a:t>
            </a:r>
          </a:p>
        </p:txBody>
      </p:sp>
      <p:sp>
        <p:nvSpPr>
          <p:cNvPr id="3" name="Content Placeholder 2"/>
          <p:cNvSpPr>
            <a:spLocks noGrp="1"/>
          </p:cNvSpPr>
          <p:nvPr>
            <p:ph idx="1"/>
          </p:nvPr>
        </p:nvSpPr>
        <p:spPr/>
        <p:txBody>
          <a:bodyPr/>
          <a:lstStyle/>
          <a:p>
            <a:pPr eaLnBrk="0" fontAlgn="base" hangingPunct="0">
              <a:lnSpc>
                <a:spcPct val="100000"/>
              </a:lnSpc>
              <a:spcBef>
                <a:spcPct val="0"/>
              </a:spcBef>
              <a:spcAft>
                <a:spcPct val="0"/>
              </a:spcAft>
            </a:pPr>
            <a:r>
              <a:rPr lang="en-US" dirty="0">
                <a:latin typeface="Arial" panose="020B0604020202020204" pitchFamily="34" charset="0"/>
                <a:cs typeface="Arial" panose="020B0604020202020204" pitchFamily="34" charset="0"/>
              </a:rPr>
              <a:t>Advertise local meetings in your newsletters, community calendars, websites, and social media channels. Consider including:</a:t>
            </a:r>
          </a:p>
          <a:p>
            <a:pPr marL="457200" lvl="1" indent="0" eaLnBrk="0" fontAlgn="base" hangingPunct="0">
              <a:lnSpc>
                <a:spcPct val="100000"/>
              </a:lnSpc>
              <a:spcBef>
                <a:spcPct val="0"/>
              </a:spcBef>
              <a:spcAft>
                <a:spcPct val="0"/>
              </a:spcAft>
              <a:buFontTx/>
              <a:buChar char="•"/>
            </a:pPr>
            <a:r>
              <a:rPr lang="en-US" altLang="en-US" dirty="0">
                <a:solidFill>
                  <a:srgbClr val="000000"/>
                </a:solidFill>
                <a:latin typeface="Arial" panose="020B0604020202020204" pitchFamily="34" charset="0"/>
                <a:cs typeface="Arial" panose="020B0604020202020204" pitchFamily="34" charset="0"/>
              </a:rPr>
              <a:t>Local </a:t>
            </a:r>
            <a:r>
              <a:rPr lang="en-US" altLang="en-US" dirty="0">
                <a:solidFill>
                  <a:srgbClr val="0053CC"/>
                </a:solidFill>
                <a:latin typeface="Arial" panose="020B0604020202020204" pitchFamily="34" charset="0"/>
                <a:cs typeface="Arial" panose="020B0604020202020204" pitchFamily="34" charset="0"/>
                <a:hlinkClick r:id="rId3"/>
              </a:rPr>
              <a:t>AA.org</a:t>
            </a:r>
            <a:r>
              <a:rPr lang="en-US" altLang="en-US" dirty="0">
                <a:solidFill>
                  <a:srgbClr val="000000"/>
                </a:solidFill>
                <a:latin typeface="Arial" panose="020B0604020202020204" pitchFamily="34" charset="0"/>
                <a:cs typeface="Arial" panose="020B0604020202020204" pitchFamily="34" charset="0"/>
              </a:rPr>
              <a:t>, </a:t>
            </a:r>
            <a:r>
              <a:rPr lang="en-US" altLang="en-US" dirty="0">
                <a:solidFill>
                  <a:srgbClr val="0053CC"/>
                </a:solidFill>
                <a:latin typeface="Arial" panose="020B0604020202020204" pitchFamily="34" charset="0"/>
                <a:cs typeface="Arial" panose="020B0604020202020204" pitchFamily="34" charset="0"/>
                <a:hlinkClick r:id="rId4"/>
              </a:rPr>
              <a:t>NA.org</a:t>
            </a:r>
            <a:r>
              <a:rPr lang="en-US" altLang="en-US" dirty="0">
                <a:solidFill>
                  <a:srgbClr val="000000"/>
                </a:solidFill>
                <a:latin typeface="Arial" panose="020B0604020202020204" pitchFamily="34" charset="0"/>
                <a:cs typeface="Arial" panose="020B0604020202020204" pitchFamily="34" charset="0"/>
              </a:rPr>
              <a:t> and/or </a:t>
            </a:r>
            <a:r>
              <a:rPr lang="en-US" altLang="en-US" dirty="0">
                <a:solidFill>
                  <a:srgbClr val="0053CC"/>
                </a:solidFill>
                <a:latin typeface="Arial" panose="020B0604020202020204" pitchFamily="34" charset="0"/>
                <a:cs typeface="Arial" panose="020B0604020202020204" pitchFamily="34" charset="0"/>
                <a:hlinkClick r:id="rId5"/>
              </a:rPr>
              <a:t>CelebrateRecovery.com</a:t>
            </a:r>
            <a:r>
              <a:rPr lang="en-US" altLang="en-US" dirty="0">
                <a:solidFill>
                  <a:srgbClr val="000000"/>
                </a:solidFill>
                <a:latin typeface="Arial" panose="020B0604020202020204" pitchFamily="34" charset="0"/>
                <a:cs typeface="Arial" panose="020B0604020202020204" pitchFamily="34" charset="0"/>
              </a:rPr>
              <a:t> mutual aid support groups.</a:t>
            </a:r>
          </a:p>
          <a:p>
            <a:pPr marL="457200" lvl="1" indent="0" eaLnBrk="0" fontAlgn="base" hangingPunct="0">
              <a:lnSpc>
                <a:spcPct val="100000"/>
              </a:lnSpc>
              <a:spcBef>
                <a:spcPct val="0"/>
              </a:spcBef>
              <a:spcAft>
                <a:spcPct val="0"/>
              </a:spcAft>
              <a:buFontTx/>
              <a:buChar char="•"/>
            </a:pPr>
            <a:r>
              <a:rPr lang="en-US" altLang="en-US" dirty="0">
                <a:solidFill>
                  <a:srgbClr val="000000"/>
                </a:solidFill>
                <a:latin typeface="Arial" panose="020B0604020202020204" pitchFamily="34" charset="0"/>
                <a:cs typeface="Arial" panose="020B0604020202020204" pitchFamily="34" charset="0"/>
              </a:rPr>
              <a:t>SAMHSA’s </a:t>
            </a:r>
            <a:r>
              <a:rPr lang="en-US" altLang="en-US" dirty="0">
                <a:solidFill>
                  <a:srgbClr val="0053CC"/>
                </a:solidFill>
                <a:latin typeface="Arial" panose="020B0604020202020204" pitchFamily="34" charset="0"/>
                <a:cs typeface="Arial" panose="020B0604020202020204" pitchFamily="34" charset="0"/>
                <a:hlinkClick r:id="rId6"/>
              </a:rPr>
              <a:t>Behavioral Health Treatment Services Locator</a:t>
            </a:r>
            <a:r>
              <a:rPr lang="en-US" altLang="en-US" dirty="0">
                <a:solidFill>
                  <a:srgbClr val="000000"/>
                </a:solidFill>
                <a:latin typeface="Arial" panose="020B0604020202020204" pitchFamily="34" charset="0"/>
                <a:cs typeface="Arial" panose="020B0604020202020204" pitchFamily="34" charset="0"/>
              </a:rPr>
              <a:t>.</a:t>
            </a:r>
          </a:p>
          <a:p>
            <a:pPr marL="457200" lvl="1" indent="0" eaLnBrk="0" fontAlgn="base" hangingPunct="0">
              <a:lnSpc>
                <a:spcPct val="100000"/>
              </a:lnSpc>
              <a:spcBef>
                <a:spcPct val="0"/>
              </a:spcBef>
              <a:spcAft>
                <a:spcPct val="0"/>
              </a:spcAft>
              <a:buFontTx/>
              <a:buChar char="•"/>
            </a:pPr>
            <a:r>
              <a:rPr lang="en-US" altLang="en-US" dirty="0">
                <a:solidFill>
                  <a:srgbClr val="000000"/>
                </a:solidFill>
                <a:latin typeface="Arial" panose="020B0604020202020204" pitchFamily="34" charset="0"/>
                <a:cs typeface="Arial" panose="020B0604020202020204" pitchFamily="34" charset="0"/>
              </a:rPr>
              <a:t>SAMHSA’s </a:t>
            </a:r>
            <a:r>
              <a:rPr lang="en-US" altLang="en-US" dirty="0">
                <a:solidFill>
                  <a:srgbClr val="0053CC"/>
                </a:solidFill>
                <a:latin typeface="Arial" panose="020B0604020202020204" pitchFamily="34" charset="0"/>
                <a:cs typeface="Arial" panose="020B0604020202020204" pitchFamily="34" charset="0"/>
                <a:hlinkClick r:id="rId7"/>
              </a:rPr>
              <a:t>National Helpline</a:t>
            </a:r>
            <a:r>
              <a:rPr lang="en-US" altLang="en-US" dirty="0">
                <a:solidFill>
                  <a:srgbClr val="000000"/>
                </a:solidFill>
                <a:latin typeface="Arial" panose="020B0604020202020204" pitchFamily="34" charset="0"/>
                <a:cs typeface="Arial" panose="020B0604020202020204" pitchFamily="34" charset="0"/>
              </a:rPr>
              <a:t> (Free, confidential help in English/Spanish, 24/7): (800) 662-HELP (4357).</a:t>
            </a:r>
          </a:p>
          <a:p>
            <a:pPr marL="457200" lvl="1" indent="0" eaLnBrk="0" fontAlgn="base" hangingPunct="0">
              <a:lnSpc>
                <a:spcPct val="100000"/>
              </a:lnSpc>
              <a:spcBef>
                <a:spcPct val="0"/>
              </a:spcBef>
              <a:spcAft>
                <a:spcPct val="0"/>
              </a:spcAft>
              <a:buFontTx/>
              <a:buChar char="•"/>
            </a:pPr>
            <a:r>
              <a:rPr lang="en-US" altLang="en-US" dirty="0">
                <a:solidFill>
                  <a:srgbClr val="000000"/>
                </a:solidFill>
                <a:latin typeface="Arial" panose="020B0604020202020204" pitchFamily="34" charset="0"/>
                <a:cs typeface="Arial" panose="020B0604020202020204" pitchFamily="34" charset="0"/>
              </a:rPr>
              <a:t>Your community’s programs on </a:t>
            </a:r>
            <a:r>
              <a:rPr lang="en-US" altLang="en-US" dirty="0">
                <a:solidFill>
                  <a:srgbClr val="0053CC"/>
                </a:solidFill>
                <a:latin typeface="Arial" panose="020B0604020202020204" pitchFamily="34" charset="0"/>
                <a:cs typeface="Arial" panose="020B0604020202020204" pitchFamily="34" charset="0"/>
                <a:hlinkClick r:id="rId8"/>
              </a:rPr>
              <a:t>United Way 2.1.1.</a:t>
            </a:r>
            <a:r>
              <a:rPr lang="en-US" altLang="en-US" dirty="0">
                <a:solidFill>
                  <a:srgbClr val="000000"/>
                </a:solidFill>
                <a:latin typeface="Arial" panose="020B0604020202020204" pitchFamily="34" charset="0"/>
                <a:cs typeface="Arial" panose="020B0604020202020204" pitchFamily="34" charset="0"/>
              </a:rPr>
              <a:t>, your Facebook page, or community’s event schedule.</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36</a:t>
            </a:fld>
            <a:endParaRPr lang="en-US"/>
          </a:p>
        </p:txBody>
      </p:sp>
    </p:spTree>
    <p:extLst>
      <p:ext uri="{BB962C8B-B14F-4D97-AF65-F5344CB8AC3E}">
        <p14:creationId xmlns:p14="http://schemas.microsoft.com/office/powerpoint/2010/main" val="2062278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Build Community Capacity</a:t>
            </a:r>
          </a:p>
        </p:txBody>
      </p:sp>
      <p:sp>
        <p:nvSpPr>
          <p:cNvPr id="3" name="Content Placeholder 2"/>
          <p:cNvSpPr>
            <a:spLocks noGrp="1"/>
          </p:cNvSpPr>
          <p:nvPr>
            <p:ph idx="1"/>
          </p:nvPr>
        </p:nvSpPr>
        <p:spPr>
          <a:xfrm>
            <a:off x="838200" y="1690688"/>
            <a:ext cx="10515600" cy="4351338"/>
          </a:xfrm>
        </p:spPr>
        <p:txBody>
          <a:bodyPr>
            <a:normAutofit/>
          </a:bodyPr>
          <a:lstStyle/>
          <a:p>
            <a:pPr marL="0" lvl="0" indent="0" eaLnBrk="0" fontAlgn="base" hangingPunct="0">
              <a:lnSpc>
                <a:spcPct val="100000"/>
              </a:lnSpc>
              <a:spcBef>
                <a:spcPct val="0"/>
              </a:spcBef>
              <a:spcAft>
                <a:spcPct val="0"/>
              </a:spcAft>
              <a:buNone/>
            </a:pPr>
            <a:r>
              <a:rPr lang="en-US" altLang="en-US" dirty="0">
                <a:solidFill>
                  <a:srgbClr val="000000"/>
                </a:solidFill>
                <a:latin typeface="Arial" panose="020B0604020202020204" pitchFamily="34" charset="0"/>
                <a:cs typeface="Arial" panose="020B0604020202020204" pitchFamily="34" charset="0"/>
              </a:rPr>
              <a:t>Your community can partner with local expertise to help deliver capacity-building trainings.</a:t>
            </a:r>
            <a:br>
              <a:rPr lang="en-US" altLang="en-US" dirty="0">
                <a:solidFill>
                  <a:srgbClr val="000000"/>
                </a:solidFill>
                <a:latin typeface="Arial" panose="020B0604020202020204" pitchFamily="34" charset="0"/>
                <a:cs typeface="Arial" panose="020B0604020202020204" pitchFamily="34" charset="0"/>
              </a:rPr>
            </a:br>
            <a:endParaRPr lang="en-US" altLang="en-US" dirty="0">
              <a:solidFill>
                <a:srgbClr val="000000"/>
              </a:solidFill>
              <a:latin typeface="Arial" panose="020B0604020202020204" pitchFamily="34" charset="0"/>
              <a:cs typeface="Arial" panose="020B0604020202020204" pitchFamily="34" charset="0"/>
            </a:endParaRPr>
          </a:p>
          <a:p>
            <a:pPr lvl="1"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Public Health offices</a:t>
            </a:r>
          </a:p>
          <a:p>
            <a:pPr lvl="1"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Treatment facilities</a:t>
            </a:r>
          </a:p>
          <a:p>
            <a:pPr lvl="1"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Hospitals</a:t>
            </a:r>
          </a:p>
          <a:p>
            <a:pPr lvl="1"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Community health centers</a:t>
            </a:r>
          </a:p>
          <a:p>
            <a:pPr lvl="1" eaLnBrk="0" fontAlgn="base" hangingPunct="0">
              <a:lnSpc>
                <a:spcPct val="100000"/>
              </a:lnSpc>
              <a:spcBef>
                <a:spcPct val="0"/>
              </a:spcBef>
              <a:spcAft>
                <a:spcPct val="0"/>
              </a:spcAft>
            </a:pPr>
            <a:r>
              <a:rPr lang="en-US" altLang="en-US" dirty="0">
                <a:latin typeface="Arial" panose="020B0604020202020204" pitchFamily="34" charset="0"/>
                <a:cs typeface="Arial" panose="020B0604020202020204" pitchFamily="34" charset="0"/>
              </a:rPr>
              <a:t>Nonprofit service providers </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indent="0">
              <a:buNone/>
            </a:pP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042" y="2365248"/>
            <a:ext cx="3179993" cy="3326660"/>
          </a:xfrm>
          <a:prstGeom prst="rect">
            <a:avLst/>
          </a:prstGeom>
        </p:spPr>
      </p:pic>
      <p:sp>
        <p:nvSpPr>
          <p:cNvPr id="4" name="Rectangle 1">
            <a:extLst>
              <a:ext uri="{C183D7F6-B498-43B3-948B-1728B52AA6E4}">
                <adec:decorative xmlns:adec="http://schemas.microsoft.com/office/drawing/2017/decorative" val="1"/>
              </a:ext>
            </a:extLst>
          </p:cNvPr>
          <p:cNvSpPr>
            <a:spLocks noChangeArrowheads="1"/>
          </p:cNvSpPr>
          <p:nvPr/>
        </p:nvSpPr>
        <p:spPr bwMode="auto">
          <a:xfrm>
            <a:off x="0" y="23456"/>
            <a:ext cx="65" cy="4102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sng" strike="noStrike" cap="none" normalizeH="0" baseline="0" dirty="0">
              <a:ln>
                <a:noFill/>
              </a:ln>
              <a:solidFill>
                <a:srgbClr val="0053CC"/>
              </a:solidFill>
              <a:effectLst/>
              <a:latin typeface="Helvetica" panose="020B0604020202020204" pitchFamily="34" charset="0"/>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37</a:t>
            </a:fld>
            <a:endParaRPr lang="en-US"/>
          </a:p>
        </p:txBody>
      </p:sp>
    </p:spTree>
    <p:extLst>
      <p:ext uri="{BB962C8B-B14F-4D97-AF65-F5344CB8AC3E}">
        <p14:creationId xmlns:p14="http://schemas.microsoft.com/office/powerpoint/2010/main" val="734018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655A-89E3-401B-BFF9-798ABFFB57D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Build Community Capacity – Get Started</a:t>
            </a:r>
          </a:p>
        </p:txBody>
      </p:sp>
      <p:sp>
        <p:nvSpPr>
          <p:cNvPr id="3" name="Content Placeholder 2">
            <a:extLst>
              <a:ext uri="{FF2B5EF4-FFF2-40B4-BE49-F238E27FC236}">
                <a16:creationId xmlns:a16="http://schemas.microsoft.com/office/drawing/2014/main" id="{3A9B754F-2B76-423F-9B76-8C99529AAF5E}"/>
              </a:ext>
            </a:extLst>
          </p:cNvPr>
          <p:cNvSpPr>
            <a:spLocks noGrp="1"/>
          </p:cNvSpPr>
          <p:nvPr>
            <p:ph idx="1"/>
          </p:nvPr>
        </p:nvSpPr>
        <p:spPr>
          <a:xfrm>
            <a:off x="771939" y="1690688"/>
            <a:ext cx="5324061" cy="4805363"/>
          </a:xfrm>
        </p:spPr>
        <p:txBody>
          <a:bodyPr>
            <a:normAutofit/>
          </a:bodyPr>
          <a:lstStyle/>
          <a:p>
            <a:pPr marL="0" lvl="0" indent="0" eaLnBrk="0" fontAlgn="base" hangingPunct="0">
              <a:lnSpc>
                <a:spcPct val="100000"/>
              </a:lnSpc>
              <a:spcBef>
                <a:spcPct val="0"/>
              </a:spcBef>
              <a:spcAft>
                <a:spcPct val="0"/>
              </a:spcAft>
              <a:buFontTx/>
              <a:buChar char="•"/>
            </a:pPr>
            <a:r>
              <a:rPr lang="en-US" altLang="en-US" sz="2000" u="sng" dirty="0">
                <a:solidFill>
                  <a:srgbClr val="0053C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Screening, Brief Intervention and Referral to Treatment (SBIRT)</a:t>
            </a:r>
            <a:r>
              <a:rPr lang="en-US" altLang="en-US" sz="2000" dirty="0">
                <a:solidFill>
                  <a:srgbClr val="000000"/>
                </a:solidFill>
                <a:latin typeface="Arial" panose="020B0604020202020204" pitchFamily="34" charset="0"/>
                <a:cs typeface="Arial" panose="020B0604020202020204" pitchFamily="34" charset="0"/>
              </a:rPr>
              <a:t>: A public health approach to encourage early intervention and refer people to the appropriate treatment and support.</a:t>
            </a:r>
            <a:br>
              <a:rPr lang="en-US" altLang="en-US" sz="2000" dirty="0">
                <a:solidFill>
                  <a:srgbClr val="000000"/>
                </a:solidFill>
                <a:latin typeface="Arial" panose="020B0604020202020204" pitchFamily="34" charset="0"/>
                <a:cs typeface="Arial" panose="020B0604020202020204" pitchFamily="34" charset="0"/>
              </a:rPr>
            </a:br>
            <a:endParaRPr lang="en-US" altLang="en-US" sz="2000" dirty="0">
              <a:solidFill>
                <a:srgbClr val="0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000" u="sng" dirty="0">
                <a:solidFill>
                  <a:srgbClr val="0053C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Peer-Recovery Models:</a:t>
            </a:r>
            <a:r>
              <a:rPr lang="en-US" altLang="en-US" sz="2000" dirty="0">
                <a:solidFill>
                  <a:srgbClr val="000000"/>
                </a:solidFill>
                <a:latin typeface="Arial" panose="020B0604020202020204" pitchFamily="34" charset="0"/>
                <a:cs typeface="Arial" panose="020B0604020202020204" pitchFamily="34" charset="0"/>
              </a:rPr>
              <a:t> Sharing experiences brings hope to people in recovery and promotes a sense of belonging within the community.</a:t>
            </a:r>
            <a:br>
              <a:rPr lang="en-US" altLang="en-US" sz="2000" dirty="0">
                <a:solidFill>
                  <a:srgbClr val="000000"/>
                </a:solidFill>
                <a:latin typeface="Arial" panose="020B0604020202020204" pitchFamily="34" charset="0"/>
                <a:cs typeface="Arial" panose="020B0604020202020204" pitchFamily="34" charset="0"/>
              </a:rPr>
            </a:br>
            <a:endParaRPr lang="en-US" altLang="en-US" sz="2000" dirty="0">
              <a:solidFill>
                <a:srgbClr val="0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000" u="sng" dirty="0">
                <a:solidFill>
                  <a:srgbClr val="0053CC"/>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Mental Health First Aid</a:t>
            </a:r>
            <a:r>
              <a:rPr lang="en-US" altLang="en-US" sz="2000" dirty="0">
                <a:solidFill>
                  <a:srgbClr val="000000"/>
                </a:solidFill>
                <a:latin typeface="Arial" panose="020B0604020202020204" pitchFamily="34" charset="0"/>
                <a:cs typeface="Arial" panose="020B0604020202020204" pitchFamily="34" charset="0"/>
              </a:rPr>
              <a:t>: Gain the skills to help someone experiencing a mental health crisis.</a:t>
            </a:r>
            <a:endParaRPr lang="en-US" altLang="en-US" sz="2000" u="sng" dirty="0">
              <a:solidFill>
                <a:srgbClr val="000000"/>
              </a:solidFill>
              <a:latin typeface="Arial" panose="020B0604020202020204" pitchFamily="34" charset="0"/>
              <a:cs typeface="Arial" panose="020B0604020202020204" pitchFamily="34" charset="0"/>
            </a:endParaRP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1165" y="2799747"/>
            <a:ext cx="5204791" cy="3677185"/>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38</a:t>
            </a:fld>
            <a:endParaRPr lang="en-US"/>
          </a:p>
        </p:txBody>
      </p:sp>
    </p:spTree>
    <p:extLst>
      <p:ext uri="{BB962C8B-B14F-4D97-AF65-F5344CB8AC3E}">
        <p14:creationId xmlns:p14="http://schemas.microsoft.com/office/powerpoint/2010/main" val="141006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7C1D-BC4C-45FA-A7CC-BF5AFC868AD8}"/>
              </a:ext>
            </a:extLst>
          </p:cNvPr>
          <p:cNvSpPr>
            <a:spLocks noGrp="1"/>
          </p:cNvSpPr>
          <p:nvPr>
            <p:ph type="title"/>
          </p:nvPr>
        </p:nvSpPr>
        <p:spPr>
          <a:xfrm>
            <a:off x="433137" y="365125"/>
            <a:ext cx="11189367" cy="1325563"/>
          </a:xfrm>
        </p:spPr>
        <p:txBody>
          <a:bodyPr/>
          <a:lstStyle/>
          <a:p>
            <a:r>
              <a:rPr lang="en-US" dirty="0">
                <a:latin typeface="Arial" panose="020B0604020202020204" pitchFamily="34" charset="0"/>
                <a:cs typeface="Arial" panose="020B0604020202020204" pitchFamily="34" charset="0"/>
              </a:rPr>
              <a:t>Build Community Capacity - Additional Ideas</a:t>
            </a:r>
          </a:p>
        </p:txBody>
      </p:sp>
      <p:sp>
        <p:nvSpPr>
          <p:cNvPr id="3" name="Content Placeholder 2">
            <a:extLst>
              <a:ext uri="{FF2B5EF4-FFF2-40B4-BE49-F238E27FC236}">
                <a16:creationId xmlns:a16="http://schemas.microsoft.com/office/drawing/2014/main" id="{EA9B1928-47F9-432D-8731-610694017AC1}"/>
              </a:ext>
            </a:extLst>
          </p:cNvPr>
          <p:cNvSpPr>
            <a:spLocks noGrp="1"/>
          </p:cNvSpPr>
          <p:nvPr>
            <p:ph idx="1"/>
          </p:nvPr>
        </p:nvSpPr>
        <p:spPr/>
        <p:txBody>
          <a:bodyPr/>
          <a:lstStyle/>
          <a:p>
            <a:pPr marL="0" lvl="0" indent="0" eaLnBrk="0" fontAlgn="base" hangingPunct="0">
              <a:lnSpc>
                <a:spcPct val="100000"/>
              </a:lnSpc>
              <a:spcBef>
                <a:spcPct val="0"/>
              </a:spcBef>
              <a:spcAft>
                <a:spcPct val="0"/>
              </a:spcAft>
              <a:buFontTx/>
              <a:buChar char="•"/>
            </a:pPr>
            <a:r>
              <a:rPr lang="en-US" altLang="en-US" sz="2400" u="sng" dirty="0">
                <a:solidFill>
                  <a:srgbClr val="0053CC"/>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Trauma-Informed Approaches and Trauma-Specific Interventions</a:t>
            </a:r>
            <a:r>
              <a:rPr lang="en-US" altLang="en-US" sz="2400" dirty="0">
                <a:solidFill>
                  <a:srgbClr val="000000"/>
                </a:solidFill>
                <a:latin typeface="Arial" panose="020B0604020202020204" pitchFamily="34" charset="0"/>
                <a:cs typeface="Arial" panose="020B0604020202020204" pitchFamily="34" charset="0"/>
              </a:rPr>
              <a:t>: Learn about the critical connections between recovery and resilience for people impacted by trauma.</a:t>
            </a:r>
            <a:br>
              <a:rPr lang="en-US" altLang="en-US" sz="2400" dirty="0">
                <a:solidFill>
                  <a:srgbClr val="000000"/>
                </a:solidFill>
                <a:latin typeface="Arial" panose="020B0604020202020204" pitchFamily="34" charset="0"/>
                <a:cs typeface="Arial" panose="020B0604020202020204" pitchFamily="34" charset="0"/>
              </a:rPr>
            </a:br>
            <a:endParaRPr lang="en-US" altLang="en-US" sz="2400" u="sng" dirty="0">
              <a:solidFill>
                <a:srgbClr val="0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400" u="sng" dirty="0">
                <a:solidFill>
                  <a:srgbClr val="0053CC"/>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Motivational Interviewing</a:t>
            </a:r>
            <a:r>
              <a:rPr lang="en-US" altLang="en-US" sz="2400" dirty="0">
                <a:solidFill>
                  <a:srgbClr val="000000"/>
                </a:solidFill>
                <a:latin typeface="Arial" panose="020B0604020202020204" pitchFamily="34" charset="0"/>
                <a:cs typeface="Arial" panose="020B0604020202020204" pitchFamily="34" charset="0"/>
              </a:rPr>
              <a:t>: Learn a counseling approach that seeks to facilitate and strengthen an individual’s motivation to change misuse of substances and other risky behaviors.</a:t>
            </a:r>
            <a:br>
              <a:rPr lang="en-US" altLang="en-US" sz="2400" dirty="0">
                <a:solidFill>
                  <a:srgbClr val="000000"/>
                </a:solidFill>
                <a:latin typeface="Arial" panose="020B0604020202020204" pitchFamily="34" charset="0"/>
                <a:cs typeface="Arial" panose="020B0604020202020204" pitchFamily="34" charset="0"/>
              </a:rPr>
            </a:br>
            <a:endParaRPr lang="en-US" altLang="en-US" sz="2400" dirty="0">
              <a:solidFill>
                <a:srgbClr val="000000"/>
              </a:solidFill>
              <a:latin typeface="Arial" panose="020B0604020202020204" pitchFamily="34" charset="0"/>
              <a:cs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2400" u="sng" dirty="0">
                <a:solidFill>
                  <a:srgbClr val="0053CC"/>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Emergency Response</a:t>
            </a:r>
            <a:r>
              <a:rPr lang="en-US" altLang="en-US" sz="2400" dirty="0">
                <a:solidFill>
                  <a:srgbClr val="000000"/>
                </a:solidFill>
                <a:latin typeface="Arial" panose="020B0604020202020204" pitchFamily="34" charset="0"/>
                <a:cs typeface="Arial" panose="020B0604020202020204" pitchFamily="34" charset="0"/>
              </a:rPr>
              <a:t>: Learn how to recognize overdose symptoms and administer naloxone (opioid overdose-reversing drug).</a:t>
            </a:r>
          </a:p>
          <a:p>
            <a:pPr marL="0" lvl="0" indent="0" eaLnBrk="0" fontAlgn="base" hangingPunct="0">
              <a:lnSpc>
                <a:spcPct val="100000"/>
              </a:lnSpc>
              <a:spcBef>
                <a:spcPct val="0"/>
              </a:spcBef>
              <a:spcAft>
                <a:spcPct val="0"/>
              </a:spcAft>
              <a:buFontTx/>
              <a:buChar char="•"/>
            </a:pPr>
            <a:endParaRPr lang="en-US" altLang="en-US" sz="2000" u="sng" dirty="0">
              <a:solidFill>
                <a:srgbClr val="000000"/>
              </a:solidFill>
              <a:latin typeface="Helvetica" panose="020B0604020202020204" pitchFamily="34" charset="0"/>
            </a:endParaRP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39</a:t>
            </a:fld>
            <a:endParaRPr lang="en-US"/>
          </a:p>
        </p:txBody>
      </p:sp>
    </p:spTree>
    <p:extLst>
      <p:ext uri="{BB962C8B-B14F-4D97-AF65-F5344CB8AC3E}">
        <p14:creationId xmlns:p14="http://schemas.microsoft.com/office/powerpoint/2010/main" val="417651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5" y="365125"/>
            <a:ext cx="10515600" cy="1325563"/>
          </a:xfrm>
        </p:spPr>
        <p:txBody>
          <a:bodyPr/>
          <a:lstStyle/>
          <a:p>
            <a:r>
              <a:rPr lang="en-US" dirty="0">
                <a:latin typeface="Arial" panose="020B0604020202020204" pitchFamily="34" charset="0"/>
                <a:cs typeface="Arial" panose="020B0604020202020204" pitchFamily="34" charset="0"/>
              </a:rPr>
              <a:t>Opioid Basics</a:t>
            </a:r>
          </a:p>
        </p:txBody>
      </p:sp>
      <p:pic>
        <p:nvPicPr>
          <p:cNvPr id="5" name="Picture 4" descr="Opioid pill bottles"/>
          <p:cNvPicPr>
            <a:picLocks noChangeAspect="1"/>
          </p:cNvPicPr>
          <p:nvPr/>
        </p:nvPicPr>
        <p:blipFill rotWithShape="1">
          <a:blip r:embed="rId3" cstate="print">
            <a:extLst>
              <a:ext uri="{28A0092B-C50C-407E-A947-70E740481C1C}">
                <a14:useLocalDpi xmlns:a14="http://schemas.microsoft.com/office/drawing/2010/main" val="0"/>
              </a:ext>
            </a:extLst>
          </a:blip>
          <a:srcRect r="1006" b="24170"/>
          <a:stretch/>
        </p:blipFill>
        <p:spPr>
          <a:xfrm>
            <a:off x="2032512" y="2030277"/>
            <a:ext cx="4461278" cy="3417377"/>
          </a:xfrm>
          <a:prstGeom prst="rect">
            <a:avLst/>
          </a:prstGeom>
        </p:spPr>
      </p:pic>
      <p:pic>
        <p:nvPicPr>
          <p:cNvPr id="6" name="Picture 5" descr="Creation of illegal drug substanc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454" y="2030277"/>
            <a:ext cx="2816054" cy="3417377"/>
          </a:xfrm>
          <a:prstGeom prst="rect">
            <a:avLst/>
          </a:prstGeom>
        </p:spPr>
      </p:pic>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a:t>
            </a:fld>
            <a:endParaRPr lang="en-US"/>
          </a:p>
        </p:txBody>
      </p:sp>
    </p:spTree>
    <p:extLst>
      <p:ext uri="{BB962C8B-B14F-4D97-AF65-F5344CB8AC3E}">
        <p14:creationId xmlns:p14="http://schemas.microsoft.com/office/powerpoint/2010/main" val="4201077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411" y="675922"/>
            <a:ext cx="10515600" cy="1325563"/>
          </a:xfrm>
        </p:spPr>
        <p:txBody>
          <a:bodyPr>
            <a:normAutofit fontScale="90000"/>
          </a:bodyPr>
          <a:lstStyle/>
          <a:p>
            <a:r>
              <a:rPr lang="en-US" b="0" i="0" dirty="0">
                <a:solidFill>
                  <a:srgbClr val="000000"/>
                </a:solidFill>
                <a:effectLst/>
                <a:latin typeface="Arial" panose="020B0604020202020204" pitchFamily="34" charset="0"/>
                <a:cs typeface="Arial" panose="020B0604020202020204" pitchFamily="34" charset="0"/>
              </a:rPr>
              <a:t>Rebuild and Restore</a:t>
            </a:r>
            <a:br>
              <a:rPr lang="en-US" b="0" i="0" dirty="0">
                <a:solidFill>
                  <a:srgbClr val="000000"/>
                </a:solidFill>
                <a:effectLst/>
                <a:latin typeface="Arial" panose="020B0604020202020204" pitchFamily="34" charset="0"/>
                <a:cs typeface="Arial" panose="020B0604020202020204" pitchFamily="34" charset="0"/>
              </a:rPr>
            </a:br>
            <a:br>
              <a:rPr lang="en-US" sz="3100" b="0" i="0" dirty="0">
                <a:solidFill>
                  <a:srgbClr val="000000"/>
                </a:solidFill>
                <a:effectLst/>
                <a:latin typeface="Arial" panose="020B0604020202020204" pitchFamily="34" charset="0"/>
                <a:cs typeface="Arial" panose="020B0604020202020204" pitchFamily="34" charset="0"/>
              </a:rPr>
            </a:br>
            <a:r>
              <a:rPr lang="en-US" sz="3100" dirty="0">
                <a:solidFill>
                  <a:srgbClr val="000000"/>
                </a:solidFill>
                <a:latin typeface="Arial" panose="020B0604020202020204" pitchFamily="34" charset="0"/>
                <a:cs typeface="Arial" panose="020B0604020202020204" pitchFamily="34" charset="0"/>
              </a:rPr>
              <a:t>Support Individuals and Families in Rebuilding Their Lives</a:t>
            </a:r>
            <a:br>
              <a:rPr lang="en-US" dirty="0">
                <a:solidFill>
                  <a:srgbClr val="000000"/>
                </a:solidFill>
                <a:latin typeface="Helvetica" panose="020B0604020202020204" pitchFamily="34" charset="0"/>
              </a:rPr>
            </a:br>
            <a:endParaRPr lang="en-US" dirty="0"/>
          </a:p>
        </p:txBody>
      </p:sp>
      <p:sp>
        <p:nvSpPr>
          <p:cNvPr id="3" name="Content Placeholder 2"/>
          <p:cNvSpPr>
            <a:spLocks noGrp="1"/>
          </p:cNvSpPr>
          <p:nvPr>
            <p:ph idx="1"/>
          </p:nvPr>
        </p:nvSpPr>
        <p:spPr>
          <a:xfrm>
            <a:off x="308113" y="2117856"/>
            <a:ext cx="7692887" cy="4351338"/>
          </a:xfrm>
        </p:spPr>
        <p:txBody>
          <a:bodyPr>
            <a:normAutofit fontScale="70000" lnSpcReduction="20000"/>
          </a:bodyPr>
          <a:lstStyle/>
          <a:p>
            <a:pPr marL="0" indent="0">
              <a:buNone/>
            </a:pPr>
            <a:r>
              <a:rPr lang="en-US" b="0" i="0" dirty="0">
                <a:solidFill>
                  <a:srgbClr val="000000"/>
                </a:solidFill>
                <a:effectLst/>
                <a:latin typeface="Arial" panose="020B0604020202020204" pitchFamily="34" charset="0"/>
                <a:cs typeface="Arial" panose="020B0604020202020204" pitchFamily="34" charset="0"/>
              </a:rPr>
              <a:t>Addiction can leave the lives of individuals and their families dramatically altered by the loss of jobs, homes, or damaged relationships.</a:t>
            </a:r>
          </a:p>
          <a:p>
            <a:pPr marL="0" indent="0">
              <a:buNone/>
            </a:pPr>
            <a:r>
              <a:rPr lang="en-US" b="0" i="0" dirty="0">
                <a:solidFill>
                  <a:srgbClr val="000000"/>
                </a:solidFill>
                <a:effectLst/>
                <a:latin typeface="Arial" panose="020B0604020202020204" pitchFamily="34" charset="0"/>
                <a:cs typeface="Arial" panose="020B0604020202020204" pitchFamily="34" charset="0"/>
              </a:rPr>
              <a:t>Faith and community organizations can provide service that can help to restore and rebuild lives and livelihoods. The opportunity is to connect those programs to what SAMHSA has identified as the </a:t>
            </a:r>
            <a:r>
              <a:rPr lang="en-US" b="0" i="0" u="sng" dirty="0">
                <a:solidFill>
                  <a:srgbClr val="0053CC"/>
                </a:solidFill>
                <a:effectLst/>
                <a:latin typeface="Arial" panose="020B0604020202020204" pitchFamily="34" charset="0"/>
                <a:cs typeface="Arial" panose="020B0604020202020204" pitchFamily="34" charset="0"/>
                <a:hlinkClick r:id="rId3"/>
              </a:rPr>
              <a:t>four dimensions that support a life in recovery</a:t>
            </a:r>
            <a:r>
              <a:rPr lang="en-US" b="0" i="0" dirty="0">
                <a:solidFill>
                  <a:srgbClr val="000000"/>
                </a:solidFill>
                <a:effectLst/>
                <a:latin typeface="Arial" panose="020B0604020202020204" pitchFamily="34" charset="0"/>
                <a:cs typeface="Arial" panose="020B0604020202020204" pitchFamily="34" charset="0"/>
              </a:rPr>
              <a:t>:</a:t>
            </a:r>
          </a:p>
          <a:p>
            <a:r>
              <a:rPr lang="en-US" b="1" i="0" dirty="0">
                <a:solidFill>
                  <a:srgbClr val="000000"/>
                </a:solidFill>
                <a:effectLst/>
                <a:latin typeface="Arial" panose="020B0604020202020204" pitchFamily="34" charset="0"/>
                <a:cs typeface="Arial" panose="020B0604020202020204" pitchFamily="34" charset="0"/>
              </a:rPr>
              <a:t>Health:</a:t>
            </a:r>
            <a:r>
              <a:rPr lang="en-US" b="0" i="0" dirty="0">
                <a:solidFill>
                  <a:srgbClr val="000000"/>
                </a:solidFill>
                <a:effectLst/>
                <a:latin typeface="Arial" panose="020B0604020202020204" pitchFamily="34" charset="0"/>
                <a:cs typeface="Arial" panose="020B0604020202020204" pitchFamily="34" charset="0"/>
              </a:rPr>
              <a:t> Overcoming or managing one’s disease or symptoms.</a:t>
            </a:r>
          </a:p>
          <a:p>
            <a:r>
              <a:rPr lang="en-US" b="1" i="0" dirty="0">
                <a:solidFill>
                  <a:srgbClr val="000000"/>
                </a:solidFill>
                <a:effectLst/>
                <a:latin typeface="Arial" panose="020B0604020202020204" pitchFamily="34" charset="0"/>
                <a:cs typeface="Arial" panose="020B0604020202020204" pitchFamily="34" charset="0"/>
              </a:rPr>
              <a:t>Home:</a:t>
            </a:r>
            <a:r>
              <a:rPr lang="en-US" b="0" i="0" dirty="0">
                <a:solidFill>
                  <a:srgbClr val="000000"/>
                </a:solidFill>
                <a:effectLst/>
                <a:latin typeface="Arial" panose="020B0604020202020204" pitchFamily="34" charset="0"/>
                <a:cs typeface="Arial" panose="020B0604020202020204" pitchFamily="34" charset="0"/>
              </a:rPr>
              <a:t> Having a stable and safe place to live.</a:t>
            </a:r>
          </a:p>
          <a:p>
            <a:r>
              <a:rPr lang="en-US" b="1" i="0" dirty="0">
                <a:solidFill>
                  <a:srgbClr val="000000"/>
                </a:solidFill>
                <a:effectLst/>
                <a:latin typeface="Arial" panose="020B0604020202020204" pitchFamily="34" charset="0"/>
                <a:cs typeface="Arial" panose="020B0604020202020204" pitchFamily="34" charset="0"/>
              </a:rPr>
              <a:t>Purpose:</a:t>
            </a:r>
            <a:r>
              <a:rPr lang="en-US" b="0" i="0" dirty="0">
                <a:solidFill>
                  <a:srgbClr val="000000"/>
                </a:solidFill>
                <a:effectLst/>
                <a:latin typeface="Arial" panose="020B0604020202020204" pitchFamily="34" charset="0"/>
                <a:cs typeface="Arial" panose="020B0604020202020204" pitchFamily="34" charset="0"/>
              </a:rPr>
              <a:t> Conducting meaningful daily activities (e.g., job, family care-taking, and resources to participate in society, etc.).</a:t>
            </a:r>
          </a:p>
          <a:p>
            <a:r>
              <a:rPr lang="en-US" b="1" i="0" dirty="0">
                <a:solidFill>
                  <a:srgbClr val="000000"/>
                </a:solidFill>
                <a:effectLst/>
                <a:latin typeface="Arial" panose="020B0604020202020204" pitchFamily="34" charset="0"/>
                <a:cs typeface="Arial" panose="020B0604020202020204" pitchFamily="34" charset="0"/>
              </a:rPr>
              <a:t>Community:</a:t>
            </a:r>
            <a:r>
              <a:rPr lang="en-US" b="0" i="0" dirty="0">
                <a:solidFill>
                  <a:srgbClr val="000000"/>
                </a:solidFill>
                <a:effectLst/>
                <a:latin typeface="Arial" panose="020B0604020202020204" pitchFamily="34" charset="0"/>
                <a:cs typeface="Arial" panose="020B0604020202020204" pitchFamily="34" charset="0"/>
              </a:rPr>
              <a:t> Having relationships and social networks that provide </a:t>
            </a:r>
            <a:r>
              <a:rPr lang="en-US" b="0" i="0" u="sng" dirty="0">
                <a:solidFill>
                  <a:srgbClr val="0053CC"/>
                </a:solidFill>
                <a:effectLst/>
                <a:latin typeface="Arial" panose="020B0604020202020204" pitchFamily="34" charset="0"/>
                <a:cs typeface="Arial" panose="020B0604020202020204" pitchFamily="34" charset="0"/>
                <a:hlinkClick r:id="rId3"/>
              </a:rPr>
              <a:t>support, friendship, love, and hope</a:t>
            </a:r>
            <a:r>
              <a:rPr lang="en-US" b="0" i="0" dirty="0">
                <a:solidFill>
                  <a:srgbClr val="000000"/>
                </a:solidFill>
                <a:effectLst/>
                <a:latin typeface="Arial" panose="020B0604020202020204" pitchFamily="34" charset="0"/>
                <a:cs typeface="Arial" panose="020B0604020202020204" pitchFamily="34" charset="0"/>
              </a:rPr>
              <a:t>.</a:t>
            </a:r>
          </a:p>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766" y="2622826"/>
            <a:ext cx="3982278" cy="3982278"/>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40</a:t>
            </a:fld>
            <a:endParaRPr lang="en-US"/>
          </a:p>
        </p:txBody>
      </p:sp>
    </p:spTree>
    <p:extLst>
      <p:ext uri="{BB962C8B-B14F-4D97-AF65-F5344CB8AC3E}">
        <p14:creationId xmlns:p14="http://schemas.microsoft.com/office/powerpoint/2010/main" val="3709806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Rebuild and Restore – Get Started</a:t>
            </a:r>
          </a:p>
        </p:txBody>
      </p:sp>
      <p:sp>
        <p:nvSpPr>
          <p:cNvPr id="3" name="Content Placeholder 2"/>
          <p:cNvSpPr>
            <a:spLocks noGrp="1"/>
          </p:cNvSpPr>
          <p:nvPr>
            <p:ph idx="1"/>
          </p:nvPr>
        </p:nvSpPr>
        <p:spPr>
          <a:xfrm>
            <a:off x="477078" y="1825625"/>
            <a:ext cx="5973418" cy="4351338"/>
          </a:xfrm>
        </p:spPr>
        <p:txBody>
          <a:bodyPr>
            <a:normAutofit lnSpcReduction="10000"/>
          </a:bodyPr>
          <a:lstStyle/>
          <a:p>
            <a:r>
              <a:rPr lang="en-US" dirty="0">
                <a:latin typeface="Arial" panose="020B0604020202020204" pitchFamily="34" charset="0"/>
                <a:cs typeface="Arial" panose="020B0604020202020204" pitchFamily="34" charset="0"/>
              </a:rPr>
              <a:t>Provide help with employment readiness, housing, transportation, food, clothing, or assist with child care.</a:t>
            </a:r>
          </a:p>
          <a:p>
            <a:r>
              <a:rPr lang="en-US" dirty="0">
                <a:latin typeface="Arial" panose="020B0604020202020204" pitchFamily="34" charset="0"/>
                <a:cs typeface="Arial" panose="020B0604020202020204" pitchFamily="34" charset="0"/>
              </a:rPr>
              <a:t>Coach people on how to manage their finances.</a:t>
            </a:r>
          </a:p>
          <a:p>
            <a:r>
              <a:rPr lang="en-US" dirty="0">
                <a:latin typeface="Arial" panose="020B0604020202020204" pitchFamily="34" charset="0"/>
                <a:cs typeface="Arial" panose="020B0604020202020204" pitchFamily="34" charset="0"/>
              </a:rPr>
              <a:t>Support local foster care families by gathering resources, donating clothing items and/or other much-needed necessities exit disclaimer icon, including cribs and car seats.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0495" y="2353291"/>
            <a:ext cx="5337313" cy="3712101"/>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41</a:t>
            </a:fld>
            <a:endParaRPr lang="en-US"/>
          </a:p>
        </p:txBody>
      </p:sp>
    </p:spTree>
    <p:extLst>
      <p:ext uri="{BB962C8B-B14F-4D97-AF65-F5344CB8AC3E}">
        <p14:creationId xmlns:p14="http://schemas.microsoft.com/office/powerpoint/2010/main" val="3984509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Rebuild and Restore – Additional Ideas</a:t>
            </a:r>
          </a:p>
        </p:txBody>
      </p:sp>
      <p:sp>
        <p:nvSpPr>
          <p:cNvPr id="3" name="Content Placeholder 2"/>
          <p:cNvSpPr>
            <a:spLocks noGrp="1"/>
          </p:cNvSpPr>
          <p:nvPr>
            <p:ph idx="1"/>
          </p:nvPr>
        </p:nvSpPr>
        <p:spPr>
          <a:xfrm>
            <a:off x="639417" y="2243069"/>
            <a:ext cx="10515600" cy="2697899"/>
          </a:xfrm>
        </p:spPr>
        <p:txBody>
          <a:bodyPr/>
          <a:lstStyle/>
          <a:p>
            <a:pPr lvl="0"/>
            <a:r>
              <a:rPr lang="en-US" dirty="0">
                <a:solidFill>
                  <a:srgbClr val="000000"/>
                </a:solidFill>
                <a:latin typeface="Arial" panose="020B0604020202020204" pitchFamily="34" charset="0"/>
                <a:cs typeface="Arial" panose="020B0604020202020204" pitchFamily="34" charset="0"/>
              </a:rPr>
              <a:t>Designate a community leader to connect people to essential services by creating a database or using </a:t>
            </a:r>
            <a:r>
              <a:rPr lang="en-US" u="sng" dirty="0">
                <a:solidFill>
                  <a:srgbClr val="0053CC"/>
                </a:solidFill>
                <a:latin typeface="Arial" panose="020B0604020202020204" pitchFamily="34" charset="0"/>
                <a:cs typeface="Arial" panose="020B0604020202020204" pitchFamily="34" charset="0"/>
                <a:hlinkClick r:id="rId3"/>
              </a:rPr>
              <a:t>United Way 2.1.1</a:t>
            </a:r>
            <a:endParaRPr lang="en-US" u="sng" dirty="0">
              <a:solidFill>
                <a:srgbClr val="0053CC"/>
              </a:solidFill>
              <a:latin typeface="Arial" panose="020B0604020202020204" pitchFamily="34" charset="0"/>
              <a:cs typeface="Arial" panose="020B0604020202020204" pitchFamily="34" charset="0"/>
            </a:endParaRPr>
          </a:p>
          <a:p>
            <a:pPr lvl="0"/>
            <a:r>
              <a:rPr lang="en-US" dirty="0">
                <a:solidFill>
                  <a:prstClr val="black"/>
                </a:solidFill>
                <a:latin typeface="Arial" panose="020B0604020202020204" pitchFamily="34" charset="0"/>
                <a:cs typeface="Arial" panose="020B0604020202020204" pitchFamily="34" charset="0"/>
              </a:rPr>
              <a:t>Offer life readiness and coaching programs for formerly incarcerated citizens reentering society.</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42</a:t>
            </a:fld>
            <a:endParaRPr lang="en-US"/>
          </a:p>
        </p:txBody>
      </p:sp>
    </p:spTree>
    <p:extLst>
      <p:ext uri="{BB962C8B-B14F-4D97-AF65-F5344CB8AC3E}">
        <p14:creationId xmlns:p14="http://schemas.microsoft.com/office/powerpoint/2010/main" val="398853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i="0" dirty="0">
                <a:solidFill>
                  <a:srgbClr val="000000"/>
                </a:solidFill>
                <a:effectLst/>
                <a:latin typeface="Arial" panose="020B0604020202020204" pitchFamily="34" charset="0"/>
                <a:cs typeface="Arial" panose="020B0604020202020204" pitchFamily="34" charset="0"/>
              </a:rPr>
              <a:t>Get Ahead of the </a:t>
            </a:r>
            <a:r>
              <a:rPr lang="en-US" dirty="0">
                <a:solidFill>
                  <a:srgbClr val="000000"/>
                </a:solidFill>
                <a:latin typeface="Arial" panose="020B0604020202020204" pitchFamily="34" charset="0"/>
                <a:cs typeface="Arial" panose="020B0604020202020204" pitchFamily="34" charset="0"/>
              </a:rPr>
              <a:t>Problem</a:t>
            </a:r>
            <a:br>
              <a:rPr lang="en-US" dirty="0">
                <a:solidFill>
                  <a:srgbClr val="000000"/>
                </a:solidFill>
                <a:latin typeface="Arial" panose="020B0604020202020204" pitchFamily="34" charset="0"/>
                <a:cs typeface="Arial" panose="020B0604020202020204" pitchFamily="34" charset="0"/>
              </a:rPr>
            </a:br>
            <a:r>
              <a:rPr lang="en-US" sz="3600" dirty="0">
                <a:solidFill>
                  <a:srgbClr val="000000"/>
                </a:solidFill>
                <a:latin typeface="Arial" panose="020B0604020202020204" pitchFamily="34" charset="0"/>
                <a:cs typeface="Arial" panose="020B0604020202020204" pitchFamily="34" charset="0"/>
              </a:rPr>
              <a:t>Focus Efforts on Youth and Prevention</a:t>
            </a:r>
            <a:br>
              <a:rPr lang="en-US" dirty="0">
                <a:solidFill>
                  <a:srgbClr val="000000"/>
                </a:solidFill>
                <a:latin typeface="Helvetica" panose="020B0604020202020204" pitchFamily="34" charset="0"/>
              </a:rPr>
            </a:br>
            <a:endParaRPr lang="en-US" dirty="0"/>
          </a:p>
        </p:txBody>
      </p:sp>
      <p:sp>
        <p:nvSpPr>
          <p:cNvPr id="3" name="Content Placeholder 2"/>
          <p:cNvSpPr>
            <a:spLocks noGrp="1"/>
          </p:cNvSpPr>
          <p:nvPr>
            <p:ph idx="1"/>
          </p:nvPr>
        </p:nvSpPr>
        <p:spPr>
          <a:xfrm>
            <a:off x="838200" y="1825625"/>
            <a:ext cx="7504042" cy="4351338"/>
          </a:xfrm>
        </p:spPr>
        <p:txBody>
          <a:bodyPr>
            <a:normAutofit lnSpcReduction="10000"/>
          </a:bodyPr>
          <a:lstStyle/>
          <a:p>
            <a:r>
              <a:rPr lang="en-US" b="0" i="0" dirty="0">
                <a:solidFill>
                  <a:srgbClr val="000000"/>
                </a:solidFill>
                <a:effectLst/>
                <a:latin typeface="Arial" panose="020B0604020202020204" pitchFamily="34" charset="0"/>
                <a:cs typeface="Arial" panose="020B0604020202020204" pitchFamily="34" charset="0"/>
              </a:rPr>
              <a:t>Children exposed to abuse, neglect, mental illness, substance-use disorders in the household may experience poorer health outcomes, learning problems, and are at higher risk for </a:t>
            </a:r>
            <a:r>
              <a:rPr lang="en-US" b="0" i="0" u="sng" dirty="0">
                <a:solidFill>
                  <a:srgbClr val="0053CC"/>
                </a:solidFill>
                <a:effectLst/>
                <a:latin typeface="Arial" panose="020B0604020202020204" pitchFamily="34" charset="0"/>
                <a:cs typeface="Arial" panose="020B0604020202020204" pitchFamily="34" charset="0"/>
                <a:hlinkClick r:id="rId3"/>
              </a:rPr>
              <a:t>substance-use disorders</a:t>
            </a:r>
            <a:r>
              <a:rPr lang="en-US" b="0" i="0" dirty="0">
                <a:solidFill>
                  <a:srgbClr val="000000"/>
                </a:solidFill>
                <a:effectLst/>
                <a:latin typeface="Arial" panose="020B0604020202020204" pitchFamily="34" charset="0"/>
                <a:cs typeface="Arial" panose="020B0604020202020204" pitchFamily="34" charset="0"/>
              </a:rPr>
              <a:t>.</a:t>
            </a:r>
          </a:p>
          <a:p>
            <a:r>
              <a:rPr lang="en-US" b="0" i="0" dirty="0">
                <a:solidFill>
                  <a:srgbClr val="000000"/>
                </a:solidFill>
                <a:effectLst/>
                <a:latin typeface="Arial" panose="020B0604020202020204" pitchFamily="34" charset="0"/>
                <a:cs typeface="Arial" panose="020B0604020202020204" pitchFamily="34" charset="0"/>
              </a:rPr>
              <a:t>To nurture the healthy development of future generations, we need to reduce known risk factors, elevate protective factors — such as early intervention and the support of stable and caring relationships — and implement programs that support families and empower youth.</a:t>
            </a:r>
          </a:p>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242" y="1152938"/>
            <a:ext cx="3654287" cy="3654287"/>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43</a:t>
            </a:fld>
            <a:endParaRPr lang="en-US"/>
          </a:p>
        </p:txBody>
      </p:sp>
    </p:spTree>
    <p:extLst>
      <p:ext uri="{BB962C8B-B14F-4D97-AF65-F5344CB8AC3E}">
        <p14:creationId xmlns:p14="http://schemas.microsoft.com/office/powerpoint/2010/main" val="3707672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Get Ahead of the Problem – Get Started</a:t>
            </a:r>
          </a:p>
        </p:txBody>
      </p:sp>
      <p:sp>
        <p:nvSpPr>
          <p:cNvPr id="3" name="Content Placeholder 2"/>
          <p:cNvSpPr>
            <a:spLocks noGrp="1"/>
          </p:cNvSpPr>
          <p:nvPr>
            <p:ph idx="1"/>
          </p:nvPr>
        </p:nvSpPr>
        <p:spPr>
          <a:xfrm>
            <a:off x="838200" y="1825625"/>
            <a:ext cx="8355496" cy="4351338"/>
          </a:xfrm>
        </p:spPr>
        <p:txBody>
          <a:bodyPr>
            <a:normAutofit/>
          </a:bodyPr>
          <a:lstStyle/>
          <a:p>
            <a:r>
              <a:rPr lang="en-US" dirty="0">
                <a:solidFill>
                  <a:srgbClr val="000000"/>
                </a:solidFill>
                <a:latin typeface="Arial" panose="020B0604020202020204" pitchFamily="34" charset="0"/>
                <a:cs typeface="Arial" panose="020B0604020202020204" pitchFamily="34" charset="0"/>
              </a:rPr>
              <a:t>Educate your community leaders and family members about Adverse Childhood Experiences </a:t>
            </a:r>
            <a:r>
              <a:rPr lang="en-US" b="1" u="sng" dirty="0">
                <a:solidFill>
                  <a:srgbClr val="0053CC"/>
                </a:solidFill>
                <a:latin typeface="Arial" panose="020B0604020202020204" pitchFamily="34" charset="0"/>
                <a:cs typeface="Arial" panose="020B0604020202020204" pitchFamily="34" charset="0"/>
                <a:hlinkClick r:id="rId3"/>
              </a:rPr>
              <a:t>(ACEs) and their impact</a:t>
            </a:r>
            <a:r>
              <a:rPr lang="en-US" b="1" dirty="0">
                <a:solidFill>
                  <a:srgbClr val="000000"/>
                </a:solidFill>
                <a:latin typeface="Arial" panose="020B0604020202020204" pitchFamily="34" charset="0"/>
                <a:cs typeface="Arial" panose="020B0604020202020204" pitchFamily="34" charset="0"/>
              </a:rPr>
              <a:t> on future behavior and learning</a:t>
            </a:r>
            <a:r>
              <a:rPr lang="en-US" dirty="0">
                <a:solidFill>
                  <a:srgbClr val="000000"/>
                </a:solidFill>
                <a:latin typeface="Arial" panose="020B0604020202020204" pitchFamily="34" charset="0"/>
                <a:cs typeface="Arial" panose="020B0604020202020204" pitchFamily="34" charset="0"/>
              </a:rPr>
              <a:t>. Offer programs on positive parenting and mentor youth and young adults.</a:t>
            </a:r>
          </a:p>
          <a:p>
            <a:r>
              <a:rPr lang="en-US" dirty="0">
                <a:latin typeface="Arial" panose="020B0604020202020204" pitchFamily="34" charset="0"/>
                <a:cs typeface="Arial" panose="020B0604020202020204" pitchFamily="34" charset="0"/>
              </a:rPr>
              <a:t>Help ensure all children and youth have access to safe, stable, nurturing relationships and environments, so people can reach their life potential.</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2009" y="1263305"/>
            <a:ext cx="2393156" cy="4786312"/>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44</a:t>
            </a:fld>
            <a:endParaRPr lang="en-US"/>
          </a:p>
        </p:txBody>
      </p:sp>
    </p:spTree>
    <p:extLst>
      <p:ext uri="{BB962C8B-B14F-4D97-AF65-F5344CB8AC3E}">
        <p14:creationId xmlns:p14="http://schemas.microsoft.com/office/powerpoint/2010/main" val="3588420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75DCA-7214-421E-951D-4F397CD17F46}"/>
              </a:ext>
            </a:extLst>
          </p:cNvPr>
          <p:cNvSpPr>
            <a:spLocks noGrp="1"/>
          </p:cNvSpPr>
          <p:nvPr>
            <p:ph type="title"/>
          </p:nvPr>
        </p:nvSpPr>
        <p:spPr>
          <a:xfrm>
            <a:off x="553453" y="365125"/>
            <a:ext cx="11293642" cy="1325563"/>
          </a:xfrm>
        </p:spPr>
        <p:txBody>
          <a:bodyPr/>
          <a:lstStyle/>
          <a:p>
            <a:r>
              <a:rPr lang="en-US" dirty="0">
                <a:latin typeface="Arial" panose="020B0604020202020204" pitchFamily="34" charset="0"/>
                <a:cs typeface="Arial" panose="020B0604020202020204" pitchFamily="34" charset="0"/>
              </a:rPr>
              <a:t>Get Ahead of the Problem - Additional Ideas</a:t>
            </a:r>
          </a:p>
        </p:txBody>
      </p:sp>
      <p:sp>
        <p:nvSpPr>
          <p:cNvPr id="3" name="Content Placeholder 2">
            <a:extLst>
              <a:ext uri="{FF2B5EF4-FFF2-40B4-BE49-F238E27FC236}">
                <a16:creationId xmlns:a16="http://schemas.microsoft.com/office/drawing/2014/main" id="{109658E0-9523-4F8A-AA7F-4AC876D323DD}"/>
              </a:ext>
            </a:extLst>
          </p:cNvPr>
          <p:cNvSpPr>
            <a:spLocks noGrp="1"/>
          </p:cNvSpPr>
          <p:nvPr>
            <p:ph idx="1"/>
          </p:nvPr>
        </p:nvSpPr>
        <p:spPr/>
        <p:txBody>
          <a:bodyPr/>
          <a:lstStyle/>
          <a:p>
            <a:r>
              <a:rPr lang="en-US" altLang="en-US" sz="2400" dirty="0">
                <a:solidFill>
                  <a:srgbClr val="000000"/>
                </a:solidFill>
                <a:latin typeface="Arial" panose="020B0604020202020204" pitchFamily="34" charset="0"/>
                <a:cs typeface="Arial" panose="020B0604020202020204" pitchFamily="34" charset="0"/>
              </a:rPr>
              <a:t>Host faith-based recovery support programs, such as </a:t>
            </a:r>
            <a:r>
              <a:rPr lang="en-US" altLang="en-US" sz="2400" u="sng" dirty="0">
                <a:solidFill>
                  <a:srgbClr val="0053CC"/>
                </a:solidFill>
                <a:latin typeface="Arial" panose="020B0604020202020204" pitchFamily="34" charset="0"/>
                <a:cs typeface="Arial" panose="020B0604020202020204" pitchFamily="34" charset="0"/>
                <a:hlinkClick r:id="rId3"/>
              </a:rPr>
              <a:t>The Landing or </a:t>
            </a:r>
            <a:r>
              <a:rPr lang="en-US" altLang="en-US" sz="2400" u="sng" dirty="0">
                <a:solidFill>
                  <a:srgbClr val="0053CC"/>
                </a:solidFill>
                <a:latin typeface="Arial" panose="020B0604020202020204" pitchFamily="34" charset="0"/>
                <a:cs typeface="Arial" panose="020B0604020202020204" pitchFamily="34" charset="0"/>
                <a:hlinkClick r:id="rId4"/>
              </a:rPr>
              <a:t>Teen Challenge USA</a:t>
            </a:r>
            <a:r>
              <a:rPr lang="en-US" altLang="en-US" sz="2400" dirty="0">
                <a:latin typeface="Arial" panose="020B0604020202020204" pitchFamily="34" charset="0"/>
                <a:cs typeface="Arial" panose="020B0604020202020204" pitchFamily="34" charset="0"/>
              </a:rPr>
              <a:t> </a:t>
            </a:r>
            <a:endParaRPr lang="en-US" altLang="en-US" sz="2400" u="sng" dirty="0">
              <a:solidFill>
                <a:srgbClr val="0053CC"/>
              </a:solidFill>
              <a:latin typeface="Arial" panose="020B0604020202020204" pitchFamily="34" charset="0"/>
              <a:cs typeface="Arial" panose="020B0604020202020204" pitchFamily="34" charset="0"/>
            </a:endParaRPr>
          </a:p>
          <a:p>
            <a:pPr lvl="0"/>
            <a:r>
              <a:rPr lang="en-US" sz="2400" dirty="0">
                <a:solidFill>
                  <a:prstClr val="black"/>
                </a:solidFill>
                <a:latin typeface="Arial" panose="020B0604020202020204" pitchFamily="34" charset="0"/>
                <a:cs typeface="Arial" panose="020B0604020202020204" pitchFamily="34" charset="0"/>
              </a:rPr>
              <a:t>Include the subject of substance-use disorder in your programs.</a:t>
            </a:r>
          </a:p>
          <a:p>
            <a:pPr lvl="0"/>
            <a:r>
              <a:rPr lang="en-US" sz="2400" dirty="0">
                <a:solidFill>
                  <a:prstClr val="black"/>
                </a:solidFill>
                <a:latin typeface="Arial" panose="020B0604020202020204" pitchFamily="34" charset="0"/>
                <a:cs typeface="Arial" panose="020B0604020202020204" pitchFamily="34" charset="0"/>
              </a:rPr>
              <a:t>Create a place on your website, in your newsletters or on your social media pages that links to helpful resources, such as:</a:t>
            </a:r>
          </a:p>
          <a:p>
            <a:pPr marL="457200" lvl="1" indent="0" eaLnBrk="0" fontAlgn="base" hangingPunct="0">
              <a:lnSpc>
                <a:spcPct val="100000"/>
              </a:lnSpc>
              <a:spcBef>
                <a:spcPct val="0"/>
              </a:spcBef>
              <a:spcAft>
                <a:spcPct val="0"/>
              </a:spcAft>
              <a:buFontTx/>
              <a:buChar char="•"/>
            </a:pPr>
            <a:r>
              <a:rPr lang="en-US" altLang="en-US" dirty="0">
                <a:solidFill>
                  <a:srgbClr val="000000"/>
                </a:solidFill>
                <a:latin typeface="Arial" panose="020B0604020202020204" pitchFamily="34" charset="0"/>
                <a:cs typeface="Arial" panose="020B0604020202020204" pitchFamily="34" charset="0"/>
              </a:rPr>
              <a:t>NIDA’s “</a:t>
            </a:r>
            <a:r>
              <a:rPr lang="en-US" altLang="en-US" u="sng" dirty="0">
                <a:solidFill>
                  <a:srgbClr val="0053CC"/>
                </a:solidFill>
                <a:latin typeface="Arial" panose="020B0604020202020204" pitchFamily="34" charset="0"/>
                <a:cs typeface="Arial" panose="020B0604020202020204" pitchFamily="34" charset="0"/>
                <a:hlinkClick r:id="rId5"/>
              </a:rPr>
              <a:t>Teen Talk</a:t>
            </a:r>
            <a:r>
              <a:rPr lang="en-US" altLang="en-US" dirty="0">
                <a:solidFill>
                  <a:srgbClr val="000000"/>
                </a:solidFill>
                <a:latin typeface="Arial" panose="020B0604020202020204" pitchFamily="34" charset="0"/>
                <a:cs typeface="Arial" panose="020B0604020202020204" pitchFamily="34" charset="0"/>
              </a:rPr>
              <a:t>” website.</a:t>
            </a:r>
          </a:p>
          <a:p>
            <a:pPr marL="457200" lvl="1" indent="0" eaLnBrk="0" fontAlgn="base" hangingPunct="0">
              <a:lnSpc>
                <a:spcPct val="100000"/>
              </a:lnSpc>
              <a:spcBef>
                <a:spcPct val="0"/>
              </a:spcBef>
              <a:spcAft>
                <a:spcPct val="0"/>
              </a:spcAft>
              <a:buFontTx/>
              <a:buChar char="•"/>
            </a:pPr>
            <a:r>
              <a:rPr lang="en-US" altLang="en-US" dirty="0">
                <a:solidFill>
                  <a:srgbClr val="000000"/>
                </a:solidFill>
                <a:latin typeface="Arial" panose="020B0604020202020204" pitchFamily="34" charset="0"/>
                <a:cs typeface="Arial" panose="020B0604020202020204" pitchFamily="34" charset="0"/>
              </a:rPr>
              <a:t>Partnership for Drug-Free Kids’ “</a:t>
            </a:r>
            <a:r>
              <a:rPr lang="en-US" altLang="en-US" u="sng" dirty="0">
                <a:solidFill>
                  <a:srgbClr val="0053CC"/>
                </a:solidFill>
                <a:latin typeface="Arial" panose="020B0604020202020204" pitchFamily="34" charset="0"/>
                <a:cs typeface="Arial" panose="020B0604020202020204" pitchFamily="34" charset="0"/>
                <a:hlinkClick r:id="rId6"/>
              </a:rPr>
              <a:t>Above the Influence</a:t>
            </a:r>
            <a:r>
              <a:rPr lang="en-US" altLang="en-US" dirty="0">
                <a:solidFill>
                  <a:srgbClr val="000000"/>
                </a:solidFill>
                <a:latin typeface="Arial" panose="020B0604020202020204" pitchFamily="34" charset="0"/>
                <a:cs typeface="Arial" panose="020B0604020202020204" pitchFamily="34" charset="0"/>
              </a:rPr>
              <a:t> </a:t>
            </a:r>
            <a:r>
              <a:rPr lang="en-US" altLang="en-US" u="sng" dirty="0">
                <a:solidFill>
                  <a:srgbClr val="0053CC"/>
                </a:solidFill>
                <a:latin typeface="Arial" panose="020B0604020202020204" pitchFamily="34" charset="0"/>
                <a:cs typeface="Arial" panose="020B0604020202020204" pitchFamily="34" charset="0"/>
                <a:hlinkClick r:id="rId7" tooltip="Exit Disclaimer"/>
              </a:rPr>
              <a:t>  </a:t>
            </a:r>
            <a:r>
              <a:rPr lang="en-US" altLang="en-US" u="sng" dirty="0">
                <a:solidFill>
                  <a:srgbClr val="0053CC"/>
                </a:solidFill>
                <a:latin typeface="Arial" panose="020B0604020202020204" pitchFamily="34" charset="0"/>
                <a:cs typeface="Arial" panose="020B0604020202020204" pitchFamily="34" charset="0"/>
              </a:rPr>
              <a:t>  </a:t>
            </a:r>
            <a:r>
              <a:rPr lang="en-US" altLang="en-US" dirty="0">
                <a:solidFill>
                  <a:srgbClr val="000000"/>
                </a:solidFill>
                <a:latin typeface="Arial" panose="020B0604020202020204" pitchFamily="34" charset="0"/>
                <a:cs typeface="Arial" panose="020B0604020202020204" pitchFamily="34" charset="0"/>
              </a:rPr>
              <a:t>” website.</a:t>
            </a:r>
            <a:endParaRPr lang="en-US" altLang="en-US" u="sng" dirty="0">
              <a:solidFill>
                <a:srgbClr val="000000"/>
              </a:solidFill>
              <a:latin typeface="Arial" panose="020B0604020202020204" pitchFamily="34" charset="0"/>
              <a:cs typeface="Arial" panose="020B0604020202020204" pitchFamily="34" charset="0"/>
            </a:endParaRPr>
          </a:p>
          <a:p>
            <a:pPr marL="457200" lvl="1" indent="0" eaLnBrk="0" fontAlgn="base" hangingPunct="0">
              <a:lnSpc>
                <a:spcPct val="100000"/>
              </a:lnSpc>
              <a:spcBef>
                <a:spcPct val="0"/>
              </a:spcBef>
              <a:spcAft>
                <a:spcPct val="0"/>
              </a:spcAft>
              <a:buFontTx/>
              <a:buChar char="•"/>
            </a:pPr>
            <a:r>
              <a:rPr lang="en-US" altLang="en-US" dirty="0">
                <a:solidFill>
                  <a:srgbClr val="000000"/>
                </a:solidFill>
                <a:latin typeface="Arial" panose="020B0604020202020204" pitchFamily="34" charset="0"/>
                <a:cs typeface="Arial" panose="020B0604020202020204" pitchFamily="34" charset="0"/>
              </a:rPr>
              <a:t>Sign up to receive the latest </a:t>
            </a:r>
            <a:r>
              <a:rPr lang="en-US" altLang="en-US" dirty="0">
                <a:solidFill>
                  <a:srgbClr val="0053CC"/>
                </a:solidFill>
                <a:latin typeface="Arial" panose="020B0604020202020204" pitchFamily="34" charset="0"/>
                <a:cs typeface="Arial" panose="020B0604020202020204" pitchFamily="34" charset="0"/>
                <a:hlinkClick r:id="rId8"/>
              </a:rPr>
              <a:t>Drugs &amp; Health NIDA Blogs for Teens</a:t>
            </a:r>
            <a:r>
              <a:rPr lang="en-US" altLang="en-US" dirty="0">
                <a:solidFill>
                  <a:srgbClr val="000000"/>
                </a:solidFill>
                <a:latin typeface="Arial" panose="020B0604020202020204" pitchFamily="34" charset="0"/>
                <a:cs typeface="Arial" panose="020B0604020202020204" pitchFamily="34" charset="0"/>
              </a:rPr>
              <a:t> and share the latest blogs and videos with your community</a:t>
            </a:r>
          </a:p>
          <a:p>
            <a:pPr lvl="0"/>
            <a:endParaRPr lang="en-US" sz="2400" dirty="0">
              <a:solidFill>
                <a:prstClr val="black"/>
              </a:solidFill>
            </a:endParaRPr>
          </a:p>
          <a:p>
            <a:endParaRPr lang="en-US" dirty="0"/>
          </a:p>
        </p:txBody>
      </p:sp>
      <p:sp>
        <p:nvSpPr>
          <p:cNvPr id="4" name="Rectangle 1">
            <a:extLst>
              <a:ext uri="{C183D7F6-B498-43B3-948B-1728B52AA6E4}">
                <adec:decorative xmlns:adec="http://schemas.microsoft.com/office/drawing/2017/decorative" val="1"/>
              </a:ext>
            </a:extLst>
          </p:cNvPr>
          <p:cNvSpPr>
            <a:spLocks noChangeArrowheads="1"/>
          </p:cNvSpPr>
          <p:nvPr/>
        </p:nvSpPr>
        <p:spPr bwMode="auto">
          <a:xfrm>
            <a:off x="0" y="105489"/>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sng" strike="noStrike" cap="none" normalizeH="0" baseline="0" dirty="0">
              <a:ln>
                <a:noFill/>
              </a:ln>
              <a:solidFill>
                <a:srgbClr val="0053CC"/>
              </a:solidFill>
              <a:effectLst/>
              <a:latin typeface="Helvetica" panose="020B0604020202020204" pitchFamily="34" charset="0"/>
            </a:endParaRPr>
          </a:p>
        </p:txBody>
      </p:sp>
      <p:sp>
        <p:nvSpPr>
          <p:cNvPr id="5" name="Rectangle 3">
            <a:extLst>
              <a:ext uri="{C183D7F6-B498-43B3-948B-1728B52AA6E4}">
                <adec:decorative xmlns:adec="http://schemas.microsoft.com/office/drawing/2017/decorative" val="1"/>
              </a:ext>
            </a:extLst>
          </p:cNvPr>
          <p:cNvSpPr>
            <a:spLocks noChangeArrowheads="1"/>
          </p:cNvSpPr>
          <p:nvPr/>
        </p:nvSpPr>
        <p:spPr bwMode="auto">
          <a:xfrm>
            <a:off x="0" y="-343643"/>
            <a:ext cx="65" cy="6872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sng" strike="noStrike" cap="none" normalizeH="0" baseline="0" dirty="0">
              <a:ln>
                <a:noFill/>
              </a:ln>
              <a:solidFill>
                <a:srgbClr val="0053CC"/>
              </a:solidFill>
              <a:effectLst/>
              <a:latin typeface="Helvetica" panose="020B0604020202020204" pitchFamily="34" charset="0"/>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45</a:t>
            </a:fld>
            <a:endParaRPr lang="en-US"/>
          </a:p>
        </p:txBody>
      </p:sp>
    </p:spTree>
    <p:extLst>
      <p:ext uri="{BB962C8B-B14F-4D97-AF65-F5344CB8AC3E}">
        <p14:creationId xmlns:p14="http://schemas.microsoft.com/office/powerpoint/2010/main" val="1498760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7121"/>
          </a:xfrm>
        </p:spPr>
        <p:txBody>
          <a:bodyPr>
            <a:normAutofit fontScale="90000"/>
          </a:bodyPr>
          <a:lstStyle/>
          <a:p>
            <a:pPr lvl="0">
              <a:spcBef>
                <a:spcPts val="1000"/>
              </a:spcBef>
            </a:pPr>
            <a:r>
              <a:rPr lang="en-US" dirty="0">
                <a:latin typeface="Arial" panose="020B0604020202020204" pitchFamily="34" charset="0"/>
                <a:cs typeface="Arial" panose="020B0604020202020204" pitchFamily="34" charset="0"/>
              </a:rPr>
              <a:t>Connect and Collaborate – Get Started</a:t>
            </a:r>
            <a:br>
              <a:rPr lang="en-US"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2700" dirty="0">
                <a:solidFill>
                  <a:srgbClr val="000000"/>
                </a:solidFill>
                <a:latin typeface="Arial" panose="020B0604020202020204" pitchFamily="34" charset="0"/>
                <a:ea typeface="+mn-ea"/>
                <a:cs typeface="Arial" panose="020B0604020202020204" pitchFamily="34" charset="0"/>
              </a:rPr>
              <a:t>Join Local Substance-Use Prevention Coalitions to Inform, Connect, and Strengthen Your Efforts</a:t>
            </a:r>
            <a:br>
              <a:rPr lang="en-US" sz="1800" dirty="0">
                <a:solidFill>
                  <a:srgbClr val="000000"/>
                </a:solidFill>
                <a:latin typeface="Helvetica" panose="020B0604020202020204" pitchFamily="34" charset="0"/>
                <a:ea typeface="+mn-ea"/>
                <a:cs typeface="+mn-cs"/>
              </a:rPr>
            </a:br>
            <a:endParaRPr lang="en-US" dirty="0"/>
          </a:p>
        </p:txBody>
      </p:sp>
      <p:sp>
        <p:nvSpPr>
          <p:cNvPr id="3" name="Content Placeholder 2"/>
          <p:cNvSpPr>
            <a:spLocks noGrp="1"/>
          </p:cNvSpPr>
          <p:nvPr>
            <p:ph idx="1"/>
          </p:nvPr>
        </p:nvSpPr>
        <p:spPr>
          <a:xfrm>
            <a:off x="374376" y="2102294"/>
            <a:ext cx="8431640" cy="4228168"/>
          </a:xfrm>
        </p:spPr>
        <p:txBody>
          <a:bodyPr>
            <a:normAutofit/>
          </a:bodyPr>
          <a:lstStyle/>
          <a:p>
            <a:pPr marL="0" indent="0">
              <a:buNone/>
            </a:pPr>
            <a:r>
              <a:rPr lang="en-US" sz="2400" b="0" i="0" dirty="0">
                <a:solidFill>
                  <a:srgbClr val="000000"/>
                </a:solidFill>
                <a:effectLst/>
                <a:latin typeface="Arial" panose="020B0604020202020204" pitchFamily="34" charset="0"/>
                <a:cs typeface="Arial" panose="020B0604020202020204" pitchFamily="34" charset="0"/>
              </a:rPr>
              <a:t>After assessing your community’s needs, explore available coalition partners in your community:</a:t>
            </a:r>
          </a:p>
          <a:p>
            <a:r>
              <a:rPr lang="en-US" sz="2400" dirty="0">
                <a:solidFill>
                  <a:srgbClr val="000000"/>
                </a:solidFill>
                <a:latin typeface="Arial" panose="020B0604020202020204" pitchFamily="34" charset="0"/>
                <a:cs typeface="Arial" panose="020B0604020202020204" pitchFamily="34" charset="0"/>
              </a:rPr>
              <a:t>Contact your regional public health department, </a:t>
            </a:r>
            <a:r>
              <a:rPr lang="en-US" sz="2400" u="sng" dirty="0">
                <a:solidFill>
                  <a:srgbClr val="0053CC"/>
                </a:solidFill>
                <a:latin typeface="Arial" panose="020B0604020202020204" pitchFamily="34" charset="0"/>
                <a:cs typeface="Arial" panose="020B0604020202020204" pitchFamily="34" charset="0"/>
                <a:hlinkClick r:id="rId3"/>
              </a:rPr>
              <a:t>HHS Regional Offices</a:t>
            </a:r>
            <a:r>
              <a:rPr lang="en-US" sz="2400" dirty="0">
                <a:solidFill>
                  <a:srgbClr val="000000"/>
                </a:solidFill>
                <a:latin typeface="Arial" panose="020B0604020202020204" pitchFamily="34" charset="0"/>
                <a:cs typeface="Arial" panose="020B0604020202020204" pitchFamily="34" charset="0"/>
              </a:rPr>
              <a:t>, or </a:t>
            </a:r>
            <a:r>
              <a:rPr lang="en-US" sz="2400" u="sng" dirty="0">
                <a:solidFill>
                  <a:srgbClr val="0053CC"/>
                </a:solidFill>
                <a:latin typeface="Arial" panose="020B0604020202020204" pitchFamily="34" charset="0"/>
                <a:cs typeface="Arial" panose="020B0604020202020204" pitchFamily="34" charset="0"/>
                <a:hlinkClick r:id="rId4"/>
              </a:rPr>
              <a:t>SAMHSA Regional Offices</a:t>
            </a:r>
            <a:r>
              <a:rPr lang="en-US" sz="2400" dirty="0">
                <a:solidFill>
                  <a:srgbClr val="000000"/>
                </a:solidFill>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Connect with diverse partners to establish collaborative, cross-cultural, and comprehensive substance-abuse prevention efforts.</a:t>
            </a:r>
          </a:p>
          <a:p>
            <a:r>
              <a:rPr lang="en-US" sz="2400" dirty="0">
                <a:solidFill>
                  <a:srgbClr val="000000"/>
                </a:solidFill>
                <a:latin typeface="Arial" panose="020B0604020202020204" pitchFamily="34" charset="0"/>
                <a:cs typeface="Arial" panose="020B0604020202020204" pitchFamily="34" charset="0"/>
              </a:rPr>
              <a:t>Review SAMHSA’s toolkit, </a:t>
            </a:r>
            <a:r>
              <a:rPr lang="en-US" sz="2400" u="sng" dirty="0">
                <a:solidFill>
                  <a:srgbClr val="0053CC"/>
                </a:solidFill>
                <a:latin typeface="Arial" panose="020B0604020202020204" pitchFamily="34" charset="0"/>
                <a:cs typeface="Arial" panose="020B0604020202020204" pitchFamily="34" charset="0"/>
                <a:hlinkClick r:id="rId5"/>
              </a:rPr>
              <a:t>One Voice, One Community: Building Strong and Effective Partnerships Among Community and Faith Organizations</a:t>
            </a:r>
            <a:r>
              <a:rPr lang="en-US" sz="2400" dirty="0">
                <a:solidFill>
                  <a:srgbClr val="000000"/>
                </a:solidFill>
                <a:latin typeface="Arial" panose="020B0604020202020204" pitchFamily="34" charset="0"/>
                <a:cs typeface="Arial" panose="020B0604020202020204" pitchFamily="34" charset="0"/>
              </a:rPr>
              <a:t>.</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0849" y="3152825"/>
            <a:ext cx="3256775" cy="2170640"/>
          </a:xfrm>
          <a:prstGeom prst="rect">
            <a:avLst/>
          </a:prstGeom>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46</a:t>
            </a:fld>
            <a:endParaRPr lang="en-US"/>
          </a:p>
        </p:txBody>
      </p:sp>
    </p:spTree>
    <p:extLst>
      <p:ext uri="{BB962C8B-B14F-4D97-AF65-F5344CB8AC3E}">
        <p14:creationId xmlns:p14="http://schemas.microsoft.com/office/powerpoint/2010/main" val="720631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8" y="410368"/>
            <a:ext cx="10984832" cy="1325563"/>
          </a:xfrm>
        </p:spPr>
        <p:txBody>
          <a:bodyPr/>
          <a:lstStyle/>
          <a:p>
            <a:r>
              <a:rPr lang="en-US" dirty="0">
                <a:latin typeface="Arial" panose="020B0604020202020204" pitchFamily="34" charset="0"/>
                <a:cs typeface="Arial" panose="020B0604020202020204" pitchFamily="34" charset="0"/>
              </a:rPr>
              <a:t>Connect and Collaborate – Additional Ideas</a:t>
            </a:r>
          </a:p>
        </p:txBody>
      </p:sp>
      <p:sp>
        <p:nvSpPr>
          <p:cNvPr id="3" name="Content Placeholder 2"/>
          <p:cNvSpPr>
            <a:spLocks noGrp="1"/>
          </p:cNvSpPr>
          <p:nvPr>
            <p:ph idx="1"/>
          </p:nvPr>
        </p:nvSpPr>
        <p:spPr/>
        <p:txBody>
          <a:bodyPr>
            <a:normAutofit/>
          </a:bodyPr>
          <a:lstStyle/>
          <a:p>
            <a:r>
              <a:rPr lang="en-US" altLang="en-US" sz="2400" dirty="0">
                <a:solidFill>
                  <a:srgbClr val="000000"/>
                </a:solidFill>
                <a:latin typeface="Arial" panose="020B0604020202020204" pitchFamily="34" charset="0"/>
                <a:cs typeface="Arial" panose="020B0604020202020204" pitchFamily="34" charset="0"/>
              </a:rPr>
              <a:t>Visit the </a:t>
            </a:r>
            <a:r>
              <a:rPr lang="en-US" altLang="en-US" sz="2400" u="sng" dirty="0">
                <a:solidFill>
                  <a:srgbClr val="0053CC"/>
                </a:solidFill>
                <a:latin typeface="Arial" panose="020B0604020202020204" pitchFamily="34" charset="0"/>
                <a:cs typeface="Arial" panose="020B0604020202020204" pitchFamily="34" charset="0"/>
                <a:hlinkClick r:id="rId3" tooltip="Community Anti-Drug Coalitions of America"/>
              </a:rPr>
              <a:t>Community Anti-Drug Coalitions of America</a:t>
            </a:r>
            <a:r>
              <a:rPr lang="en-US" altLang="en-US" sz="2400" dirty="0">
                <a:solidFill>
                  <a:srgbClr val="000000"/>
                </a:solidFill>
                <a:latin typeface="Arial" panose="020B0604020202020204" pitchFamily="34" charset="0"/>
                <a:cs typeface="Arial" panose="020B0604020202020204" pitchFamily="34" charset="0"/>
              </a:rPr>
              <a:t> </a:t>
            </a:r>
            <a:r>
              <a:rPr lang="en-US" altLang="en-US" sz="2400" u="sng" dirty="0">
                <a:solidFill>
                  <a:srgbClr val="000000"/>
                </a:solidFill>
                <a:latin typeface="Arial" panose="020B0604020202020204" pitchFamily="34" charset="0"/>
                <a:cs typeface="Arial" panose="020B0604020202020204" pitchFamily="34" charset="0"/>
              </a:rPr>
              <a:t>(CADCA)</a:t>
            </a:r>
          </a:p>
          <a:p>
            <a:pPr lvl="0"/>
            <a:r>
              <a:rPr lang="en-US" sz="2400" dirty="0">
                <a:solidFill>
                  <a:prstClr val="black"/>
                </a:solidFill>
                <a:latin typeface="Arial" panose="020B0604020202020204" pitchFamily="34" charset="0"/>
                <a:cs typeface="Arial" panose="020B0604020202020204" pitchFamily="34" charset="0"/>
              </a:rPr>
              <a:t>Lend Your Organization’s Health “Assets”: Whether you have space for a support group to meet, can hold or host educational forums, coordinate volunteers to help transport people to treatment and recovery support services, or help with job interviews, your community’s contribution is an essential element to the recovery journey of any individual or their family.</a:t>
            </a:r>
          </a:p>
          <a:p>
            <a:pPr lvl="0"/>
            <a:r>
              <a:rPr lang="en-US" sz="2400" dirty="0">
                <a:solidFill>
                  <a:prstClr val="black"/>
                </a:solidFill>
                <a:latin typeface="Arial" panose="020B0604020202020204" pitchFamily="34" charset="0"/>
                <a:cs typeface="Arial" panose="020B0604020202020204" pitchFamily="34" charset="0"/>
              </a:rPr>
              <a:t>Recognize National Observances:</a:t>
            </a:r>
          </a:p>
          <a:p>
            <a:pPr lvl="1"/>
            <a:r>
              <a:rPr lang="en-US" u="sng" dirty="0">
                <a:solidFill>
                  <a:srgbClr val="0053CC"/>
                </a:solidFill>
                <a:latin typeface="Arial" panose="020B0604020202020204" pitchFamily="34" charset="0"/>
                <a:cs typeface="Arial" panose="020B0604020202020204" pitchFamily="34" charset="0"/>
                <a:hlinkClick r:id="rId4"/>
              </a:rPr>
              <a:t>National Prevention Week</a:t>
            </a:r>
            <a:endParaRPr lang="en-US" u="sng" dirty="0">
              <a:solidFill>
                <a:srgbClr val="0053CC"/>
              </a:solidFill>
              <a:latin typeface="Arial" panose="020B0604020202020204" pitchFamily="34" charset="0"/>
              <a:cs typeface="Arial" panose="020B0604020202020204" pitchFamily="34" charset="0"/>
            </a:endParaRPr>
          </a:p>
          <a:p>
            <a:pPr lvl="1"/>
            <a:r>
              <a:rPr lang="en-US" u="sng" dirty="0">
                <a:solidFill>
                  <a:srgbClr val="0053CC"/>
                </a:solidFill>
                <a:latin typeface="Arial" panose="020B0604020202020204" pitchFamily="34" charset="0"/>
                <a:cs typeface="Arial" panose="020B0604020202020204" pitchFamily="34" charset="0"/>
                <a:hlinkClick r:id="rId5"/>
              </a:rPr>
              <a:t>National Recovery Month</a:t>
            </a:r>
            <a:endParaRPr lang="en-US" dirty="0">
              <a:latin typeface="Arial" panose="020B0604020202020204" pitchFamily="34" charset="0"/>
              <a:cs typeface="Arial" panose="020B0604020202020204" pitchFamily="34" charset="0"/>
            </a:endParaRPr>
          </a:p>
        </p:txBody>
      </p:sp>
      <p:sp>
        <p:nvSpPr>
          <p:cNvPr id="4" name="Rectangle 1">
            <a:extLst>
              <a:ext uri="{C183D7F6-B498-43B3-948B-1728B52AA6E4}">
                <adec:decorative xmlns:adec="http://schemas.microsoft.com/office/drawing/2017/decorative" val="1"/>
              </a:ext>
            </a:extLst>
          </p:cNvPr>
          <p:cNvSpPr>
            <a:spLocks noChangeArrowheads="1"/>
          </p:cNvSpPr>
          <p:nvPr/>
        </p:nvSpPr>
        <p:spPr bwMode="auto">
          <a:xfrm>
            <a:off x="0" y="-343643"/>
            <a:ext cx="65" cy="6872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sng" strike="noStrike" cap="none" normalizeH="0" baseline="0" dirty="0">
              <a:ln>
                <a:noFill/>
              </a:ln>
              <a:solidFill>
                <a:srgbClr val="0053CC"/>
              </a:solidFill>
              <a:effectLst/>
              <a:latin typeface="Helvetica" panose="020B0604020202020204" pitchFamily="34" charset="0"/>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47</a:t>
            </a:fld>
            <a:endParaRPr lang="en-US" dirty="0"/>
          </a:p>
        </p:txBody>
      </p:sp>
    </p:spTree>
    <p:extLst>
      <p:ext uri="{BB962C8B-B14F-4D97-AF65-F5344CB8AC3E}">
        <p14:creationId xmlns:p14="http://schemas.microsoft.com/office/powerpoint/2010/main" val="3410381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Federal Resources</a:t>
            </a:r>
          </a:p>
        </p:txBody>
      </p:sp>
      <p:sp>
        <p:nvSpPr>
          <p:cNvPr id="3" name="Content Placeholder 2"/>
          <p:cNvSpPr>
            <a:spLocks noGrp="1"/>
          </p:cNvSpPr>
          <p:nvPr>
            <p:ph idx="1"/>
          </p:nvPr>
        </p:nvSpPr>
        <p:spPr/>
        <p:txBody>
          <a:bodyPr>
            <a:normAutofit fontScale="77500" lnSpcReduction="20000"/>
          </a:bodyPr>
          <a:lstStyle/>
          <a:p>
            <a:r>
              <a:rPr lang="en-US" dirty="0">
                <a:latin typeface="Arial" panose="020B0604020202020204" pitchFamily="34" charset="0"/>
                <a:cs typeface="Arial" panose="020B0604020202020204" pitchFamily="34" charset="0"/>
              </a:rPr>
              <a:t>Department of Health and Human Services (HHS), Opioid Epidemic Practical Toolkit: Helping Faith and Community Leaders Bring Hope and Healing to Our Communities - </a:t>
            </a:r>
            <a:r>
              <a:rPr lang="en-US" dirty="0">
                <a:latin typeface="Arial" panose="020B0604020202020204" pitchFamily="34" charset="0"/>
                <a:cs typeface="Arial" panose="020B0604020202020204" pitchFamily="34" charset="0"/>
                <a:hlinkClick r:id="rId3"/>
              </a:rPr>
              <a:t>https://www.hhs.gov/about/agencies/iea/partnerships/opioid-toolkit/index.html</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Substance Abuse and Mental Health Services Administration (SAMHSA), Opioid Overdose Prevention Toolkit - </a:t>
            </a:r>
            <a:r>
              <a:rPr lang="en-US" dirty="0">
                <a:latin typeface="Arial" panose="020B0604020202020204" pitchFamily="34" charset="0"/>
                <a:cs typeface="Arial" panose="020B0604020202020204" pitchFamily="34" charset="0"/>
                <a:hlinkClick r:id="rId4"/>
              </a:rPr>
              <a:t>https://store.samhsa.gov/product/Opioid-Overdose-Prevention-Toolkit/SMA18-4742</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Centers for Disease Control and Prevention (CDC), Opioids - </a:t>
            </a:r>
            <a:r>
              <a:rPr lang="en-US" dirty="0">
                <a:latin typeface="Arial" panose="020B0604020202020204" pitchFamily="34" charset="0"/>
                <a:cs typeface="Arial" panose="020B0604020202020204" pitchFamily="34" charset="0"/>
                <a:hlinkClick r:id="rId5"/>
              </a:rPr>
              <a:t>https://www.cdc.gov/opioids/index.html</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National Institute of Environmental Health Sciences (NIEHS), Opioids &amp; Substance Use: Workplace Prevention &amp; Response - </a:t>
            </a:r>
            <a:r>
              <a:rPr lang="en-US" dirty="0">
                <a:latin typeface="Arial" panose="020B0604020202020204" pitchFamily="34" charset="0"/>
                <a:cs typeface="Arial" panose="020B0604020202020204" pitchFamily="34" charset="0"/>
                <a:hlinkClick r:id="rId6"/>
              </a:rPr>
              <a:t>https://tools.niehs.nih.gov/wetp/index.cfm?id=2587</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National Institute on Drug Abuse (NIDA) - </a:t>
            </a:r>
            <a:r>
              <a:rPr lang="en-US" dirty="0">
                <a:latin typeface="Arial" panose="020B0604020202020204" pitchFamily="34" charset="0"/>
                <a:cs typeface="Arial" panose="020B0604020202020204" pitchFamily="34" charset="0"/>
                <a:hlinkClick r:id="rId7"/>
              </a:rPr>
              <a:t>https://www.drugabuse.gov/</a:t>
            </a:r>
            <a:r>
              <a:rPr lang="en-US" dirty="0">
                <a:latin typeface="Arial" panose="020B0604020202020204" pitchFamily="34" charset="0"/>
                <a:cs typeface="Arial" panose="020B0604020202020204" pitchFamily="34" charset="0"/>
              </a:rPr>
              <a:t> </a:t>
            </a:r>
          </a:p>
          <a:p>
            <a:endParaRPr lang="en-US" dirty="0"/>
          </a:p>
          <a:p>
            <a:endParaRPr lang="en-US" dirty="0"/>
          </a:p>
          <a:p>
            <a:pPr marL="0" indent="0">
              <a:buNone/>
            </a:pP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48</a:t>
            </a:fld>
            <a:endParaRPr lang="en-US"/>
          </a:p>
        </p:txBody>
      </p:sp>
    </p:spTree>
    <p:extLst>
      <p:ext uri="{BB962C8B-B14F-4D97-AF65-F5344CB8AC3E}">
        <p14:creationId xmlns:p14="http://schemas.microsoft.com/office/powerpoint/2010/main" val="1484035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Local Resources</a:t>
            </a:r>
          </a:p>
        </p:txBody>
      </p:sp>
      <p:sp>
        <p:nvSpPr>
          <p:cNvPr id="3" name="Content Placeholder 2"/>
          <p:cNvSpPr>
            <a:spLocks noGrp="1"/>
          </p:cNvSpPr>
          <p:nvPr>
            <p:ph idx="1"/>
          </p:nvPr>
        </p:nvSpPr>
        <p:spPr/>
        <p:txBody>
          <a:bodyPr/>
          <a:lstStyle/>
          <a:p>
            <a:r>
              <a:rPr lang="en-US" dirty="0">
                <a:solidFill>
                  <a:srgbClr val="FF0000"/>
                </a:solidFill>
                <a:latin typeface="Arial" panose="020B0604020202020204" pitchFamily="34" charset="0"/>
                <a:cs typeface="Arial" panose="020B0604020202020204" pitchFamily="34" charset="0"/>
              </a:rPr>
              <a:t>Populate this slide with local resources such as…</a:t>
            </a:r>
          </a:p>
          <a:p>
            <a:endParaRPr lang="en-US" dirty="0">
              <a:solidFill>
                <a:srgbClr val="FF0000"/>
              </a:solidFill>
              <a:latin typeface="Arial" panose="020B0604020202020204" pitchFamily="34" charset="0"/>
              <a:cs typeface="Arial" panose="020B0604020202020204" pitchFamily="34" charset="0"/>
            </a:endParaRPr>
          </a:p>
          <a:p>
            <a:pPr lvl="1"/>
            <a:r>
              <a:rPr lang="en-US" dirty="0">
                <a:solidFill>
                  <a:srgbClr val="FF0000"/>
                </a:solidFill>
                <a:latin typeface="Arial" panose="020B0604020202020204" pitchFamily="34" charset="0"/>
                <a:cs typeface="Arial" panose="020B0604020202020204" pitchFamily="34" charset="0"/>
              </a:rPr>
              <a:t>Public Health offices</a:t>
            </a:r>
          </a:p>
          <a:p>
            <a:pPr lvl="1"/>
            <a:r>
              <a:rPr lang="en-US" dirty="0">
                <a:solidFill>
                  <a:srgbClr val="FF0000"/>
                </a:solidFill>
                <a:latin typeface="Arial" panose="020B0604020202020204" pitchFamily="34" charset="0"/>
                <a:cs typeface="Arial" panose="020B0604020202020204" pitchFamily="34" charset="0"/>
              </a:rPr>
              <a:t>Treatment facilities</a:t>
            </a:r>
          </a:p>
          <a:p>
            <a:pPr lvl="1"/>
            <a:r>
              <a:rPr lang="en-US" dirty="0">
                <a:solidFill>
                  <a:srgbClr val="FF0000"/>
                </a:solidFill>
                <a:latin typeface="Arial" panose="020B0604020202020204" pitchFamily="34" charset="0"/>
                <a:cs typeface="Arial" panose="020B0604020202020204" pitchFamily="34" charset="0"/>
              </a:rPr>
              <a:t>Hospitals</a:t>
            </a:r>
          </a:p>
          <a:p>
            <a:pPr lvl="1"/>
            <a:r>
              <a:rPr lang="en-US" dirty="0">
                <a:solidFill>
                  <a:srgbClr val="FF0000"/>
                </a:solidFill>
                <a:latin typeface="Arial" panose="020B0604020202020204" pitchFamily="34" charset="0"/>
                <a:cs typeface="Arial" panose="020B0604020202020204" pitchFamily="34" charset="0"/>
              </a:rPr>
              <a:t>Community health centers</a:t>
            </a:r>
          </a:p>
          <a:p>
            <a:pPr lvl="1"/>
            <a:r>
              <a:rPr lang="en-US" dirty="0">
                <a:solidFill>
                  <a:srgbClr val="FF0000"/>
                </a:solidFill>
                <a:latin typeface="Arial" panose="020B0604020202020204" pitchFamily="34" charset="0"/>
                <a:cs typeface="Arial" panose="020B0604020202020204" pitchFamily="34" charset="0"/>
              </a:rPr>
              <a:t>Nonprofit service providers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49</a:t>
            </a:fld>
            <a:endParaRPr lang="en-US"/>
          </a:p>
        </p:txBody>
      </p:sp>
    </p:spTree>
    <p:extLst>
      <p:ext uri="{BB962C8B-B14F-4D97-AF65-F5344CB8AC3E}">
        <p14:creationId xmlns:p14="http://schemas.microsoft.com/office/powerpoint/2010/main" val="159462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8E7-B9BE-42EA-9CFB-CDB68868538E}"/>
              </a:ext>
            </a:extLst>
          </p:cNvPr>
          <p:cNvSpPr>
            <a:spLocks noGrp="1"/>
          </p:cNvSpPr>
          <p:nvPr>
            <p:ph type="title"/>
          </p:nvPr>
        </p:nvSpPr>
        <p:spPr>
          <a:xfrm>
            <a:off x="642991" y="136525"/>
            <a:ext cx="10515600" cy="1325563"/>
          </a:xfrm>
        </p:spPr>
        <p:txBody>
          <a:bodyPr/>
          <a:lstStyle/>
          <a:p>
            <a:r>
              <a:rPr lang="en-US" dirty="0">
                <a:latin typeface="Arial" panose="020B0604020202020204" pitchFamily="34" charset="0"/>
                <a:cs typeface="Arial" panose="020B0604020202020204" pitchFamily="34" charset="0"/>
              </a:rPr>
              <a:t>What Is an Opioid?</a:t>
            </a:r>
          </a:p>
        </p:txBody>
      </p:sp>
      <p:sp>
        <p:nvSpPr>
          <p:cNvPr id="3" name="Content Placeholder 2">
            <a:extLst>
              <a:ext uri="{FF2B5EF4-FFF2-40B4-BE49-F238E27FC236}">
                <a16:creationId xmlns:a16="http://schemas.microsoft.com/office/drawing/2014/main" id="{F32A5D1C-86CC-4CA7-87DA-313DA445554D}"/>
              </a:ext>
            </a:extLst>
          </p:cNvPr>
          <p:cNvSpPr>
            <a:spLocks noGrp="1"/>
          </p:cNvSpPr>
          <p:nvPr>
            <p:ph sz="half" idx="1"/>
          </p:nvPr>
        </p:nvSpPr>
        <p:spPr>
          <a:xfrm>
            <a:off x="184649" y="1503852"/>
            <a:ext cx="6721477" cy="4785899"/>
          </a:xfrm>
        </p:spPr>
        <p:txBody>
          <a:bodyPr>
            <a:noAutofit/>
          </a:bodyPr>
          <a:lstStyle/>
          <a:p>
            <a:pPr lvl="1"/>
            <a:r>
              <a:rPr lang="en-US" sz="2800" dirty="0">
                <a:latin typeface="Arial" panose="020B0604020202020204" pitchFamily="34" charset="0"/>
                <a:cs typeface="Arial" panose="020B0604020202020204" pitchFamily="34" charset="0"/>
              </a:rPr>
              <a:t>A class of drugs used to reduce pain.</a:t>
            </a:r>
          </a:p>
          <a:p>
            <a:pPr lvl="1"/>
            <a:r>
              <a:rPr lang="en-US" sz="2800" dirty="0">
                <a:latin typeface="Arial" panose="020B0604020202020204" pitchFamily="34" charset="0"/>
                <a:cs typeface="Arial" panose="020B0604020202020204" pitchFamily="34" charset="0"/>
              </a:rPr>
              <a:t>Prescription opioids are used to treat moderate to severe pain but have serious risks and side effects. </a:t>
            </a:r>
          </a:p>
          <a:p>
            <a:pPr lvl="1"/>
            <a:r>
              <a:rPr lang="en-US" sz="2800" dirty="0">
                <a:latin typeface="Arial" panose="020B0604020202020204" pitchFamily="34" charset="0"/>
                <a:cs typeface="Arial" panose="020B0604020202020204" pitchFamily="34" charset="0"/>
              </a:rPr>
              <a:t>Examples: oxycodone, hydrocodone, morphine, methadone, tramadol, and fentanyl.</a:t>
            </a:r>
          </a:p>
          <a:p>
            <a:pPr lvl="1"/>
            <a:r>
              <a:rPr lang="en-US" sz="2800" dirty="0">
                <a:latin typeface="Arial" panose="020B0604020202020204" pitchFamily="34" charset="0"/>
                <a:cs typeface="Arial" panose="020B0604020202020204" pitchFamily="34" charset="0"/>
              </a:rPr>
              <a:t>Illegal opioids: heroin, illegally produced fentanyl, and other synthetic opioids.</a:t>
            </a:r>
          </a:p>
        </p:txBody>
      </p:sp>
      <p:pic>
        <p:nvPicPr>
          <p:cNvPr id="23" name="Content Placeholder 8" descr="Bottles with pills and crushed pill">
            <a:extLst>
              <a:ext uri="{FF2B5EF4-FFF2-40B4-BE49-F238E27FC236}">
                <a16:creationId xmlns:a16="http://schemas.microsoft.com/office/drawing/2014/main" id="{F2EB4290-EF00-8245-A0D3-0E249106C487}"/>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278"/>
          <a:stretch/>
        </p:blipFill>
        <p:spPr>
          <a:xfrm>
            <a:off x="7464896" y="1196796"/>
            <a:ext cx="4038600" cy="4777340"/>
          </a:xfrm>
        </p:spPr>
      </p:pic>
      <p:sp>
        <p:nvSpPr>
          <p:cNvPr id="5" name="Slide Number Placeholder 4">
            <a:extLst>
              <a:ext uri="{FF2B5EF4-FFF2-40B4-BE49-F238E27FC236}">
                <a16:creationId xmlns:a16="http://schemas.microsoft.com/office/drawing/2014/main" id="{D56BAE8E-D883-413C-96DF-3AF3D122A1D9}"/>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5</a:t>
            </a:fld>
            <a:endParaRPr lang="en-US" dirty="0"/>
          </a:p>
        </p:txBody>
      </p:sp>
    </p:spTree>
    <p:extLst>
      <p:ext uri="{BB962C8B-B14F-4D97-AF65-F5344CB8AC3E}">
        <p14:creationId xmlns:p14="http://schemas.microsoft.com/office/powerpoint/2010/main" val="3927010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Summary</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Thank you for participating in this program.  You should now be better able to:</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Discuss opioids, opioid use disorder, and the opioid epidemic</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Describe ways to educate your community about opioid addiction</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Identify partners to help your community fight the epidemic</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Describe ways to assist those in need in your community</a:t>
            </a:r>
          </a:p>
          <a:p>
            <a:pPr lvl="0">
              <a:buFont typeface="Wingdings" panose="05000000000000000000" pitchFamily="2" charset="2"/>
              <a:buChar char="Ø"/>
            </a:pPr>
            <a:r>
              <a:rPr lang="en-US" dirty="0">
                <a:latin typeface="Arial" panose="020B0604020202020204" pitchFamily="34" charset="0"/>
                <a:cs typeface="Arial" panose="020B0604020202020204" pitchFamily="34" charset="0"/>
              </a:rPr>
              <a:t>Identify local and federal resources</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50</a:t>
            </a:fld>
            <a:endParaRPr lang="en-US"/>
          </a:p>
        </p:txBody>
      </p:sp>
    </p:spTree>
    <p:extLst>
      <p:ext uri="{BB962C8B-B14F-4D97-AF65-F5344CB8AC3E}">
        <p14:creationId xmlns:p14="http://schemas.microsoft.com/office/powerpoint/2010/main" val="2510766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Closing and Evaluation</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This is an opportunity to ask any questions you may have, or to discuss how the knowledge and skills learned can be used at work.</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Finally, we ask that you take 10 minutes to complete the evaluation forms.  These are important for improving the program.  We take your comments seriously and make changes in content based on participant feedback.  Your comments are anonymous. You can also comment by clicking on the Contact page of the Midwest Consortium website: </a:t>
            </a:r>
            <a:r>
              <a:rPr lang="en-US" u="sng" dirty="0">
                <a:latin typeface="Arial" panose="020B0604020202020204" pitchFamily="34" charset="0"/>
                <a:cs typeface="Arial" panose="020B0604020202020204" pitchFamily="34" charset="0"/>
                <a:hlinkClick r:id="rId2"/>
              </a:rPr>
              <a:t>https://mwc.umn.edu/contact/</a:t>
            </a:r>
            <a:r>
              <a:rPr lang="en-US" dirty="0">
                <a:latin typeface="Arial" panose="020B0604020202020204" pitchFamily="34" charset="0"/>
                <a:cs typeface="Arial" panose="020B0604020202020204" pitchFamily="34" charset="0"/>
              </a:rPr>
              <a:t> </a:t>
            </a:r>
          </a:p>
          <a:p>
            <a:endParaRPr lang="en-US" dirty="0"/>
          </a:p>
          <a:p>
            <a:endParaRPr lang="en-US" dirty="0"/>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51</a:t>
            </a:fld>
            <a:endParaRPr lang="en-US"/>
          </a:p>
        </p:txBody>
      </p:sp>
    </p:spTree>
    <p:extLst>
      <p:ext uri="{BB962C8B-B14F-4D97-AF65-F5344CB8AC3E}">
        <p14:creationId xmlns:p14="http://schemas.microsoft.com/office/powerpoint/2010/main" val="1784965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Warning</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The Midwest Consortium has copyrighted this material. A recipient of the material, other than the Federal Government, may not reproduce it without permission of the copyright owner. The material was prepared for use by instructors experienced in the training of community members to become better prepared to help with the opioid epidemic. Authors of this material have prepared it for the training as of the date specified on the title page. Users are cautioned that the subject is constantly evolving. Therefore, the material may require additions, deletions, or modifications to incorporate the effects of that evolution occurring after the date of this material preparation.</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52</a:t>
            </a:fld>
            <a:endParaRPr lang="en-US"/>
          </a:p>
        </p:txBody>
      </p:sp>
    </p:spTree>
    <p:extLst>
      <p:ext uri="{BB962C8B-B14F-4D97-AF65-F5344CB8AC3E}">
        <p14:creationId xmlns:p14="http://schemas.microsoft.com/office/powerpoint/2010/main" val="818002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This training is intended to assist community members to become better prepared to help with the opioid epidemic. It does not provide the necessary skills required to treat those with opioid use disorder, which would require additional training.</a:t>
            </a: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Content was finalized March 1, 2022 and all web links are active as of that date; if you find an error, please inform the facilitator so that it can be updated.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6078A11C-08CE-4F11-A7A7-A43B6841AD3F}" type="slidenum">
              <a:rPr lang="en-US" smtClean="0"/>
              <a:t>53</a:t>
            </a:fld>
            <a:endParaRPr lang="en-US"/>
          </a:p>
        </p:txBody>
      </p:sp>
    </p:spTree>
    <p:extLst>
      <p:ext uri="{BB962C8B-B14F-4D97-AF65-F5344CB8AC3E}">
        <p14:creationId xmlns:p14="http://schemas.microsoft.com/office/powerpoint/2010/main" val="1447124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F401-0598-4561-80AA-CB549314FFB6}"/>
              </a:ext>
            </a:extLst>
          </p:cNvPr>
          <p:cNvSpPr>
            <a:spLocks noGrp="1"/>
          </p:cNvSpPr>
          <p:nvPr>
            <p:ph type="title"/>
          </p:nvPr>
        </p:nvSpPr>
        <p:spPr>
          <a:xfrm>
            <a:off x="381000" y="366544"/>
            <a:ext cx="10972800" cy="838200"/>
          </a:xfrm>
        </p:spPr>
        <p:txBody>
          <a:bodyPr>
            <a:normAutofit/>
          </a:bodyPr>
          <a:lstStyle/>
          <a:p>
            <a:r>
              <a:rPr lang="en-US" dirty="0">
                <a:latin typeface="Arial" panose="020B0604020202020204" pitchFamily="34" charset="0"/>
                <a:cs typeface="Arial" panose="020B0604020202020204" pitchFamily="34" charset="0"/>
              </a:rPr>
              <a:t>What Is Fentanyl?</a:t>
            </a:r>
          </a:p>
        </p:txBody>
      </p:sp>
      <p:sp>
        <p:nvSpPr>
          <p:cNvPr id="3" name="Content Placeholder 2">
            <a:extLst>
              <a:ext uri="{FF2B5EF4-FFF2-40B4-BE49-F238E27FC236}">
                <a16:creationId xmlns:a16="http://schemas.microsoft.com/office/drawing/2014/main" id="{236B1A72-652B-4C56-B38A-B6E78D2B3DB8}"/>
              </a:ext>
            </a:extLst>
          </p:cNvPr>
          <p:cNvSpPr>
            <a:spLocks noGrp="1"/>
          </p:cNvSpPr>
          <p:nvPr>
            <p:ph sz="half" idx="1"/>
          </p:nvPr>
        </p:nvSpPr>
        <p:spPr>
          <a:xfrm>
            <a:off x="78435" y="1540398"/>
            <a:ext cx="6867796" cy="4753013"/>
          </a:xfrm>
        </p:spPr>
        <p:txBody>
          <a:bodyPr/>
          <a:lstStyle/>
          <a:p>
            <a:pPr lvl="1"/>
            <a:r>
              <a:rPr lang="en-US" sz="2800" dirty="0">
                <a:latin typeface="Arial" panose="020B0604020202020204" pitchFamily="34" charset="0"/>
                <a:cs typeface="Arial" panose="020B0604020202020204" pitchFamily="34" charset="0"/>
              </a:rPr>
              <a:t>A powerful synthetic opioid, similar to morphine and heroin.</a:t>
            </a:r>
          </a:p>
          <a:p>
            <a:pPr lvl="1"/>
            <a:r>
              <a:rPr lang="en-US" sz="2800" dirty="0">
                <a:latin typeface="Arial" panose="020B0604020202020204" pitchFamily="34" charset="0"/>
                <a:cs typeface="Arial" panose="020B0604020202020204" pitchFamily="34" charset="0"/>
              </a:rPr>
              <a:t>50 to 100 times more potent than morphine.</a:t>
            </a:r>
          </a:p>
          <a:p>
            <a:pPr lvl="1"/>
            <a:r>
              <a:rPr lang="en-US" sz="2800" dirty="0">
                <a:latin typeface="Arial" panose="020B0604020202020204" pitchFamily="34" charset="0"/>
                <a:cs typeface="Arial" panose="020B0604020202020204" pitchFamily="34" charset="0"/>
              </a:rPr>
              <a:t>A rapid-acting synthetic opioid that alleviates pain.</a:t>
            </a:r>
          </a:p>
          <a:p>
            <a:pPr lvl="1"/>
            <a:r>
              <a:rPr lang="en-US" sz="2800" dirty="0">
                <a:latin typeface="Arial" panose="020B0604020202020204" pitchFamily="34" charset="0"/>
                <a:cs typeface="Arial" panose="020B0604020202020204" pitchFamily="34" charset="0"/>
              </a:rPr>
              <a:t>Acts quickly to depress central nervous system and respiratory function. </a:t>
            </a:r>
          </a:p>
          <a:p>
            <a:pPr lvl="1"/>
            <a:r>
              <a:rPr lang="en-US" sz="2800" dirty="0">
                <a:latin typeface="Arial" panose="020B0604020202020204" pitchFamily="34" charset="0"/>
                <a:cs typeface="Arial" panose="020B0604020202020204" pitchFamily="34" charset="0"/>
              </a:rPr>
              <a:t>Exposure may be fatal.</a:t>
            </a:r>
          </a:p>
        </p:txBody>
      </p:sp>
      <p:pic>
        <p:nvPicPr>
          <p:cNvPr id="40" name="Content Placeholder 7" descr="two bags of fentanyl">
            <a:extLst>
              <a:ext uri="{FF2B5EF4-FFF2-40B4-BE49-F238E27FC236}">
                <a16:creationId xmlns:a16="http://schemas.microsoft.com/office/drawing/2014/main" id="{5D359D84-86BB-604F-A6DA-23DD5285605D}"/>
              </a:ext>
            </a:extLst>
          </p:cNvPr>
          <p:cNvPicPr preferRelativeResize="0">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7417299" y="1313089"/>
            <a:ext cx="4052807" cy="4753251"/>
          </a:xfrm>
        </p:spPr>
      </p:pic>
      <p:sp>
        <p:nvSpPr>
          <p:cNvPr id="5" name="Slide Number Placeholder 4">
            <a:extLst>
              <a:ext uri="{FF2B5EF4-FFF2-40B4-BE49-F238E27FC236}">
                <a16:creationId xmlns:a16="http://schemas.microsoft.com/office/drawing/2014/main" id="{40955037-61DE-4C50-8737-A20DEE5DEE29}"/>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6</a:t>
            </a:fld>
            <a:endParaRPr lang="en-US" dirty="0"/>
          </a:p>
        </p:txBody>
      </p:sp>
    </p:spTree>
    <p:extLst>
      <p:ext uri="{BB962C8B-B14F-4D97-AF65-F5344CB8AC3E}">
        <p14:creationId xmlns:p14="http://schemas.microsoft.com/office/powerpoint/2010/main" val="361540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FCE17-B3CB-447B-897F-C18B6EE88E37}"/>
              </a:ext>
            </a:extLst>
          </p:cNvPr>
          <p:cNvSpPr>
            <a:spLocks noGrp="1"/>
          </p:cNvSpPr>
          <p:nvPr>
            <p:ph type="title"/>
          </p:nvPr>
        </p:nvSpPr>
        <p:spPr>
          <a:xfrm>
            <a:off x="381000" y="496956"/>
            <a:ext cx="10972800" cy="838200"/>
          </a:xfrm>
        </p:spPr>
        <p:txBody>
          <a:bodyPr>
            <a:normAutofit/>
          </a:bodyPr>
          <a:lstStyle/>
          <a:p>
            <a:r>
              <a:rPr lang="en-US" dirty="0">
                <a:latin typeface="Arial" panose="020B0604020202020204" pitchFamily="34" charset="0"/>
                <a:cs typeface="Arial" panose="020B0604020202020204" pitchFamily="34" charset="0"/>
              </a:rPr>
              <a:t>How Much Fentanyl Is Fatal?</a:t>
            </a:r>
          </a:p>
        </p:txBody>
      </p:sp>
      <p:sp>
        <p:nvSpPr>
          <p:cNvPr id="3" name="Content Placeholder 2">
            <a:extLst>
              <a:ext uri="{FF2B5EF4-FFF2-40B4-BE49-F238E27FC236}">
                <a16:creationId xmlns:a16="http://schemas.microsoft.com/office/drawing/2014/main" id="{0439273D-0F02-4913-98DD-11B0A2535C0F}"/>
              </a:ext>
            </a:extLst>
          </p:cNvPr>
          <p:cNvSpPr>
            <a:spLocks noGrp="1"/>
          </p:cNvSpPr>
          <p:nvPr>
            <p:ph sz="half" idx="1"/>
          </p:nvPr>
        </p:nvSpPr>
        <p:spPr>
          <a:xfrm>
            <a:off x="609600" y="1738618"/>
            <a:ext cx="6079958" cy="3402877"/>
          </a:xfrm>
        </p:spPr>
        <p:txBody>
          <a:bodyPr>
            <a:normAutofit/>
          </a:bodyPr>
          <a:lstStyle/>
          <a:p>
            <a:pPr marL="0" indent="0"/>
            <a:r>
              <a:rPr lang="en-US" dirty="0">
                <a:latin typeface="Arial" panose="020B0604020202020204" pitchFamily="34" charset="0"/>
                <a:cs typeface="Arial" panose="020B0604020202020204" pitchFamily="34" charset="0"/>
              </a:rPr>
              <a:t>2-3 milligrams of fentanyl can induce respiratory depression, arrest, and death.</a:t>
            </a:r>
          </a:p>
          <a:p>
            <a:pPr marL="0" indent="0"/>
            <a:endParaRPr lang="en-US" sz="1100" dirty="0">
              <a:latin typeface="Arial" panose="020B0604020202020204" pitchFamily="34" charset="0"/>
              <a:cs typeface="Arial" panose="020B0604020202020204" pitchFamily="34" charset="0"/>
            </a:endParaRPr>
          </a:p>
          <a:p>
            <a:pPr marL="0" indent="0"/>
            <a:r>
              <a:rPr lang="en-US" b="1" i="1" dirty="0">
                <a:solidFill>
                  <a:srgbClr val="C5203E"/>
                </a:solidFill>
                <a:latin typeface="Arial" panose="020B0604020202020204" pitchFamily="34" charset="0"/>
                <a:cs typeface="Arial" panose="020B0604020202020204" pitchFamily="34" charset="0"/>
              </a:rPr>
              <a:t>Comparable to 5-7 grains of salt!</a:t>
            </a:r>
          </a:p>
          <a:p>
            <a:pPr marL="0" indent="0"/>
            <a:endParaRPr lang="en-US" dirty="0"/>
          </a:p>
          <a:p>
            <a:pPr marL="0" indent="0"/>
            <a:endParaRPr lang="en-US" dirty="0"/>
          </a:p>
        </p:txBody>
      </p:sp>
      <p:pic>
        <p:nvPicPr>
          <p:cNvPr id="7" name="Content Placeholder 6" descr="penny next to a smaller amount of fentanyl">
            <a:extLst>
              <a:ext uri="{FF2B5EF4-FFF2-40B4-BE49-F238E27FC236}">
                <a16:creationId xmlns:a16="http://schemas.microsoft.com/office/drawing/2014/main" id="{B1B7E9D8-6BC5-466C-AC7B-E8564ADA30D5}"/>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7401256" y="1541531"/>
            <a:ext cx="4052807" cy="4608443"/>
          </a:xfrm>
          <a:prstGeom prst="rect">
            <a:avLst/>
          </a:prstGeom>
          <a:effectLst>
            <a:softEdge rad="0"/>
          </a:effectLst>
        </p:spPr>
      </p:pic>
      <p:sp>
        <p:nvSpPr>
          <p:cNvPr id="6" name="Slide Number Placeholder 5">
            <a:extLst>
              <a:ext uri="{FF2B5EF4-FFF2-40B4-BE49-F238E27FC236}">
                <a16:creationId xmlns:a16="http://schemas.microsoft.com/office/drawing/2014/main" id="{DF5313F8-F94D-42C1-B6D1-754DA72C4E12}"/>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7</a:t>
            </a:fld>
            <a:endParaRPr lang="en-US" dirty="0"/>
          </a:p>
        </p:txBody>
      </p:sp>
    </p:spTree>
    <p:extLst>
      <p:ext uri="{BB962C8B-B14F-4D97-AF65-F5344CB8AC3E}">
        <p14:creationId xmlns:p14="http://schemas.microsoft.com/office/powerpoint/2010/main" val="1460324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E2BE94-5BEE-4778-83B6-68903DA44FFC}"/>
              </a:ext>
            </a:extLst>
          </p:cNvPr>
          <p:cNvSpPr>
            <a:spLocks noGrp="1"/>
          </p:cNvSpPr>
          <p:nvPr>
            <p:ph type="title" idx="4294967295"/>
          </p:nvPr>
        </p:nvSpPr>
        <p:spPr>
          <a:xfrm>
            <a:off x="838200" y="924971"/>
            <a:ext cx="10515600" cy="1325563"/>
          </a:xfrm>
        </p:spPr>
        <p:txBody>
          <a:bodyPr/>
          <a:lstStyle/>
          <a:p>
            <a:r>
              <a:rPr lang="en-US" dirty="0"/>
              <a:t>Waves of the Rise in Opioid Overdose Death</a:t>
            </a:r>
          </a:p>
        </p:txBody>
      </p:sp>
      <p:sp>
        <p:nvSpPr>
          <p:cNvPr id="5" name="TextBox 4"/>
          <p:cNvSpPr txBox="1"/>
          <p:nvPr/>
        </p:nvSpPr>
        <p:spPr>
          <a:xfrm>
            <a:off x="2827076" y="351990"/>
            <a:ext cx="6942566"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National Drug-Involved Overdose Deaths* Number Among All Ages, 1999-2019</a:t>
            </a:r>
          </a:p>
        </p:txBody>
      </p:sp>
      <p:pic>
        <p:nvPicPr>
          <p:cNvPr id="4" name="Picture 3" descr="Graph demonstrating the trends in drug-involved overdose deaths from 1999 to 2019, including synthetic opioids other than methadone (primarily fentanyl), psychostimulants with abuse potential (primarily methamphetamine), cocaine, prescription opioids (natural &amp; semi-synthetic opioids &amp; methadone), heroin, benzodiazepines, and antidepressa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4039" y="1873350"/>
            <a:ext cx="7173861" cy="4376780"/>
          </a:xfrm>
          <a:prstGeom prst="rect">
            <a:avLst/>
          </a:prstGeom>
        </p:spPr>
      </p:pic>
      <p:sp>
        <p:nvSpPr>
          <p:cNvPr id="6" name="Slide Number Placeholder 5">
            <a:extLst>
              <a:ext uri="{FF2B5EF4-FFF2-40B4-BE49-F238E27FC236}">
                <a16:creationId xmlns:a16="http://schemas.microsoft.com/office/drawing/2014/main" id="{C5C87920-24E2-48FD-BC30-B971B13FEE27}"/>
              </a:ex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8</a:t>
            </a:fld>
            <a:endParaRPr lang="en-US" dirty="0"/>
          </a:p>
        </p:txBody>
      </p:sp>
    </p:spTree>
    <p:extLst>
      <p:ext uri="{BB962C8B-B14F-4D97-AF65-F5344CB8AC3E}">
        <p14:creationId xmlns:p14="http://schemas.microsoft.com/office/powerpoint/2010/main" val="317330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39B9-7462-47D8-9A02-F2655DFC1E69}"/>
              </a:ext>
            </a:extLst>
          </p:cNvPr>
          <p:cNvSpPr>
            <a:spLocks noGrp="1"/>
          </p:cNvSpPr>
          <p:nvPr>
            <p:ph type="title"/>
          </p:nvPr>
        </p:nvSpPr>
        <p:spPr>
          <a:xfrm>
            <a:off x="871591" y="431797"/>
            <a:ext cx="8229600" cy="781130"/>
          </a:xfrm>
        </p:spPr>
        <p:txBody>
          <a:bodyPr>
            <a:normAutofit fontScale="90000"/>
          </a:bodyPr>
          <a:lstStyle/>
          <a:p>
            <a:r>
              <a:rPr lang="en-US" dirty="0">
                <a:latin typeface="Arial" panose="020B0604020202020204" pitchFamily="34" charset="0"/>
                <a:cs typeface="Arial" panose="020B0604020202020204" pitchFamily="34" charset="0"/>
              </a:rPr>
              <a:t>NSC’s video: Opioids &amp; the Brain</a:t>
            </a:r>
          </a:p>
        </p:txBody>
      </p:sp>
      <p:pic>
        <p:nvPicPr>
          <p:cNvPr id="5" name="Online Media 4" descr="Opioids and the Brain video from National Safety Council">
            <a:hlinkClick r:id="" action="ppaction://media"/>
            <a:extLst>
              <a:ext uri="{FF2B5EF4-FFF2-40B4-BE49-F238E27FC236}">
                <a16:creationId xmlns:a16="http://schemas.microsoft.com/office/drawing/2014/main" id="{6E9DF0F1-EB44-4C0C-B85C-ED9EE3E2794E}"/>
              </a:ext>
            </a:extLst>
          </p:cNvPr>
          <p:cNvPicPr>
            <a:picLocks noGrp="1" noRot="1" noChangeAspect="1"/>
          </p:cNvPicPr>
          <p:nvPr>
            <p:ph idx="1"/>
            <a:videoFile r:link="rId1"/>
          </p:nvPr>
        </p:nvPicPr>
        <p:blipFill>
          <a:blip r:embed="rId4"/>
          <a:stretch>
            <a:fillRect/>
          </a:stretch>
        </p:blipFill>
        <p:spPr>
          <a:xfrm>
            <a:off x="1984375" y="1800228"/>
            <a:ext cx="8223250" cy="4625975"/>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295B7C4-B768-B345-B706-EB947EE70A49}" type="slidenum">
              <a:rPr lang="en-US" smtClean="0"/>
              <a:pPr/>
              <a:t>9</a:t>
            </a:fld>
            <a:endParaRPr lang="en-US" dirty="0"/>
          </a:p>
        </p:txBody>
      </p:sp>
    </p:spTree>
    <p:extLst>
      <p:ext uri="{BB962C8B-B14F-4D97-AF65-F5344CB8AC3E}">
        <p14:creationId xmlns:p14="http://schemas.microsoft.com/office/powerpoint/2010/main" val="39816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B2670F1BC1BF4CB9F9D06453772634" ma:contentTypeVersion="2" ma:contentTypeDescription="Create a new document." ma:contentTypeScope="" ma:versionID="1793a05808d24389e7ca5513160dd902">
  <xsd:schema xmlns:xsd="http://www.w3.org/2001/XMLSchema" xmlns:xs="http://www.w3.org/2001/XMLSchema" xmlns:p="http://schemas.microsoft.com/office/2006/metadata/properties" xmlns:ns2="b78096c9-7137-4c78-8a65-2ca4e014258c" targetNamespace="http://schemas.microsoft.com/office/2006/metadata/properties" ma:root="true" ma:fieldsID="9fafd88bdfff9febefb1da4a3e084d00" ns2:_="">
    <xsd:import namespace="b78096c9-7137-4c78-8a65-2ca4e01425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096c9-7137-4c78-8a65-2ca4e0142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9BF22A-11F8-44C7-A4DC-6E8C80EE7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096c9-7137-4c78-8a65-2ca4e0142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4BD68E-3F60-4612-9C4F-71BF6D51256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5BB5CA0-0652-41D2-B03A-8E88723F1C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2493</TotalTime>
  <Words>5110</Words>
  <Application>Microsoft Office PowerPoint</Application>
  <PresentationFormat>Widescreen</PresentationFormat>
  <Paragraphs>550</Paragraphs>
  <Slides>53</Slides>
  <Notes>42</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Calibri Light</vt:lpstr>
      <vt:lpstr>Helvetica</vt:lpstr>
      <vt:lpstr>Wingdings</vt:lpstr>
      <vt:lpstr>Office Theme</vt:lpstr>
      <vt:lpstr>1_Office Theme</vt:lpstr>
      <vt:lpstr>Opioid Awareness for Communities   Practical Tools for Community Members to Help with the Opioid Epidemic </vt:lpstr>
      <vt:lpstr>Opioid Awareness Module</vt:lpstr>
      <vt:lpstr>Objectives</vt:lpstr>
      <vt:lpstr>Opioid Basics</vt:lpstr>
      <vt:lpstr>What Is an Opioid?</vt:lpstr>
      <vt:lpstr>What Is Fentanyl?</vt:lpstr>
      <vt:lpstr>How Much Fentanyl Is Fatal?</vt:lpstr>
      <vt:lpstr>Waves of the Rise in Opioid Overdose Death</vt:lpstr>
      <vt:lpstr>NSC’s video: Opioids &amp; the Brain</vt:lpstr>
      <vt:lpstr>The American Medical Association, the American Society of Addiction Medicine, as well as most medical associations and the CDC define substance use disorder as a disease, like diabetes, cancer, and heart disease. </vt:lpstr>
      <vt:lpstr>Substance Use Disorder Is a Disease</vt:lpstr>
      <vt:lpstr>Who is Affected?</vt:lpstr>
      <vt:lpstr>What Is the Impact of Substance Use Disorder?</vt:lpstr>
      <vt:lpstr>Physical Warning Signs of Addiction</vt:lpstr>
      <vt:lpstr>Behavioral Warning Signs</vt:lpstr>
      <vt:lpstr>Overdose - Signs and Symptoms</vt:lpstr>
      <vt:lpstr>Post-exposure Treatment</vt:lpstr>
      <vt:lpstr>Naloxone (Narcan)</vt:lpstr>
      <vt:lpstr>Opioid misuse prevention</vt:lpstr>
      <vt:lpstr>Opioid Prescribing - Scope of the Problem</vt:lpstr>
      <vt:lpstr>Opioid Prescribing - Talk to Doctors about…</vt:lpstr>
      <vt:lpstr>Prevent Opioid Use Disorder</vt:lpstr>
      <vt:lpstr>Prevent Opioid Use Disorder (continued)</vt:lpstr>
      <vt:lpstr>Treatment – Recovery is Possible</vt:lpstr>
      <vt:lpstr>Treatment - Access</vt:lpstr>
      <vt:lpstr>Treatment - What Is Stigma and How Does It Affect People?</vt:lpstr>
      <vt:lpstr>Tools for Community Members</vt:lpstr>
      <vt:lpstr>Activity – Discussion #1</vt:lpstr>
      <vt:lpstr>Activity – Discussion #2</vt:lpstr>
      <vt:lpstr>Activity  – Make a Plan (Slide 1)</vt:lpstr>
      <vt:lpstr>Activity – Make a Plan (Slide 2) - Template</vt:lpstr>
      <vt:lpstr>Increase Awareness </vt:lpstr>
      <vt:lpstr>Increase Awareness – Get Started</vt:lpstr>
      <vt:lpstr>Increase Awareness - Additional Ideas</vt:lpstr>
      <vt:lpstr>Open Your Doors – Get Started</vt:lpstr>
      <vt:lpstr>Open Your Doors (continued)</vt:lpstr>
      <vt:lpstr>Build Community Capacity</vt:lpstr>
      <vt:lpstr>Build Community Capacity – Get Started</vt:lpstr>
      <vt:lpstr>Build Community Capacity - Additional Ideas</vt:lpstr>
      <vt:lpstr>Rebuild and Restore  Support Individuals and Families in Rebuilding Their Lives </vt:lpstr>
      <vt:lpstr>Rebuild and Restore – Get Started</vt:lpstr>
      <vt:lpstr>Rebuild and Restore – Additional Ideas</vt:lpstr>
      <vt:lpstr>Get Ahead of the Problem Focus Efforts on Youth and Prevention </vt:lpstr>
      <vt:lpstr>Get Ahead of the Problem – Get Started</vt:lpstr>
      <vt:lpstr>Get Ahead of the Problem - Additional Ideas</vt:lpstr>
      <vt:lpstr>Connect and Collaborate – Get Started  Join Local Substance-Use Prevention Coalitions to Inform, Connect, and Strengthen Your Efforts </vt:lpstr>
      <vt:lpstr>Connect and Collaborate – Additional Ideas</vt:lpstr>
      <vt:lpstr>Federal Resources</vt:lpstr>
      <vt:lpstr>Local Resources</vt:lpstr>
      <vt:lpstr>Summary</vt:lpstr>
      <vt:lpstr>Closing and Evaluation</vt:lpstr>
      <vt:lpstr>Warning</vt:lpstr>
      <vt:lpstr>Disclaimer</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Hilbert</dc:creator>
  <cp:lastModifiedBy>Larisa Bennett</cp:lastModifiedBy>
  <cp:revision>191</cp:revision>
  <dcterms:created xsi:type="dcterms:W3CDTF">2021-07-16T19:26:50Z</dcterms:created>
  <dcterms:modified xsi:type="dcterms:W3CDTF">2023-05-31T20:24:49Z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0x01010070B2670F1BC1BF4CB9F9D06453772634</vt:lpwstr>
  </property>
</Properties>
</file>