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402" r:id="rId2"/>
    <p:sldId id="385" r:id="rId3"/>
    <p:sldId id="282" r:id="rId4"/>
    <p:sldId id="377" r:id="rId5"/>
    <p:sldId id="403" r:id="rId6"/>
    <p:sldId id="404" r:id="rId7"/>
    <p:sldId id="411" r:id="rId8"/>
    <p:sldId id="412" r:id="rId9"/>
    <p:sldId id="413" r:id="rId10"/>
    <p:sldId id="397" r:id="rId11"/>
    <p:sldId id="398" r:id="rId12"/>
    <p:sldId id="387" r:id="rId13"/>
    <p:sldId id="414" r:id="rId14"/>
    <p:sldId id="354" r:id="rId15"/>
    <p:sldId id="423" r:id="rId16"/>
    <p:sldId id="391" r:id="rId17"/>
    <p:sldId id="356" r:id="rId18"/>
    <p:sldId id="371" r:id="rId19"/>
    <p:sldId id="379" r:id="rId20"/>
    <p:sldId id="393" r:id="rId21"/>
    <p:sldId id="361" r:id="rId22"/>
    <p:sldId id="394" r:id="rId23"/>
    <p:sldId id="396" r:id="rId24"/>
    <p:sldId id="380" r:id="rId25"/>
    <p:sldId id="294" r:id="rId26"/>
    <p:sldId id="364" r:id="rId27"/>
    <p:sldId id="317" r:id="rId28"/>
    <p:sldId id="375" r:id="rId29"/>
    <p:sldId id="296" r:id="rId30"/>
    <p:sldId id="297" r:id="rId31"/>
    <p:sldId id="284" r:id="rId32"/>
    <p:sldId id="420" r:id="rId33"/>
    <p:sldId id="390" r:id="rId34"/>
    <p:sldId id="365" r:id="rId35"/>
    <p:sldId id="298" r:id="rId36"/>
    <p:sldId id="358" r:id="rId37"/>
    <p:sldId id="401" r:id="rId38"/>
    <p:sldId id="382" r:id="rId39"/>
    <p:sldId id="388" r:id="rId40"/>
    <p:sldId id="337" r:id="rId41"/>
    <p:sldId id="415" r:id="rId42"/>
    <p:sldId id="416" r:id="rId43"/>
    <p:sldId id="417" r:id="rId44"/>
    <p:sldId id="418" r:id="rId45"/>
    <p:sldId id="419" r:id="rId46"/>
    <p:sldId id="316" r:id="rId47"/>
    <p:sldId id="285" r:id="rId48"/>
    <p:sldId id="286" r:id="rId49"/>
    <p:sldId id="295" r:id="rId50"/>
    <p:sldId id="312" r:id="rId51"/>
    <p:sldId id="289" r:id="rId52"/>
    <p:sldId id="343" r:id="rId53"/>
    <p:sldId id="321" r:id="rId54"/>
    <p:sldId id="421" r:id="rId55"/>
    <p:sldId id="318" r:id="rId56"/>
    <p:sldId id="422" r:id="rId57"/>
    <p:sldId id="304" r:id="rId58"/>
    <p:sldId id="336" r:id="rId59"/>
    <p:sldId id="306" r:id="rId60"/>
    <p:sldId id="426" r:id="rId61"/>
    <p:sldId id="442" r:id="rId62"/>
    <p:sldId id="427" r:id="rId63"/>
    <p:sldId id="443" r:id="rId64"/>
    <p:sldId id="424" r:id="rId65"/>
    <p:sldId id="425" r:id="rId66"/>
    <p:sldId id="435" r:id="rId67"/>
    <p:sldId id="437" r:id="rId68"/>
    <p:sldId id="439" r:id="rId69"/>
    <p:sldId id="440" r:id="rId70"/>
    <p:sldId id="444" r:id="rId71"/>
    <p:sldId id="441" r:id="rId72"/>
    <p:sldId id="445" r:id="rId73"/>
    <p:sldId id="446" r:id="rId74"/>
    <p:sldId id="338" r:id="rId75"/>
    <p:sldId id="428" r:id="rId76"/>
    <p:sldId id="429" r:id="rId77"/>
    <p:sldId id="430" r:id="rId78"/>
    <p:sldId id="431" r:id="rId79"/>
    <p:sldId id="447" r:id="rId80"/>
    <p:sldId id="400" r:id="rId81"/>
    <p:sldId id="406" r:id="rId82"/>
    <p:sldId id="407" r:id="rId83"/>
    <p:sldId id="408" r:id="rId84"/>
    <p:sldId id="409" r:id="rId85"/>
    <p:sldId id="307" r:id="rId86"/>
    <p:sldId id="283" r:id="rId87"/>
    <p:sldId id="384" r:id="rId88"/>
  </p:sldIdLst>
  <p:sldSz cx="9144000" cy="6858000" type="screen4x3"/>
  <p:notesSz cx="7315200" cy="9601200"/>
  <p:defaultTextStyle>
    <a:defPPr>
      <a:defRPr lang="en-US"/>
    </a:defPPr>
    <a:lvl1pPr algn="l" rtl="0" eaLnBrk="0" fontAlgn="base" hangingPunct="0">
      <a:lnSpc>
        <a:spcPct val="90000"/>
      </a:lnSpc>
      <a:spcBef>
        <a:spcPct val="20000"/>
      </a:spcBef>
      <a:spcAft>
        <a:spcPct val="0"/>
      </a:spcAft>
      <a:buChar char="•"/>
      <a:defRPr kumimoji="1" sz="3200" kern="1200">
        <a:solidFill>
          <a:schemeClr val="tx1"/>
        </a:solidFill>
        <a:latin typeface="Arial" charset="0"/>
        <a:ea typeface="+mn-ea"/>
        <a:cs typeface="+mn-cs"/>
      </a:defRPr>
    </a:lvl1pPr>
    <a:lvl2pPr marL="457200" algn="l" rtl="0" eaLnBrk="0" fontAlgn="base" hangingPunct="0">
      <a:lnSpc>
        <a:spcPct val="90000"/>
      </a:lnSpc>
      <a:spcBef>
        <a:spcPct val="20000"/>
      </a:spcBef>
      <a:spcAft>
        <a:spcPct val="0"/>
      </a:spcAft>
      <a:buChar char="•"/>
      <a:defRPr kumimoji="1" sz="3200" kern="1200">
        <a:solidFill>
          <a:schemeClr val="tx1"/>
        </a:solidFill>
        <a:latin typeface="Arial" charset="0"/>
        <a:ea typeface="+mn-ea"/>
        <a:cs typeface="+mn-cs"/>
      </a:defRPr>
    </a:lvl2pPr>
    <a:lvl3pPr marL="914400" algn="l" rtl="0" eaLnBrk="0" fontAlgn="base" hangingPunct="0">
      <a:lnSpc>
        <a:spcPct val="90000"/>
      </a:lnSpc>
      <a:spcBef>
        <a:spcPct val="20000"/>
      </a:spcBef>
      <a:spcAft>
        <a:spcPct val="0"/>
      </a:spcAft>
      <a:buChar char="•"/>
      <a:defRPr kumimoji="1" sz="3200" kern="1200">
        <a:solidFill>
          <a:schemeClr val="tx1"/>
        </a:solidFill>
        <a:latin typeface="Arial" charset="0"/>
        <a:ea typeface="+mn-ea"/>
        <a:cs typeface="+mn-cs"/>
      </a:defRPr>
    </a:lvl3pPr>
    <a:lvl4pPr marL="1371600" algn="l" rtl="0" eaLnBrk="0" fontAlgn="base" hangingPunct="0">
      <a:lnSpc>
        <a:spcPct val="90000"/>
      </a:lnSpc>
      <a:spcBef>
        <a:spcPct val="20000"/>
      </a:spcBef>
      <a:spcAft>
        <a:spcPct val="0"/>
      </a:spcAft>
      <a:buChar char="•"/>
      <a:defRPr kumimoji="1" sz="3200" kern="1200">
        <a:solidFill>
          <a:schemeClr val="tx1"/>
        </a:solidFill>
        <a:latin typeface="Arial" charset="0"/>
        <a:ea typeface="+mn-ea"/>
        <a:cs typeface="+mn-cs"/>
      </a:defRPr>
    </a:lvl4pPr>
    <a:lvl5pPr marL="1828800" algn="l" rtl="0" eaLnBrk="0" fontAlgn="base" hangingPunct="0">
      <a:lnSpc>
        <a:spcPct val="90000"/>
      </a:lnSpc>
      <a:spcBef>
        <a:spcPct val="20000"/>
      </a:spcBef>
      <a:spcAft>
        <a:spcPct val="0"/>
      </a:spcAft>
      <a:buChar char="•"/>
      <a:defRPr kumimoji="1" sz="3200" kern="1200">
        <a:solidFill>
          <a:schemeClr val="tx1"/>
        </a:solidFill>
        <a:latin typeface="Arial" charset="0"/>
        <a:ea typeface="+mn-ea"/>
        <a:cs typeface="+mn-cs"/>
      </a:defRPr>
    </a:lvl5pPr>
    <a:lvl6pPr marL="2286000" algn="l" defTabSz="914400" rtl="0" eaLnBrk="1" latinLnBrk="0" hangingPunct="1">
      <a:defRPr kumimoji="1" sz="3200" kern="1200">
        <a:solidFill>
          <a:schemeClr val="tx1"/>
        </a:solidFill>
        <a:latin typeface="Arial" charset="0"/>
        <a:ea typeface="+mn-ea"/>
        <a:cs typeface="+mn-cs"/>
      </a:defRPr>
    </a:lvl6pPr>
    <a:lvl7pPr marL="2743200" algn="l" defTabSz="914400" rtl="0" eaLnBrk="1" latinLnBrk="0" hangingPunct="1">
      <a:defRPr kumimoji="1" sz="3200" kern="1200">
        <a:solidFill>
          <a:schemeClr val="tx1"/>
        </a:solidFill>
        <a:latin typeface="Arial" charset="0"/>
        <a:ea typeface="+mn-ea"/>
        <a:cs typeface="+mn-cs"/>
      </a:defRPr>
    </a:lvl7pPr>
    <a:lvl8pPr marL="3200400" algn="l" defTabSz="914400" rtl="0" eaLnBrk="1" latinLnBrk="0" hangingPunct="1">
      <a:defRPr kumimoji="1" sz="3200" kern="1200">
        <a:solidFill>
          <a:schemeClr val="tx1"/>
        </a:solidFill>
        <a:latin typeface="Arial" charset="0"/>
        <a:ea typeface="+mn-ea"/>
        <a:cs typeface="+mn-cs"/>
      </a:defRPr>
    </a:lvl8pPr>
    <a:lvl9pPr marL="3657600" algn="l" defTabSz="914400" rtl="0" eaLnBrk="1" latinLnBrk="0" hangingPunct="1">
      <a:defRPr kumimoji="1"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76">
          <p15:clr>
            <a:srgbClr val="A4A3A4"/>
          </p15:clr>
        </p15:guide>
        <p15:guide id="2" pos="537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0D"/>
    <a:srgbClr val="626262"/>
    <a:srgbClr val="FF0000"/>
    <a:srgbClr val="CC3300"/>
    <a:srgbClr val="99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4" autoAdjust="0"/>
    <p:restoredTop sz="81919" autoAdjust="0"/>
  </p:normalViewPr>
  <p:slideViewPr>
    <p:cSldViewPr>
      <p:cViewPr varScale="1">
        <p:scale>
          <a:sx n="72" d="100"/>
          <a:sy n="72" d="100"/>
        </p:scale>
        <p:origin x="1627" y="53"/>
      </p:cViewPr>
      <p:guideLst>
        <p:guide orient="horz" pos="2976"/>
        <p:guide pos="5376"/>
      </p:guideLst>
    </p:cSldViewPr>
  </p:slideViewPr>
  <p:outlineViewPr>
    <p:cViewPr>
      <p:scale>
        <a:sx n="33" d="100"/>
        <a:sy n="33" d="100"/>
      </p:scale>
      <p:origin x="0" y="47827"/>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20" y="4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8776C-D829-4FE1-AA1E-9B8B0A2C638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0684A6A-FF32-4D2A-ACCF-6E48AE619E0C}">
      <dgm:prSet phldrT="[Text]"/>
      <dgm:spPr>
        <a:solidFill>
          <a:srgbClr val="92D050"/>
        </a:solidFill>
      </dgm:spPr>
      <dgm:t>
        <a:bodyPr/>
        <a:lstStyle/>
        <a:p>
          <a:r>
            <a:rPr lang="en-US" dirty="0">
              <a:solidFill>
                <a:schemeClr val="tx1"/>
              </a:solidFill>
            </a:rPr>
            <a:t>Incident Commander</a:t>
          </a:r>
        </a:p>
      </dgm:t>
    </dgm:pt>
    <dgm:pt modelId="{6339043F-420E-4D22-93F5-F0D168AFCA8C}" type="parTrans" cxnId="{39BA8C10-F2CC-4A9C-BD98-EC05D5BD5617}">
      <dgm:prSet/>
      <dgm:spPr/>
      <dgm:t>
        <a:bodyPr/>
        <a:lstStyle/>
        <a:p>
          <a:endParaRPr lang="en-US"/>
        </a:p>
      </dgm:t>
    </dgm:pt>
    <dgm:pt modelId="{8C1A32B0-9E52-486D-9F28-80CAFDFA250F}" type="sibTrans" cxnId="{39BA8C10-F2CC-4A9C-BD98-EC05D5BD5617}">
      <dgm:prSet/>
      <dgm:spPr/>
      <dgm:t>
        <a:bodyPr/>
        <a:lstStyle/>
        <a:p>
          <a:endParaRPr lang="en-US"/>
        </a:p>
      </dgm:t>
    </dgm:pt>
    <dgm:pt modelId="{4C28BF06-664B-4B22-BB3F-29908F756519}" type="asst">
      <dgm:prSet phldrT="[Text]"/>
      <dgm:spPr>
        <a:solidFill>
          <a:srgbClr val="FF8C0D"/>
        </a:solidFill>
      </dgm:spPr>
      <dgm:t>
        <a:bodyPr/>
        <a:lstStyle/>
        <a:p>
          <a:r>
            <a:rPr lang="en-US" dirty="0">
              <a:solidFill>
                <a:schemeClr val="tx1"/>
              </a:solidFill>
            </a:rPr>
            <a:t>Safety</a:t>
          </a:r>
        </a:p>
      </dgm:t>
    </dgm:pt>
    <dgm:pt modelId="{2E360E18-9169-4579-9254-F4244A3E6E85}" type="parTrans" cxnId="{8316BBA1-7A52-4C45-8BCE-5D8676E560C2}">
      <dgm:prSet/>
      <dgm:spPr/>
      <dgm:t>
        <a:bodyPr/>
        <a:lstStyle/>
        <a:p>
          <a:endParaRPr lang="en-US"/>
        </a:p>
      </dgm:t>
    </dgm:pt>
    <dgm:pt modelId="{A01D7CF5-C78F-4E5C-B7F6-34D6A3120DAB}" type="sibTrans" cxnId="{8316BBA1-7A52-4C45-8BCE-5D8676E560C2}">
      <dgm:prSet/>
      <dgm:spPr/>
      <dgm:t>
        <a:bodyPr/>
        <a:lstStyle/>
        <a:p>
          <a:endParaRPr lang="en-US"/>
        </a:p>
      </dgm:t>
    </dgm:pt>
    <dgm:pt modelId="{FD45E66A-61BB-4A51-9D35-F8B7649C669B}">
      <dgm:prSet phldrT="[Text]"/>
      <dgm:spPr>
        <a:solidFill>
          <a:srgbClr val="FFC000"/>
        </a:solidFill>
      </dgm:spPr>
      <dgm:t>
        <a:bodyPr/>
        <a:lstStyle/>
        <a:p>
          <a:r>
            <a:rPr lang="en-US" dirty="0">
              <a:solidFill>
                <a:schemeClr val="tx1"/>
              </a:solidFill>
            </a:rPr>
            <a:t>Operations</a:t>
          </a:r>
        </a:p>
      </dgm:t>
    </dgm:pt>
    <dgm:pt modelId="{2F465F28-7278-46E6-BDEB-EC85D26419D3}" type="parTrans" cxnId="{BE41A813-1FE5-4628-A1F0-9C2887BFBCE5}">
      <dgm:prSet/>
      <dgm:spPr/>
      <dgm:t>
        <a:bodyPr/>
        <a:lstStyle/>
        <a:p>
          <a:endParaRPr lang="en-US"/>
        </a:p>
      </dgm:t>
    </dgm:pt>
    <dgm:pt modelId="{D3F09C67-EFC9-4E31-97F9-F22F75D59A59}" type="sibTrans" cxnId="{BE41A813-1FE5-4628-A1F0-9C2887BFBCE5}">
      <dgm:prSet/>
      <dgm:spPr/>
      <dgm:t>
        <a:bodyPr/>
        <a:lstStyle/>
        <a:p>
          <a:endParaRPr lang="en-US"/>
        </a:p>
      </dgm:t>
    </dgm:pt>
    <dgm:pt modelId="{05D9B622-B225-4977-B346-71A44598D92A}">
      <dgm:prSet phldrT="[Text]"/>
      <dgm:spPr>
        <a:solidFill>
          <a:srgbClr val="FFC000"/>
        </a:solidFill>
      </dgm:spPr>
      <dgm:t>
        <a:bodyPr/>
        <a:lstStyle/>
        <a:p>
          <a:r>
            <a:rPr lang="en-US" dirty="0">
              <a:solidFill>
                <a:schemeClr val="tx1"/>
              </a:solidFill>
            </a:rPr>
            <a:t>Planning</a:t>
          </a:r>
        </a:p>
      </dgm:t>
    </dgm:pt>
    <dgm:pt modelId="{31D56986-580A-4EB8-BC2B-E78D06A33074}" type="parTrans" cxnId="{BB6C4523-A18E-4BAB-A018-18594A9A0A31}">
      <dgm:prSet/>
      <dgm:spPr/>
      <dgm:t>
        <a:bodyPr/>
        <a:lstStyle/>
        <a:p>
          <a:endParaRPr lang="en-US"/>
        </a:p>
      </dgm:t>
    </dgm:pt>
    <dgm:pt modelId="{278D53DB-4BA6-4782-BC9D-942A9D21FDA2}" type="sibTrans" cxnId="{BB6C4523-A18E-4BAB-A018-18594A9A0A31}">
      <dgm:prSet/>
      <dgm:spPr/>
      <dgm:t>
        <a:bodyPr/>
        <a:lstStyle/>
        <a:p>
          <a:endParaRPr lang="en-US"/>
        </a:p>
      </dgm:t>
    </dgm:pt>
    <dgm:pt modelId="{B2C77B02-2788-436A-A077-AAEDC125BBB7}">
      <dgm:prSet phldrT="[Text]"/>
      <dgm:spPr>
        <a:solidFill>
          <a:srgbClr val="FFC000"/>
        </a:solidFill>
      </dgm:spPr>
      <dgm:t>
        <a:bodyPr/>
        <a:lstStyle/>
        <a:p>
          <a:r>
            <a:rPr lang="en-US" dirty="0">
              <a:solidFill>
                <a:schemeClr val="tx1"/>
              </a:solidFill>
            </a:rPr>
            <a:t>Logistics</a:t>
          </a:r>
        </a:p>
      </dgm:t>
    </dgm:pt>
    <dgm:pt modelId="{4EB0E920-82E2-4405-ADA7-255D2169D1E3}" type="parTrans" cxnId="{3D6DA611-23F1-4221-9466-168692D9094E}">
      <dgm:prSet/>
      <dgm:spPr/>
      <dgm:t>
        <a:bodyPr/>
        <a:lstStyle/>
        <a:p>
          <a:endParaRPr lang="en-US"/>
        </a:p>
      </dgm:t>
    </dgm:pt>
    <dgm:pt modelId="{1BFE9D59-20A6-4CED-929F-6FC7810217DA}" type="sibTrans" cxnId="{3D6DA611-23F1-4221-9466-168692D9094E}">
      <dgm:prSet/>
      <dgm:spPr/>
      <dgm:t>
        <a:bodyPr/>
        <a:lstStyle/>
        <a:p>
          <a:endParaRPr lang="en-US"/>
        </a:p>
      </dgm:t>
    </dgm:pt>
    <dgm:pt modelId="{76ADC02F-6470-4A53-9EEB-31AD290B9B63}" type="asst">
      <dgm:prSet phldrT="[Text]"/>
      <dgm:spPr>
        <a:solidFill>
          <a:srgbClr val="FF8C0D"/>
        </a:solidFill>
      </dgm:spPr>
      <dgm:t>
        <a:bodyPr/>
        <a:lstStyle/>
        <a:p>
          <a:r>
            <a:rPr lang="en-US" dirty="0">
              <a:solidFill>
                <a:schemeClr val="tx1"/>
              </a:solidFill>
            </a:rPr>
            <a:t>Information</a:t>
          </a:r>
        </a:p>
      </dgm:t>
    </dgm:pt>
    <dgm:pt modelId="{8D1B82A5-1E21-4CF2-AD24-E476DB811B37}" type="parTrans" cxnId="{F61B0998-5235-4425-B252-69829CA0D0E2}">
      <dgm:prSet/>
      <dgm:spPr/>
      <dgm:t>
        <a:bodyPr/>
        <a:lstStyle/>
        <a:p>
          <a:endParaRPr lang="en-US"/>
        </a:p>
      </dgm:t>
    </dgm:pt>
    <dgm:pt modelId="{888AB004-1A8F-450B-8A2D-F2FDBC1611D3}" type="sibTrans" cxnId="{F61B0998-5235-4425-B252-69829CA0D0E2}">
      <dgm:prSet/>
      <dgm:spPr/>
      <dgm:t>
        <a:bodyPr/>
        <a:lstStyle/>
        <a:p>
          <a:endParaRPr lang="en-US"/>
        </a:p>
      </dgm:t>
    </dgm:pt>
    <dgm:pt modelId="{09E09BEE-7F7F-4D63-9C0B-805403A1C6F7}" type="asst">
      <dgm:prSet phldrT="[Text]"/>
      <dgm:spPr>
        <a:solidFill>
          <a:srgbClr val="FF8C0D"/>
        </a:solidFill>
      </dgm:spPr>
      <dgm:t>
        <a:bodyPr/>
        <a:lstStyle/>
        <a:p>
          <a:r>
            <a:rPr lang="en-US" dirty="0">
              <a:solidFill>
                <a:schemeClr val="tx1"/>
              </a:solidFill>
            </a:rPr>
            <a:t>Liaison</a:t>
          </a:r>
        </a:p>
      </dgm:t>
    </dgm:pt>
    <dgm:pt modelId="{5FEF281B-A017-4C76-86ED-90D3EC5232BA}" type="parTrans" cxnId="{7A554842-4C0B-4AD3-9708-BD0558751CE9}">
      <dgm:prSet/>
      <dgm:spPr/>
      <dgm:t>
        <a:bodyPr/>
        <a:lstStyle/>
        <a:p>
          <a:endParaRPr lang="en-US"/>
        </a:p>
      </dgm:t>
    </dgm:pt>
    <dgm:pt modelId="{096A968C-6617-4F32-B494-9E2DF7659600}" type="sibTrans" cxnId="{7A554842-4C0B-4AD3-9708-BD0558751CE9}">
      <dgm:prSet/>
      <dgm:spPr/>
      <dgm:t>
        <a:bodyPr/>
        <a:lstStyle/>
        <a:p>
          <a:endParaRPr lang="en-US"/>
        </a:p>
      </dgm:t>
    </dgm:pt>
    <dgm:pt modelId="{B8EBDB43-48D0-4BE5-A6AC-368E14A33858}">
      <dgm:prSet phldrT="[Text]"/>
      <dgm:spPr>
        <a:solidFill>
          <a:srgbClr val="FFC000"/>
        </a:solidFill>
      </dgm:spPr>
      <dgm:t>
        <a:bodyPr/>
        <a:lstStyle/>
        <a:p>
          <a:r>
            <a:rPr lang="en-US" dirty="0">
              <a:solidFill>
                <a:schemeClr val="tx1"/>
              </a:solidFill>
            </a:rPr>
            <a:t>Finance and Administration</a:t>
          </a:r>
        </a:p>
      </dgm:t>
    </dgm:pt>
    <dgm:pt modelId="{26B25E7C-05C8-41E1-8D88-C6EC782EB239}" type="parTrans" cxnId="{CB656AF1-0636-4B93-868D-EE76357FEBE8}">
      <dgm:prSet/>
      <dgm:spPr/>
      <dgm:t>
        <a:bodyPr/>
        <a:lstStyle/>
        <a:p>
          <a:endParaRPr lang="en-US"/>
        </a:p>
      </dgm:t>
    </dgm:pt>
    <dgm:pt modelId="{51DCB572-71F8-40A9-B829-0BC7D6DFB35A}" type="sibTrans" cxnId="{CB656AF1-0636-4B93-868D-EE76357FEBE8}">
      <dgm:prSet/>
      <dgm:spPr/>
      <dgm:t>
        <a:bodyPr/>
        <a:lstStyle/>
        <a:p>
          <a:endParaRPr lang="en-US"/>
        </a:p>
      </dgm:t>
    </dgm:pt>
    <dgm:pt modelId="{C302FF4C-42A2-4D88-BC58-67CF7183E964}" type="pres">
      <dgm:prSet presAssocID="{7A78776C-D829-4FE1-AA1E-9B8B0A2C6384}" presName="hierChild1" presStyleCnt="0">
        <dgm:presLayoutVars>
          <dgm:orgChart val="1"/>
          <dgm:chPref val="1"/>
          <dgm:dir/>
          <dgm:animOne val="branch"/>
          <dgm:animLvl val="lvl"/>
          <dgm:resizeHandles/>
        </dgm:presLayoutVars>
      </dgm:prSet>
      <dgm:spPr/>
      <dgm:t>
        <a:bodyPr/>
        <a:lstStyle/>
        <a:p>
          <a:endParaRPr lang="en-US"/>
        </a:p>
      </dgm:t>
    </dgm:pt>
    <dgm:pt modelId="{22CA16BE-2F45-429A-9406-0C6166A09E04}" type="pres">
      <dgm:prSet presAssocID="{80684A6A-FF32-4D2A-ACCF-6E48AE619E0C}" presName="hierRoot1" presStyleCnt="0">
        <dgm:presLayoutVars>
          <dgm:hierBranch val="init"/>
        </dgm:presLayoutVars>
      </dgm:prSet>
      <dgm:spPr/>
    </dgm:pt>
    <dgm:pt modelId="{EA68A7FB-7E41-486A-9264-06D55D8CE3C1}" type="pres">
      <dgm:prSet presAssocID="{80684A6A-FF32-4D2A-ACCF-6E48AE619E0C}" presName="rootComposite1" presStyleCnt="0"/>
      <dgm:spPr/>
    </dgm:pt>
    <dgm:pt modelId="{0D34BB6B-0D38-41AC-B922-07058F2202A5}" type="pres">
      <dgm:prSet presAssocID="{80684A6A-FF32-4D2A-ACCF-6E48AE619E0C}" presName="rootText1" presStyleLbl="node0" presStyleIdx="0" presStyleCnt="1">
        <dgm:presLayoutVars>
          <dgm:chPref val="3"/>
        </dgm:presLayoutVars>
      </dgm:prSet>
      <dgm:spPr/>
      <dgm:t>
        <a:bodyPr/>
        <a:lstStyle/>
        <a:p>
          <a:endParaRPr lang="en-US"/>
        </a:p>
      </dgm:t>
    </dgm:pt>
    <dgm:pt modelId="{7E648455-D84F-47D7-AC3C-CD5A9C09F9B1}" type="pres">
      <dgm:prSet presAssocID="{80684A6A-FF32-4D2A-ACCF-6E48AE619E0C}" presName="rootConnector1" presStyleLbl="node1" presStyleIdx="0" presStyleCnt="0"/>
      <dgm:spPr/>
      <dgm:t>
        <a:bodyPr/>
        <a:lstStyle/>
        <a:p>
          <a:endParaRPr lang="en-US"/>
        </a:p>
      </dgm:t>
    </dgm:pt>
    <dgm:pt modelId="{EB54DA93-E193-4294-BB9F-977DF446EBEA}" type="pres">
      <dgm:prSet presAssocID="{80684A6A-FF32-4D2A-ACCF-6E48AE619E0C}" presName="hierChild2" presStyleCnt="0"/>
      <dgm:spPr/>
    </dgm:pt>
    <dgm:pt modelId="{C5C372F2-417B-4A84-88BB-3DE80F83FDDA}" type="pres">
      <dgm:prSet presAssocID="{2F465F28-7278-46E6-BDEB-EC85D26419D3}" presName="Name37" presStyleLbl="parChTrans1D2" presStyleIdx="0" presStyleCnt="7"/>
      <dgm:spPr/>
      <dgm:t>
        <a:bodyPr/>
        <a:lstStyle/>
        <a:p>
          <a:endParaRPr lang="en-US"/>
        </a:p>
      </dgm:t>
    </dgm:pt>
    <dgm:pt modelId="{F1E7FD7C-1DD3-437A-A0CE-F571CAFCCA8C}" type="pres">
      <dgm:prSet presAssocID="{FD45E66A-61BB-4A51-9D35-F8B7649C669B}" presName="hierRoot2" presStyleCnt="0">
        <dgm:presLayoutVars>
          <dgm:hierBranch val="init"/>
        </dgm:presLayoutVars>
      </dgm:prSet>
      <dgm:spPr/>
    </dgm:pt>
    <dgm:pt modelId="{2D6F7050-173B-4425-8601-029E29BAF043}" type="pres">
      <dgm:prSet presAssocID="{FD45E66A-61BB-4A51-9D35-F8B7649C669B}" presName="rootComposite" presStyleCnt="0"/>
      <dgm:spPr/>
    </dgm:pt>
    <dgm:pt modelId="{A84A073F-27BF-4DF7-90CF-66CB8697137A}" type="pres">
      <dgm:prSet presAssocID="{FD45E66A-61BB-4A51-9D35-F8B7649C669B}" presName="rootText" presStyleLbl="node2" presStyleIdx="0" presStyleCnt="4">
        <dgm:presLayoutVars>
          <dgm:chPref val="3"/>
        </dgm:presLayoutVars>
      </dgm:prSet>
      <dgm:spPr/>
      <dgm:t>
        <a:bodyPr/>
        <a:lstStyle/>
        <a:p>
          <a:endParaRPr lang="en-US"/>
        </a:p>
      </dgm:t>
    </dgm:pt>
    <dgm:pt modelId="{B1DBFF3D-1AE3-4F77-8128-5FFCB2240D09}" type="pres">
      <dgm:prSet presAssocID="{FD45E66A-61BB-4A51-9D35-F8B7649C669B}" presName="rootConnector" presStyleLbl="node2" presStyleIdx="0" presStyleCnt="4"/>
      <dgm:spPr/>
      <dgm:t>
        <a:bodyPr/>
        <a:lstStyle/>
        <a:p>
          <a:endParaRPr lang="en-US"/>
        </a:p>
      </dgm:t>
    </dgm:pt>
    <dgm:pt modelId="{E1D2FC35-A1AA-4A20-859A-00744450E0A2}" type="pres">
      <dgm:prSet presAssocID="{FD45E66A-61BB-4A51-9D35-F8B7649C669B}" presName="hierChild4" presStyleCnt="0"/>
      <dgm:spPr/>
    </dgm:pt>
    <dgm:pt modelId="{53851CC9-D997-4BB0-BA3E-351724403112}" type="pres">
      <dgm:prSet presAssocID="{FD45E66A-61BB-4A51-9D35-F8B7649C669B}" presName="hierChild5" presStyleCnt="0"/>
      <dgm:spPr/>
    </dgm:pt>
    <dgm:pt modelId="{EBC3E608-E1E1-4363-9F30-2145695FF67E}" type="pres">
      <dgm:prSet presAssocID="{31D56986-580A-4EB8-BC2B-E78D06A33074}" presName="Name37" presStyleLbl="parChTrans1D2" presStyleIdx="1" presStyleCnt="7"/>
      <dgm:spPr/>
      <dgm:t>
        <a:bodyPr/>
        <a:lstStyle/>
        <a:p>
          <a:endParaRPr lang="en-US"/>
        </a:p>
      </dgm:t>
    </dgm:pt>
    <dgm:pt modelId="{83BA470D-0464-4010-89E5-CE8EEF032F65}" type="pres">
      <dgm:prSet presAssocID="{05D9B622-B225-4977-B346-71A44598D92A}" presName="hierRoot2" presStyleCnt="0">
        <dgm:presLayoutVars>
          <dgm:hierBranch val="init"/>
        </dgm:presLayoutVars>
      </dgm:prSet>
      <dgm:spPr/>
    </dgm:pt>
    <dgm:pt modelId="{3FE34744-F3B8-4961-9E2A-AA34D110F3D4}" type="pres">
      <dgm:prSet presAssocID="{05D9B622-B225-4977-B346-71A44598D92A}" presName="rootComposite" presStyleCnt="0"/>
      <dgm:spPr/>
    </dgm:pt>
    <dgm:pt modelId="{F4A626B9-11E7-4D7D-B821-14C379870711}" type="pres">
      <dgm:prSet presAssocID="{05D9B622-B225-4977-B346-71A44598D92A}" presName="rootText" presStyleLbl="node2" presStyleIdx="1" presStyleCnt="4">
        <dgm:presLayoutVars>
          <dgm:chPref val="3"/>
        </dgm:presLayoutVars>
      </dgm:prSet>
      <dgm:spPr/>
      <dgm:t>
        <a:bodyPr/>
        <a:lstStyle/>
        <a:p>
          <a:endParaRPr lang="en-US"/>
        </a:p>
      </dgm:t>
    </dgm:pt>
    <dgm:pt modelId="{397314C5-5C3A-4ECB-B884-71FDC950F553}" type="pres">
      <dgm:prSet presAssocID="{05D9B622-B225-4977-B346-71A44598D92A}" presName="rootConnector" presStyleLbl="node2" presStyleIdx="1" presStyleCnt="4"/>
      <dgm:spPr/>
      <dgm:t>
        <a:bodyPr/>
        <a:lstStyle/>
        <a:p>
          <a:endParaRPr lang="en-US"/>
        </a:p>
      </dgm:t>
    </dgm:pt>
    <dgm:pt modelId="{7F23528D-640A-4AC7-897B-E86536AD14A3}" type="pres">
      <dgm:prSet presAssocID="{05D9B622-B225-4977-B346-71A44598D92A}" presName="hierChild4" presStyleCnt="0"/>
      <dgm:spPr/>
    </dgm:pt>
    <dgm:pt modelId="{8BDEE559-308C-494F-820A-89F8F82DDD0D}" type="pres">
      <dgm:prSet presAssocID="{05D9B622-B225-4977-B346-71A44598D92A}" presName="hierChild5" presStyleCnt="0"/>
      <dgm:spPr/>
    </dgm:pt>
    <dgm:pt modelId="{4B59CB7D-0407-4D8F-8599-E3A10E8AF125}" type="pres">
      <dgm:prSet presAssocID="{4EB0E920-82E2-4405-ADA7-255D2169D1E3}" presName="Name37" presStyleLbl="parChTrans1D2" presStyleIdx="2" presStyleCnt="7"/>
      <dgm:spPr/>
      <dgm:t>
        <a:bodyPr/>
        <a:lstStyle/>
        <a:p>
          <a:endParaRPr lang="en-US"/>
        </a:p>
      </dgm:t>
    </dgm:pt>
    <dgm:pt modelId="{64763AFE-9B95-4B68-9600-A24B8191DB2F}" type="pres">
      <dgm:prSet presAssocID="{B2C77B02-2788-436A-A077-AAEDC125BBB7}" presName="hierRoot2" presStyleCnt="0">
        <dgm:presLayoutVars>
          <dgm:hierBranch val="init"/>
        </dgm:presLayoutVars>
      </dgm:prSet>
      <dgm:spPr/>
    </dgm:pt>
    <dgm:pt modelId="{37082DE4-2DEA-4CFF-9D0E-7F1201F2A132}" type="pres">
      <dgm:prSet presAssocID="{B2C77B02-2788-436A-A077-AAEDC125BBB7}" presName="rootComposite" presStyleCnt="0"/>
      <dgm:spPr/>
    </dgm:pt>
    <dgm:pt modelId="{4FCAA9B8-5736-4ADB-8659-8D3BDBE3084D}" type="pres">
      <dgm:prSet presAssocID="{B2C77B02-2788-436A-A077-AAEDC125BBB7}" presName="rootText" presStyleLbl="node2" presStyleIdx="2" presStyleCnt="4">
        <dgm:presLayoutVars>
          <dgm:chPref val="3"/>
        </dgm:presLayoutVars>
      </dgm:prSet>
      <dgm:spPr/>
      <dgm:t>
        <a:bodyPr/>
        <a:lstStyle/>
        <a:p>
          <a:endParaRPr lang="en-US"/>
        </a:p>
      </dgm:t>
    </dgm:pt>
    <dgm:pt modelId="{05696248-6390-4565-A5C1-EF52A5004972}" type="pres">
      <dgm:prSet presAssocID="{B2C77B02-2788-436A-A077-AAEDC125BBB7}" presName="rootConnector" presStyleLbl="node2" presStyleIdx="2" presStyleCnt="4"/>
      <dgm:spPr/>
      <dgm:t>
        <a:bodyPr/>
        <a:lstStyle/>
        <a:p>
          <a:endParaRPr lang="en-US"/>
        </a:p>
      </dgm:t>
    </dgm:pt>
    <dgm:pt modelId="{3DE47B33-4DF2-4DEE-91D3-055EB2450278}" type="pres">
      <dgm:prSet presAssocID="{B2C77B02-2788-436A-A077-AAEDC125BBB7}" presName="hierChild4" presStyleCnt="0"/>
      <dgm:spPr/>
    </dgm:pt>
    <dgm:pt modelId="{86912717-2483-49CE-A96F-255FC72E8295}" type="pres">
      <dgm:prSet presAssocID="{B2C77B02-2788-436A-A077-AAEDC125BBB7}" presName="hierChild5" presStyleCnt="0"/>
      <dgm:spPr/>
    </dgm:pt>
    <dgm:pt modelId="{51038985-1C50-4857-95DB-D08F44AC84F8}" type="pres">
      <dgm:prSet presAssocID="{26B25E7C-05C8-41E1-8D88-C6EC782EB239}" presName="Name37" presStyleLbl="parChTrans1D2" presStyleIdx="3" presStyleCnt="7"/>
      <dgm:spPr/>
      <dgm:t>
        <a:bodyPr/>
        <a:lstStyle/>
        <a:p>
          <a:endParaRPr lang="en-US"/>
        </a:p>
      </dgm:t>
    </dgm:pt>
    <dgm:pt modelId="{DDFBCB30-3665-416D-9B86-94B690120546}" type="pres">
      <dgm:prSet presAssocID="{B8EBDB43-48D0-4BE5-A6AC-368E14A33858}" presName="hierRoot2" presStyleCnt="0">
        <dgm:presLayoutVars>
          <dgm:hierBranch val="init"/>
        </dgm:presLayoutVars>
      </dgm:prSet>
      <dgm:spPr/>
    </dgm:pt>
    <dgm:pt modelId="{E7E0B280-947E-4AF4-B0C2-C0E30129A17B}" type="pres">
      <dgm:prSet presAssocID="{B8EBDB43-48D0-4BE5-A6AC-368E14A33858}" presName="rootComposite" presStyleCnt="0"/>
      <dgm:spPr/>
    </dgm:pt>
    <dgm:pt modelId="{BB8FFF51-CC18-4649-8430-BB24FFEE587D}" type="pres">
      <dgm:prSet presAssocID="{B8EBDB43-48D0-4BE5-A6AC-368E14A33858}" presName="rootText" presStyleLbl="node2" presStyleIdx="3" presStyleCnt="4">
        <dgm:presLayoutVars>
          <dgm:chPref val="3"/>
        </dgm:presLayoutVars>
      </dgm:prSet>
      <dgm:spPr/>
      <dgm:t>
        <a:bodyPr/>
        <a:lstStyle/>
        <a:p>
          <a:endParaRPr lang="en-US"/>
        </a:p>
      </dgm:t>
    </dgm:pt>
    <dgm:pt modelId="{F3E5DBD8-A520-4806-9706-D28C4E0DD53E}" type="pres">
      <dgm:prSet presAssocID="{B8EBDB43-48D0-4BE5-A6AC-368E14A33858}" presName="rootConnector" presStyleLbl="node2" presStyleIdx="3" presStyleCnt="4"/>
      <dgm:spPr/>
      <dgm:t>
        <a:bodyPr/>
        <a:lstStyle/>
        <a:p>
          <a:endParaRPr lang="en-US"/>
        </a:p>
      </dgm:t>
    </dgm:pt>
    <dgm:pt modelId="{317F4694-0DBA-434E-B40C-DB4866AAB7DD}" type="pres">
      <dgm:prSet presAssocID="{B8EBDB43-48D0-4BE5-A6AC-368E14A33858}" presName="hierChild4" presStyleCnt="0"/>
      <dgm:spPr/>
    </dgm:pt>
    <dgm:pt modelId="{61E9CF16-EEE9-419B-9EAA-7DCF9F820AF7}" type="pres">
      <dgm:prSet presAssocID="{B8EBDB43-48D0-4BE5-A6AC-368E14A33858}" presName="hierChild5" presStyleCnt="0"/>
      <dgm:spPr/>
    </dgm:pt>
    <dgm:pt modelId="{6FC0B92E-2D95-49E8-967A-7D84B54D64E0}" type="pres">
      <dgm:prSet presAssocID="{80684A6A-FF32-4D2A-ACCF-6E48AE619E0C}" presName="hierChild3" presStyleCnt="0"/>
      <dgm:spPr/>
    </dgm:pt>
    <dgm:pt modelId="{232F3374-A74F-4F87-8618-093C3A32D1F0}" type="pres">
      <dgm:prSet presAssocID="{2E360E18-9169-4579-9254-F4244A3E6E85}" presName="Name111" presStyleLbl="parChTrans1D2" presStyleIdx="4" presStyleCnt="7"/>
      <dgm:spPr/>
      <dgm:t>
        <a:bodyPr/>
        <a:lstStyle/>
        <a:p>
          <a:endParaRPr lang="en-US"/>
        </a:p>
      </dgm:t>
    </dgm:pt>
    <dgm:pt modelId="{946521FD-41E3-46DD-AE2F-72564C3661CE}" type="pres">
      <dgm:prSet presAssocID="{4C28BF06-664B-4B22-BB3F-29908F756519}" presName="hierRoot3" presStyleCnt="0">
        <dgm:presLayoutVars>
          <dgm:hierBranch val="init"/>
        </dgm:presLayoutVars>
      </dgm:prSet>
      <dgm:spPr/>
    </dgm:pt>
    <dgm:pt modelId="{440D1F55-4E33-4D19-B8F5-7BF3B9AB9FDB}" type="pres">
      <dgm:prSet presAssocID="{4C28BF06-664B-4B22-BB3F-29908F756519}" presName="rootComposite3" presStyleCnt="0"/>
      <dgm:spPr/>
    </dgm:pt>
    <dgm:pt modelId="{0CCA7C16-0D14-4F8E-846D-07D4BB73CD4D}" type="pres">
      <dgm:prSet presAssocID="{4C28BF06-664B-4B22-BB3F-29908F756519}" presName="rootText3" presStyleLbl="asst1" presStyleIdx="0" presStyleCnt="3">
        <dgm:presLayoutVars>
          <dgm:chPref val="3"/>
        </dgm:presLayoutVars>
      </dgm:prSet>
      <dgm:spPr/>
      <dgm:t>
        <a:bodyPr/>
        <a:lstStyle/>
        <a:p>
          <a:endParaRPr lang="en-US"/>
        </a:p>
      </dgm:t>
    </dgm:pt>
    <dgm:pt modelId="{45F3B77D-D8E1-4DCB-A49C-97D5DE6E49CF}" type="pres">
      <dgm:prSet presAssocID="{4C28BF06-664B-4B22-BB3F-29908F756519}" presName="rootConnector3" presStyleLbl="asst1" presStyleIdx="0" presStyleCnt="3"/>
      <dgm:spPr/>
      <dgm:t>
        <a:bodyPr/>
        <a:lstStyle/>
        <a:p>
          <a:endParaRPr lang="en-US"/>
        </a:p>
      </dgm:t>
    </dgm:pt>
    <dgm:pt modelId="{97D3D3F8-427A-4D24-A720-870B7955CEAA}" type="pres">
      <dgm:prSet presAssocID="{4C28BF06-664B-4B22-BB3F-29908F756519}" presName="hierChild6" presStyleCnt="0"/>
      <dgm:spPr/>
    </dgm:pt>
    <dgm:pt modelId="{B16F5A3C-4F03-4338-BC30-10CFE83C3484}" type="pres">
      <dgm:prSet presAssocID="{4C28BF06-664B-4B22-BB3F-29908F756519}" presName="hierChild7" presStyleCnt="0"/>
      <dgm:spPr/>
    </dgm:pt>
    <dgm:pt modelId="{D29B9DF7-AAB2-485E-8836-E7DC893B6034}" type="pres">
      <dgm:prSet presAssocID="{8D1B82A5-1E21-4CF2-AD24-E476DB811B37}" presName="Name111" presStyleLbl="parChTrans1D2" presStyleIdx="5" presStyleCnt="7"/>
      <dgm:spPr/>
      <dgm:t>
        <a:bodyPr/>
        <a:lstStyle/>
        <a:p>
          <a:endParaRPr lang="en-US"/>
        </a:p>
      </dgm:t>
    </dgm:pt>
    <dgm:pt modelId="{0895305E-1543-4952-BA75-DF4AFF21A6B4}" type="pres">
      <dgm:prSet presAssocID="{76ADC02F-6470-4A53-9EEB-31AD290B9B63}" presName="hierRoot3" presStyleCnt="0">
        <dgm:presLayoutVars>
          <dgm:hierBranch val="init"/>
        </dgm:presLayoutVars>
      </dgm:prSet>
      <dgm:spPr/>
    </dgm:pt>
    <dgm:pt modelId="{01594D2C-33BB-401A-8971-4C8FE581E665}" type="pres">
      <dgm:prSet presAssocID="{76ADC02F-6470-4A53-9EEB-31AD290B9B63}" presName="rootComposite3" presStyleCnt="0"/>
      <dgm:spPr/>
    </dgm:pt>
    <dgm:pt modelId="{B36F4872-1A48-4359-8EC8-381CF6D95C83}" type="pres">
      <dgm:prSet presAssocID="{76ADC02F-6470-4A53-9EEB-31AD290B9B63}" presName="rootText3" presStyleLbl="asst1" presStyleIdx="1" presStyleCnt="3">
        <dgm:presLayoutVars>
          <dgm:chPref val="3"/>
        </dgm:presLayoutVars>
      </dgm:prSet>
      <dgm:spPr/>
      <dgm:t>
        <a:bodyPr/>
        <a:lstStyle/>
        <a:p>
          <a:endParaRPr lang="en-US"/>
        </a:p>
      </dgm:t>
    </dgm:pt>
    <dgm:pt modelId="{B87780BD-8963-495A-90DF-C53A4C8C7787}" type="pres">
      <dgm:prSet presAssocID="{76ADC02F-6470-4A53-9EEB-31AD290B9B63}" presName="rootConnector3" presStyleLbl="asst1" presStyleIdx="1" presStyleCnt="3"/>
      <dgm:spPr/>
      <dgm:t>
        <a:bodyPr/>
        <a:lstStyle/>
        <a:p>
          <a:endParaRPr lang="en-US"/>
        </a:p>
      </dgm:t>
    </dgm:pt>
    <dgm:pt modelId="{72DEB384-4CA5-444A-8B79-552DC40E7AEB}" type="pres">
      <dgm:prSet presAssocID="{76ADC02F-6470-4A53-9EEB-31AD290B9B63}" presName="hierChild6" presStyleCnt="0"/>
      <dgm:spPr/>
    </dgm:pt>
    <dgm:pt modelId="{C344065F-C6A5-410A-8DE7-018372401989}" type="pres">
      <dgm:prSet presAssocID="{76ADC02F-6470-4A53-9EEB-31AD290B9B63}" presName="hierChild7" presStyleCnt="0"/>
      <dgm:spPr/>
    </dgm:pt>
    <dgm:pt modelId="{CB66E40C-8F15-43B1-9CFB-92E30979D761}" type="pres">
      <dgm:prSet presAssocID="{5FEF281B-A017-4C76-86ED-90D3EC5232BA}" presName="Name111" presStyleLbl="parChTrans1D2" presStyleIdx="6" presStyleCnt="7"/>
      <dgm:spPr/>
      <dgm:t>
        <a:bodyPr/>
        <a:lstStyle/>
        <a:p>
          <a:endParaRPr lang="en-US"/>
        </a:p>
      </dgm:t>
    </dgm:pt>
    <dgm:pt modelId="{5924F2B4-1BEE-4B77-B74B-83993E3FD031}" type="pres">
      <dgm:prSet presAssocID="{09E09BEE-7F7F-4D63-9C0B-805403A1C6F7}" presName="hierRoot3" presStyleCnt="0">
        <dgm:presLayoutVars>
          <dgm:hierBranch val="init"/>
        </dgm:presLayoutVars>
      </dgm:prSet>
      <dgm:spPr/>
    </dgm:pt>
    <dgm:pt modelId="{E0331630-F623-447C-B11B-81C304D59C66}" type="pres">
      <dgm:prSet presAssocID="{09E09BEE-7F7F-4D63-9C0B-805403A1C6F7}" presName="rootComposite3" presStyleCnt="0"/>
      <dgm:spPr/>
    </dgm:pt>
    <dgm:pt modelId="{FA801966-CDDC-4376-ADF4-2C9CDB52B69E}" type="pres">
      <dgm:prSet presAssocID="{09E09BEE-7F7F-4D63-9C0B-805403A1C6F7}" presName="rootText3" presStyleLbl="asst1" presStyleIdx="2" presStyleCnt="3" custLinFactX="30000" custLinFactNeighborX="100000" custLinFactNeighborY="-1297">
        <dgm:presLayoutVars>
          <dgm:chPref val="3"/>
        </dgm:presLayoutVars>
      </dgm:prSet>
      <dgm:spPr/>
      <dgm:t>
        <a:bodyPr/>
        <a:lstStyle/>
        <a:p>
          <a:endParaRPr lang="en-US"/>
        </a:p>
      </dgm:t>
    </dgm:pt>
    <dgm:pt modelId="{914EC612-F168-4D9D-8B76-C3A70DCBB00D}" type="pres">
      <dgm:prSet presAssocID="{09E09BEE-7F7F-4D63-9C0B-805403A1C6F7}" presName="rootConnector3" presStyleLbl="asst1" presStyleIdx="2" presStyleCnt="3"/>
      <dgm:spPr/>
      <dgm:t>
        <a:bodyPr/>
        <a:lstStyle/>
        <a:p>
          <a:endParaRPr lang="en-US"/>
        </a:p>
      </dgm:t>
    </dgm:pt>
    <dgm:pt modelId="{88154D51-8726-44E4-8C06-F86C1DD4575B}" type="pres">
      <dgm:prSet presAssocID="{09E09BEE-7F7F-4D63-9C0B-805403A1C6F7}" presName="hierChild6" presStyleCnt="0"/>
      <dgm:spPr/>
    </dgm:pt>
    <dgm:pt modelId="{F4E0C720-5CD2-44DD-BF8F-4465059B8096}" type="pres">
      <dgm:prSet presAssocID="{09E09BEE-7F7F-4D63-9C0B-805403A1C6F7}" presName="hierChild7" presStyleCnt="0"/>
      <dgm:spPr/>
    </dgm:pt>
  </dgm:ptLst>
  <dgm:cxnLst>
    <dgm:cxn modelId="{8BA2394F-0212-4D62-B98A-B25B24FA3D67}" type="presOf" srcId="{80684A6A-FF32-4D2A-ACCF-6E48AE619E0C}" destId="{0D34BB6B-0D38-41AC-B922-07058F2202A5}" srcOrd="0" destOrd="0" presId="urn:microsoft.com/office/officeart/2005/8/layout/orgChart1"/>
    <dgm:cxn modelId="{D74DA52B-D037-45E7-A366-D0A630B580D3}" type="presOf" srcId="{05D9B622-B225-4977-B346-71A44598D92A}" destId="{F4A626B9-11E7-4D7D-B821-14C379870711}" srcOrd="0" destOrd="0" presId="urn:microsoft.com/office/officeart/2005/8/layout/orgChart1"/>
    <dgm:cxn modelId="{A1FE2AD3-655C-4D39-905D-7029309E2447}" type="presOf" srcId="{B8EBDB43-48D0-4BE5-A6AC-368E14A33858}" destId="{BB8FFF51-CC18-4649-8430-BB24FFEE587D}" srcOrd="0" destOrd="0" presId="urn:microsoft.com/office/officeart/2005/8/layout/orgChart1"/>
    <dgm:cxn modelId="{9B636547-E72C-4307-8FCB-C7B65271BB2E}" type="presOf" srcId="{FD45E66A-61BB-4A51-9D35-F8B7649C669B}" destId="{A84A073F-27BF-4DF7-90CF-66CB8697137A}" srcOrd="0" destOrd="0" presId="urn:microsoft.com/office/officeart/2005/8/layout/orgChart1"/>
    <dgm:cxn modelId="{E568CD6B-E507-4DBF-965A-560FF9B359C5}" type="presOf" srcId="{26B25E7C-05C8-41E1-8D88-C6EC782EB239}" destId="{51038985-1C50-4857-95DB-D08F44AC84F8}" srcOrd="0" destOrd="0" presId="urn:microsoft.com/office/officeart/2005/8/layout/orgChart1"/>
    <dgm:cxn modelId="{B45C32C3-5DC2-44E6-82A4-19FC2DAFD279}" type="presOf" srcId="{80684A6A-FF32-4D2A-ACCF-6E48AE619E0C}" destId="{7E648455-D84F-47D7-AC3C-CD5A9C09F9B1}" srcOrd="1" destOrd="0" presId="urn:microsoft.com/office/officeart/2005/8/layout/orgChart1"/>
    <dgm:cxn modelId="{18CB1604-E62D-4113-9521-F9B64419612F}" type="presOf" srcId="{5FEF281B-A017-4C76-86ED-90D3EC5232BA}" destId="{CB66E40C-8F15-43B1-9CFB-92E30979D761}" srcOrd="0" destOrd="0" presId="urn:microsoft.com/office/officeart/2005/8/layout/orgChart1"/>
    <dgm:cxn modelId="{0B7C89B1-97D9-474F-BCD1-EFD607149D31}" type="presOf" srcId="{09E09BEE-7F7F-4D63-9C0B-805403A1C6F7}" destId="{914EC612-F168-4D9D-8B76-C3A70DCBB00D}" srcOrd="1" destOrd="0" presId="urn:microsoft.com/office/officeart/2005/8/layout/orgChart1"/>
    <dgm:cxn modelId="{F61B0998-5235-4425-B252-69829CA0D0E2}" srcId="{80684A6A-FF32-4D2A-ACCF-6E48AE619E0C}" destId="{76ADC02F-6470-4A53-9EEB-31AD290B9B63}" srcOrd="1" destOrd="0" parTransId="{8D1B82A5-1E21-4CF2-AD24-E476DB811B37}" sibTransId="{888AB004-1A8F-450B-8A2D-F2FDBC1611D3}"/>
    <dgm:cxn modelId="{3437F065-E680-49FC-8230-B29E6EFD4D1E}" type="presOf" srcId="{4C28BF06-664B-4B22-BB3F-29908F756519}" destId="{45F3B77D-D8E1-4DCB-A49C-97D5DE6E49CF}" srcOrd="1" destOrd="0" presId="urn:microsoft.com/office/officeart/2005/8/layout/orgChart1"/>
    <dgm:cxn modelId="{47D3B59F-458D-424D-AA85-3EBAFC6C119E}" type="presOf" srcId="{2F465F28-7278-46E6-BDEB-EC85D26419D3}" destId="{C5C372F2-417B-4A84-88BB-3DE80F83FDDA}" srcOrd="0" destOrd="0" presId="urn:microsoft.com/office/officeart/2005/8/layout/orgChart1"/>
    <dgm:cxn modelId="{54171524-6D81-4AEA-9AA9-B3B3A04B2FB4}" type="presOf" srcId="{76ADC02F-6470-4A53-9EEB-31AD290B9B63}" destId="{B87780BD-8963-495A-90DF-C53A4C8C7787}" srcOrd="1" destOrd="0" presId="urn:microsoft.com/office/officeart/2005/8/layout/orgChart1"/>
    <dgm:cxn modelId="{570B76C9-FBA0-4DFA-A2D4-25E4C570B848}" type="presOf" srcId="{05D9B622-B225-4977-B346-71A44598D92A}" destId="{397314C5-5C3A-4ECB-B884-71FDC950F553}" srcOrd="1" destOrd="0" presId="urn:microsoft.com/office/officeart/2005/8/layout/orgChart1"/>
    <dgm:cxn modelId="{DDCC6E79-F00E-4370-A2EB-5393A5238E74}" type="presOf" srcId="{B8EBDB43-48D0-4BE5-A6AC-368E14A33858}" destId="{F3E5DBD8-A520-4806-9706-D28C4E0DD53E}" srcOrd="1" destOrd="0" presId="urn:microsoft.com/office/officeart/2005/8/layout/orgChart1"/>
    <dgm:cxn modelId="{7A554842-4C0B-4AD3-9708-BD0558751CE9}" srcId="{80684A6A-FF32-4D2A-ACCF-6E48AE619E0C}" destId="{09E09BEE-7F7F-4D63-9C0B-805403A1C6F7}" srcOrd="2" destOrd="0" parTransId="{5FEF281B-A017-4C76-86ED-90D3EC5232BA}" sibTransId="{096A968C-6617-4F32-B494-9E2DF7659600}"/>
    <dgm:cxn modelId="{3D6DA611-23F1-4221-9466-168692D9094E}" srcId="{80684A6A-FF32-4D2A-ACCF-6E48AE619E0C}" destId="{B2C77B02-2788-436A-A077-AAEDC125BBB7}" srcOrd="5" destOrd="0" parTransId="{4EB0E920-82E2-4405-ADA7-255D2169D1E3}" sibTransId="{1BFE9D59-20A6-4CED-929F-6FC7810217DA}"/>
    <dgm:cxn modelId="{CB656AF1-0636-4B93-868D-EE76357FEBE8}" srcId="{80684A6A-FF32-4D2A-ACCF-6E48AE619E0C}" destId="{B8EBDB43-48D0-4BE5-A6AC-368E14A33858}" srcOrd="6" destOrd="0" parTransId="{26B25E7C-05C8-41E1-8D88-C6EC782EB239}" sibTransId="{51DCB572-71F8-40A9-B829-0BC7D6DFB35A}"/>
    <dgm:cxn modelId="{010B3CE2-C760-4876-9567-74DE8F34C587}" type="presOf" srcId="{B2C77B02-2788-436A-A077-AAEDC125BBB7}" destId="{4FCAA9B8-5736-4ADB-8659-8D3BDBE3084D}" srcOrd="0" destOrd="0" presId="urn:microsoft.com/office/officeart/2005/8/layout/orgChart1"/>
    <dgm:cxn modelId="{12EAA7BF-6B02-4C14-88F5-42A1961CCCA1}" type="presOf" srcId="{31D56986-580A-4EB8-BC2B-E78D06A33074}" destId="{EBC3E608-E1E1-4363-9F30-2145695FF67E}" srcOrd="0" destOrd="0" presId="urn:microsoft.com/office/officeart/2005/8/layout/orgChart1"/>
    <dgm:cxn modelId="{8316BBA1-7A52-4C45-8BCE-5D8676E560C2}" srcId="{80684A6A-FF32-4D2A-ACCF-6E48AE619E0C}" destId="{4C28BF06-664B-4B22-BB3F-29908F756519}" srcOrd="0" destOrd="0" parTransId="{2E360E18-9169-4579-9254-F4244A3E6E85}" sibTransId="{A01D7CF5-C78F-4E5C-B7F6-34D6A3120DAB}"/>
    <dgm:cxn modelId="{3F6A57CC-68B4-4C30-8796-E55531A86328}" type="presOf" srcId="{2E360E18-9169-4579-9254-F4244A3E6E85}" destId="{232F3374-A74F-4F87-8618-093C3A32D1F0}" srcOrd="0" destOrd="0" presId="urn:microsoft.com/office/officeart/2005/8/layout/orgChart1"/>
    <dgm:cxn modelId="{ED437C5B-8C6C-477C-9FBC-7FC0D40E275E}" type="presOf" srcId="{7A78776C-D829-4FE1-AA1E-9B8B0A2C6384}" destId="{C302FF4C-42A2-4D88-BC58-67CF7183E964}" srcOrd="0" destOrd="0" presId="urn:microsoft.com/office/officeart/2005/8/layout/orgChart1"/>
    <dgm:cxn modelId="{9F3B71F0-77FD-48AE-9206-20A550B916FB}" type="presOf" srcId="{8D1B82A5-1E21-4CF2-AD24-E476DB811B37}" destId="{D29B9DF7-AAB2-485E-8836-E7DC893B6034}" srcOrd="0" destOrd="0" presId="urn:microsoft.com/office/officeart/2005/8/layout/orgChart1"/>
    <dgm:cxn modelId="{CB15B928-9934-45EF-80B3-790CAA357811}" type="presOf" srcId="{76ADC02F-6470-4A53-9EEB-31AD290B9B63}" destId="{B36F4872-1A48-4359-8EC8-381CF6D95C83}" srcOrd="0" destOrd="0" presId="urn:microsoft.com/office/officeart/2005/8/layout/orgChart1"/>
    <dgm:cxn modelId="{CD770AB2-EDB7-4FF1-8AE1-5FCD34005A6B}" type="presOf" srcId="{4C28BF06-664B-4B22-BB3F-29908F756519}" destId="{0CCA7C16-0D14-4F8E-846D-07D4BB73CD4D}" srcOrd="0" destOrd="0" presId="urn:microsoft.com/office/officeart/2005/8/layout/orgChart1"/>
    <dgm:cxn modelId="{BBADAD5A-7C14-44CC-A4E3-00602FBAC067}" type="presOf" srcId="{FD45E66A-61BB-4A51-9D35-F8B7649C669B}" destId="{B1DBFF3D-1AE3-4F77-8128-5FFCB2240D09}" srcOrd="1" destOrd="0" presId="urn:microsoft.com/office/officeart/2005/8/layout/orgChart1"/>
    <dgm:cxn modelId="{1276CBF5-E124-4BA3-87B0-AB738AE0B2FA}" type="presOf" srcId="{4EB0E920-82E2-4405-ADA7-255D2169D1E3}" destId="{4B59CB7D-0407-4D8F-8599-E3A10E8AF125}" srcOrd="0" destOrd="0" presId="urn:microsoft.com/office/officeart/2005/8/layout/orgChart1"/>
    <dgm:cxn modelId="{BB6C4523-A18E-4BAB-A018-18594A9A0A31}" srcId="{80684A6A-FF32-4D2A-ACCF-6E48AE619E0C}" destId="{05D9B622-B225-4977-B346-71A44598D92A}" srcOrd="4" destOrd="0" parTransId="{31D56986-580A-4EB8-BC2B-E78D06A33074}" sibTransId="{278D53DB-4BA6-4782-BC9D-942A9D21FDA2}"/>
    <dgm:cxn modelId="{BE41A813-1FE5-4628-A1F0-9C2887BFBCE5}" srcId="{80684A6A-FF32-4D2A-ACCF-6E48AE619E0C}" destId="{FD45E66A-61BB-4A51-9D35-F8B7649C669B}" srcOrd="3" destOrd="0" parTransId="{2F465F28-7278-46E6-BDEB-EC85D26419D3}" sibTransId="{D3F09C67-EFC9-4E31-97F9-F22F75D59A59}"/>
    <dgm:cxn modelId="{F437FE7D-E03F-4FF0-8A3B-54758B3EB404}" type="presOf" srcId="{09E09BEE-7F7F-4D63-9C0B-805403A1C6F7}" destId="{FA801966-CDDC-4376-ADF4-2C9CDB52B69E}" srcOrd="0" destOrd="0" presId="urn:microsoft.com/office/officeart/2005/8/layout/orgChart1"/>
    <dgm:cxn modelId="{2BE7307B-41FB-49A2-AEBD-B87E17EC7347}" type="presOf" srcId="{B2C77B02-2788-436A-A077-AAEDC125BBB7}" destId="{05696248-6390-4565-A5C1-EF52A5004972}" srcOrd="1" destOrd="0" presId="urn:microsoft.com/office/officeart/2005/8/layout/orgChart1"/>
    <dgm:cxn modelId="{39BA8C10-F2CC-4A9C-BD98-EC05D5BD5617}" srcId="{7A78776C-D829-4FE1-AA1E-9B8B0A2C6384}" destId="{80684A6A-FF32-4D2A-ACCF-6E48AE619E0C}" srcOrd="0" destOrd="0" parTransId="{6339043F-420E-4D22-93F5-F0D168AFCA8C}" sibTransId="{8C1A32B0-9E52-486D-9F28-80CAFDFA250F}"/>
    <dgm:cxn modelId="{DA5632B7-A380-4476-A664-6BC946601493}" type="presParOf" srcId="{C302FF4C-42A2-4D88-BC58-67CF7183E964}" destId="{22CA16BE-2F45-429A-9406-0C6166A09E04}" srcOrd="0" destOrd="0" presId="urn:microsoft.com/office/officeart/2005/8/layout/orgChart1"/>
    <dgm:cxn modelId="{428C590C-1E16-44FA-B8F6-599AC7CF2D48}" type="presParOf" srcId="{22CA16BE-2F45-429A-9406-0C6166A09E04}" destId="{EA68A7FB-7E41-486A-9264-06D55D8CE3C1}" srcOrd="0" destOrd="0" presId="urn:microsoft.com/office/officeart/2005/8/layout/orgChart1"/>
    <dgm:cxn modelId="{433F1779-AC47-46DE-AFDD-114D4529170D}" type="presParOf" srcId="{EA68A7FB-7E41-486A-9264-06D55D8CE3C1}" destId="{0D34BB6B-0D38-41AC-B922-07058F2202A5}" srcOrd="0" destOrd="0" presId="urn:microsoft.com/office/officeart/2005/8/layout/orgChart1"/>
    <dgm:cxn modelId="{7B70AC85-75F0-4C6F-A27C-5DA3EE280C6E}" type="presParOf" srcId="{EA68A7FB-7E41-486A-9264-06D55D8CE3C1}" destId="{7E648455-D84F-47D7-AC3C-CD5A9C09F9B1}" srcOrd="1" destOrd="0" presId="urn:microsoft.com/office/officeart/2005/8/layout/orgChart1"/>
    <dgm:cxn modelId="{0E87B598-A6C7-47BC-B030-EC6E461EE2A3}" type="presParOf" srcId="{22CA16BE-2F45-429A-9406-0C6166A09E04}" destId="{EB54DA93-E193-4294-BB9F-977DF446EBEA}" srcOrd="1" destOrd="0" presId="urn:microsoft.com/office/officeart/2005/8/layout/orgChart1"/>
    <dgm:cxn modelId="{C18530DE-83A2-46D4-90FE-FA6F35D4E294}" type="presParOf" srcId="{EB54DA93-E193-4294-BB9F-977DF446EBEA}" destId="{C5C372F2-417B-4A84-88BB-3DE80F83FDDA}" srcOrd="0" destOrd="0" presId="urn:microsoft.com/office/officeart/2005/8/layout/orgChart1"/>
    <dgm:cxn modelId="{80D8734F-68D7-4AF4-8560-7950398D00D0}" type="presParOf" srcId="{EB54DA93-E193-4294-BB9F-977DF446EBEA}" destId="{F1E7FD7C-1DD3-437A-A0CE-F571CAFCCA8C}" srcOrd="1" destOrd="0" presId="urn:microsoft.com/office/officeart/2005/8/layout/orgChart1"/>
    <dgm:cxn modelId="{8DBB48B5-DBBB-4397-A116-430BACDA11DC}" type="presParOf" srcId="{F1E7FD7C-1DD3-437A-A0CE-F571CAFCCA8C}" destId="{2D6F7050-173B-4425-8601-029E29BAF043}" srcOrd="0" destOrd="0" presId="urn:microsoft.com/office/officeart/2005/8/layout/orgChart1"/>
    <dgm:cxn modelId="{F2DCC267-C261-41AF-8109-7E1A7593A74A}" type="presParOf" srcId="{2D6F7050-173B-4425-8601-029E29BAF043}" destId="{A84A073F-27BF-4DF7-90CF-66CB8697137A}" srcOrd="0" destOrd="0" presId="urn:microsoft.com/office/officeart/2005/8/layout/orgChart1"/>
    <dgm:cxn modelId="{0A24A906-F4AB-4D4B-BF52-AF3A26F92AB6}" type="presParOf" srcId="{2D6F7050-173B-4425-8601-029E29BAF043}" destId="{B1DBFF3D-1AE3-4F77-8128-5FFCB2240D09}" srcOrd="1" destOrd="0" presId="urn:microsoft.com/office/officeart/2005/8/layout/orgChart1"/>
    <dgm:cxn modelId="{E98CA4CE-5AF2-4562-8D2F-FB48121D3419}" type="presParOf" srcId="{F1E7FD7C-1DD3-437A-A0CE-F571CAFCCA8C}" destId="{E1D2FC35-A1AA-4A20-859A-00744450E0A2}" srcOrd="1" destOrd="0" presId="urn:microsoft.com/office/officeart/2005/8/layout/orgChart1"/>
    <dgm:cxn modelId="{8AB5B42B-09E9-427B-8BBC-F71B504C0954}" type="presParOf" srcId="{F1E7FD7C-1DD3-437A-A0CE-F571CAFCCA8C}" destId="{53851CC9-D997-4BB0-BA3E-351724403112}" srcOrd="2" destOrd="0" presId="urn:microsoft.com/office/officeart/2005/8/layout/orgChart1"/>
    <dgm:cxn modelId="{9266C2C2-3CA9-4CF3-9835-560D7CD47BC7}" type="presParOf" srcId="{EB54DA93-E193-4294-BB9F-977DF446EBEA}" destId="{EBC3E608-E1E1-4363-9F30-2145695FF67E}" srcOrd="2" destOrd="0" presId="urn:microsoft.com/office/officeart/2005/8/layout/orgChart1"/>
    <dgm:cxn modelId="{C65434FA-482B-4FB9-AD7B-2E7C726735D6}" type="presParOf" srcId="{EB54DA93-E193-4294-BB9F-977DF446EBEA}" destId="{83BA470D-0464-4010-89E5-CE8EEF032F65}" srcOrd="3" destOrd="0" presId="urn:microsoft.com/office/officeart/2005/8/layout/orgChart1"/>
    <dgm:cxn modelId="{D6619E27-4F75-44DB-B150-428892CA426F}" type="presParOf" srcId="{83BA470D-0464-4010-89E5-CE8EEF032F65}" destId="{3FE34744-F3B8-4961-9E2A-AA34D110F3D4}" srcOrd="0" destOrd="0" presId="urn:microsoft.com/office/officeart/2005/8/layout/orgChart1"/>
    <dgm:cxn modelId="{685E5B87-4125-464C-91DA-D68FA30DAD44}" type="presParOf" srcId="{3FE34744-F3B8-4961-9E2A-AA34D110F3D4}" destId="{F4A626B9-11E7-4D7D-B821-14C379870711}" srcOrd="0" destOrd="0" presId="urn:microsoft.com/office/officeart/2005/8/layout/orgChart1"/>
    <dgm:cxn modelId="{4EE26113-BE8A-4776-A6AE-B3F9FE748104}" type="presParOf" srcId="{3FE34744-F3B8-4961-9E2A-AA34D110F3D4}" destId="{397314C5-5C3A-4ECB-B884-71FDC950F553}" srcOrd="1" destOrd="0" presId="urn:microsoft.com/office/officeart/2005/8/layout/orgChart1"/>
    <dgm:cxn modelId="{7D64B12D-F77D-42E8-91BF-2C91ABA60377}" type="presParOf" srcId="{83BA470D-0464-4010-89E5-CE8EEF032F65}" destId="{7F23528D-640A-4AC7-897B-E86536AD14A3}" srcOrd="1" destOrd="0" presId="urn:microsoft.com/office/officeart/2005/8/layout/orgChart1"/>
    <dgm:cxn modelId="{19BBADD7-97A2-4DA4-BA2E-0BF42DD3DA60}" type="presParOf" srcId="{83BA470D-0464-4010-89E5-CE8EEF032F65}" destId="{8BDEE559-308C-494F-820A-89F8F82DDD0D}" srcOrd="2" destOrd="0" presId="urn:microsoft.com/office/officeart/2005/8/layout/orgChart1"/>
    <dgm:cxn modelId="{65EC2385-2169-4C9E-8B8C-F71CD691CFE6}" type="presParOf" srcId="{EB54DA93-E193-4294-BB9F-977DF446EBEA}" destId="{4B59CB7D-0407-4D8F-8599-E3A10E8AF125}" srcOrd="4" destOrd="0" presId="urn:microsoft.com/office/officeart/2005/8/layout/orgChart1"/>
    <dgm:cxn modelId="{3F0ACB02-99E9-4F2A-9461-A0FE34415A41}" type="presParOf" srcId="{EB54DA93-E193-4294-BB9F-977DF446EBEA}" destId="{64763AFE-9B95-4B68-9600-A24B8191DB2F}" srcOrd="5" destOrd="0" presId="urn:microsoft.com/office/officeart/2005/8/layout/orgChart1"/>
    <dgm:cxn modelId="{3A65FDA1-2CD8-4F03-89B8-7ED07CD66341}" type="presParOf" srcId="{64763AFE-9B95-4B68-9600-A24B8191DB2F}" destId="{37082DE4-2DEA-4CFF-9D0E-7F1201F2A132}" srcOrd="0" destOrd="0" presId="urn:microsoft.com/office/officeart/2005/8/layout/orgChart1"/>
    <dgm:cxn modelId="{129C2351-1215-4BE6-889D-AB87519272CC}" type="presParOf" srcId="{37082DE4-2DEA-4CFF-9D0E-7F1201F2A132}" destId="{4FCAA9B8-5736-4ADB-8659-8D3BDBE3084D}" srcOrd="0" destOrd="0" presId="urn:microsoft.com/office/officeart/2005/8/layout/orgChart1"/>
    <dgm:cxn modelId="{2DE326D6-45BC-46B4-A5AD-DF23224C143B}" type="presParOf" srcId="{37082DE4-2DEA-4CFF-9D0E-7F1201F2A132}" destId="{05696248-6390-4565-A5C1-EF52A5004972}" srcOrd="1" destOrd="0" presId="urn:microsoft.com/office/officeart/2005/8/layout/orgChart1"/>
    <dgm:cxn modelId="{EC1628AB-EB8A-4EE1-8000-BD67797464B1}" type="presParOf" srcId="{64763AFE-9B95-4B68-9600-A24B8191DB2F}" destId="{3DE47B33-4DF2-4DEE-91D3-055EB2450278}" srcOrd="1" destOrd="0" presId="urn:microsoft.com/office/officeart/2005/8/layout/orgChart1"/>
    <dgm:cxn modelId="{E39C68F1-C987-46FB-99D8-464F0DBD30B1}" type="presParOf" srcId="{64763AFE-9B95-4B68-9600-A24B8191DB2F}" destId="{86912717-2483-49CE-A96F-255FC72E8295}" srcOrd="2" destOrd="0" presId="urn:microsoft.com/office/officeart/2005/8/layout/orgChart1"/>
    <dgm:cxn modelId="{3B69EA6E-A123-43F8-8AD9-DBCCFF3910CC}" type="presParOf" srcId="{EB54DA93-E193-4294-BB9F-977DF446EBEA}" destId="{51038985-1C50-4857-95DB-D08F44AC84F8}" srcOrd="6" destOrd="0" presId="urn:microsoft.com/office/officeart/2005/8/layout/orgChart1"/>
    <dgm:cxn modelId="{AF2C2A4A-52F8-4DD9-A7DE-A5E7CEAFEBA0}" type="presParOf" srcId="{EB54DA93-E193-4294-BB9F-977DF446EBEA}" destId="{DDFBCB30-3665-416D-9B86-94B690120546}" srcOrd="7" destOrd="0" presId="urn:microsoft.com/office/officeart/2005/8/layout/orgChart1"/>
    <dgm:cxn modelId="{7E256168-F12B-4F1F-A1C8-5BF318E3B80D}" type="presParOf" srcId="{DDFBCB30-3665-416D-9B86-94B690120546}" destId="{E7E0B280-947E-4AF4-B0C2-C0E30129A17B}" srcOrd="0" destOrd="0" presId="urn:microsoft.com/office/officeart/2005/8/layout/orgChart1"/>
    <dgm:cxn modelId="{E14B17FA-397B-48C3-917D-DBE47A5D904C}" type="presParOf" srcId="{E7E0B280-947E-4AF4-B0C2-C0E30129A17B}" destId="{BB8FFF51-CC18-4649-8430-BB24FFEE587D}" srcOrd="0" destOrd="0" presId="urn:microsoft.com/office/officeart/2005/8/layout/orgChart1"/>
    <dgm:cxn modelId="{4FBA2803-7C87-4197-A082-1E9F15BDDC13}" type="presParOf" srcId="{E7E0B280-947E-4AF4-B0C2-C0E30129A17B}" destId="{F3E5DBD8-A520-4806-9706-D28C4E0DD53E}" srcOrd="1" destOrd="0" presId="urn:microsoft.com/office/officeart/2005/8/layout/orgChart1"/>
    <dgm:cxn modelId="{A181CD2F-3FE5-43B1-A881-FC6E50AFDDA0}" type="presParOf" srcId="{DDFBCB30-3665-416D-9B86-94B690120546}" destId="{317F4694-0DBA-434E-B40C-DB4866AAB7DD}" srcOrd="1" destOrd="0" presId="urn:microsoft.com/office/officeart/2005/8/layout/orgChart1"/>
    <dgm:cxn modelId="{455752E4-AF73-4AC5-92D0-F4797F664CE4}" type="presParOf" srcId="{DDFBCB30-3665-416D-9B86-94B690120546}" destId="{61E9CF16-EEE9-419B-9EAA-7DCF9F820AF7}" srcOrd="2" destOrd="0" presId="urn:microsoft.com/office/officeart/2005/8/layout/orgChart1"/>
    <dgm:cxn modelId="{D98994AA-37F9-46D8-B135-55E340A5FCE0}" type="presParOf" srcId="{22CA16BE-2F45-429A-9406-0C6166A09E04}" destId="{6FC0B92E-2D95-49E8-967A-7D84B54D64E0}" srcOrd="2" destOrd="0" presId="urn:microsoft.com/office/officeart/2005/8/layout/orgChart1"/>
    <dgm:cxn modelId="{A7D15EF8-ED54-4EEF-ADD8-47DD84EE0727}" type="presParOf" srcId="{6FC0B92E-2D95-49E8-967A-7D84B54D64E0}" destId="{232F3374-A74F-4F87-8618-093C3A32D1F0}" srcOrd="0" destOrd="0" presId="urn:microsoft.com/office/officeart/2005/8/layout/orgChart1"/>
    <dgm:cxn modelId="{25F6CEDE-D012-454B-824B-722316A44E21}" type="presParOf" srcId="{6FC0B92E-2D95-49E8-967A-7D84B54D64E0}" destId="{946521FD-41E3-46DD-AE2F-72564C3661CE}" srcOrd="1" destOrd="0" presId="urn:microsoft.com/office/officeart/2005/8/layout/orgChart1"/>
    <dgm:cxn modelId="{41A00FDD-B021-45A3-B501-BD731F7A2E48}" type="presParOf" srcId="{946521FD-41E3-46DD-AE2F-72564C3661CE}" destId="{440D1F55-4E33-4D19-B8F5-7BF3B9AB9FDB}" srcOrd="0" destOrd="0" presId="urn:microsoft.com/office/officeart/2005/8/layout/orgChart1"/>
    <dgm:cxn modelId="{9CA7910B-7954-4DCE-AF74-EDEA35B61E6E}" type="presParOf" srcId="{440D1F55-4E33-4D19-B8F5-7BF3B9AB9FDB}" destId="{0CCA7C16-0D14-4F8E-846D-07D4BB73CD4D}" srcOrd="0" destOrd="0" presId="urn:microsoft.com/office/officeart/2005/8/layout/orgChart1"/>
    <dgm:cxn modelId="{09107A45-61A1-48D7-B112-E00792322042}" type="presParOf" srcId="{440D1F55-4E33-4D19-B8F5-7BF3B9AB9FDB}" destId="{45F3B77D-D8E1-4DCB-A49C-97D5DE6E49CF}" srcOrd="1" destOrd="0" presId="urn:microsoft.com/office/officeart/2005/8/layout/orgChart1"/>
    <dgm:cxn modelId="{056E7B5D-2D7F-43E4-8912-BAA262AE100D}" type="presParOf" srcId="{946521FD-41E3-46DD-AE2F-72564C3661CE}" destId="{97D3D3F8-427A-4D24-A720-870B7955CEAA}" srcOrd="1" destOrd="0" presId="urn:microsoft.com/office/officeart/2005/8/layout/orgChart1"/>
    <dgm:cxn modelId="{A272BD3A-5534-4C4C-9A9F-07CF8449AAC0}" type="presParOf" srcId="{946521FD-41E3-46DD-AE2F-72564C3661CE}" destId="{B16F5A3C-4F03-4338-BC30-10CFE83C3484}" srcOrd="2" destOrd="0" presId="urn:microsoft.com/office/officeart/2005/8/layout/orgChart1"/>
    <dgm:cxn modelId="{C7B41825-FA41-4266-8EE3-2129D466FA08}" type="presParOf" srcId="{6FC0B92E-2D95-49E8-967A-7D84B54D64E0}" destId="{D29B9DF7-AAB2-485E-8836-E7DC893B6034}" srcOrd="2" destOrd="0" presId="urn:microsoft.com/office/officeart/2005/8/layout/orgChart1"/>
    <dgm:cxn modelId="{5BF12C3A-6103-4973-A1CA-DCBF25B0A61E}" type="presParOf" srcId="{6FC0B92E-2D95-49E8-967A-7D84B54D64E0}" destId="{0895305E-1543-4952-BA75-DF4AFF21A6B4}" srcOrd="3" destOrd="0" presId="urn:microsoft.com/office/officeart/2005/8/layout/orgChart1"/>
    <dgm:cxn modelId="{B0D2B13F-9099-40AE-A153-9FF1F032999A}" type="presParOf" srcId="{0895305E-1543-4952-BA75-DF4AFF21A6B4}" destId="{01594D2C-33BB-401A-8971-4C8FE581E665}" srcOrd="0" destOrd="0" presId="urn:microsoft.com/office/officeart/2005/8/layout/orgChart1"/>
    <dgm:cxn modelId="{34B3B565-CC7D-4C83-B600-823D9825BA65}" type="presParOf" srcId="{01594D2C-33BB-401A-8971-4C8FE581E665}" destId="{B36F4872-1A48-4359-8EC8-381CF6D95C83}" srcOrd="0" destOrd="0" presId="urn:microsoft.com/office/officeart/2005/8/layout/orgChart1"/>
    <dgm:cxn modelId="{1819FF21-6ABE-49D5-8053-1E50D3B14839}" type="presParOf" srcId="{01594D2C-33BB-401A-8971-4C8FE581E665}" destId="{B87780BD-8963-495A-90DF-C53A4C8C7787}" srcOrd="1" destOrd="0" presId="urn:microsoft.com/office/officeart/2005/8/layout/orgChart1"/>
    <dgm:cxn modelId="{A7F87E21-D6AA-4C36-AB9D-76145D9EF8D3}" type="presParOf" srcId="{0895305E-1543-4952-BA75-DF4AFF21A6B4}" destId="{72DEB384-4CA5-444A-8B79-552DC40E7AEB}" srcOrd="1" destOrd="0" presId="urn:microsoft.com/office/officeart/2005/8/layout/orgChart1"/>
    <dgm:cxn modelId="{B86590FE-6D8B-445E-A064-C1C546C7E3AC}" type="presParOf" srcId="{0895305E-1543-4952-BA75-DF4AFF21A6B4}" destId="{C344065F-C6A5-410A-8DE7-018372401989}" srcOrd="2" destOrd="0" presId="urn:microsoft.com/office/officeart/2005/8/layout/orgChart1"/>
    <dgm:cxn modelId="{C7CC4B2F-61AE-4E52-8B16-13E60E57B7FD}" type="presParOf" srcId="{6FC0B92E-2D95-49E8-967A-7D84B54D64E0}" destId="{CB66E40C-8F15-43B1-9CFB-92E30979D761}" srcOrd="4" destOrd="0" presId="urn:microsoft.com/office/officeart/2005/8/layout/orgChart1"/>
    <dgm:cxn modelId="{713F53C6-5453-4454-8281-4760809C3082}" type="presParOf" srcId="{6FC0B92E-2D95-49E8-967A-7D84B54D64E0}" destId="{5924F2B4-1BEE-4B77-B74B-83993E3FD031}" srcOrd="5" destOrd="0" presId="urn:microsoft.com/office/officeart/2005/8/layout/orgChart1"/>
    <dgm:cxn modelId="{3C3F1EDC-5DF9-4E65-ABAC-C17B1C1FD5EB}" type="presParOf" srcId="{5924F2B4-1BEE-4B77-B74B-83993E3FD031}" destId="{E0331630-F623-447C-B11B-81C304D59C66}" srcOrd="0" destOrd="0" presId="urn:microsoft.com/office/officeart/2005/8/layout/orgChart1"/>
    <dgm:cxn modelId="{05D57802-7105-4418-903C-7B26A453BDAB}" type="presParOf" srcId="{E0331630-F623-447C-B11B-81C304D59C66}" destId="{FA801966-CDDC-4376-ADF4-2C9CDB52B69E}" srcOrd="0" destOrd="0" presId="urn:microsoft.com/office/officeart/2005/8/layout/orgChart1"/>
    <dgm:cxn modelId="{8CEF5648-EFF8-4615-91D5-676D31A55F4E}" type="presParOf" srcId="{E0331630-F623-447C-B11B-81C304D59C66}" destId="{914EC612-F168-4D9D-8B76-C3A70DCBB00D}" srcOrd="1" destOrd="0" presId="urn:microsoft.com/office/officeart/2005/8/layout/orgChart1"/>
    <dgm:cxn modelId="{8E1DB7EA-9520-47CE-B7E8-09C2FE27E6D8}" type="presParOf" srcId="{5924F2B4-1BEE-4B77-B74B-83993E3FD031}" destId="{88154D51-8726-44E4-8C06-F86C1DD4575B}" srcOrd="1" destOrd="0" presId="urn:microsoft.com/office/officeart/2005/8/layout/orgChart1"/>
    <dgm:cxn modelId="{9C8B3D49-B475-418A-8269-EBABD2D7628C}" type="presParOf" srcId="{5924F2B4-1BEE-4B77-B74B-83993E3FD031}" destId="{F4E0C720-5CD2-44DD-BF8F-4465059B80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6E40C-8F15-43B1-9CFB-92E30979D761}">
      <dsp:nvSpPr>
        <dsp:cNvPr id="0" name=""/>
        <dsp:cNvSpPr/>
      </dsp:nvSpPr>
      <dsp:spPr>
        <a:xfrm>
          <a:off x="3370384" y="797256"/>
          <a:ext cx="283604" cy="1692197"/>
        </a:xfrm>
        <a:custGeom>
          <a:avLst/>
          <a:gdLst/>
          <a:ahLst/>
          <a:cxnLst/>
          <a:rect l="0" t="0" r="0" b="0"/>
          <a:pathLst>
            <a:path>
              <a:moveTo>
                <a:pt x="0" y="0"/>
              </a:moveTo>
              <a:lnTo>
                <a:pt x="0" y="1692197"/>
              </a:lnTo>
              <a:lnTo>
                <a:pt x="283604" y="16921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9B9DF7-AAB2-485E-8836-E7DC893B6034}">
      <dsp:nvSpPr>
        <dsp:cNvPr id="0" name=""/>
        <dsp:cNvSpPr/>
      </dsp:nvSpPr>
      <dsp:spPr>
        <a:xfrm>
          <a:off x="3370384" y="797256"/>
          <a:ext cx="152710" cy="669016"/>
        </a:xfrm>
        <a:custGeom>
          <a:avLst/>
          <a:gdLst/>
          <a:ahLst/>
          <a:cxnLst/>
          <a:rect l="0" t="0" r="0" b="0"/>
          <a:pathLst>
            <a:path>
              <a:moveTo>
                <a:pt x="0" y="0"/>
              </a:moveTo>
              <a:lnTo>
                <a:pt x="0" y="669016"/>
              </a:lnTo>
              <a:lnTo>
                <a:pt x="152710" y="6690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F3374-A74F-4F87-8618-093C3A32D1F0}">
      <dsp:nvSpPr>
        <dsp:cNvPr id="0" name=""/>
        <dsp:cNvSpPr/>
      </dsp:nvSpPr>
      <dsp:spPr>
        <a:xfrm>
          <a:off x="3217674" y="797256"/>
          <a:ext cx="152710" cy="669016"/>
        </a:xfrm>
        <a:custGeom>
          <a:avLst/>
          <a:gdLst/>
          <a:ahLst/>
          <a:cxnLst/>
          <a:rect l="0" t="0" r="0" b="0"/>
          <a:pathLst>
            <a:path>
              <a:moveTo>
                <a:pt x="152710" y="0"/>
              </a:moveTo>
              <a:lnTo>
                <a:pt x="152710" y="669016"/>
              </a:lnTo>
              <a:lnTo>
                <a:pt x="0" y="6690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38985-1C50-4857-95DB-D08F44AC84F8}">
      <dsp:nvSpPr>
        <dsp:cNvPr id="0" name=""/>
        <dsp:cNvSpPr/>
      </dsp:nvSpPr>
      <dsp:spPr>
        <a:xfrm>
          <a:off x="3370384" y="797256"/>
          <a:ext cx="2639706" cy="2370645"/>
        </a:xfrm>
        <a:custGeom>
          <a:avLst/>
          <a:gdLst/>
          <a:ahLst/>
          <a:cxnLst/>
          <a:rect l="0" t="0" r="0" b="0"/>
          <a:pathLst>
            <a:path>
              <a:moveTo>
                <a:pt x="0" y="0"/>
              </a:moveTo>
              <a:lnTo>
                <a:pt x="0" y="2217935"/>
              </a:lnTo>
              <a:lnTo>
                <a:pt x="2639706" y="2217935"/>
              </a:lnTo>
              <a:lnTo>
                <a:pt x="2639706" y="2370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59CB7D-0407-4D8F-8599-E3A10E8AF125}">
      <dsp:nvSpPr>
        <dsp:cNvPr id="0" name=""/>
        <dsp:cNvSpPr/>
      </dsp:nvSpPr>
      <dsp:spPr>
        <a:xfrm>
          <a:off x="3370384" y="797256"/>
          <a:ext cx="879902" cy="2370645"/>
        </a:xfrm>
        <a:custGeom>
          <a:avLst/>
          <a:gdLst/>
          <a:ahLst/>
          <a:cxnLst/>
          <a:rect l="0" t="0" r="0" b="0"/>
          <a:pathLst>
            <a:path>
              <a:moveTo>
                <a:pt x="0" y="0"/>
              </a:moveTo>
              <a:lnTo>
                <a:pt x="0" y="2217935"/>
              </a:lnTo>
              <a:lnTo>
                <a:pt x="879902" y="2217935"/>
              </a:lnTo>
              <a:lnTo>
                <a:pt x="879902" y="2370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3E608-E1E1-4363-9F30-2145695FF67E}">
      <dsp:nvSpPr>
        <dsp:cNvPr id="0" name=""/>
        <dsp:cNvSpPr/>
      </dsp:nvSpPr>
      <dsp:spPr>
        <a:xfrm>
          <a:off x="2490482" y="797256"/>
          <a:ext cx="879902" cy="2370645"/>
        </a:xfrm>
        <a:custGeom>
          <a:avLst/>
          <a:gdLst/>
          <a:ahLst/>
          <a:cxnLst/>
          <a:rect l="0" t="0" r="0" b="0"/>
          <a:pathLst>
            <a:path>
              <a:moveTo>
                <a:pt x="879902" y="0"/>
              </a:moveTo>
              <a:lnTo>
                <a:pt x="879902" y="2217935"/>
              </a:lnTo>
              <a:lnTo>
                <a:pt x="0" y="2217935"/>
              </a:lnTo>
              <a:lnTo>
                <a:pt x="0" y="2370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372F2-417B-4A84-88BB-3DE80F83FDDA}">
      <dsp:nvSpPr>
        <dsp:cNvPr id="0" name=""/>
        <dsp:cNvSpPr/>
      </dsp:nvSpPr>
      <dsp:spPr>
        <a:xfrm>
          <a:off x="730678" y="797256"/>
          <a:ext cx="2639706" cy="2370645"/>
        </a:xfrm>
        <a:custGeom>
          <a:avLst/>
          <a:gdLst/>
          <a:ahLst/>
          <a:cxnLst/>
          <a:rect l="0" t="0" r="0" b="0"/>
          <a:pathLst>
            <a:path>
              <a:moveTo>
                <a:pt x="2639706" y="0"/>
              </a:moveTo>
              <a:lnTo>
                <a:pt x="2639706" y="2217935"/>
              </a:lnTo>
              <a:lnTo>
                <a:pt x="0" y="2217935"/>
              </a:lnTo>
              <a:lnTo>
                <a:pt x="0" y="23706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4BB6B-0D38-41AC-B922-07058F2202A5}">
      <dsp:nvSpPr>
        <dsp:cNvPr id="0" name=""/>
        <dsp:cNvSpPr/>
      </dsp:nvSpPr>
      <dsp:spPr>
        <a:xfrm>
          <a:off x="2643193" y="70064"/>
          <a:ext cx="1454383" cy="72719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Incident Commander</a:t>
          </a:r>
        </a:p>
      </dsp:txBody>
      <dsp:txXfrm>
        <a:off x="2643193" y="70064"/>
        <a:ext cx="1454383" cy="727191"/>
      </dsp:txXfrm>
    </dsp:sp>
    <dsp:sp modelId="{A84A073F-27BF-4DF7-90CF-66CB8697137A}">
      <dsp:nvSpPr>
        <dsp:cNvPr id="0" name=""/>
        <dsp:cNvSpPr/>
      </dsp:nvSpPr>
      <dsp:spPr>
        <a:xfrm>
          <a:off x="3486" y="3167901"/>
          <a:ext cx="1454383" cy="72719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Operations</a:t>
          </a:r>
        </a:p>
      </dsp:txBody>
      <dsp:txXfrm>
        <a:off x="3486" y="3167901"/>
        <a:ext cx="1454383" cy="727191"/>
      </dsp:txXfrm>
    </dsp:sp>
    <dsp:sp modelId="{F4A626B9-11E7-4D7D-B821-14C379870711}">
      <dsp:nvSpPr>
        <dsp:cNvPr id="0" name=""/>
        <dsp:cNvSpPr/>
      </dsp:nvSpPr>
      <dsp:spPr>
        <a:xfrm>
          <a:off x="1763291" y="3167901"/>
          <a:ext cx="1454383" cy="72719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Planning</a:t>
          </a:r>
        </a:p>
      </dsp:txBody>
      <dsp:txXfrm>
        <a:off x="1763291" y="3167901"/>
        <a:ext cx="1454383" cy="727191"/>
      </dsp:txXfrm>
    </dsp:sp>
    <dsp:sp modelId="{4FCAA9B8-5736-4ADB-8659-8D3BDBE3084D}">
      <dsp:nvSpPr>
        <dsp:cNvPr id="0" name=""/>
        <dsp:cNvSpPr/>
      </dsp:nvSpPr>
      <dsp:spPr>
        <a:xfrm>
          <a:off x="3523095" y="3167901"/>
          <a:ext cx="1454383" cy="72719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Logistics</a:t>
          </a:r>
        </a:p>
      </dsp:txBody>
      <dsp:txXfrm>
        <a:off x="3523095" y="3167901"/>
        <a:ext cx="1454383" cy="727191"/>
      </dsp:txXfrm>
    </dsp:sp>
    <dsp:sp modelId="{BB8FFF51-CC18-4649-8430-BB24FFEE587D}">
      <dsp:nvSpPr>
        <dsp:cNvPr id="0" name=""/>
        <dsp:cNvSpPr/>
      </dsp:nvSpPr>
      <dsp:spPr>
        <a:xfrm>
          <a:off x="5282899" y="3167901"/>
          <a:ext cx="1454383" cy="72719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Finance and Administration</a:t>
          </a:r>
        </a:p>
      </dsp:txBody>
      <dsp:txXfrm>
        <a:off x="5282899" y="3167901"/>
        <a:ext cx="1454383" cy="727191"/>
      </dsp:txXfrm>
    </dsp:sp>
    <dsp:sp modelId="{0CCA7C16-0D14-4F8E-846D-07D4BB73CD4D}">
      <dsp:nvSpPr>
        <dsp:cNvPr id="0" name=""/>
        <dsp:cNvSpPr/>
      </dsp:nvSpPr>
      <dsp:spPr>
        <a:xfrm>
          <a:off x="1763291" y="1102676"/>
          <a:ext cx="1454383" cy="727191"/>
        </a:xfrm>
        <a:prstGeom prst="rect">
          <a:avLst/>
        </a:prstGeom>
        <a:solidFill>
          <a:srgbClr val="FF8C0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Safety</a:t>
          </a:r>
        </a:p>
      </dsp:txBody>
      <dsp:txXfrm>
        <a:off x="1763291" y="1102676"/>
        <a:ext cx="1454383" cy="727191"/>
      </dsp:txXfrm>
    </dsp:sp>
    <dsp:sp modelId="{B36F4872-1A48-4359-8EC8-381CF6D95C83}">
      <dsp:nvSpPr>
        <dsp:cNvPr id="0" name=""/>
        <dsp:cNvSpPr/>
      </dsp:nvSpPr>
      <dsp:spPr>
        <a:xfrm>
          <a:off x="3523095" y="1102676"/>
          <a:ext cx="1454383" cy="727191"/>
        </a:xfrm>
        <a:prstGeom prst="rect">
          <a:avLst/>
        </a:prstGeom>
        <a:solidFill>
          <a:srgbClr val="FF8C0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Information</a:t>
          </a:r>
        </a:p>
      </dsp:txBody>
      <dsp:txXfrm>
        <a:off x="3523095" y="1102676"/>
        <a:ext cx="1454383" cy="727191"/>
      </dsp:txXfrm>
    </dsp:sp>
    <dsp:sp modelId="{FA801966-CDDC-4376-ADF4-2C9CDB52B69E}">
      <dsp:nvSpPr>
        <dsp:cNvPr id="0" name=""/>
        <dsp:cNvSpPr/>
      </dsp:nvSpPr>
      <dsp:spPr>
        <a:xfrm>
          <a:off x="3653989" y="2125857"/>
          <a:ext cx="1454383" cy="727191"/>
        </a:xfrm>
        <a:prstGeom prst="rect">
          <a:avLst/>
        </a:prstGeom>
        <a:solidFill>
          <a:srgbClr val="FF8C0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Liaison</a:t>
          </a:r>
        </a:p>
      </dsp:txBody>
      <dsp:txXfrm>
        <a:off x="3653989" y="2125857"/>
        <a:ext cx="1454383" cy="7271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9920" cy="47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75" tIns="48987" rIns="97975" bIns="48987" numCol="1" anchor="t" anchorCtr="0" compatLnSpc="1">
            <a:prstTxWarp prst="textNoShape">
              <a:avLst/>
            </a:prstTxWarp>
          </a:bodyPr>
          <a:lstStyle>
            <a:lvl1pPr defTabSz="980746">
              <a:lnSpc>
                <a:spcPct val="100000"/>
              </a:lnSpc>
              <a:spcBef>
                <a:spcPct val="0"/>
              </a:spcBef>
              <a:buFontTx/>
              <a:buNone/>
              <a:defRPr kumimoji="0" sz="1200"/>
            </a:lvl1pPr>
          </a:lstStyle>
          <a:p>
            <a:endParaRPr lang="en-US"/>
          </a:p>
        </p:txBody>
      </p:sp>
      <p:sp>
        <p:nvSpPr>
          <p:cNvPr id="21507" name="Rectangle 3"/>
          <p:cNvSpPr>
            <a:spLocks noGrp="1" noChangeArrowheads="1"/>
          </p:cNvSpPr>
          <p:nvPr>
            <p:ph type="dt" sz="quarter" idx="1"/>
          </p:nvPr>
        </p:nvSpPr>
        <p:spPr bwMode="auto">
          <a:xfrm>
            <a:off x="4145280" y="0"/>
            <a:ext cx="3169920" cy="47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75" tIns="48987" rIns="97975" bIns="48987" numCol="1" anchor="t" anchorCtr="0" compatLnSpc="1">
            <a:prstTxWarp prst="textNoShape">
              <a:avLst/>
            </a:prstTxWarp>
          </a:bodyPr>
          <a:lstStyle>
            <a:lvl1pPr algn="r" defTabSz="980746">
              <a:lnSpc>
                <a:spcPct val="100000"/>
              </a:lnSpc>
              <a:spcBef>
                <a:spcPct val="0"/>
              </a:spcBef>
              <a:buFontTx/>
              <a:buNone/>
              <a:defRPr kumimoji="0" sz="1200"/>
            </a:lvl1pPr>
          </a:lstStyle>
          <a:p>
            <a:fld id="{BEAA7D11-6C2B-47A4-94F5-3B188010785F}" type="datetimeFigureOut">
              <a:rPr lang="en-US"/>
              <a:pPr/>
              <a:t>8/16/2022</a:t>
            </a:fld>
            <a:endParaRPr lang="en-US"/>
          </a:p>
        </p:txBody>
      </p:sp>
      <p:sp>
        <p:nvSpPr>
          <p:cNvPr id="21508" name="Rectangle 4"/>
          <p:cNvSpPr>
            <a:spLocks noGrp="1" noChangeArrowheads="1"/>
          </p:cNvSpPr>
          <p:nvPr>
            <p:ph type="ftr" sz="quarter" idx="2"/>
          </p:nvPr>
        </p:nvSpPr>
        <p:spPr bwMode="auto">
          <a:xfrm>
            <a:off x="0" y="9122652"/>
            <a:ext cx="3169920" cy="47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75" tIns="48987" rIns="97975" bIns="48987" numCol="1" anchor="b" anchorCtr="0" compatLnSpc="1">
            <a:prstTxWarp prst="textNoShape">
              <a:avLst/>
            </a:prstTxWarp>
          </a:bodyPr>
          <a:lstStyle>
            <a:lvl1pPr defTabSz="980746">
              <a:lnSpc>
                <a:spcPct val="100000"/>
              </a:lnSpc>
              <a:spcBef>
                <a:spcPct val="0"/>
              </a:spcBef>
              <a:buFontTx/>
              <a:buNone/>
              <a:defRPr kumimoji="0" sz="1200"/>
            </a:lvl1pPr>
          </a:lstStyle>
          <a:p>
            <a:endParaRPr lang="en-US"/>
          </a:p>
        </p:txBody>
      </p:sp>
      <p:sp>
        <p:nvSpPr>
          <p:cNvPr id="21509" name="Rectangle 5"/>
          <p:cNvSpPr>
            <a:spLocks noGrp="1" noChangeArrowheads="1"/>
          </p:cNvSpPr>
          <p:nvPr>
            <p:ph type="sldNum" sz="quarter" idx="3"/>
          </p:nvPr>
        </p:nvSpPr>
        <p:spPr bwMode="auto">
          <a:xfrm>
            <a:off x="4145280" y="9122652"/>
            <a:ext cx="3169920" cy="47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75" tIns="48987" rIns="97975" bIns="48987" numCol="1" anchor="b" anchorCtr="0" compatLnSpc="1">
            <a:prstTxWarp prst="textNoShape">
              <a:avLst/>
            </a:prstTxWarp>
          </a:bodyPr>
          <a:lstStyle>
            <a:lvl1pPr algn="r" defTabSz="980746">
              <a:lnSpc>
                <a:spcPct val="100000"/>
              </a:lnSpc>
              <a:spcBef>
                <a:spcPct val="0"/>
              </a:spcBef>
              <a:buFontTx/>
              <a:buNone/>
              <a:defRPr kumimoji="0" sz="1200"/>
            </a:lvl1pPr>
          </a:lstStyle>
          <a:p>
            <a:fld id="{F9769AAE-BBFC-4E60-9122-2939BDF1CD87}" type="slidenum">
              <a:rPr lang="en-US"/>
              <a:pPr/>
              <a:t>‹#›</a:t>
            </a:fld>
            <a:endParaRPr lang="en-US"/>
          </a:p>
        </p:txBody>
      </p:sp>
    </p:spTree>
    <p:extLst>
      <p:ext uri="{BB962C8B-B14F-4D97-AF65-F5344CB8AC3E}">
        <p14:creationId xmlns:p14="http://schemas.microsoft.com/office/powerpoint/2010/main" val="241157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188547" cy="47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7" tIns="48178" rIns="96357" bIns="48178" numCol="1" anchor="t" anchorCtr="0" compatLnSpc="1">
            <a:prstTxWarp prst="textNoShape">
              <a:avLst/>
            </a:prstTxWarp>
          </a:bodyPr>
          <a:lstStyle>
            <a:lvl1pPr defTabSz="963895">
              <a:lnSpc>
                <a:spcPct val="100000"/>
              </a:lnSpc>
              <a:spcBef>
                <a:spcPct val="0"/>
              </a:spcBef>
              <a:buFontTx/>
              <a:buNone/>
              <a:defRPr kumimoji="0" sz="1200"/>
            </a:lvl1pPr>
          </a:lstStyle>
          <a:p>
            <a:endParaRPr lang="en-US"/>
          </a:p>
        </p:txBody>
      </p:sp>
      <p:sp>
        <p:nvSpPr>
          <p:cNvPr id="25603" name="Rectangle 3"/>
          <p:cNvSpPr>
            <a:spLocks noGrp="1" noChangeArrowheads="1"/>
          </p:cNvSpPr>
          <p:nvPr>
            <p:ph type="dt" idx="1"/>
          </p:nvPr>
        </p:nvSpPr>
        <p:spPr bwMode="auto">
          <a:xfrm>
            <a:off x="4145281" y="1"/>
            <a:ext cx="3188547" cy="47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7" tIns="48178" rIns="96357" bIns="48178" numCol="1" anchor="t" anchorCtr="0" compatLnSpc="1">
            <a:prstTxWarp prst="textNoShape">
              <a:avLst/>
            </a:prstTxWarp>
          </a:bodyPr>
          <a:lstStyle>
            <a:lvl1pPr algn="r" defTabSz="963895">
              <a:lnSpc>
                <a:spcPct val="100000"/>
              </a:lnSpc>
              <a:spcBef>
                <a:spcPct val="0"/>
              </a:spcBef>
              <a:buFontTx/>
              <a:buNone/>
              <a:defRPr kumimoji="0" sz="1200"/>
            </a:lvl1pPr>
          </a:lstStyle>
          <a:p>
            <a:fld id="{ABC100D7-46C2-4EA9-B71E-97F1F7440BEC}" type="datetimeFigureOut">
              <a:rPr lang="en-US"/>
              <a:pPr/>
              <a:t>8/16/2022</a:t>
            </a:fld>
            <a:endParaRPr lang="en-US"/>
          </a:p>
        </p:txBody>
      </p:sp>
      <p:sp>
        <p:nvSpPr>
          <p:cNvPr id="25604" name="Rectangle 4"/>
          <p:cNvSpPr>
            <a:spLocks noGrp="1" noRot="1" noChangeAspect="1" noChangeArrowheads="1" noTextEdit="1"/>
          </p:cNvSpPr>
          <p:nvPr>
            <p:ph type="sldImg" idx="2"/>
          </p:nvPr>
        </p:nvSpPr>
        <p:spPr bwMode="auto">
          <a:xfrm>
            <a:off x="1208088" y="709613"/>
            <a:ext cx="4835525" cy="36274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56735" y="4573920"/>
            <a:ext cx="5420359" cy="433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7" tIns="48178" rIns="96357" bIns="481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6" name="Rectangle 6"/>
          <p:cNvSpPr>
            <a:spLocks noGrp="1" noChangeArrowheads="1"/>
          </p:cNvSpPr>
          <p:nvPr>
            <p:ph type="ftr" sz="quarter" idx="4"/>
          </p:nvPr>
        </p:nvSpPr>
        <p:spPr bwMode="auto">
          <a:xfrm>
            <a:off x="1" y="9146160"/>
            <a:ext cx="3188547" cy="47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7" tIns="48178" rIns="96357" bIns="48178" numCol="1" anchor="b" anchorCtr="0" compatLnSpc="1">
            <a:prstTxWarp prst="textNoShape">
              <a:avLst/>
            </a:prstTxWarp>
          </a:bodyPr>
          <a:lstStyle>
            <a:lvl1pPr defTabSz="963895">
              <a:lnSpc>
                <a:spcPct val="100000"/>
              </a:lnSpc>
              <a:spcBef>
                <a:spcPct val="0"/>
              </a:spcBef>
              <a:buFontTx/>
              <a:buNone/>
              <a:defRPr kumimoji="0" sz="1200"/>
            </a:lvl1pPr>
          </a:lstStyle>
          <a:p>
            <a:endParaRPr lang="en-US"/>
          </a:p>
        </p:txBody>
      </p:sp>
      <p:sp>
        <p:nvSpPr>
          <p:cNvPr id="25607" name="Rectangle 7"/>
          <p:cNvSpPr>
            <a:spLocks noGrp="1" noChangeArrowheads="1"/>
          </p:cNvSpPr>
          <p:nvPr>
            <p:ph type="sldNum" sz="quarter" idx="5"/>
          </p:nvPr>
        </p:nvSpPr>
        <p:spPr bwMode="auto">
          <a:xfrm>
            <a:off x="4145281" y="9146160"/>
            <a:ext cx="3188547" cy="47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7" tIns="48178" rIns="96357" bIns="48178" numCol="1" anchor="b" anchorCtr="0" compatLnSpc="1">
            <a:prstTxWarp prst="textNoShape">
              <a:avLst/>
            </a:prstTxWarp>
          </a:bodyPr>
          <a:lstStyle>
            <a:lvl1pPr algn="r" defTabSz="963895">
              <a:lnSpc>
                <a:spcPct val="100000"/>
              </a:lnSpc>
              <a:spcBef>
                <a:spcPct val="0"/>
              </a:spcBef>
              <a:buFontTx/>
              <a:buNone/>
              <a:defRPr kumimoji="0" sz="1200"/>
            </a:lvl1pPr>
          </a:lstStyle>
          <a:p>
            <a:fld id="{5B128A01-192F-4D58-BCBE-4720EB2AC660}" type="slidenum">
              <a:rPr lang="en-US"/>
              <a:pPr/>
              <a:t>‹#›</a:t>
            </a:fld>
            <a:endParaRPr lang="en-US"/>
          </a:p>
        </p:txBody>
      </p:sp>
    </p:spTree>
    <p:extLst>
      <p:ext uri="{BB962C8B-B14F-4D97-AF65-F5344CB8AC3E}">
        <p14:creationId xmlns:p14="http://schemas.microsoft.com/office/powerpoint/2010/main" val="430964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riverkeeper.org/"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www.nyc.gov/html/dep/html/harborwater/superfund_listings.shtml"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A038EE8-477C-449D-9477-52D6B8735656}" type="slidenum">
              <a:rPr lang="en-US"/>
              <a:pPr/>
              <a:t>1</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pPr>
              <a:buFont typeface="Symbol" pitchFamily="18" charset="2"/>
              <a:buNone/>
            </a:pPr>
            <a:r>
              <a:rPr lang="en-US" b="1" u="sng" dirty="0" smtClean="0"/>
              <a:t>NOTE:</a:t>
            </a:r>
            <a:endParaRPr lang="en-US" b="1" u="sng" dirty="0"/>
          </a:p>
          <a:p>
            <a:r>
              <a:rPr lang="en-US" dirty="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r>
              <a:rPr lang="en-US" dirty="0" smtClean="0"/>
              <a:t>.</a:t>
            </a:r>
          </a:p>
          <a:p>
            <a:endParaRPr lang="en-US" dirty="0" smtClean="0"/>
          </a:p>
          <a:p>
            <a:r>
              <a:rPr lang="en-US" dirty="0" smtClean="0"/>
              <a:t>General Construction Safety &amp; Health Provisions Subpart C 29 CFR 1926.20 – 35</a:t>
            </a:r>
            <a:r>
              <a:rPr lang="en-US" baseline="0" dirty="0" smtClean="0"/>
              <a:t>. </a:t>
            </a:r>
            <a:r>
              <a:rPr lang="en-US" dirty="0" smtClean="0"/>
              <a:t>Subpart C is one of the most important subparts because it covers an overview of many of the major safety requirements for construction work.</a:t>
            </a:r>
          </a:p>
          <a:p>
            <a:endParaRPr lang="en-US" dirty="0"/>
          </a:p>
          <a:p>
            <a:endParaRPr lang="en-US" b="1" u="sng"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0EC9E63-3B79-4793-A495-4C5B9D210D32}" type="slidenum">
              <a:rPr lang="en-US"/>
              <a:pPr/>
              <a:t>12</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rPr>
              <a:t>Hazard Recognition, Control and Education are Tools for Injury Prevention </a:t>
            </a:r>
          </a:p>
          <a:p>
            <a:pPr marL="0" marR="0" lvl="0" indent="0" algn="l" defTabSz="914400" rtl="0" eaLnBrk="1" fontAlgn="base" latinLnBrk="0" hangingPunct="1">
              <a:lnSpc>
                <a:spcPct val="80000"/>
              </a:lnSpc>
              <a:spcBef>
                <a:spcPct val="30000"/>
              </a:spcBef>
              <a:spcAft>
                <a:spcPct val="0"/>
              </a:spcAft>
              <a:buClrTx/>
              <a:buSzTx/>
              <a:buFontTx/>
              <a:buNone/>
              <a:tabLst/>
              <a:defRPr/>
            </a:pPr>
            <a:endPar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Engineering Controls.  </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Any physical safety device that is designed to passively protect the worker by preventing exposure to worksite hazards.</a:t>
            </a:r>
          </a:p>
          <a:p>
            <a:pPr marL="0" marR="0" lvl="0" indent="0" algn="l" defTabSz="914400" rtl="0" eaLnBrk="1" fontAlgn="base" latinLnBrk="0" hangingPunct="1">
              <a:lnSpc>
                <a:spcPct val="8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Administrative Controls</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Any procedure which significantly limits daily exposure by control or manipulation of the work schedule or manner in which work is performed.  Using Personal Protective Equipment (PPE) is not administrative control. </a:t>
            </a:r>
          </a:p>
          <a:p>
            <a:pPr marL="0" marR="0" lvl="0" indent="0" algn="l" defTabSz="914400" rtl="0" eaLnBrk="1" fontAlgn="base" latinLnBrk="0" hangingPunct="1">
              <a:lnSpc>
                <a:spcPct val="80000"/>
              </a:lnSpc>
              <a:spcBef>
                <a:spcPct val="30000"/>
              </a:spcBef>
              <a:spcAft>
                <a:spcPct val="0"/>
              </a:spcAft>
              <a:buClrTx/>
              <a:buSzTx/>
              <a:buFontTx/>
              <a:buChar char="•"/>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Work Practice Controls</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type of administrative control where the employer modifies the manner in which the employee performs assigned work.  The modification may result in a reduction of exposure through such methods as changing work habits, improving sanitation and hygiene practices, or making other changes in the way the employee performs the job. </a:t>
            </a:r>
          </a:p>
          <a:p>
            <a:pPr>
              <a:lnSpc>
                <a:spcPct val="80000"/>
              </a:lnSpc>
            </a:pPr>
            <a:endParaRPr lang="en-US" b="1" u="sng" dirty="0"/>
          </a:p>
          <a:p>
            <a:pPr>
              <a:lnSpc>
                <a:spcPct val="80000"/>
              </a:lnSpc>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41E2950-8D64-42B0-BC5A-F866752935A1}" type="slidenum">
              <a:rPr lang="en-US"/>
              <a:pPr/>
              <a:t>14</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pPr>
              <a:buFont typeface="Symbol" pitchFamily="18" charset="2"/>
              <a:buNone/>
            </a:pPr>
            <a:r>
              <a:rPr lang="en-US" u="sng" dirty="0"/>
              <a:t>TRAINER NOTES:</a:t>
            </a:r>
          </a:p>
          <a:p>
            <a:endParaRPr lang="en-US" sz="1100" dirty="0"/>
          </a:p>
          <a:p>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t>TRAINER NOTES:</a:t>
            </a:r>
          </a:p>
          <a:p>
            <a:endParaRPr lang="en-US" sz="1300" b="1" u="sng" dirty="0"/>
          </a:p>
          <a:p>
            <a:endParaRPr lang="en-US" sz="1300" dirty="0"/>
          </a:p>
          <a:p>
            <a:endParaRPr lang="en-US" dirty="0"/>
          </a:p>
        </p:txBody>
      </p:sp>
      <p:sp>
        <p:nvSpPr>
          <p:cNvPr id="4" name="Slide Number Placeholder 3"/>
          <p:cNvSpPr>
            <a:spLocks noGrp="1"/>
          </p:cNvSpPr>
          <p:nvPr>
            <p:ph type="sldNum" sz="quarter" idx="10"/>
          </p:nvPr>
        </p:nvSpPr>
        <p:spPr/>
        <p:txBody>
          <a:bodyPr/>
          <a:lstStyle/>
          <a:p>
            <a:fld id="{5B128A01-192F-4D58-BCBE-4720EB2AC660}" type="slidenum">
              <a:rPr lang="en-US" smtClean="0"/>
              <a:pPr/>
              <a:t>15</a:t>
            </a:fld>
            <a:endParaRPr lang="en-US"/>
          </a:p>
        </p:txBody>
      </p:sp>
    </p:spTree>
    <p:extLst>
      <p:ext uri="{BB962C8B-B14F-4D97-AF65-F5344CB8AC3E}">
        <p14:creationId xmlns:p14="http://schemas.microsoft.com/office/powerpoint/2010/main" val="288266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531876-C40D-45AE-9E3E-4C584E689CE4}" type="slidenum">
              <a:rPr lang="en-US"/>
              <a:pPr/>
              <a:t>16</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a:p>
            <a:r>
              <a:rPr lang="en-US" dirty="0" smtClean="0"/>
              <a:t>The Blue tarps are designed to temporarily protect a building until a permanent roof is constructed</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8417863-D9CA-4B5F-86B2-CE82FE31DB44}" type="slidenum">
              <a:rPr lang="en-US"/>
              <a:pPr/>
              <a:t>17</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a:lnSpc>
                <a:spcPct val="80000"/>
              </a:lnSpc>
            </a:pPr>
            <a:r>
              <a:rPr lang="en-US" sz="1100" dirty="0" smtClean="0"/>
              <a:t>Aerial lifts – Vehicle-mounted devices used to get a worker to an elevated position, — referred to as “cherry pickers” or “boom trucks”</a:t>
            </a:r>
          </a:p>
          <a:p>
            <a:pPr>
              <a:lnSpc>
                <a:spcPct val="80000"/>
              </a:lnSpc>
            </a:pPr>
            <a:endParaRPr lang="en-US"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6D4A91-9EE2-410A-B584-CF39F248D051}" type="slidenum">
              <a:rPr lang="en-US"/>
              <a:pPr/>
              <a:t>18</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pPr>
              <a:buFont typeface="Symbol" pitchFamily="18" charset="2"/>
              <a:buNone/>
            </a:pPr>
            <a:r>
              <a:rPr lang="en-US" b="1" u="sng" dirty="0"/>
              <a:t>TRAINER NOTES:</a:t>
            </a:r>
          </a:p>
          <a:p>
            <a:r>
              <a:rPr lang="en-US" dirty="0" smtClean="0"/>
              <a:t>This QA tower is set up to inspect debris trucks going into dumpsites.  The inspector is at risk from vehicle traffic traveling near the tower.  Notice in this photo, the lack of buffer zone around the tower. There should be visual markings such as cones, signs or tape to identify the tower to the drivers.</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BEC29F-FB49-4C2A-BA20-61E724BC6017}" type="slidenum">
              <a:rPr lang="en-US"/>
              <a:pPr/>
              <a:t>19</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2EED17-56E6-413E-959E-8D40A8E82582}" type="slidenum">
              <a:rPr lang="en-US"/>
              <a:pPr/>
              <a:t>20</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pPr>
              <a:tabLst>
                <a:tab pos="2426589" algn="l"/>
              </a:tabLst>
            </a:pPr>
            <a:r>
              <a:rPr lang="en-US" b="1" u="sng" dirty="0"/>
              <a:t>TRAINER NOTES:</a:t>
            </a:r>
          </a:p>
          <a:p>
            <a:pPr>
              <a:tabLst>
                <a:tab pos="2426589" algn="l"/>
              </a:tabLst>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8DB719F-6529-4783-91BE-7900D4B8249F}" type="slidenum">
              <a:rPr lang="en-US"/>
              <a:pPr/>
              <a:t>21</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a:p>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6AD395-9223-4AF1-A576-819A2DCE20A7}" type="slidenum">
              <a:rPr lang="en-US"/>
              <a:pPr/>
              <a:t>22</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pPr>
              <a:buFont typeface="Symbol" pitchFamily="18" charset="2"/>
              <a:buNone/>
            </a:pPr>
            <a:r>
              <a:rPr lang="en-US" b="1" u="sng" dirty="0"/>
              <a:t>TRAINER NOTES: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§1926.201 Signaling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Flagmen</a:t>
            </a:r>
          </a:p>
          <a:p>
            <a:endParaRPr lang="en-US" b="1"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9470DC-B166-47A9-9980-75027ECCBBBC}" type="slidenum">
              <a:rPr lang="en-US"/>
              <a:pPr/>
              <a:t>2</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pPr>
              <a:buFont typeface="Symbol" pitchFamily="18" charset="2"/>
              <a:buNone/>
            </a:pPr>
            <a:r>
              <a:rPr lang="en-US" b="1" u="sng" dirty="0"/>
              <a:t>TRAINER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rPr>
              <a:t>Introduction/Overview</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Background</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Workers’ Rights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Additional Training Required</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Incident Command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rPr>
              <a:t>Physical Hazards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Traffic/Driving	- Work Zones</a:t>
            </a:r>
          </a:p>
          <a:p>
            <a:pPr marL="181994" marR="0" lvl="0" indent="-181994"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Heavy Equipment 	- Falls</a:t>
            </a:r>
          </a:p>
          <a:p>
            <a:pPr marL="181994" marR="0" lvl="0" indent="-181994"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Debris</a:t>
            </a:r>
          </a:p>
          <a:p>
            <a:pPr marL="181994" marR="0" lvl="0" indent="-181994"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Electrical	</a:t>
            </a:r>
          </a:p>
          <a:p>
            <a:pPr marL="181994" marR="0" lvl="0" indent="-181994"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-Confined Space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rPr>
              <a:t>Health Hazards</a:t>
            </a:r>
          </a:p>
          <a:p>
            <a:pPr marL="181994" marR="0" lvl="0" indent="-181994"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Heat Stress		</a:t>
            </a:r>
          </a:p>
          <a:p>
            <a:pPr marL="181994" marR="0" lvl="0" indent="-181994"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Cold Stress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-Traumatic Stress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Sunburn		- Chemicals</a:t>
            </a:r>
          </a:p>
          <a:p>
            <a:pPr marL="181994" marR="0" lvl="0" indent="-181994"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Water-borne	- Food-borne</a:t>
            </a:r>
          </a:p>
          <a:p>
            <a:pPr marL="181994" marR="0" lvl="0" indent="-181994" algn="l" defTabSz="914400" rtl="0" eaLnBrk="1" fontAlgn="base" latinLnBrk="0" hangingPunct="1">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Animals/Insects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rPr>
              <a:t>Summary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Additional Information</a:t>
            </a:r>
          </a:p>
          <a:p>
            <a:r>
              <a:rPr lang="en-US" dirty="0"/>
              <a:t>	</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519265E-3920-4110-9C7D-F3F8EF70341A}" type="slidenum">
              <a:rPr lang="en-US"/>
              <a:pPr/>
              <a:t>23</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pPr>
              <a:buFont typeface="Symbol" pitchFamily="18" charset="2"/>
              <a:buNone/>
            </a:pPr>
            <a:r>
              <a:rPr lang="en-US" b="1" u="sng" dirty="0"/>
              <a:t>TRAINER NOTES: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 1926.202 Barricades</a:t>
            </a:r>
          </a:p>
          <a:p>
            <a:endParaRPr lang="en-US" b="1"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09713D3-98D6-4F80-BC13-7C709D8D5D95}" type="slidenum">
              <a:rPr lang="en-US"/>
              <a:pPr/>
              <a:t>24</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b="1" u="sng" dirty="0"/>
          </a:p>
          <a:p>
            <a:r>
              <a:rPr lang="en-US" dirty="0" smtClean="0"/>
              <a:t> </a:t>
            </a:r>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0888D1-7DD9-4245-A3E0-D6FA09035055}" type="slidenum">
              <a:rPr lang="en-US"/>
              <a:pPr/>
              <a:t>25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162560" y="4573920"/>
            <a:ext cx="7152640" cy="4335484"/>
          </a:xfrm>
        </p:spPr>
        <p:txBody>
          <a:bodyPr/>
          <a:lstStyle/>
          <a:p>
            <a:pPr>
              <a:buFont typeface="Symbol" pitchFamily="18" charset="2"/>
              <a:buNone/>
            </a:pPr>
            <a:r>
              <a:rPr lang="en-US" b="1" u="sng" dirty="0"/>
              <a:t>TRAINER NOTES:</a:t>
            </a:r>
          </a:p>
          <a:p>
            <a:endParaRPr lang="en-US" sz="1100" dirty="0"/>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A3F7E2-E94C-4255-9032-C4540C9809D1}" type="slidenum">
              <a:rPr lang="en-US"/>
              <a:pPr/>
              <a:t>26</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53D2FAF-EACA-4A3B-99B8-7703115805D0}" type="slidenum">
              <a:rPr lang="en-US"/>
              <a:pPr/>
              <a:t>27</a:t>
            </a:fld>
            <a:endParaRPr lang="en-US"/>
          </a:p>
        </p:txBody>
      </p:sp>
      <p:sp>
        <p:nvSpPr>
          <p:cNvPr id="90114" name="Rectangle 2"/>
          <p:cNvSpPr>
            <a:spLocks noGrp="1" noRot="1" noChangeAspect="1" noChangeArrowheads="1" noTextEdit="1"/>
          </p:cNvSpPr>
          <p:nvPr>
            <p:ph type="sldImg"/>
          </p:nvPr>
        </p:nvSpPr>
        <p:spPr>
          <a:xfrm>
            <a:off x="1260475" y="720725"/>
            <a:ext cx="4799013" cy="3598863"/>
          </a:xfrm>
          <a:ln/>
        </p:spPr>
      </p:sp>
      <p:sp>
        <p:nvSpPr>
          <p:cNvPr id="90115" name="Rectangle 3"/>
          <p:cNvSpPr>
            <a:spLocks noGrp="1" noChangeArrowheads="1"/>
          </p:cNvSpPr>
          <p:nvPr>
            <p:ph type="body" idx="1"/>
          </p:nvPr>
        </p:nvSpPr>
        <p:spPr>
          <a:xfrm>
            <a:off x="404708" y="4560486"/>
            <a:ext cx="6422813" cy="4320373"/>
          </a:xfrm>
        </p:spPr>
        <p:txBody>
          <a:bodyPr/>
          <a:lstStyle/>
          <a:p>
            <a:pPr>
              <a:buFont typeface="Symbol" pitchFamily="18" charset="2"/>
              <a:buNone/>
            </a:pPr>
            <a:r>
              <a:rPr lang="en-US" b="1" u="sng" dirty="0"/>
              <a:t>TRAINER NOTES:</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OSHA 1926 Subpart I - Tools – Hand and Power</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3CEEAB-6990-44CC-84DD-681D43EA2E3D}" type="slidenum">
              <a:rPr lang="en-US"/>
              <a:pPr/>
              <a:t>28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b="1"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9AE6967-E4C2-46B4-902C-39AF75116A4B}" type="slidenum">
              <a:rPr lang="en-US"/>
              <a:pPr/>
              <a:t>29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a:buFont typeface="Symbol" pitchFamily="18" charset="2"/>
              <a:buNone/>
            </a:pPr>
            <a:r>
              <a:rPr lang="en-US" b="1" u="sng" dirty="0"/>
              <a:t>TRAINER NOTES:</a:t>
            </a:r>
          </a:p>
          <a:p>
            <a:pPr>
              <a:buFont typeface="Symbol" pitchFamily="18" charset="2"/>
              <a:buChar char=""/>
            </a:pPr>
            <a:endParaRPr lang="en-US" b="1" u="sng" dirty="0"/>
          </a:p>
          <a:p>
            <a:pPr>
              <a:buFont typeface="Symbol" pitchFamily="18" charset="2"/>
              <a:buChar char=""/>
            </a:pPr>
            <a:r>
              <a:rPr lang="en-US" dirty="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B742C0-5185-4ED4-9B93-0D0556691307}" type="slidenum">
              <a:rPr lang="en-US"/>
              <a:pPr/>
              <a:t>30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a:buFont typeface="Symbol" pitchFamily="18" charset="2"/>
              <a:buNone/>
            </a:pPr>
            <a:r>
              <a:rPr lang="en-US" b="1" u="sng"/>
              <a:t>TRAINER NOTES:</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4AF4B21-91C4-4ACE-A00D-20B492D589E9}" type="slidenum">
              <a:rPr lang="en-US"/>
              <a:pPr/>
              <a:t>31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pPr>
              <a:buFont typeface="Symbol" pitchFamily="18" charset="2"/>
              <a:buNone/>
            </a:pPr>
            <a:r>
              <a:rPr lang="en-US" b="1" u="sng"/>
              <a:t>TRAINER NOTES:</a:t>
            </a:r>
          </a:p>
          <a:p>
            <a:endParaRPr lang="en-US" b="1" u="sn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B428DB-7DAA-4BA4-85D2-522ADE2DADD5}" type="slidenum">
              <a:rPr lang="en-US"/>
              <a:pPr/>
              <a:t>33</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a:lnSpc>
                <a:spcPct val="80000"/>
              </a:lnSpc>
            </a:pPr>
            <a:endParaRPr lang="en-US" b="1" u="sng"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96B4B7B-9B4B-4425-8C15-FD2AC0F01420}" type="slidenum">
              <a:rPr lang="en-US"/>
              <a:pPr/>
              <a:t>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a:tabLst>
                <a:tab pos="485318" algn="l"/>
              </a:tabLst>
            </a:pPr>
            <a:r>
              <a:rPr lang="en-US" b="1" u="sng" dirty="0"/>
              <a:t>TRAINER NOTES:</a:t>
            </a:r>
          </a:p>
          <a:p>
            <a:pPr>
              <a:tabLst>
                <a:tab pos="485318" algn="l"/>
              </a:tabLst>
            </a:pPr>
            <a:endParaRPr lang="en-US" dirty="0"/>
          </a:p>
          <a:p>
            <a:pPr marL="0" marR="0" lvl="0" indent="0" algn="l" defTabSz="914400" rtl="0" eaLnBrk="1" fontAlgn="base" latinLnBrk="0" hangingPunct="1">
              <a:lnSpc>
                <a:spcPct val="100000"/>
              </a:lnSpc>
              <a:spcBef>
                <a:spcPct val="30000"/>
              </a:spcBef>
              <a:spcAft>
                <a:spcPct val="0"/>
              </a:spcAft>
              <a:buClrTx/>
              <a:buSzTx/>
              <a:buFontTx/>
              <a:buChar char="•"/>
              <a:tabLst>
                <a:tab pos="485318" algn="l"/>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Environmental and occupational health hazards are a potential threat to deployed  personnel</a:t>
            </a:r>
          </a:p>
          <a:p>
            <a:pPr marL="0" marR="0" lvl="0" indent="0" algn="l" defTabSz="914400" rtl="0" eaLnBrk="1" fontAlgn="base" latinLnBrk="0" hangingPunct="1">
              <a:lnSpc>
                <a:spcPct val="100000"/>
              </a:lnSpc>
              <a:spcBef>
                <a:spcPct val="30000"/>
              </a:spcBef>
              <a:spcAft>
                <a:spcPct val="0"/>
              </a:spcAft>
              <a:buClrTx/>
              <a:buSzTx/>
              <a:buFontTx/>
              <a:buChar char="•"/>
              <a:tabLst>
                <a:tab pos="485318" algn="l"/>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Additional training is required for specific operations involving, but not limited to:</a:t>
            </a:r>
          </a:p>
          <a:p>
            <a:pPr marL="0" marR="0" lvl="0" indent="0" algn="l" defTabSz="914400" rtl="0" eaLnBrk="1" fontAlgn="base" latinLnBrk="0" hangingPunct="1">
              <a:lnSpc>
                <a:spcPct val="100000"/>
              </a:lnSpc>
              <a:spcBef>
                <a:spcPct val="30000"/>
              </a:spcBef>
              <a:spcAft>
                <a:spcPct val="0"/>
              </a:spcAft>
              <a:buClrTx/>
              <a:buSzTx/>
              <a:buFontTx/>
              <a:buNone/>
              <a:tabLst>
                <a:tab pos="485318" algn="l"/>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Confined spaces</a:t>
            </a:r>
          </a:p>
          <a:p>
            <a:pPr marL="0" marR="0" lvl="0" indent="0" algn="l" defTabSz="914400" rtl="0" eaLnBrk="1" fontAlgn="base" latinLnBrk="0" hangingPunct="1">
              <a:lnSpc>
                <a:spcPct val="100000"/>
              </a:lnSpc>
              <a:spcBef>
                <a:spcPct val="30000"/>
              </a:spcBef>
              <a:spcAft>
                <a:spcPct val="0"/>
              </a:spcAft>
              <a:buClrTx/>
              <a:buSzTx/>
              <a:buFontTx/>
              <a:buNone/>
              <a:tabLst>
                <a:tab pos="485318" algn="l"/>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Excavations</a:t>
            </a:r>
          </a:p>
          <a:p>
            <a:pPr marL="0" marR="0" lvl="0" indent="0" algn="l" defTabSz="914400" rtl="0" eaLnBrk="1" fontAlgn="base" latinLnBrk="0" hangingPunct="1">
              <a:lnSpc>
                <a:spcPct val="100000"/>
              </a:lnSpc>
              <a:spcBef>
                <a:spcPct val="30000"/>
              </a:spcBef>
              <a:spcAft>
                <a:spcPct val="0"/>
              </a:spcAft>
              <a:buClrTx/>
              <a:buSzTx/>
              <a:buFontTx/>
              <a:buNone/>
              <a:tabLst>
                <a:tab pos="485318" algn="l"/>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Heavy equipment operators</a:t>
            </a:r>
          </a:p>
          <a:p>
            <a:pPr marL="0" marR="0" lvl="0" indent="0" algn="l" defTabSz="914400" rtl="0" eaLnBrk="1" fontAlgn="base" latinLnBrk="0" hangingPunct="1">
              <a:lnSpc>
                <a:spcPct val="100000"/>
              </a:lnSpc>
              <a:spcBef>
                <a:spcPct val="30000"/>
              </a:spcBef>
              <a:spcAft>
                <a:spcPct val="0"/>
              </a:spcAft>
              <a:buClrTx/>
              <a:buSzTx/>
              <a:buFontTx/>
              <a:buNone/>
              <a:tabLst>
                <a:tab pos="485318" algn="l"/>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Fall protection</a:t>
            </a:r>
          </a:p>
          <a:p>
            <a:pPr marL="0" marR="0" lvl="0" indent="0" algn="l" defTabSz="914400" rtl="0" eaLnBrk="1" fontAlgn="base" latinLnBrk="0" hangingPunct="1">
              <a:lnSpc>
                <a:spcPct val="100000"/>
              </a:lnSpc>
              <a:spcBef>
                <a:spcPct val="30000"/>
              </a:spcBef>
              <a:spcAft>
                <a:spcPct val="0"/>
              </a:spcAft>
              <a:buClrTx/>
              <a:buSzTx/>
              <a:buFontTx/>
              <a:buNone/>
              <a:tabLst>
                <a:tab pos="485318" algn="l"/>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Work zone safety</a:t>
            </a:r>
          </a:p>
          <a:p>
            <a:pPr>
              <a:buFontTx/>
              <a:buChar char="•"/>
              <a:tabLst>
                <a:tab pos="485318" algn="l"/>
              </a:tabLst>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2C360E6-E3E4-4468-A2C4-91B36E623023}" type="slidenum">
              <a:rPr lang="en-US"/>
              <a:pPr/>
              <a:t>34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731520" y="4573920"/>
            <a:ext cx="5852160" cy="4335484"/>
          </a:xfrm>
        </p:spPr>
        <p:txBody>
          <a:bodyPr/>
          <a:lstStyle/>
          <a:p>
            <a:pPr>
              <a:lnSpc>
                <a:spcPct val="80000"/>
              </a:lnSpc>
              <a:buFont typeface="Symbol" pitchFamily="18" charset="2"/>
              <a:buNone/>
            </a:pPr>
            <a:r>
              <a:rPr lang="en-US" b="1" u="sng" dirty="0"/>
              <a:t>TRAINER NOTES:</a:t>
            </a:r>
          </a:p>
          <a:p>
            <a:pPr>
              <a:lnSpc>
                <a:spcPct val="80000"/>
              </a:lnSpc>
              <a:buFont typeface="Symbol" pitchFamily="18" charset="2"/>
              <a:buNone/>
            </a:pPr>
            <a:endParaRPr lang="en-US" b="1" u="sng" dirty="0"/>
          </a:p>
          <a:p>
            <a:pPr>
              <a:lnSpc>
                <a:spcPct val="80000"/>
              </a:lnSpc>
            </a:pPr>
            <a:r>
              <a:rPr lang="en-US" dirty="0" smtClean="0"/>
              <a:t>This is an example of unstable structures that workers will be tempted to enter.</a:t>
            </a:r>
          </a:p>
          <a:p>
            <a:pPr>
              <a:lnSpc>
                <a:spcPct val="80000"/>
              </a:lnSpc>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D0DE613-B96A-4EE6-A84C-61C492CCF263}" type="slidenum">
              <a:rPr lang="en-US"/>
              <a:pPr/>
              <a:t>35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8A437A0-CC00-40E7-B0FD-2D6C27563433}" type="slidenum">
              <a:rPr lang="en-US"/>
              <a:pPr/>
              <a:t>36</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AAB22B4-CD8C-4772-B4E7-73FB8F0C2043}" type="slidenum">
              <a:rPr lang="en-US"/>
              <a:pPr/>
              <a:t>37</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b="1" u="sng"/>
              <a:t>TRAINER NOTES: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E06173F-466A-4AAD-B8C6-8989B87E7AA6}" type="slidenum">
              <a:rPr lang="en-US"/>
              <a:pPr/>
              <a:t>38</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pPr>
              <a:buFont typeface="Symbol" pitchFamily="18" charset="2"/>
              <a:buNone/>
            </a:pPr>
            <a:r>
              <a:rPr lang="en-US" b="1" u="sng"/>
              <a:t>TRAINER NOTES:</a:t>
            </a:r>
          </a:p>
          <a:p>
            <a:endParaRPr lang="en-US" b="1" u="sn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DEF149-0F02-433F-B821-0E1B46B75327}" type="slidenum">
              <a:rPr lang="en-US"/>
              <a:pPr/>
              <a:t>39</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pPr>
              <a:lnSpc>
                <a:spcPct val="90000"/>
              </a:lnSpc>
              <a:buFont typeface="Symbol" pitchFamily="18" charset="2"/>
              <a:buNone/>
            </a:pPr>
            <a:r>
              <a:rPr lang="en-US" b="1" u="sng" dirty="0"/>
              <a:t>TRAINER NOTES:</a:t>
            </a:r>
          </a:p>
          <a:p>
            <a:pPr>
              <a:lnSpc>
                <a:spcPct val="90000"/>
              </a:lnSpc>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E0C7CF-728F-4B95-B1D1-28F304D43F20}" type="slidenum">
              <a:rPr lang="en-US"/>
              <a:pPr/>
              <a:t>40</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a:p>
            <a:r>
              <a:rPr lang="en-US" dirty="0" smtClean="0"/>
              <a:t>Picture from the Sun Herald.com http://www.sunherald.com/mld/sunherald/</a:t>
            </a:r>
          </a:p>
          <a:p>
            <a:endParaRPr lang="en-US" dirty="0" smtClean="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B128A01-192F-4D58-BCBE-4720EB2AC660}" type="slidenum">
              <a:rPr lang="en-US" smtClean="0"/>
              <a:pPr/>
              <a:t>42</a:t>
            </a:fld>
            <a:endParaRPr lang="en-US"/>
          </a:p>
        </p:txBody>
      </p:sp>
    </p:spTree>
    <p:extLst>
      <p:ext uri="{BB962C8B-B14F-4D97-AF65-F5344CB8AC3E}">
        <p14:creationId xmlns:p14="http://schemas.microsoft.com/office/powerpoint/2010/main" val="3189009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 </a:t>
            </a:r>
          </a:p>
          <a:p>
            <a:endParaRPr lang="en-US" baseline="0" dirty="0"/>
          </a:p>
        </p:txBody>
      </p:sp>
      <p:sp>
        <p:nvSpPr>
          <p:cNvPr id="4" name="Slide Number Placeholder 3"/>
          <p:cNvSpPr>
            <a:spLocks noGrp="1"/>
          </p:cNvSpPr>
          <p:nvPr>
            <p:ph type="sldNum" sz="quarter" idx="10"/>
          </p:nvPr>
        </p:nvSpPr>
        <p:spPr/>
        <p:txBody>
          <a:bodyPr/>
          <a:lstStyle/>
          <a:p>
            <a:fld id="{5B128A01-192F-4D58-BCBE-4720EB2AC660}" type="slidenum">
              <a:rPr lang="en-US" smtClean="0"/>
              <a:pPr/>
              <a:t>43</a:t>
            </a:fld>
            <a:endParaRPr lang="en-US"/>
          </a:p>
        </p:txBody>
      </p:sp>
    </p:spTree>
    <p:extLst>
      <p:ext uri="{BB962C8B-B14F-4D97-AF65-F5344CB8AC3E}">
        <p14:creationId xmlns:p14="http://schemas.microsoft.com/office/powerpoint/2010/main" val="3189009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Notes: </a:t>
            </a:r>
          </a:p>
          <a:p>
            <a:endParaRPr lang="en-US" baseline="0" dirty="0"/>
          </a:p>
        </p:txBody>
      </p:sp>
      <p:sp>
        <p:nvSpPr>
          <p:cNvPr id="4" name="Slide Number Placeholder 3"/>
          <p:cNvSpPr>
            <a:spLocks noGrp="1"/>
          </p:cNvSpPr>
          <p:nvPr>
            <p:ph type="sldNum" sz="quarter" idx="10"/>
          </p:nvPr>
        </p:nvSpPr>
        <p:spPr/>
        <p:txBody>
          <a:bodyPr/>
          <a:lstStyle/>
          <a:p>
            <a:fld id="{5B128A01-192F-4D58-BCBE-4720EB2AC660}" type="slidenum">
              <a:rPr lang="en-US" smtClean="0"/>
              <a:pPr/>
              <a:t>44</a:t>
            </a:fld>
            <a:endParaRPr lang="en-US"/>
          </a:p>
        </p:txBody>
      </p:sp>
    </p:spTree>
    <p:extLst>
      <p:ext uri="{BB962C8B-B14F-4D97-AF65-F5344CB8AC3E}">
        <p14:creationId xmlns:p14="http://schemas.microsoft.com/office/powerpoint/2010/main" val="318900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CDBEA3-477C-48AF-BB70-3B6F837B765A}" type="slidenum">
              <a:rPr lang="en-US"/>
              <a:pPr/>
              <a:t>4</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a:lnSpc>
                <a:spcPct val="80000"/>
              </a:lnSpc>
              <a:buFont typeface="Symbol" pitchFamily="18" charset="2"/>
              <a:buNone/>
            </a:pPr>
            <a:endParaRPr lang="en-US" b="1" u="sng" dirty="0"/>
          </a:p>
          <a:p>
            <a:pPr>
              <a:lnSpc>
                <a:spcPct val="80000"/>
              </a:lnSpc>
            </a:pPr>
            <a:r>
              <a:rPr lang="en-US" dirty="0" smtClean="0"/>
              <a:t>An effective disaster site worker safety program includes provisions for the systematic identification, evaluation, and prevention or control of general workplace hazards, specific job hazards, and potential hazards that may arise from foreseeable conditions. </a:t>
            </a:r>
          </a:p>
          <a:p>
            <a:pPr>
              <a:lnSpc>
                <a:spcPct val="80000"/>
              </a:lnSpc>
            </a:pPr>
            <a:endParaRPr lang="en-US" dirty="0"/>
          </a:p>
          <a:p>
            <a:pPr>
              <a:lnSpc>
                <a:spcPct val="80000"/>
              </a:lnSpc>
            </a:pPr>
            <a:endParaRPr lang="en-US" sz="7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28A01-192F-4D58-BCBE-4720EB2AC660}" type="slidenum">
              <a:rPr lang="en-US" smtClean="0"/>
              <a:pPr/>
              <a:t>45</a:t>
            </a:fld>
            <a:endParaRPr lang="en-US"/>
          </a:p>
        </p:txBody>
      </p:sp>
    </p:spTree>
    <p:extLst>
      <p:ext uri="{BB962C8B-B14F-4D97-AF65-F5344CB8AC3E}">
        <p14:creationId xmlns:p14="http://schemas.microsoft.com/office/powerpoint/2010/main" val="2335097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45B515-B3D4-4426-A57D-56F3A9E10F9E}" type="slidenum">
              <a:rPr lang="en-US"/>
              <a:pPr/>
              <a:t>46</a:t>
            </a:fld>
            <a:endParaRPr lang="en-US"/>
          </a:p>
        </p:txBody>
      </p:sp>
      <p:sp>
        <p:nvSpPr>
          <p:cNvPr id="88066" name="Rectangle 2"/>
          <p:cNvSpPr>
            <a:spLocks noGrp="1" noRot="1" noChangeAspect="1" noChangeArrowheads="1" noTextEdit="1"/>
          </p:cNvSpPr>
          <p:nvPr>
            <p:ph type="sldImg"/>
          </p:nvPr>
        </p:nvSpPr>
        <p:spPr>
          <a:xfrm>
            <a:off x="1260475" y="720725"/>
            <a:ext cx="4799013" cy="3598863"/>
          </a:xfrm>
          <a:ln/>
        </p:spPr>
      </p:sp>
      <p:sp>
        <p:nvSpPr>
          <p:cNvPr id="88067" name="Rectangle 3"/>
          <p:cNvSpPr>
            <a:spLocks noGrp="1" noChangeArrowheads="1"/>
          </p:cNvSpPr>
          <p:nvPr>
            <p:ph type="body" idx="1"/>
          </p:nvPr>
        </p:nvSpPr>
        <p:spPr>
          <a:xfrm>
            <a:off x="812800" y="4560486"/>
            <a:ext cx="5608320" cy="4320373"/>
          </a:xfrm>
        </p:spPr>
        <p:txBody>
          <a:bodyPr/>
          <a:lstStyle/>
          <a:p>
            <a:pPr marL="242659" indent="-242659"/>
            <a:r>
              <a:rPr lang="en-US" b="1" u="sng" dirty="0"/>
              <a:t>TRAINER NOTES:</a:t>
            </a:r>
          </a:p>
          <a:p>
            <a:pPr marL="242659" indent="-242659"/>
            <a:endParaRPr lang="en-US" b="1" u="sng" dirty="0"/>
          </a:p>
          <a:p>
            <a:pPr marL="727977" lvl="1" indent="-242659"/>
            <a:endParaRPr lang="en-US" dirty="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66FED9-941E-41D7-9178-F0C047B410A5}" type="slidenum">
              <a:rPr lang="en-US"/>
              <a:pPr/>
              <a:t>47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a:lnSpc>
                <a:spcPct val="80000"/>
              </a:lnSpc>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D5FA28-DF81-44E0-BEB9-F39A7DE54F9D}" type="slidenum">
              <a:rPr lang="en-US"/>
              <a:pPr/>
              <a:t>48</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a:lnSpc>
                <a:spcPct val="80000"/>
              </a:lnSpc>
              <a:buFont typeface="Symbol" pitchFamily="18" charset="2"/>
              <a:buNone/>
            </a:pPr>
            <a:endParaRPr lang="en-US" b="1" u="sng" dirty="0"/>
          </a:p>
          <a:p>
            <a:pPr>
              <a:lnSpc>
                <a:spcPct val="80000"/>
              </a:lnSpc>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FA481C-8507-41DD-BD4F-DECA93E8C9AE}" type="slidenum">
              <a:rPr lang="en-US"/>
              <a:pPr/>
              <a:t>49</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b="1" u="sng" dirty="0"/>
              <a:t>TRAINER NOTES:</a:t>
            </a:r>
          </a:p>
          <a:p>
            <a:endParaRPr 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DD458D4-541C-4016-8CF0-763B44FBE645}" type="slidenum">
              <a:rPr lang="en-US"/>
              <a:pPr/>
              <a:t>50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406400" y="4573920"/>
            <a:ext cx="6583680" cy="4335484"/>
          </a:xfrm>
        </p:spPr>
        <p:txBody>
          <a:bodyPr/>
          <a:lstStyle/>
          <a:p>
            <a:pPr>
              <a:lnSpc>
                <a:spcPct val="80000"/>
              </a:lnSpc>
            </a:pPr>
            <a:r>
              <a:rPr lang="en-US" b="1" u="sng" dirty="0"/>
              <a:t>TRAINER NOTES:</a:t>
            </a:r>
          </a:p>
          <a:p>
            <a:pPr>
              <a:lnSpc>
                <a:spcPct val="80000"/>
              </a:lnSpc>
            </a:pPr>
            <a:endParaRPr lang="en-US" b="1" u="sng" dirty="0"/>
          </a:p>
          <a:p>
            <a:pPr>
              <a:lnSpc>
                <a:spcPct val="80000"/>
              </a:lnSpc>
            </a:pPr>
            <a:r>
              <a:rPr lang="en-US" b="1" u="sng" dirty="0"/>
              <a:t>Image from Huffington Post (October 30, 2012) http://</a:t>
            </a:r>
            <a:r>
              <a:rPr lang="en-US" b="1" u="sng" dirty="0" err="1"/>
              <a:t>i.huffpost.com</a:t>
            </a:r>
            <a:r>
              <a:rPr lang="en-US" b="1" u="sng" dirty="0"/>
              <a:t>/gen/840327/thumbs/s-HURRICANE-SANDY-SEWAGE-large.jpg?7</a:t>
            </a:r>
          </a:p>
          <a:p>
            <a:pPr>
              <a:lnSpc>
                <a:spcPct val="80000"/>
              </a:lnSpc>
            </a:pPr>
            <a:r>
              <a:rPr lang="en-US" sz="1100" dirty="0"/>
              <a:t>Wall Street Journal (November 11, 2012) </a:t>
            </a:r>
          </a:p>
          <a:p>
            <a:pPr>
              <a:lnSpc>
                <a:spcPct val="80000"/>
              </a:lnSpc>
            </a:pPr>
            <a:r>
              <a:rPr lang="en-US" sz="1100" dirty="0"/>
              <a:t>http://</a:t>
            </a:r>
            <a:r>
              <a:rPr lang="en-US" sz="1100" dirty="0" err="1"/>
              <a:t>online.wsj.com</a:t>
            </a:r>
            <a:r>
              <a:rPr lang="en-US" sz="1100" dirty="0"/>
              <a:t>/article/SB10001424127887324073504578109550624063018.html</a:t>
            </a:r>
          </a:p>
          <a:p>
            <a:pPr>
              <a:lnSpc>
                <a:spcPct val="80000"/>
              </a:lnSpc>
            </a:pPr>
            <a:endParaRPr lang="en-US" sz="1100" dirty="0"/>
          </a:p>
          <a:p>
            <a:r>
              <a:rPr lang="en-US" sz="1300" dirty="0"/>
              <a:t>Hurricane Sandy's environmental impact is still being assessed, but the worries for residents of New York and New Jersey are crystallized by one fact: Of the two states' 198 Superfund toxic-waste sites, 45 are within a half-mile of coastal areas vulnerable to storm surge.</a:t>
            </a:r>
          </a:p>
          <a:p>
            <a:r>
              <a:rPr lang="en-US" sz="1300" dirty="0"/>
              <a:t>The Environmental Protection Agency, which oversees cleanup of those sites, was unable to say how many of them flooded on the night of Oct. 29. But the agency said its initial appraisals show that several "were impacted by the storm," including a site contaminated by lead near Sayreville, N.J., and the </a:t>
            </a:r>
            <a:r>
              <a:rPr lang="en-US" sz="1300" dirty="0" err="1"/>
              <a:t>Gowanus</a:t>
            </a:r>
            <a:r>
              <a:rPr lang="en-US" sz="1300" dirty="0"/>
              <a:t> Canal and Newtown Creek sites in New York City.</a:t>
            </a:r>
          </a:p>
          <a:p>
            <a:endParaRPr lang="en-US" sz="1300" dirty="0"/>
          </a:p>
          <a:p>
            <a:r>
              <a:rPr lang="en-US" sz="1300" dirty="0"/>
              <a:t>Huffington Post (October 30, 2012)</a:t>
            </a:r>
          </a:p>
          <a:p>
            <a:r>
              <a:rPr lang="en-US" sz="1300" dirty="0"/>
              <a:t>Raw sewage, industrial chemicals and floating debris filled flooded waterways around New York City on Tuesday.</a:t>
            </a:r>
          </a:p>
          <a:p>
            <a:r>
              <a:rPr lang="en-US" sz="1300" dirty="0"/>
              <a:t>Left in the wake of Hurricane Sandy, the toxic stew may threaten the health of residents already dealing with more direct damages from the disaster.</a:t>
            </a:r>
          </a:p>
          <a:p>
            <a:r>
              <a:rPr lang="en-US" sz="1300" dirty="0"/>
              <a:t>"Normally, sewer overflows are just discharged into waterways and humans that generate the sewage can avoid the consequences by avoiding the water," said John Lipscomb of the clean water advocacy </a:t>
            </a:r>
            <a:r>
              <a:rPr lang="en-US" sz="1300" dirty="0">
                <a:solidFill>
                  <a:srgbClr val="000000"/>
                </a:solidFill>
              </a:rPr>
              <a:t>group </a:t>
            </a:r>
            <a:r>
              <a:rPr lang="en-US" sz="1300" dirty="0">
                <a:solidFill>
                  <a:srgbClr val="000000"/>
                </a:solidFill>
                <a:hlinkClick r:id="rId3"/>
              </a:rPr>
              <a:t>Riverkeeper. "But in this case, that waste has come back into our communities."</a:t>
            </a:r>
          </a:p>
          <a:p>
            <a:r>
              <a:rPr lang="en-US" sz="1300" dirty="0"/>
              <a:t>One particular concern is the </a:t>
            </a:r>
            <a:r>
              <a:rPr lang="en-US" sz="1300" dirty="0" err="1"/>
              <a:t>Gowanus</a:t>
            </a:r>
            <a:r>
              <a:rPr lang="en-US" sz="1300" dirty="0"/>
              <a:t> neighborhood in Brooklyn, which abuts a 1.8 mile canal that was recently designated a </a:t>
            </a:r>
            <a:r>
              <a:rPr lang="en-US" sz="1300" dirty="0">
                <a:hlinkClick r:id="rId4"/>
              </a:rPr>
              <a:t>Superfund cleanup site by the U.S. Environmental Protection Agency due to a legacy of industrial pollution and sewage discharges.</a:t>
            </a:r>
            <a:endParaRPr lang="en-US" sz="1300" dirty="0"/>
          </a:p>
          <a:p>
            <a:endParaRPr lang="en-US" sz="1100" dirty="0"/>
          </a:p>
          <a:p>
            <a:r>
              <a:rPr lang="en-US" sz="1100" dirty="0"/>
              <a:t>ABC News http://</a:t>
            </a:r>
            <a:r>
              <a:rPr lang="en-US" sz="1100" dirty="0" err="1"/>
              <a:t>abcnews.go.com</a:t>
            </a:r>
            <a:r>
              <a:rPr lang="en-US" sz="1100" dirty="0"/>
              <a:t>/blogs/health/2012/10/31/sewage-bacteria-gasoline-found-in-</a:t>
            </a:r>
            <a:r>
              <a:rPr lang="en-US" sz="1100" dirty="0" err="1"/>
              <a:t>nyc</a:t>
            </a:r>
            <a:r>
              <a:rPr lang="en-US" sz="1100" dirty="0"/>
              <a:t>-floodwater/</a:t>
            </a:r>
          </a:p>
          <a:p>
            <a:endParaRPr lang="en-US" sz="1100" dirty="0"/>
          </a:p>
          <a:p>
            <a:r>
              <a:rPr lang="en-US" sz="1300" dirty="0"/>
              <a:t>Water is everywhere in the aftermath of Hurricane Sandy – in basements, on the streets and in transit systems – but the one place that flood water is most dangerous is in your body.</a:t>
            </a:r>
          </a:p>
          <a:p>
            <a:r>
              <a:rPr lang="en-US" sz="1300" dirty="0"/>
              <a:t>ABC News chief health and medical editor Dr. Richard </a:t>
            </a:r>
            <a:r>
              <a:rPr lang="en-US" sz="1300" dirty="0" err="1"/>
              <a:t>Besser</a:t>
            </a:r>
            <a:r>
              <a:rPr lang="en-US" sz="1300" dirty="0"/>
              <a:t> collected floodwater and drinking water in some of the areas hit hardest by Sandy and had them tested at The Ambient Group lab. The floodwater collected in Lower Manhattan tested positive for gasoline and two types of bacteria found in sewage: E. coli and coliform.</a:t>
            </a:r>
          </a:p>
          <a:p>
            <a:r>
              <a:rPr lang="en-US" sz="1300" dirty="0"/>
              <a:t>“Very dangerous,” </a:t>
            </a:r>
            <a:r>
              <a:rPr lang="en-US" sz="1300" dirty="0" err="1"/>
              <a:t>Besser</a:t>
            </a:r>
            <a:r>
              <a:rPr lang="en-US" sz="1300" dirty="0"/>
              <a:t> said. “Make sure you wear protective gear if you are coming into contact with flood water.”</a:t>
            </a:r>
          </a:p>
          <a:p>
            <a:endParaRPr lang="en-US" sz="1300" dirty="0"/>
          </a:p>
          <a:p>
            <a:r>
              <a:rPr lang="en-US" sz="1300" dirty="0"/>
              <a:t>NY Times</a:t>
            </a:r>
          </a:p>
          <a:p>
            <a:r>
              <a:rPr lang="en-US" sz="1100" dirty="0"/>
              <a:t>http://www.nytimes.com/2012/11/06/nyregion/gowanus-canal-flooding-brings-contamination-concerns.html?pagewanted=all&amp;_r=2&amp;</a:t>
            </a:r>
          </a:p>
          <a:p>
            <a:pPr>
              <a:lnSpc>
                <a:spcPct val="80000"/>
              </a:lnSpc>
            </a:pPr>
            <a:endParaRPr lang="en-US" sz="11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1BDE2D-7C26-413D-8220-25B5346900F2}" type="slidenum">
              <a:rPr lang="en-US"/>
              <a:pPr/>
              <a:t>51</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a:buFont typeface="Symbol" pitchFamily="18" charset="2"/>
              <a:buNone/>
            </a:pPr>
            <a:r>
              <a:rPr lang="en-US" b="1" u="sng" dirty="0"/>
              <a:t>TRAINER NOTES: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Fire Fighting:</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Use Self Contained Breathing Apparatus (SCBA) with full face piece in pressure demand or other positive pressure mode.</a:t>
            </a:r>
            <a:b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b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Entry into unknown concentration:</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Use SCBA gear.</a:t>
            </a:r>
            <a:b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b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Rescue operations with vapors present:</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Use gas mask with front mounted organic vapor canister (OVC) or any chemical cartridge respirator with an organic vapor cartridge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Dusty environments:</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Use combination HEPA/Organic Vapor Cartridge.</a:t>
            </a:r>
            <a:b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b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Hazardous materials spills, leaks, and releases (including oil</a:t>
            </a:r>
            <a:r>
              <a:rPr kumimoji="0" lang="en-US" sz="12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release, spill, or leak of any hazardous material (including oil) shall be reported to U.S. EPA and/or USCG for appropriate handling. The cleanup of hazardous materials releases will be handled by properly trained and protected individuals in accordance with the requirements of 29 CFR 1910.120.</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case of unanticipated discoveries, such as tanks, drums, or cylinders of hazardous materials, or unexploded ammunitions, all work shall cease in the vicinity, the area shall be cordoned off, and appropriate public safety agencies shall be summoned.</a:t>
            </a:r>
          </a:p>
          <a:p>
            <a:endParaRPr lang="en-US" b="1"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EA47763-E4A9-462D-AA83-A93428E7A298}" type="slidenum">
              <a:rPr lang="en-US"/>
              <a:pPr/>
              <a:t>52</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b="1" i="1"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1" u="none" strike="noStrike" kern="1200" cap="none" spc="0" normalizeH="0" baseline="0" noProof="0" dirty="0" smtClean="0">
                <a:ln>
                  <a:noFill/>
                </a:ln>
                <a:solidFill>
                  <a:srgbClr val="000000"/>
                </a:solidFill>
                <a:effectLst/>
                <a:uLnTx/>
                <a:uFillTx/>
                <a:latin typeface="Times New Roman" pitchFamily="18" charset="0"/>
                <a:ea typeface="+mn-ea"/>
                <a:cs typeface="+mn-cs"/>
              </a:rPr>
              <a:t>Workers must be made aware of the potential hazards, personal hygiene, and personal protective measures required.</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1B04A7-3710-4EFE-8C58-242D996A75DB}" type="slidenum">
              <a:rPr lang="en-US"/>
              <a:pPr/>
              <a:t>53</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a:buFont typeface="Symbol" pitchFamily="18" charset="2"/>
              <a:buNone/>
            </a:pPr>
            <a:r>
              <a:rPr lang="en-US" b="1" u="sng" dirty="0"/>
              <a:t>TRAINER NOTES:</a:t>
            </a:r>
          </a:p>
          <a:p>
            <a:pPr>
              <a:buFont typeface="Symbol" pitchFamily="18" charset="2"/>
              <a:buNone/>
            </a:pPr>
            <a:endParaRPr lang="en-US" b="1" u="sng"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59A0AB-2C42-4B96-9226-24DED93F15CA}" type="slidenum">
              <a:rPr lang="en-US"/>
              <a:pPr/>
              <a:t>55</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pPr>
              <a:buFont typeface="Symbol" pitchFamily="18" charset="2"/>
              <a:buNone/>
            </a:pPr>
            <a:r>
              <a:rPr lang="en-US" b="1" u="sng" dirty="0"/>
              <a:t>TRAINER NOTES:</a:t>
            </a:r>
          </a:p>
          <a:p>
            <a:pPr>
              <a:buFont typeface="Symbol" pitchFamily="18" charset="2"/>
              <a:buNone/>
            </a:pPr>
            <a:endParaRPr lang="en-US" b="1" u="sng" dirty="0"/>
          </a:p>
          <a:p>
            <a:r>
              <a:rPr lang="en-US" dirty="0"/>
              <a:t>Picture from the Sun Herald.com http://www.sunherald.com/mld/sunherald/</a:t>
            </a:r>
          </a:p>
          <a:p>
            <a:pPr>
              <a:buFont typeface="Symbol" pitchFamily="18" charset="2"/>
              <a:buNone/>
            </a:pPr>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3DB481-3D54-496E-84BC-29CB4DEA6413}" type="slidenum">
              <a:rPr lang="en-US"/>
              <a:pPr/>
              <a:t>5</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b="1" u="sng"/>
              <a:t>TRAINER NOTES: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0B9D63-17DA-4D9A-B12C-D95AEAC2EE5F}" type="slidenum">
              <a:rPr lang="en-US"/>
              <a:pPr/>
              <a:t>57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b="1" u="sng"/>
              <a:t>TRAINER NOTES:</a:t>
            </a:r>
          </a:p>
          <a:p>
            <a:endParaRPr lang="en-US"/>
          </a:p>
          <a:p>
            <a:r>
              <a:rPr lang="en-US"/>
              <a:t>Picture from the Sun Herald.com http://www.sunherald.com/mld/sunherald/</a:t>
            </a:r>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B43585-402A-4C1A-BF3E-C9E7FCE1D39A}" type="slidenum">
              <a:rPr lang="en-US"/>
              <a:pPr/>
              <a:t>58</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US" b="1" u="sng" dirty="0"/>
              <a:t>TRAINER NOTES:</a:t>
            </a:r>
          </a:p>
          <a:p>
            <a:endParaRPr lang="en-US" dirty="0"/>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4B1250E-DD45-4118-A0DE-9C9CF2BDFD9F}" type="slidenum">
              <a:rPr lang="en-US"/>
              <a:pPr/>
              <a:t>59</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buFont typeface="Symbol" pitchFamily="18" charset="2"/>
              <a:buNone/>
            </a:pPr>
            <a:r>
              <a:rPr lang="en-US" b="1" u="sng" dirty="0"/>
              <a:t>TRAINER NOTES:</a:t>
            </a:r>
          </a:p>
          <a:p>
            <a:r>
              <a:rPr lang="en-US" dirty="0"/>
              <a:t>Picture from the Sun Herald.com http://www.sunherald.com/mld/sunherald/</a:t>
            </a:r>
          </a:p>
          <a:p>
            <a:pPr>
              <a:buFont typeface="Symbol" pitchFamily="18" charset="2"/>
              <a:buNone/>
            </a:pPr>
            <a:endParaRPr lang="en-US" b="1"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55CA1EB-4F6F-44B0-ACB3-B33429DAF115}" type="slidenum">
              <a:rPr lang="en-US"/>
              <a:pPr/>
              <a:t>74</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28A01-192F-4D58-BCBE-4720EB2AC660}" type="slidenum">
              <a:rPr lang="en-US" smtClean="0"/>
              <a:pPr/>
              <a:t>78</a:t>
            </a:fld>
            <a:endParaRPr lang="en-US"/>
          </a:p>
        </p:txBody>
      </p:sp>
    </p:spTree>
    <p:extLst>
      <p:ext uri="{BB962C8B-B14F-4D97-AF65-F5344CB8AC3E}">
        <p14:creationId xmlns:p14="http://schemas.microsoft.com/office/powerpoint/2010/main" val="21702325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750CA9E-99B1-4A07-9C5B-C642058B10D2}" type="slidenum">
              <a:rPr lang="en-US"/>
              <a:pPr/>
              <a:t>80</a:t>
            </a:fld>
            <a:endParaRPr lang="en-US"/>
          </a:p>
        </p:txBody>
      </p:sp>
      <p:sp>
        <p:nvSpPr>
          <p:cNvPr id="331778" name="Rectangle 2"/>
          <p:cNvSpPr>
            <a:spLocks noGrp="1" noRot="1" noChangeAspect="1" noChangeArrowheads="1" noTextEdit="1"/>
          </p:cNvSpPr>
          <p:nvPr>
            <p:ph type="sldImg"/>
          </p:nvPr>
        </p:nvSpPr>
        <p:spPr>
          <a:xfrm>
            <a:off x="1209675" y="709613"/>
            <a:ext cx="4835525" cy="3627437"/>
          </a:xfrm>
          <a:ln/>
        </p:spPr>
      </p:sp>
      <p:sp>
        <p:nvSpPr>
          <p:cNvPr id="331779" name="Rectangle 3"/>
          <p:cNvSpPr>
            <a:spLocks noGrp="1" noChangeArrowheads="1"/>
          </p:cNvSpPr>
          <p:nvPr>
            <p:ph type="body" idx="1"/>
          </p:nvPr>
        </p:nvSpPr>
        <p:spPr/>
        <p:txBody>
          <a:bodyPr/>
          <a:lstStyle/>
          <a:p>
            <a:r>
              <a:rPr lang="en-US" b="1" u="sng" dirty="0"/>
              <a:t>TRAINER NOTES:</a:t>
            </a:r>
          </a:p>
          <a:p>
            <a:endParaRPr lang="en-US" b="1" u="sng" dirty="0"/>
          </a:p>
          <a:p>
            <a:endParaRPr lang="en-US" sz="13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EFFB61E-E987-4486-8CB5-2BC61AAF58A6}" type="slidenum">
              <a:rPr lang="en-US"/>
              <a:pPr/>
              <a:t>85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a:buFont typeface="Symbol" pitchFamily="18" charset="2"/>
              <a:buNone/>
            </a:pPr>
            <a:r>
              <a:rPr lang="en-US" b="1" u="sng" dirty="0"/>
              <a:t>TRAINER NOTES:</a:t>
            </a:r>
          </a:p>
          <a:p>
            <a:pPr>
              <a:spcBef>
                <a:spcPct val="0"/>
              </a:spcBef>
            </a:pPr>
            <a:endParaRPr lang="en-US" b="1" dirty="0"/>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586FF1-97EF-46F7-91D0-E2CF982923E8}" type="slidenum">
              <a:rPr lang="en-US"/>
              <a:pPr/>
              <a:t>86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a:buFont typeface="Symbol" pitchFamily="18" charset="2"/>
              <a:buNone/>
            </a:pPr>
            <a:r>
              <a:rPr lang="en-US" b="1" u="sng" dirty="0"/>
              <a:t>TRAINER NOTES</a:t>
            </a:r>
            <a:r>
              <a:rPr lang="en-US" b="1" u="sng" dirty="0" smtClean="0"/>
              <a:t>:</a:t>
            </a:r>
            <a:endParaRPr lang="en-US" b="1" u="sng"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E643A03-D9F2-45DC-BA1E-45D34F3A375D}" type="slidenum">
              <a:rPr lang="en-US"/>
              <a:pPr/>
              <a:t>87</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EEF4D72-35B3-4A27-9493-BA4D23E72DD9}" type="slidenum">
              <a:rPr lang="en-US"/>
              <a:pPr/>
              <a:t>6</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b="1" u="sng"/>
              <a:t>TRAINER NOTES: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28A01-192F-4D58-BCBE-4720EB2AC660}" type="slidenum">
              <a:rPr lang="en-US" smtClean="0"/>
              <a:pPr/>
              <a:t>8</a:t>
            </a:fld>
            <a:endParaRPr lang="en-US"/>
          </a:p>
        </p:txBody>
      </p:sp>
    </p:spTree>
    <p:extLst>
      <p:ext uri="{BB962C8B-B14F-4D97-AF65-F5344CB8AC3E}">
        <p14:creationId xmlns:p14="http://schemas.microsoft.com/office/powerpoint/2010/main" val="335719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797A20-B43A-45F6-94C1-19890257539C}" type="slidenum">
              <a:rPr lang="en-US"/>
              <a:pPr/>
              <a:t>10</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a:lnSpc>
                <a:spcPct val="80000"/>
              </a:lnSpc>
            </a:pPr>
            <a:endParaRPr lang="en-US" b="1" u="sng" dirty="0"/>
          </a:p>
          <a:p>
            <a:pPr>
              <a:lnSpc>
                <a:spcPct val="80000"/>
              </a:lnSpc>
              <a:buFontTx/>
              <a:buNone/>
            </a:pPr>
            <a:r>
              <a:rPr lang="en-US" dirty="0" smtClean="0"/>
              <a:t> OSHA Subpart D 1926.23 contains specific requirements for the provision of first aid, medical attention, and emergency facilities.</a:t>
            </a:r>
          </a:p>
          <a:p>
            <a:pPr>
              <a:lnSpc>
                <a:spcPct val="80000"/>
              </a:lnSpc>
              <a:buFontTx/>
              <a:buChar char="•"/>
            </a:pPr>
            <a:endParaRPr lang="en-US" dirty="0"/>
          </a:p>
          <a:p>
            <a:pPr>
              <a:lnSpc>
                <a:spcPct val="80000"/>
              </a:lnSpc>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0D3B7B-0DF8-4F12-B5D1-4FE73176871C}" type="slidenum">
              <a:rPr lang="en-US"/>
              <a:pPr/>
              <a:t>11</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marL="0" marR="0" lvl="0" indent="0" algn="l" defTabSz="914400" rtl="0" eaLnBrk="1" fontAlgn="base" latinLnBrk="0" hangingPunct="1">
              <a:lnSpc>
                <a:spcPct val="80000"/>
              </a:lnSpc>
              <a:spcBef>
                <a:spcPct val="30000"/>
              </a:spcBef>
              <a:spcAft>
                <a:spcPct val="2000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Physical injury was a leading diagnosis following Hurricanes Katrina and Andrew.</a:t>
            </a:r>
          </a:p>
          <a:p>
            <a:pPr marL="0" marR="0" lvl="0" indent="0" algn="l" defTabSz="914400" rtl="0" eaLnBrk="1" fontAlgn="base" latinLnBrk="0" hangingPunct="1">
              <a:lnSpc>
                <a:spcPct val="80000"/>
              </a:lnSpc>
              <a:spcBef>
                <a:spcPct val="30000"/>
              </a:spcBef>
              <a:spcAft>
                <a:spcPct val="20000"/>
              </a:spcAft>
              <a:buClrTx/>
              <a:buSzTx/>
              <a:buFontTx/>
              <a:buNone/>
              <a:tabLst/>
              <a:defRPr/>
            </a:pPr>
            <a:r>
              <a:rPr kumimoji="0" lang="en-US" sz="1200" b="0" i="0" u="sng" strike="noStrike" kern="1200" cap="none" spc="0" normalizeH="0" baseline="0" noProof="0" dirty="0" smtClean="0">
                <a:ln>
                  <a:noFill/>
                </a:ln>
                <a:solidFill>
                  <a:srgbClr val="000000"/>
                </a:solidFill>
                <a:effectLst/>
                <a:uLnTx/>
                <a:uFillTx/>
                <a:latin typeface="Times New Roman" pitchFamily="18" charset="0"/>
                <a:ea typeface="+mn-ea"/>
                <a:cs typeface="+mn-cs"/>
              </a:rPr>
              <a:t>Key items to have</a:t>
            </a: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Insect repellant with </a:t>
            </a:r>
            <a:r>
              <a:rPr kumimoji="0" 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Deet</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or </a:t>
            </a:r>
            <a:r>
              <a:rPr kumimoji="0" 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Picaridin</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Water life vest</a:t>
            </a: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Earplugs</a:t>
            </a: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Bottled water</a:t>
            </a: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Sun screen</a:t>
            </a:r>
          </a:p>
          <a:p>
            <a:pPr marL="0" marR="0" lvl="0" indent="0" algn="l" defTabSz="914400" rtl="0" eaLnBrk="1" fontAlgn="base" latinLnBrk="0" hangingPunct="1">
              <a:lnSpc>
                <a:spcPct val="8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Rain Gear</a:t>
            </a:r>
          </a:p>
          <a:p>
            <a:pPr>
              <a:lnSpc>
                <a:spcPct val="80000"/>
              </a:lnSpc>
              <a:spcAft>
                <a:spcPct val="20000"/>
              </a:spcAft>
            </a:pPr>
            <a:endParaRPr lang="en-US" dirty="0"/>
          </a:p>
          <a:p>
            <a:pPr>
              <a:lnSpc>
                <a:spcPct val="80000"/>
              </a:lnSpc>
              <a:spcBef>
                <a:spcPct val="20000"/>
              </a:spcBef>
            </a:pPr>
            <a:r>
              <a:rPr lang="en-US" sz="800" dirty="0"/>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57" name="Picture 37" descr="Foo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9700"/>
            <a:ext cx="9145588" cy="365125"/>
          </a:xfrm>
          <a:prstGeom prst="rect">
            <a:avLst/>
          </a:prstGeom>
          <a:noFill/>
          <a:extLst>
            <a:ext uri="{909E8E84-426E-40DD-AFC4-6F175D3DCCD1}">
              <a14:hiddenFill xmlns:a14="http://schemas.microsoft.com/office/drawing/2010/main">
                <a:solidFill>
                  <a:srgbClr val="FFFFFF"/>
                </a:solidFill>
              </a14:hiddenFill>
            </a:ext>
          </a:extLst>
        </p:spPr>
      </p:pic>
      <p:sp>
        <p:nvSpPr>
          <p:cNvPr id="5143" name="Rectangle 23"/>
          <p:cNvSpPr>
            <a:spLocks noGrp="1" noChangeArrowheads="1"/>
          </p:cNvSpPr>
          <p:nvPr>
            <p:ph type="ctrTitle" sz="quarter"/>
          </p:nvPr>
        </p:nvSpPr>
        <p:spPr>
          <a:xfrm>
            <a:off x="609600" y="1219200"/>
            <a:ext cx="7772400" cy="1143000"/>
          </a:xfrm>
        </p:spPr>
        <p:txBody>
          <a:bodyPr/>
          <a:lstStyle>
            <a:lvl1pPr>
              <a:defRPr sz="2800"/>
            </a:lvl1pPr>
          </a:lstStyle>
          <a:p>
            <a:pPr lvl="0"/>
            <a:endParaRPr lang="en-US" noProof="0"/>
          </a:p>
        </p:txBody>
      </p:sp>
      <p:sp>
        <p:nvSpPr>
          <p:cNvPr id="5144" name="Rectangle 24"/>
          <p:cNvSpPr>
            <a:spLocks noGrp="1" noChangeArrowheads="1"/>
          </p:cNvSpPr>
          <p:nvPr>
            <p:ph type="subTitle" sz="quarter" idx="1"/>
          </p:nvPr>
        </p:nvSpPr>
        <p:spPr>
          <a:xfrm>
            <a:off x="1143000" y="5410200"/>
            <a:ext cx="6400800" cy="990600"/>
          </a:xfrm>
        </p:spPr>
        <p:txBody>
          <a:bodyPr/>
          <a:lstStyle>
            <a:lvl1pPr marL="0" indent="0" algn="ctr">
              <a:buFontTx/>
              <a:buNone/>
              <a:defRPr/>
            </a:lvl1pPr>
          </a:lstStyle>
          <a:p>
            <a:pPr lvl="0"/>
            <a:r>
              <a:rPr lang="en-US" noProof="0"/>
              <a:t>Click to edit Master subtitle style</a:t>
            </a:r>
          </a:p>
        </p:txBody>
      </p:sp>
      <p:pic>
        <p:nvPicPr>
          <p:cNvPr id="5155" name="Picture 35" descr="Header-Titl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1109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HS_NIH_NIEHS_Logo_smallcombo.eps"/>
          <p:cNvPicPr>
            <a:picLocks noChangeAspect="1"/>
          </p:cNvPicPr>
          <p:nvPr userDrawn="1"/>
        </p:nvPicPr>
        <p:blipFill rotWithShape="1">
          <a:blip r:embed="rId4" cstate="print">
            <a:extLst>
              <a:ext uri="{28A0092B-C50C-407E-A947-70E740481C1C}">
                <a14:useLocalDpi xmlns:a14="http://schemas.microsoft.com/office/drawing/2010/main" val="0"/>
              </a:ext>
            </a:extLst>
          </a:blip>
          <a:srcRect r="55255"/>
          <a:stretch/>
        </p:blipFill>
        <p:spPr>
          <a:xfrm>
            <a:off x="7620000" y="6019800"/>
            <a:ext cx="1363820" cy="6223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07DB52C-183F-4082-8B61-C05D199B1608}" type="slidenum">
              <a:rPr lang="en-US"/>
              <a:pPr/>
              <a:t>‹#›</a:t>
            </a:fld>
            <a:r>
              <a:rPr lang="en-US"/>
              <a:t>  </a:t>
            </a:r>
          </a:p>
        </p:txBody>
      </p:sp>
    </p:spTree>
    <p:extLst>
      <p:ext uri="{BB962C8B-B14F-4D97-AF65-F5344CB8AC3E}">
        <p14:creationId xmlns:p14="http://schemas.microsoft.com/office/powerpoint/2010/main" val="287707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2813"/>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2813"/>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0C4B9A5-80F8-4A4A-875D-5831823B3F23}" type="slidenum">
              <a:rPr lang="en-US"/>
              <a:pPr/>
              <a:t>‹#›</a:t>
            </a:fld>
            <a:r>
              <a:rPr lang="en-US"/>
              <a:t>  </a:t>
            </a:r>
          </a:p>
        </p:txBody>
      </p:sp>
    </p:spTree>
    <p:extLst>
      <p:ext uri="{BB962C8B-B14F-4D97-AF65-F5344CB8AC3E}">
        <p14:creationId xmlns:p14="http://schemas.microsoft.com/office/powerpoint/2010/main" val="299418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2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44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44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010400" y="6477000"/>
            <a:ext cx="1905000" cy="304800"/>
          </a:xfrm>
        </p:spPr>
        <p:txBody>
          <a:bodyPr/>
          <a:lstStyle>
            <a:lvl1pPr>
              <a:defRPr/>
            </a:lvl1pPr>
          </a:lstStyle>
          <a:p>
            <a:fld id="{99316383-7C8D-414D-A0BD-C1D6A96F4999}" type="slidenum">
              <a:rPr lang="en-US"/>
              <a:pPr/>
              <a:t>‹#›</a:t>
            </a:fld>
            <a:r>
              <a:rPr lang="en-US"/>
              <a:t>  </a:t>
            </a:r>
          </a:p>
        </p:txBody>
      </p:sp>
    </p:spTree>
    <p:extLst>
      <p:ext uri="{BB962C8B-B14F-4D97-AF65-F5344CB8AC3E}">
        <p14:creationId xmlns:p14="http://schemas.microsoft.com/office/powerpoint/2010/main" val="194430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828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8DFB184-B404-4E30-A662-D1CB2F3E8CF8}" type="slidenum">
              <a:rPr lang="en-US"/>
              <a:pPr/>
              <a:t>‹#›</a:t>
            </a:fld>
            <a:r>
              <a:rPr lang="en-US"/>
              <a:t>  </a:t>
            </a:r>
          </a:p>
        </p:txBody>
      </p:sp>
    </p:spTree>
    <p:extLst>
      <p:ext uri="{BB962C8B-B14F-4D97-AF65-F5344CB8AC3E}">
        <p14:creationId xmlns:p14="http://schemas.microsoft.com/office/powerpoint/2010/main" val="177516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B9F7E71-382F-4D36-B9B7-E10ED9E745F2}" type="slidenum">
              <a:rPr lang="en-US"/>
              <a:pPr/>
              <a:t>‹#›</a:t>
            </a:fld>
            <a:r>
              <a:rPr lang="en-US"/>
              <a:t>  </a:t>
            </a:r>
          </a:p>
        </p:txBody>
      </p:sp>
    </p:spTree>
    <p:extLst>
      <p:ext uri="{BB962C8B-B14F-4D97-AF65-F5344CB8AC3E}">
        <p14:creationId xmlns:p14="http://schemas.microsoft.com/office/powerpoint/2010/main" val="331458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E51C318-BFFD-4F1B-B22A-596EFD5102F8}" type="slidenum">
              <a:rPr lang="en-US"/>
              <a:pPr/>
              <a:t>‹#›</a:t>
            </a:fld>
            <a:r>
              <a:rPr lang="en-US"/>
              <a:t>  </a:t>
            </a:r>
          </a:p>
        </p:txBody>
      </p:sp>
    </p:spTree>
    <p:extLst>
      <p:ext uri="{BB962C8B-B14F-4D97-AF65-F5344CB8AC3E}">
        <p14:creationId xmlns:p14="http://schemas.microsoft.com/office/powerpoint/2010/main" val="189073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3A8D738-3FA0-43DD-8E2B-3EA3E357727C}" type="slidenum">
              <a:rPr lang="en-US"/>
              <a:pPr/>
              <a:t>‹#›</a:t>
            </a:fld>
            <a:r>
              <a:rPr lang="en-US"/>
              <a:t>  </a:t>
            </a:r>
          </a:p>
        </p:txBody>
      </p:sp>
    </p:spTree>
    <p:extLst>
      <p:ext uri="{BB962C8B-B14F-4D97-AF65-F5344CB8AC3E}">
        <p14:creationId xmlns:p14="http://schemas.microsoft.com/office/powerpoint/2010/main" val="121735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85CB613-8913-4F8F-B7B9-3594CDEBA9BB}" type="slidenum">
              <a:rPr lang="en-US"/>
              <a:pPr/>
              <a:t>‹#›</a:t>
            </a:fld>
            <a:r>
              <a:rPr lang="en-US"/>
              <a:t>  </a:t>
            </a:r>
          </a:p>
        </p:txBody>
      </p:sp>
    </p:spTree>
    <p:extLst>
      <p:ext uri="{BB962C8B-B14F-4D97-AF65-F5344CB8AC3E}">
        <p14:creationId xmlns:p14="http://schemas.microsoft.com/office/powerpoint/2010/main" val="116507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A7060B9-301C-4795-92C7-76F1448C39FD}" type="slidenum">
              <a:rPr lang="en-US"/>
              <a:pPr/>
              <a:t>‹#›</a:t>
            </a:fld>
            <a:r>
              <a:rPr lang="en-US"/>
              <a:t>  </a:t>
            </a:r>
          </a:p>
        </p:txBody>
      </p:sp>
    </p:spTree>
    <p:extLst>
      <p:ext uri="{BB962C8B-B14F-4D97-AF65-F5344CB8AC3E}">
        <p14:creationId xmlns:p14="http://schemas.microsoft.com/office/powerpoint/2010/main" val="374705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69AA8E7-D197-4A0F-A357-497A127CF6DA}" type="slidenum">
              <a:rPr lang="en-US"/>
              <a:pPr/>
              <a:t>‹#›</a:t>
            </a:fld>
            <a:r>
              <a:rPr lang="en-US"/>
              <a:t>  </a:t>
            </a:r>
          </a:p>
        </p:txBody>
      </p:sp>
    </p:spTree>
    <p:extLst>
      <p:ext uri="{BB962C8B-B14F-4D97-AF65-F5344CB8AC3E}">
        <p14:creationId xmlns:p14="http://schemas.microsoft.com/office/powerpoint/2010/main" val="178562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186592E-0D89-45BC-B5FB-4DEE4BE61F2D}" type="slidenum">
              <a:rPr lang="en-US"/>
              <a:pPr/>
              <a:t>‹#›</a:t>
            </a:fld>
            <a:r>
              <a:rPr lang="en-US"/>
              <a:t>  </a:t>
            </a:r>
          </a:p>
        </p:txBody>
      </p:sp>
    </p:spTree>
    <p:extLst>
      <p:ext uri="{BB962C8B-B14F-4D97-AF65-F5344CB8AC3E}">
        <p14:creationId xmlns:p14="http://schemas.microsoft.com/office/powerpoint/2010/main" val="421681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28" name="Picture 32" descr="Foot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6492875"/>
            <a:ext cx="9145588" cy="365125"/>
          </a:xfrm>
          <a:prstGeom prst="rect">
            <a:avLst/>
          </a:prstGeom>
          <a:noFill/>
          <a:extLst>
            <a:ext uri="{909E8E84-426E-40DD-AFC4-6F175D3DCCD1}">
              <a14:hiddenFill xmlns:a14="http://schemas.microsoft.com/office/drawing/2010/main">
                <a:solidFill>
                  <a:srgbClr val="FFFFFF"/>
                </a:solidFill>
              </a14:hiddenFill>
            </a:ext>
          </a:extLst>
        </p:spPr>
      </p:pic>
      <p:sp>
        <p:nvSpPr>
          <p:cNvPr id="4113" name="Rectangle 17"/>
          <p:cNvSpPr>
            <a:spLocks noGrp="1" noChangeArrowheads="1"/>
          </p:cNvSpPr>
          <p:nvPr>
            <p:ph type="title"/>
          </p:nvPr>
        </p:nvSpPr>
        <p:spPr bwMode="auto">
          <a:xfrm>
            <a:off x="685800" y="912813"/>
            <a:ext cx="7772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dirty="0"/>
              <a:t>Click to edit Master title style</a:t>
            </a:r>
          </a:p>
        </p:txBody>
      </p:sp>
      <p:sp>
        <p:nvSpPr>
          <p:cNvPr id="4114" name="Rectangle 18"/>
          <p:cNvSpPr>
            <a:spLocks noGrp="1" noChangeArrowheads="1"/>
          </p:cNvSpPr>
          <p:nvPr>
            <p:ph type="body" idx="1"/>
          </p:nvPr>
        </p:nvSpPr>
        <p:spPr bwMode="auto">
          <a:xfrm>
            <a:off x="685800" y="18288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124" name="Picture 28" descr="Heade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768350"/>
          </a:xfrm>
          <a:prstGeom prst="rect">
            <a:avLst/>
          </a:prstGeom>
          <a:noFill/>
          <a:extLst>
            <a:ext uri="{909E8E84-426E-40DD-AFC4-6F175D3DCCD1}">
              <a14:hiddenFill xmlns:a14="http://schemas.microsoft.com/office/drawing/2010/main">
                <a:solidFill>
                  <a:srgbClr val="FFFFFF"/>
                </a:solidFill>
              </a14:hiddenFill>
            </a:ext>
          </a:extLst>
        </p:spPr>
      </p:pic>
      <p:sp>
        <p:nvSpPr>
          <p:cNvPr id="4126" name="Rectangle 30"/>
          <p:cNvSpPr>
            <a:spLocks noGrp="1" noChangeArrowheads="1"/>
          </p:cNvSpPr>
          <p:nvPr>
            <p:ph type="sldNum" sz="quarter" idx="4"/>
          </p:nvPr>
        </p:nvSpPr>
        <p:spPr bwMode="auto">
          <a:xfrm>
            <a:off x="7010400" y="64770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kumimoji="0" sz="1200">
                <a:solidFill>
                  <a:srgbClr val="626262"/>
                </a:solidFill>
                <a:ea typeface="ＭＳ Ｐゴシック" pitchFamily="1" charset="-128"/>
              </a:defRPr>
            </a:lvl1pPr>
          </a:lstStyle>
          <a:p>
            <a:fld id="{B7DD261F-F9CA-47F2-8046-2CBF782C6355}" type="slidenum">
              <a:rPr lang="en-US"/>
              <a:pPr/>
              <a:t>‹#›</a:t>
            </a:fld>
            <a:r>
              <a:rPr lang="en-US"/>
              <a:t>  </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000" b="1">
          <a:solidFill>
            <a:srgbClr val="CC3300"/>
          </a:solidFill>
          <a:latin typeface="+mj-lt"/>
          <a:ea typeface="+mj-ea"/>
          <a:cs typeface="+mj-cs"/>
        </a:defRPr>
      </a:lvl1pPr>
      <a:lvl2pPr algn="ctr" rtl="0" eaLnBrk="0" fontAlgn="base" hangingPunct="0">
        <a:spcBef>
          <a:spcPct val="0"/>
        </a:spcBef>
        <a:spcAft>
          <a:spcPct val="0"/>
        </a:spcAft>
        <a:defRPr kumimoji="1" sz="4000" b="1">
          <a:solidFill>
            <a:srgbClr val="CC3300"/>
          </a:solidFill>
          <a:latin typeface="Arial" charset="0"/>
        </a:defRPr>
      </a:lvl2pPr>
      <a:lvl3pPr algn="ctr" rtl="0" eaLnBrk="0" fontAlgn="base" hangingPunct="0">
        <a:spcBef>
          <a:spcPct val="0"/>
        </a:spcBef>
        <a:spcAft>
          <a:spcPct val="0"/>
        </a:spcAft>
        <a:defRPr kumimoji="1" sz="4000" b="1">
          <a:solidFill>
            <a:srgbClr val="CC3300"/>
          </a:solidFill>
          <a:latin typeface="Arial" charset="0"/>
        </a:defRPr>
      </a:lvl3pPr>
      <a:lvl4pPr algn="ctr" rtl="0" eaLnBrk="0" fontAlgn="base" hangingPunct="0">
        <a:spcBef>
          <a:spcPct val="0"/>
        </a:spcBef>
        <a:spcAft>
          <a:spcPct val="0"/>
        </a:spcAft>
        <a:defRPr kumimoji="1" sz="4000" b="1">
          <a:solidFill>
            <a:srgbClr val="CC3300"/>
          </a:solidFill>
          <a:latin typeface="Arial" charset="0"/>
        </a:defRPr>
      </a:lvl4pPr>
      <a:lvl5pPr algn="ctr" rtl="0" eaLnBrk="0" fontAlgn="base" hangingPunct="0">
        <a:spcBef>
          <a:spcPct val="0"/>
        </a:spcBef>
        <a:spcAft>
          <a:spcPct val="0"/>
        </a:spcAft>
        <a:defRPr kumimoji="1" sz="4000" b="1">
          <a:solidFill>
            <a:srgbClr val="CC3300"/>
          </a:solidFill>
          <a:latin typeface="Arial" charset="0"/>
        </a:defRPr>
      </a:lvl5pPr>
      <a:lvl6pPr marL="457200" algn="ctr" rtl="0" eaLnBrk="0" fontAlgn="base" hangingPunct="0">
        <a:spcBef>
          <a:spcPct val="0"/>
        </a:spcBef>
        <a:spcAft>
          <a:spcPct val="0"/>
        </a:spcAft>
        <a:defRPr kumimoji="1" sz="4000" b="1">
          <a:solidFill>
            <a:srgbClr val="CC3300"/>
          </a:solidFill>
          <a:latin typeface="Arial" charset="0"/>
        </a:defRPr>
      </a:lvl6pPr>
      <a:lvl7pPr marL="914400" algn="ctr" rtl="0" eaLnBrk="0" fontAlgn="base" hangingPunct="0">
        <a:spcBef>
          <a:spcPct val="0"/>
        </a:spcBef>
        <a:spcAft>
          <a:spcPct val="0"/>
        </a:spcAft>
        <a:defRPr kumimoji="1" sz="4000" b="1">
          <a:solidFill>
            <a:srgbClr val="CC3300"/>
          </a:solidFill>
          <a:latin typeface="Arial" charset="0"/>
        </a:defRPr>
      </a:lvl7pPr>
      <a:lvl8pPr marL="1371600" algn="ctr" rtl="0" eaLnBrk="0" fontAlgn="base" hangingPunct="0">
        <a:spcBef>
          <a:spcPct val="0"/>
        </a:spcBef>
        <a:spcAft>
          <a:spcPct val="0"/>
        </a:spcAft>
        <a:defRPr kumimoji="1" sz="4000" b="1">
          <a:solidFill>
            <a:srgbClr val="CC3300"/>
          </a:solidFill>
          <a:latin typeface="Arial" charset="0"/>
        </a:defRPr>
      </a:lvl8pPr>
      <a:lvl9pPr marL="1828800" algn="ctr" rtl="0" eaLnBrk="0" fontAlgn="base" hangingPunct="0">
        <a:spcBef>
          <a:spcPct val="0"/>
        </a:spcBef>
        <a:spcAft>
          <a:spcPct val="0"/>
        </a:spcAft>
        <a:defRPr kumimoji="1" sz="4000" b="1">
          <a:solidFill>
            <a:srgbClr val="CC3300"/>
          </a:solidFill>
          <a:latin typeface="Arial" charset="0"/>
        </a:defRPr>
      </a:lvl9pPr>
    </p:titleStyle>
    <p:bodyStyle>
      <a:lvl1pPr marL="342900" indent="-342900" algn="l" rtl="0" eaLnBrk="0" fontAlgn="base" hangingPunct="0">
        <a:spcBef>
          <a:spcPct val="20000"/>
        </a:spcBef>
        <a:spcAft>
          <a:spcPts val="50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ts val="50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m/imgres?imgurl=http://images.amazon.com/images/P/B00009LI4F.01.LZZZZZZZ.jpg&amp;imgrefurl=http://www.amazon.com/exec/obidos/tg/detail/-/B00009LI4F?v=glance&amp;h=303&amp;w=500&amp;sz=13&amp;tbnid=w6GJjftKvsEJ:&amp;tbnh=76&amp;tbnw=125&amp;prev=/images?q=safety+glasses&amp;hl=en&amp;lr=&amp;oi=imagesr&amp;start=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cdc.gov/rmsf/"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cdc.gov/stari/"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www.poison-ivy.org/rash/index.htm" TargetMode="External"/><Relationship Id="rId7" Type="http://schemas.openxmlformats.org/officeDocument/2006/relationships/image" Target="../media/image64.jpeg"/><Relationship Id="rId12" Type="http://schemas.openxmlformats.org/officeDocument/2006/relationships/image" Target="../media/image69.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tools.niehs.nih.gov/wetp/"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228600" y="1145399"/>
            <a:ext cx="8610600" cy="972207"/>
          </a:xfrm>
        </p:spPr>
        <p:txBody>
          <a:bodyPr/>
          <a:lstStyle/>
          <a:p>
            <a:pPr marL="342900" indent="-342900" eaLnBrk="1" hangingPunct="1"/>
            <a:r>
              <a:rPr kumimoji="0" lang="en-US" sz="2400" dirty="0">
                <a:cs typeface="Times New Roman" pitchFamily="18" charset="0"/>
              </a:rPr>
              <a:t>Safety Awareness for Responders to Hurricanes: </a:t>
            </a:r>
            <a:r>
              <a:rPr kumimoji="0" lang="en-US" sz="3200" dirty="0">
                <a:cs typeface="Times New Roman" pitchFamily="18" charset="0"/>
              </a:rPr>
              <a:t/>
            </a:r>
            <a:br>
              <a:rPr kumimoji="0" lang="en-US" sz="3200" dirty="0">
                <a:cs typeface="Times New Roman" pitchFamily="18" charset="0"/>
              </a:rPr>
            </a:br>
            <a:r>
              <a:rPr kumimoji="0" lang="en-US" sz="3200" dirty="0">
                <a:cs typeface="Times New Roman" pitchFamily="18" charset="0"/>
              </a:rPr>
              <a:t>Protecting Yourself While Helping Others</a:t>
            </a:r>
            <a:endParaRPr lang="en-US" dirty="0"/>
          </a:p>
        </p:txBody>
      </p:sp>
      <p:pic>
        <p:nvPicPr>
          <p:cNvPr id="336901" name="Picture 5" descr="Header-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11096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hoto of destroyed houses by hurrican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22844" y="2286000"/>
            <a:ext cx="6498312" cy="35098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noFill/>
        </p:spPr>
        <p:txBody>
          <a:bodyPr/>
          <a:lstStyle/>
          <a:p>
            <a:r>
              <a:rPr lang="en-US"/>
              <a:t>Emergency in the Field</a:t>
            </a:r>
          </a:p>
        </p:txBody>
      </p:sp>
      <p:sp>
        <p:nvSpPr>
          <p:cNvPr id="291843" name="Rectangle 3"/>
          <p:cNvSpPr>
            <a:spLocks noGrp="1" noChangeArrowheads="1"/>
          </p:cNvSpPr>
          <p:nvPr>
            <p:ph idx="1"/>
          </p:nvPr>
        </p:nvSpPr>
        <p:spPr/>
        <p:txBody>
          <a:bodyPr/>
          <a:lstStyle/>
          <a:p>
            <a:pPr>
              <a:lnSpc>
                <a:spcPct val="90000"/>
              </a:lnSpc>
            </a:pPr>
            <a:r>
              <a:rPr lang="en-US" sz="2400" dirty="0"/>
              <a:t>Notify your supervisor or the incident commander about all injuries sustained at your site.</a:t>
            </a:r>
          </a:p>
          <a:p>
            <a:pPr>
              <a:lnSpc>
                <a:spcPct val="90000"/>
              </a:lnSpc>
            </a:pPr>
            <a:r>
              <a:rPr lang="en-US" sz="2400" dirty="0"/>
              <a:t>For minor injuries:</a:t>
            </a:r>
          </a:p>
          <a:p>
            <a:pPr lvl="1">
              <a:lnSpc>
                <a:spcPct val="90000"/>
              </a:lnSpc>
            </a:pPr>
            <a:r>
              <a:rPr lang="en-US" sz="2000" dirty="0"/>
              <a:t>Apply </a:t>
            </a:r>
            <a:r>
              <a:rPr lang="en-US" sz="2000" dirty="0" err="1"/>
              <a:t>buddycare</a:t>
            </a:r>
            <a:r>
              <a:rPr lang="en-US" sz="2000" dirty="0"/>
              <a:t>/first aid</a:t>
            </a:r>
          </a:p>
          <a:p>
            <a:pPr lvl="1">
              <a:lnSpc>
                <a:spcPct val="90000"/>
              </a:lnSpc>
            </a:pPr>
            <a:r>
              <a:rPr lang="en-US" sz="2000" dirty="0"/>
              <a:t>Seek a first aid station or clinic</a:t>
            </a:r>
          </a:p>
          <a:p>
            <a:pPr>
              <a:lnSpc>
                <a:spcPct val="90000"/>
              </a:lnSpc>
            </a:pPr>
            <a:r>
              <a:rPr lang="en-US" sz="2400" dirty="0"/>
              <a:t> For serious injuries:</a:t>
            </a:r>
          </a:p>
          <a:p>
            <a:pPr lvl="1">
              <a:lnSpc>
                <a:spcPct val="90000"/>
              </a:lnSpc>
            </a:pPr>
            <a:r>
              <a:rPr lang="en-US" sz="2000" dirty="0"/>
              <a:t>Go to local hospital</a:t>
            </a:r>
          </a:p>
          <a:p>
            <a:pPr lvl="1">
              <a:lnSpc>
                <a:spcPct val="90000"/>
              </a:lnSpc>
            </a:pPr>
            <a:r>
              <a:rPr lang="en-US" sz="2000" dirty="0"/>
              <a:t>Call 911 (Know your exact location)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noFill/>
        </p:spPr>
        <p:txBody>
          <a:bodyPr/>
          <a:lstStyle/>
          <a:p>
            <a:r>
              <a:rPr lang="en-US"/>
              <a:t>Protect Yourself</a:t>
            </a:r>
            <a:endParaRPr lang="en-US" sz="3600"/>
          </a:p>
        </p:txBody>
      </p:sp>
      <p:sp>
        <p:nvSpPr>
          <p:cNvPr id="293891" name="Rectangle 3"/>
          <p:cNvSpPr>
            <a:spLocks noGrp="1" noChangeArrowheads="1"/>
          </p:cNvSpPr>
          <p:nvPr>
            <p:ph idx="1"/>
          </p:nvPr>
        </p:nvSpPr>
        <p:spPr/>
        <p:txBody>
          <a:bodyPr/>
          <a:lstStyle/>
          <a:p>
            <a:r>
              <a:rPr lang="en-US" sz="1800" dirty="0"/>
              <a:t>Be careful walking over and handling debris that is covered with water due to increased risk of slips, trips and falls. </a:t>
            </a:r>
          </a:p>
          <a:p>
            <a:r>
              <a:rPr lang="en-US" sz="1800" dirty="0"/>
              <a:t>Remain current with tetanus vaccination. </a:t>
            </a:r>
          </a:p>
          <a:p>
            <a:r>
              <a:rPr lang="en-US" sz="1800" dirty="0"/>
              <a:t>If you will be performing direct patient care or otherwise expected to have contact with bodily fluids, get the Hepatitis B vaccine series. </a:t>
            </a:r>
          </a:p>
          <a:p>
            <a:r>
              <a:rPr lang="en-US" sz="1800" dirty="0"/>
              <a:t>Avoid contact with stagnant water. </a:t>
            </a:r>
          </a:p>
          <a:p>
            <a:pPr marL="685800" lvl="1"/>
            <a:r>
              <a:rPr lang="en-US" sz="1600" dirty="0"/>
              <a:t>Wash and sanitize immediately if exposed </a:t>
            </a:r>
          </a:p>
          <a:p>
            <a:r>
              <a:rPr lang="en-US" sz="1800" dirty="0"/>
              <a:t>Consider steel toe/shank footwear if available. </a:t>
            </a:r>
          </a:p>
          <a:p>
            <a:r>
              <a:rPr lang="en-US" sz="1800" dirty="0"/>
              <a:t>Use durable gloves when handling debris. </a:t>
            </a:r>
          </a:p>
          <a:p>
            <a:r>
              <a:rPr lang="en-US" sz="1800" dirty="0"/>
              <a:t>Use hearing protection for noisy environments. </a:t>
            </a:r>
          </a:p>
          <a:p>
            <a:r>
              <a:rPr lang="en-US" sz="1800" dirty="0"/>
              <a:t>Know your medicines, allergies, and blood type. </a:t>
            </a:r>
          </a:p>
          <a:p>
            <a:pPr marL="0" indent="0" algn="ctr">
              <a:buNone/>
            </a:pPr>
            <a:r>
              <a:rPr lang="en-US" sz="1800" b="1" i="1" dirty="0"/>
              <a:t>If in doubt, contact your supervisor! </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noFill/>
        </p:spPr>
        <p:txBody>
          <a:bodyPr/>
          <a:lstStyle/>
          <a:p>
            <a:r>
              <a:rPr lang="en-US" dirty="0"/>
              <a:t>Injuries May Result From </a:t>
            </a:r>
          </a:p>
        </p:txBody>
      </p:sp>
      <p:sp>
        <p:nvSpPr>
          <p:cNvPr id="245763" name="Rectangle 3"/>
          <p:cNvSpPr>
            <a:spLocks noGrp="1" noChangeArrowheads="1"/>
          </p:cNvSpPr>
          <p:nvPr>
            <p:ph sz="half" idx="1"/>
          </p:nvPr>
        </p:nvSpPr>
        <p:spPr/>
        <p:txBody>
          <a:bodyPr/>
          <a:lstStyle/>
          <a:p>
            <a:r>
              <a:rPr lang="en-US" dirty="0"/>
              <a:t>Vehicle accidents</a:t>
            </a:r>
          </a:p>
          <a:p>
            <a:r>
              <a:rPr lang="en-US" dirty="0"/>
              <a:t>Struck by</a:t>
            </a:r>
          </a:p>
          <a:p>
            <a:r>
              <a:rPr lang="en-US" dirty="0"/>
              <a:t>Falls</a:t>
            </a:r>
          </a:p>
          <a:p>
            <a:r>
              <a:rPr lang="en-US" dirty="0"/>
              <a:t>Contusions</a:t>
            </a:r>
          </a:p>
          <a:p>
            <a:r>
              <a:rPr lang="en-US" dirty="0"/>
              <a:t>Lacerations</a:t>
            </a:r>
          </a:p>
        </p:txBody>
      </p:sp>
      <p:pic>
        <p:nvPicPr>
          <p:cNvPr id="245764" name="Picture 4" descr="Photo of truck near deb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92300"/>
            <a:ext cx="4356100" cy="3270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Environment</a:t>
            </a:r>
          </a:p>
        </p:txBody>
      </p:sp>
      <p:sp>
        <p:nvSpPr>
          <p:cNvPr id="3" name="Content Placeholder 2"/>
          <p:cNvSpPr>
            <a:spLocks noGrp="1"/>
          </p:cNvSpPr>
          <p:nvPr>
            <p:ph idx="1"/>
          </p:nvPr>
        </p:nvSpPr>
        <p:spPr/>
        <p:txBody>
          <a:bodyPr/>
          <a:lstStyle/>
          <a:p>
            <a:pPr marL="0" indent="0">
              <a:buNone/>
            </a:pPr>
            <a:r>
              <a:rPr lang="en-US" sz="2800" dirty="0"/>
              <a:t>The land:</a:t>
            </a:r>
          </a:p>
          <a:p>
            <a:r>
              <a:rPr lang="en-US" sz="2800" dirty="0"/>
              <a:t>Flat, coastal, some areas at or below sea level at some areas</a:t>
            </a:r>
          </a:p>
          <a:p>
            <a:r>
              <a:rPr lang="en-US" sz="2800" dirty="0"/>
              <a:t>Urban areas </a:t>
            </a:r>
          </a:p>
          <a:p>
            <a:pPr marL="0" indent="0">
              <a:buNone/>
            </a:pPr>
            <a:r>
              <a:rPr lang="en-US" sz="2800" dirty="0"/>
              <a:t>The Climate (October-March):</a:t>
            </a:r>
          </a:p>
          <a:p>
            <a:r>
              <a:rPr lang="en-US" sz="2800" dirty="0"/>
              <a:t>Low Temperatures (below freezing)</a:t>
            </a:r>
          </a:p>
          <a:p>
            <a:r>
              <a:rPr lang="en-US" sz="2800" dirty="0"/>
              <a:t>Potential for additional storms (rain or snow)</a:t>
            </a:r>
          </a:p>
        </p:txBody>
      </p:sp>
    </p:spTree>
    <p:extLst>
      <p:ext uri="{BB962C8B-B14F-4D97-AF65-F5344CB8AC3E}">
        <p14:creationId xmlns:p14="http://schemas.microsoft.com/office/powerpoint/2010/main" val="16025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a:noFill/>
        </p:spPr>
        <p:txBody>
          <a:bodyPr/>
          <a:lstStyle/>
          <a:p>
            <a:r>
              <a:rPr lang="en-US"/>
              <a:t>Hazard: Falls</a:t>
            </a:r>
          </a:p>
        </p:txBody>
      </p:sp>
      <p:pic>
        <p:nvPicPr>
          <p:cNvPr id="174088" name="Picture 8" descr="Photo of crane reparing build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055813"/>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 ladder info from OSH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08" r="5575"/>
          <a:stretch/>
        </p:blipFill>
        <p:spPr bwMode="auto">
          <a:xfrm>
            <a:off x="6477000" y="1828800"/>
            <a:ext cx="2667000" cy="4540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a:t>Hazard: Ladders</a:t>
            </a:r>
          </a:p>
        </p:txBody>
      </p:sp>
      <p:sp>
        <p:nvSpPr>
          <p:cNvPr id="3" name="Content Placeholder 2"/>
          <p:cNvSpPr>
            <a:spLocks noGrp="1"/>
          </p:cNvSpPr>
          <p:nvPr>
            <p:ph idx="1"/>
          </p:nvPr>
        </p:nvSpPr>
        <p:spPr>
          <a:xfrm>
            <a:off x="685800" y="1828800"/>
            <a:ext cx="6400800" cy="4572000"/>
          </a:xfrm>
        </p:spPr>
        <p:txBody>
          <a:bodyPr/>
          <a:lstStyle/>
          <a:p>
            <a:r>
              <a:rPr kumimoji="0" lang="en-US" sz="2800" dirty="0">
                <a:solidFill>
                  <a:srgbClr val="FF0000"/>
                </a:solidFill>
              </a:rPr>
              <a:t>Ladders can create a falling hazard.  Make sure your ladder is secure:</a:t>
            </a:r>
          </a:p>
          <a:p>
            <a:pPr lvl="1" eaLnBrk="1" hangingPunct="1">
              <a:spcBef>
                <a:spcPct val="50000"/>
              </a:spcBef>
              <a:spcAft>
                <a:spcPts val="0"/>
              </a:spcAft>
            </a:pPr>
            <a:r>
              <a:rPr kumimoji="0" lang="en-US" sz="1800" dirty="0">
                <a:cs typeface="Times New Roman" pitchFamily="18" charset="0"/>
              </a:rPr>
              <a:t>Position portable ladders so the side rails extend at least 3 feet above the landing</a:t>
            </a:r>
            <a:r>
              <a:rPr kumimoji="0" lang="en-US" sz="1800" dirty="0"/>
              <a:t>.</a:t>
            </a:r>
          </a:p>
          <a:p>
            <a:pPr lvl="1" eaLnBrk="1" hangingPunct="1">
              <a:spcBef>
                <a:spcPct val="50000"/>
              </a:spcBef>
              <a:spcAft>
                <a:spcPts val="0"/>
              </a:spcAft>
            </a:pPr>
            <a:r>
              <a:rPr kumimoji="0" lang="en-US" sz="1800" dirty="0">
                <a:cs typeface="Times New Roman" pitchFamily="18" charset="0"/>
              </a:rPr>
              <a:t>Secure side rails at the top to a rigid support and use a grab device when 3 foot extension is not possible.</a:t>
            </a:r>
            <a:r>
              <a:rPr kumimoji="0" lang="en-US" sz="1800" dirty="0"/>
              <a:t> </a:t>
            </a:r>
          </a:p>
          <a:p>
            <a:pPr lvl="1" eaLnBrk="1" hangingPunct="1">
              <a:spcBef>
                <a:spcPct val="50000"/>
              </a:spcBef>
              <a:spcAft>
                <a:spcPts val="0"/>
              </a:spcAft>
            </a:pPr>
            <a:r>
              <a:rPr kumimoji="0" lang="en-US" sz="1800" dirty="0">
                <a:cs typeface="Times New Roman" pitchFamily="18" charset="0"/>
              </a:rPr>
              <a:t>Do not apply more weight on the ladder than it is designed to support and make sure that the weight on the ladder will not cause it to slip off its support.</a:t>
            </a:r>
            <a:r>
              <a:rPr kumimoji="0" lang="en-US" sz="1800" dirty="0"/>
              <a:t> </a:t>
            </a:r>
          </a:p>
          <a:p>
            <a:pPr lvl="1" eaLnBrk="1" hangingPunct="1">
              <a:spcBef>
                <a:spcPct val="50000"/>
              </a:spcBef>
              <a:spcAft>
                <a:spcPts val="0"/>
              </a:spcAft>
            </a:pPr>
            <a:r>
              <a:rPr kumimoji="0" lang="en-US" sz="1800" dirty="0">
                <a:cs typeface="Times New Roman" pitchFamily="18" charset="0"/>
              </a:rPr>
              <a:t>Before each use, inspect ladders for cracked, broken, or defective parts.</a:t>
            </a:r>
            <a:r>
              <a:rPr kumimoji="0" lang="en-US" sz="1800" dirty="0"/>
              <a:t> </a:t>
            </a:r>
          </a:p>
          <a:p>
            <a:pPr lvl="1" eaLnBrk="1" hangingPunct="1">
              <a:spcBef>
                <a:spcPct val="50000"/>
              </a:spcBef>
              <a:spcAft>
                <a:spcPts val="0"/>
              </a:spcAft>
            </a:pPr>
            <a:r>
              <a:rPr kumimoji="0" lang="en-US" sz="1800" dirty="0">
                <a:cs typeface="Times New Roman" pitchFamily="18" charset="0"/>
              </a:rPr>
              <a:t>Use only ladders that comply with OSHA standards.</a:t>
            </a:r>
            <a:r>
              <a:rPr kumimoji="0" lang="en-US" sz="1800" dirty="0"/>
              <a:t> </a:t>
            </a:r>
            <a:endParaRPr kumimoji="0" lang="en-US" sz="1800" dirty="0">
              <a:solidFill>
                <a:srgbClr val="A50021"/>
              </a:solidFill>
            </a:endParaRPr>
          </a:p>
          <a:p>
            <a:endParaRPr lang="en-US" sz="1800" dirty="0"/>
          </a:p>
        </p:txBody>
      </p:sp>
    </p:spTree>
    <p:extLst>
      <p:ext uri="{BB962C8B-B14F-4D97-AF65-F5344CB8AC3E}">
        <p14:creationId xmlns:p14="http://schemas.microsoft.com/office/powerpoint/2010/main" val="386995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noFill/>
        </p:spPr>
        <p:txBody>
          <a:bodyPr/>
          <a:lstStyle/>
          <a:p>
            <a:r>
              <a:rPr lang="en-US"/>
              <a:t>The Blue Tarps</a:t>
            </a:r>
          </a:p>
        </p:txBody>
      </p:sp>
      <p:pic>
        <p:nvPicPr>
          <p:cNvPr id="250886" name="Picture 6" descr="Image of house covered by blue tarp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40154" y="1919596"/>
            <a:ext cx="7463692" cy="43904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a:noFill/>
        </p:spPr>
        <p:txBody>
          <a:bodyPr/>
          <a:lstStyle/>
          <a:p>
            <a:r>
              <a:rPr lang="en-US"/>
              <a:t>Aerial Lifts</a:t>
            </a:r>
          </a:p>
        </p:txBody>
      </p:sp>
      <p:pic>
        <p:nvPicPr>
          <p:cNvPr id="178184" name="Picture 8" descr="Photo of worker using aerial lift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49923" y="1925343"/>
            <a:ext cx="7444154" cy="43789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p:cNvSpPr>
            <a:spLocks noGrp="1" noChangeArrowheads="1"/>
          </p:cNvSpPr>
          <p:nvPr>
            <p:ph type="title"/>
          </p:nvPr>
        </p:nvSpPr>
        <p:spPr/>
        <p:txBody>
          <a:bodyPr/>
          <a:lstStyle/>
          <a:p>
            <a:r>
              <a:rPr lang="en-US"/>
              <a:t>QA Towers</a:t>
            </a:r>
          </a:p>
        </p:txBody>
      </p:sp>
      <p:pic>
        <p:nvPicPr>
          <p:cNvPr id="208904" name="Picture 8" descr="Photo of a QA tower with no cones surrounding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5813"/>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Text Box 9"/>
          <p:cNvSpPr txBox="1">
            <a:spLocks noChangeArrowheads="1"/>
          </p:cNvSpPr>
          <p:nvPr/>
        </p:nvSpPr>
        <p:spPr bwMode="auto">
          <a:xfrm>
            <a:off x="533400" y="5408613"/>
            <a:ext cx="4038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FontTx/>
              <a:buNone/>
            </a:pPr>
            <a:r>
              <a:rPr kumimoji="0" lang="en-US" sz="2000" dirty="0"/>
              <a:t>No Cone or Barrier </a:t>
            </a:r>
            <a:br>
              <a:rPr kumimoji="0" lang="en-US" sz="2000" dirty="0"/>
            </a:br>
            <a:r>
              <a:rPr kumimoji="0" lang="en-US" sz="2000" dirty="0"/>
              <a:t>between traffic and QA Tower</a:t>
            </a:r>
          </a:p>
        </p:txBody>
      </p:sp>
      <p:sp>
        <p:nvSpPr>
          <p:cNvPr id="208906" name="Line 10" descr="Arrow"/>
          <p:cNvSpPr>
            <a:spLocks noChangeShapeType="1"/>
          </p:cNvSpPr>
          <p:nvPr/>
        </p:nvSpPr>
        <p:spPr bwMode="auto">
          <a:xfrm flipV="1">
            <a:off x="3581400" y="4875213"/>
            <a:ext cx="228600" cy="53340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8909" name="Picture 13" descr="Photo depicting a proper zone buffer between traffic and QA t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75" y="2055813"/>
            <a:ext cx="3706813"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8910" name="Line 14" descr="Arrow"/>
          <p:cNvSpPr>
            <a:spLocks noChangeShapeType="1"/>
          </p:cNvSpPr>
          <p:nvPr/>
        </p:nvSpPr>
        <p:spPr bwMode="auto">
          <a:xfrm flipH="1" flipV="1">
            <a:off x="6465888" y="4570413"/>
            <a:ext cx="228600" cy="990600"/>
          </a:xfrm>
          <a:prstGeom prst="line">
            <a:avLst/>
          </a:prstGeom>
          <a:noFill/>
          <a:ln w="38100" cap="sq">
            <a:solidFill>
              <a:srgbClr val="FF00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11" name="Text Box 15"/>
          <p:cNvSpPr txBox="1">
            <a:spLocks noChangeArrowheads="1"/>
          </p:cNvSpPr>
          <p:nvPr/>
        </p:nvSpPr>
        <p:spPr bwMode="auto">
          <a:xfrm>
            <a:off x="4724400" y="5410200"/>
            <a:ext cx="4267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FontTx/>
              <a:buNone/>
            </a:pPr>
            <a:r>
              <a:rPr kumimoji="0" lang="en-US" sz="2000" dirty="0"/>
              <a:t>A proper zone buffer between </a:t>
            </a:r>
            <a:br>
              <a:rPr kumimoji="0" lang="en-US" sz="2000" dirty="0"/>
            </a:br>
            <a:r>
              <a:rPr kumimoji="0" lang="en-US" sz="2000" dirty="0"/>
              <a:t>traffic and QA Tower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noFill/>
        </p:spPr>
        <p:txBody>
          <a:bodyPr/>
          <a:lstStyle/>
          <a:p>
            <a:r>
              <a:rPr lang="en-US"/>
              <a:t>Hazard: Driving</a:t>
            </a:r>
          </a:p>
        </p:txBody>
      </p:sp>
      <p:pic>
        <p:nvPicPr>
          <p:cNvPr id="225287" name="Picture 7" descr="Photo of worker blocking road with truck"/>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71769" y="1879370"/>
            <a:ext cx="7600462" cy="44708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noFill/>
        </p:spPr>
        <p:txBody>
          <a:bodyPr/>
          <a:lstStyle/>
          <a:p>
            <a:r>
              <a:rPr lang="en-US"/>
              <a:t>Overview</a:t>
            </a:r>
          </a:p>
        </p:txBody>
      </p:sp>
      <p:sp>
        <p:nvSpPr>
          <p:cNvPr id="237571" name="Rectangle 3"/>
          <p:cNvSpPr>
            <a:spLocks noGrp="1" noChangeArrowheads="1"/>
          </p:cNvSpPr>
          <p:nvPr>
            <p:ph sz="half" idx="1"/>
          </p:nvPr>
        </p:nvSpPr>
        <p:spPr/>
        <p:txBody>
          <a:bodyPr/>
          <a:lstStyle/>
          <a:p>
            <a:pPr>
              <a:lnSpc>
                <a:spcPct val="90000"/>
              </a:lnSpc>
            </a:pPr>
            <a:r>
              <a:rPr lang="en-US" dirty="0"/>
              <a:t>Introduction</a:t>
            </a:r>
          </a:p>
          <a:p>
            <a:pPr>
              <a:lnSpc>
                <a:spcPct val="90000"/>
              </a:lnSpc>
            </a:pPr>
            <a:r>
              <a:rPr lang="en-US" dirty="0"/>
              <a:t>Hazards</a:t>
            </a:r>
          </a:p>
          <a:p>
            <a:pPr>
              <a:lnSpc>
                <a:spcPct val="90000"/>
              </a:lnSpc>
            </a:pPr>
            <a:r>
              <a:rPr lang="en-US" dirty="0"/>
              <a:t>Other Protective Measures</a:t>
            </a:r>
          </a:p>
          <a:p>
            <a:pPr>
              <a:lnSpc>
                <a:spcPct val="90000"/>
              </a:lnSpc>
            </a:pPr>
            <a:r>
              <a:rPr lang="en-US" dirty="0"/>
              <a:t>Summary</a:t>
            </a:r>
          </a:p>
        </p:txBody>
      </p:sp>
      <p:pic>
        <p:nvPicPr>
          <p:cNvPr id="237576" name="Picture 8" descr="Photo of truck and heavy equipment removing deb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8799"/>
            <a:ext cx="4279900" cy="3213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Rectangle 5"/>
          <p:cNvSpPr>
            <a:spLocks noGrp="1" noChangeArrowheads="1"/>
          </p:cNvSpPr>
          <p:nvPr>
            <p:ph type="title"/>
          </p:nvPr>
        </p:nvSpPr>
        <p:spPr/>
        <p:txBody>
          <a:bodyPr/>
          <a:lstStyle/>
          <a:p>
            <a:r>
              <a:rPr lang="en-US"/>
              <a:t>Traffic Issues</a:t>
            </a:r>
          </a:p>
        </p:txBody>
      </p:sp>
      <p:pic>
        <p:nvPicPr>
          <p:cNvPr id="265223" name="Picture 7" descr="Photo of traffic jam"/>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762000" y="1873624"/>
            <a:ext cx="7620000" cy="44823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a:noFill/>
        </p:spPr>
        <p:txBody>
          <a:bodyPr/>
          <a:lstStyle/>
          <a:p>
            <a:r>
              <a:rPr lang="en-US"/>
              <a:t>Work Zone Safety</a:t>
            </a:r>
          </a:p>
        </p:txBody>
      </p:sp>
      <p:pic>
        <p:nvPicPr>
          <p:cNvPr id="188424" name="Picture 8" descr="Photo of Road Work Ahead sig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914400"/>
            <a:ext cx="9144000" cy="1219200"/>
          </a:xfrm>
        </p:spPr>
        <p:txBody>
          <a:bodyPr/>
          <a:lstStyle/>
          <a:p>
            <a:r>
              <a:rPr lang="en-US" sz="3600"/>
              <a:t>Component Parts of a</a:t>
            </a:r>
            <a:br>
              <a:rPr lang="en-US" sz="3600"/>
            </a:br>
            <a:r>
              <a:rPr lang="en-US" sz="3600"/>
              <a:t>Temporary Traffic Control Zone</a:t>
            </a:r>
          </a:p>
        </p:txBody>
      </p:sp>
      <p:sp>
        <p:nvSpPr>
          <p:cNvPr id="288777" name="Freeform 9" descr="&quot;&quot;"/>
          <p:cNvSpPr>
            <a:spLocks/>
          </p:cNvSpPr>
          <p:nvPr/>
        </p:nvSpPr>
        <p:spPr bwMode="auto">
          <a:xfrm>
            <a:off x="976313" y="2798763"/>
            <a:ext cx="7394575" cy="342900"/>
          </a:xfrm>
          <a:custGeom>
            <a:avLst/>
            <a:gdLst>
              <a:gd name="T0" fmla="*/ 10269 w 10269"/>
              <a:gd name="T1" fmla="*/ 0 h 291"/>
              <a:gd name="T2" fmla="*/ 8177 w 10269"/>
              <a:gd name="T3" fmla="*/ 0 h 291"/>
              <a:gd name="T4" fmla="*/ 6257 w 10269"/>
              <a:gd name="T5" fmla="*/ 291 h 291"/>
              <a:gd name="T6" fmla="*/ 2246 w 10269"/>
              <a:gd name="T7" fmla="*/ 291 h 291"/>
              <a:gd name="T8" fmla="*/ 1920 w 10269"/>
              <a:gd name="T9" fmla="*/ 0 h 291"/>
              <a:gd name="T10" fmla="*/ 0 w 10269"/>
              <a:gd name="T11" fmla="*/ 0 h 291"/>
            </a:gdLst>
            <a:ahLst/>
            <a:cxnLst>
              <a:cxn ang="0">
                <a:pos x="T0" y="T1"/>
              </a:cxn>
              <a:cxn ang="0">
                <a:pos x="T2" y="T3"/>
              </a:cxn>
              <a:cxn ang="0">
                <a:pos x="T4" y="T5"/>
              </a:cxn>
              <a:cxn ang="0">
                <a:pos x="T6" y="T7"/>
              </a:cxn>
              <a:cxn ang="0">
                <a:pos x="T8" y="T9"/>
              </a:cxn>
              <a:cxn ang="0">
                <a:pos x="T10" y="T11"/>
              </a:cxn>
            </a:cxnLst>
            <a:rect l="0" t="0" r="r" b="b"/>
            <a:pathLst>
              <a:path w="10269" h="291">
                <a:moveTo>
                  <a:pt x="10269" y="0"/>
                </a:moveTo>
                <a:lnTo>
                  <a:pt x="8177" y="0"/>
                </a:lnTo>
                <a:lnTo>
                  <a:pt x="6257" y="291"/>
                </a:lnTo>
                <a:lnTo>
                  <a:pt x="2246" y="291"/>
                </a:lnTo>
                <a:lnTo>
                  <a:pt x="1920" y="0"/>
                </a:lnTo>
                <a:lnTo>
                  <a:pt x="0" y="0"/>
                </a:lnTo>
              </a:path>
            </a:pathLst>
          </a:custGeom>
          <a:noFill/>
          <a:ln w="28575"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789" name="Text Box 21"/>
          <p:cNvSpPr txBox="1">
            <a:spLocks noChangeArrowheads="1"/>
          </p:cNvSpPr>
          <p:nvPr/>
        </p:nvSpPr>
        <p:spPr bwMode="auto">
          <a:xfrm>
            <a:off x="854075" y="4714875"/>
            <a:ext cx="822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pPr algn="ctr">
              <a:lnSpc>
                <a:spcPct val="100000"/>
              </a:lnSpc>
              <a:spcBef>
                <a:spcPct val="0"/>
              </a:spcBef>
              <a:buFontTx/>
              <a:buNone/>
            </a:pPr>
            <a:r>
              <a:rPr kumimoji="0" lang="en-US" sz="2000" b="1">
                <a:solidFill>
                  <a:schemeClr val="bg1"/>
                </a:solidFill>
              </a:rPr>
              <a:t>Termination Area</a:t>
            </a:r>
            <a:endParaRPr kumimoji="0" lang="en-US" sz="1800" b="1">
              <a:solidFill>
                <a:schemeClr val="bg1"/>
              </a:solidFill>
            </a:endParaRPr>
          </a:p>
        </p:txBody>
      </p:sp>
      <p:sp>
        <p:nvSpPr>
          <p:cNvPr id="288792" name="Text Box 24"/>
          <p:cNvSpPr txBox="1">
            <a:spLocks noChangeArrowheads="1"/>
          </p:cNvSpPr>
          <p:nvPr/>
        </p:nvSpPr>
        <p:spPr bwMode="auto">
          <a:xfrm>
            <a:off x="3003550" y="4714875"/>
            <a:ext cx="8842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pPr algn="ctr">
              <a:lnSpc>
                <a:spcPct val="100000"/>
              </a:lnSpc>
              <a:spcBef>
                <a:spcPct val="0"/>
              </a:spcBef>
              <a:buFontTx/>
              <a:buNone/>
            </a:pPr>
            <a:r>
              <a:rPr kumimoji="0" lang="en-US" sz="2000" b="1">
                <a:solidFill>
                  <a:schemeClr val="bg1"/>
                </a:solidFill>
              </a:rPr>
              <a:t>Activity Area</a:t>
            </a:r>
          </a:p>
        </p:txBody>
      </p:sp>
      <p:sp>
        <p:nvSpPr>
          <p:cNvPr id="288798" name="Text Box 30"/>
          <p:cNvSpPr txBox="1">
            <a:spLocks noChangeArrowheads="1"/>
          </p:cNvSpPr>
          <p:nvPr/>
        </p:nvSpPr>
        <p:spPr bwMode="auto">
          <a:xfrm>
            <a:off x="6781800" y="4867275"/>
            <a:ext cx="67468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pPr algn="ctr">
              <a:lnSpc>
                <a:spcPct val="100000"/>
              </a:lnSpc>
              <a:spcBef>
                <a:spcPct val="0"/>
              </a:spcBef>
              <a:buFontTx/>
              <a:buNone/>
            </a:pPr>
            <a:r>
              <a:rPr kumimoji="0" lang="en-US" sz="1800" b="1">
                <a:solidFill>
                  <a:schemeClr val="bg1"/>
                </a:solidFill>
              </a:rPr>
              <a:t>Advance Warning Area</a:t>
            </a:r>
            <a:endParaRPr kumimoji="0" lang="en-US" sz="2400">
              <a:solidFill>
                <a:schemeClr val="bg1"/>
              </a:solidFill>
            </a:endParaRPr>
          </a:p>
        </p:txBody>
      </p:sp>
      <p:sp>
        <p:nvSpPr>
          <p:cNvPr id="288802" name="Text Box 34"/>
          <p:cNvSpPr txBox="1">
            <a:spLocks noChangeArrowheads="1"/>
          </p:cNvSpPr>
          <p:nvPr/>
        </p:nvSpPr>
        <p:spPr bwMode="auto">
          <a:xfrm>
            <a:off x="4383088" y="3952875"/>
            <a:ext cx="10001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0"/>
              </a:spcBef>
              <a:buFontTx/>
              <a:buNone/>
            </a:pPr>
            <a:r>
              <a:rPr kumimoji="0" lang="en-US" sz="2000" b="1"/>
              <a:t>Buffer Space</a:t>
            </a:r>
            <a:endParaRPr kumimoji="0" lang="en-US" sz="800"/>
          </a:p>
        </p:txBody>
      </p:sp>
      <p:sp>
        <p:nvSpPr>
          <p:cNvPr id="288805" name="Text Box 37"/>
          <p:cNvSpPr txBox="1">
            <a:spLocks noChangeArrowheads="1"/>
          </p:cNvSpPr>
          <p:nvPr/>
        </p:nvSpPr>
        <p:spPr bwMode="auto">
          <a:xfrm>
            <a:off x="2876550" y="3927475"/>
            <a:ext cx="13700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0"/>
              </a:spcBef>
              <a:buFontTx/>
              <a:buNone/>
            </a:pPr>
            <a:r>
              <a:rPr kumimoji="0" lang="en-US" sz="2000" b="1"/>
              <a:t>Work Space</a:t>
            </a:r>
          </a:p>
        </p:txBody>
      </p:sp>
      <p:sp>
        <p:nvSpPr>
          <p:cNvPr id="288807" name="Text Box 39"/>
          <p:cNvSpPr txBox="1">
            <a:spLocks noChangeArrowheads="1"/>
          </p:cNvSpPr>
          <p:nvPr/>
        </p:nvSpPr>
        <p:spPr bwMode="auto">
          <a:xfrm>
            <a:off x="1235075" y="3927475"/>
            <a:ext cx="13700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0000"/>
              </a:lnSpc>
              <a:spcBef>
                <a:spcPct val="0"/>
              </a:spcBef>
              <a:buFontTx/>
              <a:buNone/>
            </a:pPr>
            <a:r>
              <a:rPr kumimoji="0" lang="en-US" sz="2000" b="1"/>
              <a:t>Traffic Space</a:t>
            </a:r>
          </a:p>
        </p:txBody>
      </p:sp>
      <p:sp>
        <p:nvSpPr>
          <p:cNvPr id="288771" name="Rectangle 3" descr="&quot;&quot;"/>
          <p:cNvSpPr>
            <a:spLocks noChangeArrowheads="1"/>
          </p:cNvSpPr>
          <p:nvPr/>
        </p:nvSpPr>
        <p:spPr bwMode="auto">
          <a:xfrm>
            <a:off x="976313" y="2784475"/>
            <a:ext cx="7380287" cy="765175"/>
          </a:xfrm>
          <a:prstGeom prst="rect">
            <a:avLst/>
          </a:prstGeom>
          <a:solidFill>
            <a:srgbClr val="000000"/>
          </a:solidFill>
          <a:ln w="9525">
            <a:solidFill>
              <a:srgbClr val="000000"/>
            </a:solidFill>
            <a:miter lim="800000"/>
            <a:headEnd/>
            <a:tailEnd/>
          </a:ln>
        </p:spPr>
        <p:txBody>
          <a:bodyPr/>
          <a:lstStyle/>
          <a:p>
            <a:endParaRPr lang="en-US"/>
          </a:p>
        </p:txBody>
      </p:sp>
      <p:grpSp>
        <p:nvGrpSpPr>
          <p:cNvPr id="3" name="Group 2" descr="Image depicting component parts of a temporary traffic control zone"/>
          <p:cNvGrpSpPr/>
          <p:nvPr/>
        </p:nvGrpSpPr>
        <p:grpSpPr>
          <a:xfrm>
            <a:off x="976313" y="2500313"/>
            <a:ext cx="7405687" cy="2681287"/>
            <a:chOff x="976313" y="2500313"/>
            <a:chExt cx="7405687" cy="2681287"/>
          </a:xfrm>
        </p:grpSpPr>
        <p:sp>
          <p:nvSpPr>
            <p:cNvPr id="288790" name="Line 22"/>
            <p:cNvSpPr>
              <a:spLocks noChangeShapeType="1"/>
            </p:cNvSpPr>
            <p:nvPr/>
          </p:nvSpPr>
          <p:spPr bwMode="auto">
            <a:xfrm flipH="1">
              <a:off x="1025525" y="5057775"/>
              <a:ext cx="5937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72" name="Rectangle 4" descr="Sand"/>
            <p:cNvSpPr>
              <a:spLocks noChangeArrowheads="1"/>
            </p:cNvSpPr>
            <p:nvPr/>
          </p:nvSpPr>
          <p:spPr bwMode="auto">
            <a:xfrm>
              <a:off x="976313" y="2500313"/>
              <a:ext cx="7391400" cy="288925"/>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773" name="Rectangle 5" descr="Sand"/>
            <p:cNvSpPr>
              <a:spLocks noChangeArrowheads="1"/>
            </p:cNvSpPr>
            <p:nvPr/>
          </p:nvSpPr>
          <p:spPr bwMode="auto">
            <a:xfrm>
              <a:off x="976313" y="3552825"/>
              <a:ext cx="7394575" cy="276225"/>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775" name="Line 7"/>
            <p:cNvSpPr>
              <a:spLocks noChangeShapeType="1"/>
            </p:cNvSpPr>
            <p:nvPr/>
          </p:nvSpPr>
          <p:spPr bwMode="auto">
            <a:xfrm>
              <a:off x="987425" y="3148013"/>
              <a:ext cx="1333500" cy="1587"/>
            </a:xfrm>
            <a:prstGeom prst="line">
              <a:avLst/>
            </a:prstGeom>
            <a:noFill/>
            <a:ln w="2857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8776" name="Line 8"/>
            <p:cNvSpPr>
              <a:spLocks noChangeShapeType="1"/>
            </p:cNvSpPr>
            <p:nvPr/>
          </p:nvSpPr>
          <p:spPr bwMode="auto">
            <a:xfrm>
              <a:off x="6913563" y="3149600"/>
              <a:ext cx="1468437" cy="0"/>
            </a:xfrm>
            <a:prstGeom prst="line">
              <a:avLst/>
            </a:prstGeom>
            <a:noFill/>
            <a:ln w="28575">
              <a:solidFill>
                <a:srgbClr val="FFFF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8778" name="Freeform 10"/>
            <p:cNvSpPr>
              <a:spLocks/>
            </p:cNvSpPr>
            <p:nvPr/>
          </p:nvSpPr>
          <p:spPr bwMode="auto">
            <a:xfrm>
              <a:off x="2420938" y="2759075"/>
              <a:ext cx="4195762" cy="317500"/>
            </a:xfrm>
            <a:custGeom>
              <a:avLst/>
              <a:gdLst>
                <a:gd name="T0" fmla="*/ 5828 w 5828"/>
                <a:gd name="T1" fmla="*/ 17 h 240"/>
                <a:gd name="T2" fmla="*/ 5640 w 5828"/>
                <a:gd name="T3" fmla="*/ 0 h 240"/>
                <a:gd name="T4" fmla="*/ 4320 w 5828"/>
                <a:gd name="T5" fmla="*/ 240 h 240"/>
                <a:gd name="T6" fmla="*/ 240 w 5828"/>
                <a:gd name="T7" fmla="*/ 240 h 240"/>
                <a:gd name="T8" fmla="*/ 0 w 5828"/>
                <a:gd name="T9" fmla="*/ 0 h 240"/>
              </a:gdLst>
              <a:ahLst/>
              <a:cxnLst>
                <a:cxn ang="0">
                  <a:pos x="T0" y="T1"/>
                </a:cxn>
                <a:cxn ang="0">
                  <a:pos x="T2" y="T3"/>
                </a:cxn>
                <a:cxn ang="0">
                  <a:pos x="T4" y="T5"/>
                </a:cxn>
                <a:cxn ang="0">
                  <a:pos x="T6" y="T7"/>
                </a:cxn>
                <a:cxn ang="0">
                  <a:pos x="T8" y="T9"/>
                </a:cxn>
              </a:cxnLst>
              <a:rect l="0" t="0" r="r" b="b"/>
              <a:pathLst>
                <a:path w="5828" h="240">
                  <a:moveTo>
                    <a:pt x="5828" y="17"/>
                  </a:moveTo>
                  <a:lnTo>
                    <a:pt x="5640" y="0"/>
                  </a:lnTo>
                  <a:lnTo>
                    <a:pt x="4320" y="240"/>
                  </a:lnTo>
                  <a:lnTo>
                    <a:pt x="240" y="240"/>
                  </a:lnTo>
                  <a:lnTo>
                    <a:pt x="0" y="0"/>
                  </a:lnTo>
                </a:path>
              </a:pathLst>
            </a:custGeom>
            <a:noFill/>
            <a:ln w="5715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779" name="Rectangle 11" descr="Wide downward diagonal"/>
            <p:cNvSpPr>
              <a:spLocks noChangeArrowheads="1"/>
            </p:cNvSpPr>
            <p:nvPr/>
          </p:nvSpPr>
          <p:spPr bwMode="auto">
            <a:xfrm>
              <a:off x="2778125" y="2733675"/>
              <a:ext cx="1508125" cy="276225"/>
            </a:xfrm>
            <a:prstGeom prst="rect">
              <a:avLst/>
            </a:prstGeom>
            <a:pattFill prst="wdDnDiag">
              <a:fgClr>
                <a:srgbClr val="000000"/>
              </a:fgClr>
              <a:bgClr>
                <a:srgbClr val="FFFFFF"/>
              </a:bgClr>
            </a:pattFill>
            <a:ln w="9525">
              <a:solidFill>
                <a:srgbClr val="000000"/>
              </a:solidFill>
              <a:miter lim="800000"/>
              <a:headEnd/>
              <a:tailEnd/>
            </a:ln>
          </p:spPr>
          <p:txBody>
            <a:bodyPr/>
            <a:lstStyle/>
            <a:p>
              <a:endParaRPr lang="en-US"/>
            </a:p>
          </p:txBody>
        </p:sp>
        <p:sp>
          <p:nvSpPr>
            <p:cNvPr id="288780" name="Line 12"/>
            <p:cNvSpPr>
              <a:spLocks noChangeShapeType="1"/>
            </p:cNvSpPr>
            <p:nvPr/>
          </p:nvSpPr>
          <p:spPr bwMode="auto">
            <a:xfrm flipH="1" flipV="1">
              <a:off x="7900988" y="3292475"/>
              <a:ext cx="357187" cy="1270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81" name="Line 13"/>
            <p:cNvSpPr>
              <a:spLocks noChangeShapeType="1"/>
            </p:cNvSpPr>
            <p:nvPr/>
          </p:nvSpPr>
          <p:spPr bwMode="auto">
            <a:xfrm flipH="1" flipV="1">
              <a:off x="7899400" y="2967038"/>
              <a:ext cx="358775" cy="1270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82" name="Line 14"/>
            <p:cNvSpPr>
              <a:spLocks noChangeShapeType="1"/>
            </p:cNvSpPr>
            <p:nvPr/>
          </p:nvSpPr>
          <p:spPr bwMode="auto">
            <a:xfrm flipH="1" flipV="1">
              <a:off x="1062038" y="3305175"/>
              <a:ext cx="358775" cy="1270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83" name="Line 15"/>
            <p:cNvSpPr>
              <a:spLocks noChangeShapeType="1"/>
            </p:cNvSpPr>
            <p:nvPr/>
          </p:nvSpPr>
          <p:spPr bwMode="auto">
            <a:xfrm flipH="1" flipV="1">
              <a:off x="1049338" y="2979738"/>
              <a:ext cx="357187" cy="1270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84" name="Line 16"/>
            <p:cNvSpPr>
              <a:spLocks noChangeShapeType="1"/>
            </p:cNvSpPr>
            <p:nvPr/>
          </p:nvSpPr>
          <p:spPr bwMode="auto">
            <a:xfrm>
              <a:off x="1025525" y="3849688"/>
              <a:ext cx="1588" cy="1331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85" name="Line 17"/>
            <p:cNvSpPr>
              <a:spLocks noChangeShapeType="1"/>
            </p:cNvSpPr>
            <p:nvPr/>
          </p:nvSpPr>
          <p:spPr bwMode="auto">
            <a:xfrm>
              <a:off x="2778125" y="3836988"/>
              <a:ext cx="0" cy="1333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86" name="Line 18"/>
            <p:cNvSpPr>
              <a:spLocks noChangeShapeType="1"/>
            </p:cNvSpPr>
            <p:nvPr/>
          </p:nvSpPr>
          <p:spPr bwMode="auto">
            <a:xfrm>
              <a:off x="5468938" y="3849688"/>
              <a:ext cx="1587" cy="1331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87" name="Line 19"/>
            <p:cNvSpPr>
              <a:spLocks noChangeShapeType="1"/>
            </p:cNvSpPr>
            <p:nvPr/>
          </p:nvSpPr>
          <p:spPr bwMode="auto">
            <a:xfrm>
              <a:off x="6926263" y="3836988"/>
              <a:ext cx="1587" cy="1331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88" name="Line 20"/>
            <p:cNvSpPr>
              <a:spLocks noChangeShapeType="1"/>
            </p:cNvSpPr>
            <p:nvPr/>
          </p:nvSpPr>
          <p:spPr bwMode="auto">
            <a:xfrm>
              <a:off x="8345488" y="3836988"/>
              <a:ext cx="0" cy="13319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91" name="Line 23"/>
            <p:cNvSpPr>
              <a:spLocks noChangeShapeType="1"/>
            </p:cNvSpPr>
            <p:nvPr/>
          </p:nvSpPr>
          <p:spPr bwMode="auto">
            <a:xfrm>
              <a:off x="2228850" y="5057775"/>
              <a:ext cx="5492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93" name="Line 25"/>
            <p:cNvSpPr>
              <a:spLocks noChangeShapeType="1"/>
            </p:cNvSpPr>
            <p:nvPr/>
          </p:nvSpPr>
          <p:spPr bwMode="auto">
            <a:xfrm flipH="1">
              <a:off x="2778125" y="5057775"/>
              <a:ext cx="8445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94" name="Line 26"/>
            <p:cNvSpPr>
              <a:spLocks noChangeShapeType="1"/>
            </p:cNvSpPr>
            <p:nvPr/>
          </p:nvSpPr>
          <p:spPr bwMode="auto">
            <a:xfrm>
              <a:off x="4383088" y="5057775"/>
              <a:ext cx="10858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96" name="Line 28"/>
            <p:cNvSpPr>
              <a:spLocks noChangeShapeType="1"/>
            </p:cNvSpPr>
            <p:nvPr/>
          </p:nvSpPr>
          <p:spPr bwMode="auto">
            <a:xfrm flipH="1">
              <a:off x="5468938" y="5057775"/>
              <a:ext cx="5699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97" name="Line 29"/>
            <p:cNvSpPr>
              <a:spLocks noChangeShapeType="1"/>
            </p:cNvSpPr>
            <p:nvPr/>
          </p:nvSpPr>
          <p:spPr bwMode="auto">
            <a:xfrm>
              <a:off x="6616700" y="5057775"/>
              <a:ext cx="3095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799" name="Line 31"/>
            <p:cNvSpPr>
              <a:spLocks noChangeShapeType="1"/>
            </p:cNvSpPr>
            <p:nvPr/>
          </p:nvSpPr>
          <p:spPr bwMode="auto">
            <a:xfrm flipH="1">
              <a:off x="6926263" y="5057775"/>
              <a:ext cx="40798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800" name="Line 32"/>
            <p:cNvSpPr>
              <a:spLocks noChangeShapeType="1"/>
            </p:cNvSpPr>
            <p:nvPr/>
          </p:nvSpPr>
          <p:spPr bwMode="auto">
            <a:xfrm>
              <a:off x="7900988" y="5057775"/>
              <a:ext cx="444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801" name="Line 33"/>
            <p:cNvSpPr>
              <a:spLocks noChangeShapeType="1"/>
            </p:cNvSpPr>
            <p:nvPr/>
          </p:nvSpPr>
          <p:spPr bwMode="auto">
            <a:xfrm>
              <a:off x="4310063" y="3836988"/>
              <a:ext cx="0" cy="7254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03" name="Line 35"/>
            <p:cNvSpPr>
              <a:spLocks noChangeShapeType="1"/>
            </p:cNvSpPr>
            <p:nvPr/>
          </p:nvSpPr>
          <p:spPr bwMode="auto">
            <a:xfrm flipH="1">
              <a:off x="4310063" y="4343400"/>
              <a:ext cx="196850"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804" name="Line 36"/>
            <p:cNvSpPr>
              <a:spLocks noChangeShapeType="1"/>
            </p:cNvSpPr>
            <p:nvPr/>
          </p:nvSpPr>
          <p:spPr bwMode="auto">
            <a:xfrm>
              <a:off x="5270500" y="4343400"/>
              <a:ext cx="198438"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806" name="Line 38"/>
            <p:cNvSpPr>
              <a:spLocks noChangeShapeType="1"/>
            </p:cNvSpPr>
            <p:nvPr/>
          </p:nvSpPr>
          <p:spPr bwMode="auto">
            <a:xfrm flipV="1">
              <a:off x="3556000" y="2811463"/>
              <a:ext cx="0" cy="11461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8808" name="Line 40"/>
            <p:cNvSpPr>
              <a:spLocks noChangeShapeType="1"/>
            </p:cNvSpPr>
            <p:nvPr/>
          </p:nvSpPr>
          <p:spPr bwMode="auto">
            <a:xfrm flipV="1">
              <a:off x="2495550" y="3305175"/>
              <a:ext cx="628650" cy="7778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0818" name="Object 2" descr="Diagram showing proper location of traffic signs"/>
          <p:cNvGraphicFramePr>
            <a:graphicFrameLocks noChangeAspect="1"/>
          </p:cNvGraphicFramePr>
          <p:nvPr>
            <p:extLst>
              <p:ext uri="{D42A27DB-BD31-4B8C-83A1-F6EECF244321}">
                <p14:modId xmlns:p14="http://schemas.microsoft.com/office/powerpoint/2010/main" val="3761068740"/>
              </p:ext>
            </p:extLst>
          </p:nvPr>
        </p:nvGraphicFramePr>
        <p:xfrm>
          <a:off x="990600" y="2362200"/>
          <a:ext cx="2441575" cy="3371850"/>
        </p:xfrm>
        <a:graphic>
          <a:graphicData uri="http://schemas.openxmlformats.org/presentationml/2006/ole">
            <mc:AlternateContent xmlns:mc="http://schemas.openxmlformats.org/markup-compatibility/2006">
              <mc:Choice xmlns:v="urn:schemas-microsoft-com:vml" Requires="v">
                <p:oleObj spid="_x0000_s290883" name="Photo Editor Photo" r:id="rId4" imgW="7373379" imgH="10964806" progId="MSPhotoEd.3">
                  <p:embed/>
                </p:oleObj>
              </mc:Choice>
              <mc:Fallback>
                <p:oleObj name="Photo Editor Photo" r:id="rId4" imgW="7373379" imgH="10964806"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362200"/>
                        <a:ext cx="2441575" cy="3371850"/>
                      </a:xfrm>
                      <a:prstGeom prst="rect">
                        <a:avLst/>
                      </a:prstGeom>
                      <a:noFill/>
                      <a:ln w="9525">
                        <a:solidFill>
                          <a:schemeClr val="tx1"/>
                        </a:solidFill>
                        <a:miter lim="800000"/>
                        <a:headEnd/>
                        <a:tailEnd/>
                      </a:ln>
                      <a:effectLst>
                        <a:outerShdw dist="143684" dir="2700000" algn="ctr" rotWithShape="0">
                          <a:srgbClr val="A50021"/>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pic>
        <p:nvPicPr>
          <p:cNvPr id="290821" name="Picture 5" descr="Photo depicting proper location of traffic sig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362200"/>
            <a:ext cx="4555595"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685800" y="912813"/>
            <a:ext cx="8229600" cy="1143000"/>
          </a:xfrm>
        </p:spPr>
        <p:txBody>
          <a:bodyPr/>
          <a:lstStyle/>
          <a:p>
            <a:pPr rtl="0" eaLnBrk="0" fontAlgn="base" hangingPunct="0"/>
            <a:r>
              <a:rPr lang="en-US" sz="2800" b="1" kern="1200" dirty="0">
                <a:solidFill>
                  <a:srgbClr val="CC3300"/>
                </a:solidFill>
                <a:effectLst/>
                <a:latin typeface="Arial"/>
                <a:ea typeface="+mn-ea"/>
                <a:cs typeface="+mn-cs"/>
              </a:rPr>
              <a:t>Minimum Signs Recommended in the Manual on Uniform Traffic Control Devices (MUTCD)</a:t>
            </a:r>
            <a:endParaRPr lang="en-US" dirty="0">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41" name="Rectangle 13"/>
          <p:cNvSpPr>
            <a:spLocks noGrp="1" noChangeArrowheads="1"/>
          </p:cNvSpPr>
          <p:nvPr>
            <p:ph type="title"/>
          </p:nvPr>
        </p:nvSpPr>
        <p:spPr/>
        <p:txBody>
          <a:bodyPr/>
          <a:lstStyle/>
          <a:p>
            <a:r>
              <a:rPr lang="en-US"/>
              <a:t>Debris Truck Hazards</a:t>
            </a:r>
          </a:p>
        </p:txBody>
      </p:sp>
      <p:pic>
        <p:nvPicPr>
          <p:cNvPr id="227346" name="Picture 18" descr="Photo of truck and heavy equipment removing debris"/>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840154" y="1919596"/>
            <a:ext cx="7463692" cy="43904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a:lstStyle/>
          <a:p>
            <a:pPr>
              <a:lnSpc>
                <a:spcPct val="80000"/>
              </a:lnSpc>
            </a:pPr>
            <a:r>
              <a:rPr lang="en-US" sz="3200"/>
              <a:t>Hazard: Electrical, Overhead Power Lines, Downed Electrical Wires, Cables</a:t>
            </a:r>
          </a:p>
        </p:txBody>
      </p:sp>
      <p:sp>
        <p:nvSpPr>
          <p:cNvPr id="55299" name="Rectangle 3"/>
          <p:cNvSpPr>
            <a:spLocks noGrp="1" noChangeArrowheads="1"/>
          </p:cNvSpPr>
          <p:nvPr>
            <p:ph idx="1"/>
          </p:nvPr>
        </p:nvSpPr>
        <p:spPr>
          <a:xfrm>
            <a:off x="685800" y="1828800"/>
            <a:ext cx="5410200" cy="4572000"/>
          </a:xfrm>
          <a:noFill/>
        </p:spPr>
        <p:txBody>
          <a:bodyPr/>
          <a:lstStyle/>
          <a:p>
            <a:pPr>
              <a:lnSpc>
                <a:spcPct val="80000"/>
              </a:lnSpc>
              <a:buFontTx/>
              <a:buNone/>
            </a:pPr>
            <a:r>
              <a:rPr lang="en-US" sz="2800" u="sng" dirty="0"/>
              <a:t>Jobs Affected</a:t>
            </a:r>
          </a:p>
          <a:p>
            <a:pPr>
              <a:lnSpc>
                <a:spcPct val="80000"/>
              </a:lnSpc>
            </a:pPr>
            <a:r>
              <a:rPr lang="en-US" sz="2000" dirty="0"/>
              <a:t>Debris removal</a:t>
            </a:r>
          </a:p>
          <a:p>
            <a:pPr>
              <a:lnSpc>
                <a:spcPct val="80000"/>
              </a:lnSpc>
            </a:pPr>
            <a:r>
              <a:rPr lang="en-US" sz="2000" dirty="0"/>
              <a:t>Tree pruning</a:t>
            </a:r>
          </a:p>
          <a:p>
            <a:pPr>
              <a:lnSpc>
                <a:spcPct val="80000"/>
              </a:lnSpc>
              <a:buFontTx/>
              <a:buNone/>
            </a:pPr>
            <a:endParaRPr lang="en-US" sz="1800" u="sng" dirty="0"/>
          </a:p>
          <a:p>
            <a:pPr>
              <a:lnSpc>
                <a:spcPct val="80000"/>
              </a:lnSpc>
              <a:buFontTx/>
              <a:buNone/>
            </a:pPr>
            <a:r>
              <a:rPr lang="en-US" sz="2800" u="sng" dirty="0"/>
              <a:t>Hazard Control</a:t>
            </a:r>
          </a:p>
          <a:p>
            <a:pPr>
              <a:lnSpc>
                <a:spcPct val="80000"/>
              </a:lnSpc>
            </a:pPr>
            <a:r>
              <a:rPr lang="en-US" sz="2000" dirty="0"/>
              <a:t>Use appropriately grounded low-voltage equipment </a:t>
            </a:r>
          </a:p>
          <a:p>
            <a:pPr>
              <a:lnSpc>
                <a:spcPct val="80000"/>
              </a:lnSpc>
            </a:pPr>
            <a:r>
              <a:rPr lang="en-US" sz="2000" dirty="0"/>
              <a:t>Stay clear of downed electrical lines</a:t>
            </a:r>
          </a:p>
          <a:p>
            <a:pPr>
              <a:lnSpc>
                <a:spcPct val="80000"/>
              </a:lnSpc>
            </a:pPr>
            <a:r>
              <a:rPr lang="en-US" sz="2000" dirty="0"/>
              <a:t>Do not work within 10 feet of energized power lines if you are not a qualified worker </a:t>
            </a:r>
          </a:p>
          <a:p>
            <a:pPr>
              <a:lnSpc>
                <a:spcPct val="80000"/>
              </a:lnSpc>
            </a:pPr>
            <a:r>
              <a:rPr lang="en-US" sz="2000" dirty="0"/>
              <a:t>Only qualified employees may guard or insulate the lines</a:t>
            </a:r>
            <a:r>
              <a:rPr lang="en-US" sz="1600" dirty="0"/>
              <a:t> </a:t>
            </a:r>
          </a:p>
          <a:p>
            <a:pPr>
              <a:lnSpc>
                <a:spcPct val="80000"/>
              </a:lnSpc>
            </a:pPr>
            <a:r>
              <a:rPr lang="en-US" sz="2000" dirty="0"/>
              <a:t>Use ground fault circuit interrupters (GFCI).</a:t>
            </a:r>
          </a:p>
          <a:p>
            <a:pPr>
              <a:lnSpc>
                <a:spcPct val="80000"/>
              </a:lnSpc>
            </a:pPr>
            <a:endParaRPr lang="en-US" sz="1600" dirty="0"/>
          </a:p>
          <a:p>
            <a:pPr>
              <a:lnSpc>
                <a:spcPct val="80000"/>
              </a:lnSpc>
              <a:buFontTx/>
              <a:buNone/>
            </a:pPr>
            <a:endParaRPr lang="en-US" sz="1600" dirty="0"/>
          </a:p>
        </p:txBody>
      </p:sp>
      <p:pic>
        <p:nvPicPr>
          <p:cNvPr id="55305" name="Picture 9" descr="Photo of downed power lines"/>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4953" y="1905000"/>
            <a:ext cx="2461847" cy="282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p:txBody>
          <a:bodyPr/>
          <a:lstStyle/>
          <a:p>
            <a:pPr>
              <a:lnSpc>
                <a:spcPts val="3600"/>
              </a:lnSpc>
            </a:pPr>
            <a:r>
              <a:rPr lang="en-US" dirty="0"/>
              <a:t>Exposed Underground </a:t>
            </a:r>
            <a:br>
              <a:rPr lang="en-US" dirty="0"/>
            </a:br>
            <a:r>
              <a:rPr lang="en-US" dirty="0"/>
              <a:t>Power Lines</a:t>
            </a:r>
          </a:p>
        </p:txBody>
      </p:sp>
      <p:pic>
        <p:nvPicPr>
          <p:cNvPr id="194568" name="Picture 8" descr="Photo showing exposed underground power lin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Hazard: Operating a Chain Saw</a:t>
            </a:r>
          </a:p>
        </p:txBody>
      </p:sp>
      <p:pic>
        <p:nvPicPr>
          <p:cNvPr id="89100" name="Picture 12" descr="Photo of worker using a chain saw to cut a branch"/>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86000" y="2055813"/>
            <a:ext cx="3843338" cy="421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 Operating a Chain Saw</a:t>
            </a:r>
          </a:p>
        </p:txBody>
      </p:sp>
      <p:sp>
        <p:nvSpPr>
          <p:cNvPr id="2" name="Content Placeholder 1"/>
          <p:cNvSpPr>
            <a:spLocks noGrp="1"/>
          </p:cNvSpPr>
          <p:nvPr>
            <p:ph idx="1"/>
          </p:nvPr>
        </p:nvSpPr>
        <p:spPr>
          <a:xfrm>
            <a:off x="685800" y="1828800"/>
            <a:ext cx="5410200" cy="4572000"/>
          </a:xfrm>
        </p:spPr>
        <p:txBody>
          <a:bodyPr/>
          <a:lstStyle/>
          <a:p>
            <a:pPr>
              <a:lnSpc>
                <a:spcPct val="80000"/>
              </a:lnSpc>
            </a:pPr>
            <a:r>
              <a:rPr lang="en-US" sz="2800" dirty="0"/>
              <a:t>Wear the appropriate protective equipment </a:t>
            </a:r>
          </a:p>
          <a:p>
            <a:pPr>
              <a:lnSpc>
                <a:spcPct val="80000"/>
              </a:lnSpc>
            </a:pPr>
            <a:r>
              <a:rPr lang="en-US" sz="2800" dirty="0"/>
              <a:t>Always cut at waist level or below</a:t>
            </a:r>
          </a:p>
          <a:p>
            <a:pPr>
              <a:lnSpc>
                <a:spcPct val="80000"/>
              </a:lnSpc>
            </a:pPr>
            <a:r>
              <a:rPr lang="en-US" sz="2800" dirty="0"/>
              <a:t>Avoid contact with power lines </a:t>
            </a:r>
          </a:p>
          <a:p>
            <a:pPr>
              <a:lnSpc>
                <a:spcPct val="80000"/>
              </a:lnSpc>
            </a:pPr>
            <a:r>
              <a:rPr lang="en-US" sz="2800" dirty="0"/>
              <a:t>Bystanders or coworkers should remain at least:</a:t>
            </a:r>
          </a:p>
          <a:p>
            <a:pPr lvl="1">
              <a:lnSpc>
                <a:spcPct val="80000"/>
              </a:lnSpc>
            </a:pPr>
            <a:r>
              <a:rPr lang="en-US" sz="1800" dirty="0"/>
              <a:t>2 tree lengths (at least 150 feet) away from anyone felling a tree. </a:t>
            </a:r>
          </a:p>
          <a:p>
            <a:pPr lvl="1">
              <a:lnSpc>
                <a:spcPct val="80000"/>
              </a:lnSpc>
            </a:pPr>
            <a:r>
              <a:rPr lang="en-US" sz="1800" dirty="0"/>
              <a:t>30 feet from anyone operating a chain saw to remove limbs or cut a fallen tree. </a:t>
            </a:r>
          </a:p>
          <a:p>
            <a:pPr>
              <a:lnSpc>
                <a:spcPct val="80000"/>
              </a:lnSpc>
            </a:pPr>
            <a:endParaRPr lang="en-US" sz="4000" dirty="0"/>
          </a:p>
          <a:p>
            <a:endParaRPr lang="en-US" dirty="0"/>
          </a:p>
        </p:txBody>
      </p:sp>
      <p:pic>
        <p:nvPicPr>
          <p:cNvPr id="6" name="Picture 7" descr="Photo of worker in aerial l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72200" y="1981200"/>
            <a:ext cx="2630488" cy="3352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Photo of safety goggl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181600"/>
            <a:ext cx="2453834" cy="1492250"/>
          </a:xfrm>
          <a:prstGeom prst="rect">
            <a:avLst/>
          </a:prstGeom>
          <a:noFill/>
          <a:extLst>
            <a:ext uri="{909E8E84-426E-40DD-AFC4-6F175D3DCCD1}">
              <a14:hiddenFill xmlns:a14="http://schemas.microsoft.com/office/drawing/2010/main">
                <a:solidFill>
                  <a:srgbClr val="FFFFFF"/>
                </a:solidFill>
              </a14:hiddenFill>
            </a:ext>
          </a:extLst>
        </p:spPr>
      </p:pic>
      <p:sp>
        <p:nvSpPr>
          <p:cNvPr id="57346" name="Rectangle 2"/>
          <p:cNvSpPr>
            <a:spLocks noGrp="1" noChangeArrowheads="1"/>
          </p:cNvSpPr>
          <p:nvPr>
            <p:ph type="title"/>
          </p:nvPr>
        </p:nvSpPr>
        <p:spPr>
          <a:noFill/>
        </p:spPr>
        <p:txBody>
          <a:bodyPr/>
          <a:lstStyle/>
          <a:p>
            <a:pPr>
              <a:lnSpc>
                <a:spcPct val="70000"/>
              </a:lnSpc>
            </a:pPr>
            <a:r>
              <a:rPr lang="en-US" dirty="0"/>
              <a:t>Hazard: Eye Injuries</a:t>
            </a:r>
          </a:p>
        </p:txBody>
      </p:sp>
      <p:sp>
        <p:nvSpPr>
          <p:cNvPr id="57347" name="Rectangle 3"/>
          <p:cNvSpPr>
            <a:spLocks noGrp="1" noChangeArrowheads="1"/>
          </p:cNvSpPr>
          <p:nvPr>
            <p:ph idx="1"/>
          </p:nvPr>
        </p:nvSpPr>
        <p:spPr>
          <a:xfrm>
            <a:off x="685800" y="1828800"/>
            <a:ext cx="8001000" cy="4572000"/>
          </a:xfrm>
          <a:noFill/>
        </p:spPr>
        <p:txBody>
          <a:bodyPr/>
          <a:lstStyle/>
          <a:p>
            <a:pPr>
              <a:lnSpc>
                <a:spcPct val="80000"/>
              </a:lnSpc>
              <a:spcAft>
                <a:spcPct val="20000"/>
              </a:spcAft>
            </a:pPr>
            <a:r>
              <a:rPr lang="en-US" sz="2400" dirty="0"/>
              <a:t>Use safety glasses with side shields as a minimum</a:t>
            </a:r>
          </a:p>
          <a:p>
            <a:pPr lvl="1">
              <a:lnSpc>
                <a:spcPct val="80000"/>
              </a:lnSpc>
              <a:spcAft>
                <a:spcPct val="20000"/>
              </a:spcAft>
            </a:pPr>
            <a:r>
              <a:rPr lang="en-US" sz="2000" dirty="0"/>
              <a:t>An eye wear retainer strap is suggested</a:t>
            </a:r>
          </a:p>
          <a:p>
            <a:pPr>
              <a:lnSpc>
                <a:spcPct val="80000"/>
              </a:lnSpc>
              <a:spcAft>
                <a:spcPct val="20000"/>
              </a:spcAft>
            </a:pPr>
            <a:r>
              <a:rPr lang="en-US" sz="2400" dirty="0"/>
              <a:t>Consider safety goggles for protection from fine dust particles or for use over regular prescription eye glasses</a:t>
            </a:r>
          </a:p>
          <a:p>
            <a:pPr>
              <a:lnSpc>
                <a:spcPct val="80000"/>
              </a:lnSpc>
              <a:spcAft>
                <a:spcPct val="20000"/>
              </a:spcAft>
            </a:pPr>
            <a:r>
              <a:rPr lang="en-US" sz="2400" dirty="0"/>
              <a:t>Any worker using a welding torch for cutting must have special eye wear to protect against welding flash</a:t>
            </a:r>
            <a:endParaRPr lang="en-US" sz="2000" dirty="0"/>
          </a:p>
          <a:p>
            <a:pPr lvl="1">
              <a:lnSpc>
                <a:spcPct val="80000"/>
              </a:lnSpc>
              <a:spcAft>
                <a:spcPct val="20000"/>
              </a:spcAft>
            </a:pPr>
            <a:r>
              <a:rPr lang="en-US" sz="2000" dirty="0"/>
              <a:t>Welding flash causes severe burns to the eyes and surrounding tissue</a:t>
            </a:r>
          </a:p>
          <a:p>
            <a:pPr>
              <a:lnSpc>
                <a:spcPct val="80000"/>
              </a:lnSpc>
              <a:spcAft>
                <a:spcPct val="20000"/>
              </a:spcAft>
            </a:pPr>
            <a:r>
              <a:rPr lang="en-US" sz="2400" dirty="0"/>
              <a:t>Use only protective eyewear that has an ANSI Z87 mark on the lenses or frames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en-US"/>
              <a:t>Training Objectives</a:t>
            </a:r>
          </a:p>
        </p:txBody>
      </p:sp>
      <p:sp>
        <p:nvSpPr>
          <p:cNvPr id="39939" name="Rectangle 3"/>
          <p:cNvSpPr>
            <a:spLocks noGrp="1" noChangeArrowheads="1"/>
          </p:cNvSpPr>
          <p:nvPr>
            <p:ph idx="1"/>
          </p:nvPr>
        </p:nvSpPr>
        <p:spPr/>
        <p:txBody>
          <a:bodyPr/>
          <a:lstStyle/>
          <a:p>
            <a:pPr marL="609600" indent="-609600">
              <a:lnSpc>
                <a:spcPct val="90000"/>
              </a:lnSpc>
            </a:pPr>
            <a:r>
              <a:rPr lang="en-US" dirty="0"/>
              <a:t>Identify the hazards in the field</a:t>
            </a:r>
          </a:p>
          <a:p>
            <a:pPr marL="609600" indent="-609600">
              <a:lnSpc>
                <a:spcPct val="90000"/>
              </a:lnSpc>
            </a:pPr>
            <a:r>
              <a:rPr lang="en-US" dirty="0"/>
              <a:t>Explain how to protect yourself from these hazards</a:t>
            </a:r>
          </a:p>
          <a:p>
            <a:pPr marL="609600" indent="-609600">
              <a:lnSpc>
                <a:spcPct val="90000"/>
              </a:lnSpc>
            </a:pPr>
            <a:r>
              <a:rPr lang="en-US" dirty="0"/>
              <a:t>Increase safety and health awareness</a:t>
            </a:r>
            <a:r>
              <a:rPr lang="en-US" sz="2800" dirty="0"/>
              <a:t> </a:t>
            </a:r>
          </a:p>
          <a:p>
            <a:pPr marL="609600" indent="-609600">
              <a:lnSpc>
                <a:spcPct val="90000"/>
              </a:lnSpc>
              <a:buFontTx/>
              <a:buNone/>
            </a:pPr>
            <a:endParaRPr lang="en-US" sz="2800" dirty="0"/>
          </a:p>
          <a:p>
            <a:pPr marL="609600" indent="-609600">
              <a:lnSpc>
                <a:spcPct val="90000"/>
              </a:lnSpc>
            </a:pPr>
            <a:endParaRPr lang="en-US" sz="2800" dirty="0"/>
          </a:p>
        </p:txBody>
      </p:sp>
      <p:pic>
        <p:nvPicPr>
          <p:cNvPr id="39942" name="Picture 6" descr="Photo of man on ATV traveling through deb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91000"/>
            <a:ext cx="3810000" cy="2204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lnSpc>
                <a:spcPct val="70000"/>
              </a:lnSpc>
            </a:pPr>
            <a:r>
              <a:rPr lang="en-US"/>
              <a:t>Hazard: Flying Debris/</a:t>
            </a:r>
            <a:br>
              <a:rPr lang="en-US"/>
            </a:br>
            <a:r>
              <a:rPr lang="en-US"/>
              <a:t>Material Handling</a:t>
            </a:r>
          </a:p>
        </p:txBody>
      </p:sp>
      <p:sp>
        <p:nvSpPr>
          <p:cNvPr id="58371" name="Rectangle 3"/>
          <p:cNvSpPr>
            <a:spLocks noGrp="1" noChangeArrowheads="1"/>
          </p:cNvSpPr>
          <p:nvPr>
            <p:ph idx="1"/>
          </p:nvPr>
        </p:nvSpPr>
        <p:spPr>
          <a:xfrm>
            <a:off x="685800" y="1828800"/>
            <a:ext cx="5181600" cy="4572000"/>
          </a:xfrm>
          <a:noFill/>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lnSpc>
                <a:spcPct val="90000"/>
              </a:lnSpc>
            </a:pPr>
            <a:r>
              <a:rPr lang="en-US" sz="2600" dirty="0"/>
              <a:t>Wear personal protective equipment, including hard hats, safety shoes, eye glasses, and work gloves </a:t>
            </a:r>
          </a:p>
          <a:p>
            <a:pPr>
              <a:lnSpc>
                <a:spcPct val="90000"/>
              </a:lnSpc>
            </a:pPr>
            <a:r>
              <a:rPr lang="en-US" sz="2600" dirty="0"/>
              <a:t>Do not walk under or through areas where cranes and other heavy equipment are being used to lift objects</a:t>
            </a:r>
          </a:p>
          <a:p>
            <a:pPr>
              <a:lnSpc>
                <a:spcPct val="90000"/>
              </a:lnSpc>
            </a:pPr>
            <a:r>
              <a:rPr lang="en-US" sz="2600" dirty="0"/>
              <a:t>Make sure that you have an up-to-date tetanus immunization</a:t>
            </a:r>
          </a:p>
        </p:txBody>
      </p:sp>
      <p:pic>
        <p:nvPicPr>
          <p:cNvPr id="58376" name="Picture 8" descr="Photo of deb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8120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pPr>
              <a:lnSpc>
                <a:spcPts val="3600"/>
              </a:lnSpc>
            </a:pPr>
            <a:r>
              <a:rPr lang="en-US" dirty="0"/>
              <a:t>Hazard: Debris Piles/</a:t>
            </a:r>
            <a:br>
              <a:rPr lang="en-US" dirty="0"/>
            </a:br>
            <a:r>
              <a:rPr lang="en-US" dirty="0"/>
              <a:t>Unstable Work Surfaces</a:t>
            </a:r>
          </a:p>
        </p:txBody>
      </p:sp>
      <p:sp>
        <p:nvSpPr>
          <p:cNvPr id="41987" name="Rectangle 3"/>
          <p:cNvSpPr>
            <a:spLocks noGrp="1" noChangeArrowheads="1"/>
          </p:cNvSpPr>
          <p:nvPr>
            <p:ph idx="1"/>
          </p:nvPr>
        </p:nvSpPr>
        <p:spPr>
          <a:noFill/>
        </p:spPr>
        <p:txBody>
          <a:bodyPr/>
          <a:lstStyle/>
          <a:p>
            <a:pPr>
              <a:lnSpc>
                <a:spcPct val="80000"/>
              </a:lnSpc>
              <a:spcBef>
                <a:spcPct val="40000"/>
              </a:spcBef>
            </a:pPr>
            <a:r>
              <a:rPr lang="en-US" sz="2400"/>
              <a:t>Don’t walk on surfaces you aren’t sure are stable</a:t>
            </a:r>
          </a:p>
          <a:p>
            <a:pPr>
              <a:lnSpc>
                <a:spcPct val="80000"/>
              </a:lnSpc>
              <a:spcBef>
                <a:spcPct val="40000"/>
              </a:spcBef>
            </a:pPr>
            <a:r>
              <a:rPr lang="en-US" sz="2400"/>
              <a:t>Use other ways to get to work surfaces, such as bucket trucks</a:t>
            </a:r>
          </a:p>
          <a:p>
            <a:pPr>
              <a:lnSpc>
                <a:spcPct val="80000"/>
              </a:lnSpc>
              <a:spcBef>
                <a:spcPct val="40000"/>
              </a:spcBef>
            </a:pPr>
            <a:r>
              <a:rPr lang="en-US" sz="2400"/>
              <a:t>Erect scaffolding on stable surfaces and anchor it to stable structures</a:t>
            </a:r>
          </a:p>
          <a:p>
            <a:pPr>
              <a:lnSpc>
                <a:spcPct val="80000"/>
              </a:lnSpc>
              <a:spcBef>
                <a:spcPct val="40000"/>
              </a:spcBef>
            </a:pPr>
            <a:r>
              <a:rPr lang="en-US" sz="2400"/>
              <a:t>Wear protective equipment provided, including safety shoes with slip resistant soles</a:t>
            </a:r>
          </a:p>
          <a:p>
            <a:pPr>
              <a:lnSpc>
                <a:spcPct val="80000"/>
              </a:lnSpc>
              <a:spcBef>
                <a:spcPct val="40000"/>
              </a:spcBef>
              <a:spcAft>
                <a:spcPct val="5000"/>
              </a:spcAft>
            </a:pPr>
            <a:r>
              <a:rPr lang="en-US" sz="2400"/>
              <a:t>Use fall protection with lifelines tied off to suitable anchorage points, including bucket trucks, whenever possible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600"/>
              </a:lnSpc>
            </a:pPr>
            <a:r>
              <a:rPr lang="en-US" dirty="0"/>
              <a:t>Hazard: Handling a Variety of Sharp, Jagged Materials</a:t>
            </a:r>
          </a:p>
        </p:txBody>
      </p:sp>
      <p:sp>
        <p:nvSpPr>
          <p:cNvPr id="3" name="Content Placeholder 2"/>
          <p:cNvSpPr>
            <a:spLocks noGrp="1"/>
          </p:cNvSpPr>
          <p:nvPr>
            <p:ph idx="1"/>
          </p:nvPr>
        </p:nvSpPr>
        <p:spPr/>
        <p:txBody>
          <a:bodyPr/>
          <a:lstStyle/>
          <a:p>
            <a:r>
              <a:rPr lang="en-US" sz="2400" dirty="0"/>
              <a:t>Wear personal protective equipment, including hard hats, safety shoes, eye glasses, and work gloves.</a:t>
            </a:r>
          </a:p>
          <a:p>
            <a:r>
              <a:rPr lang="en-US" sz="2400" dirty="0"/>
              <a:t>Immediately clean out all open wounds and cuts with soap and clean water.</a:t>
            </a:r>
          </a:p>
          <a:p>
            <a:r>
              <a:rPr lang="en-US" sz="2400" dirty="0"/>
              <a:t>Apply an antibiotic ointment to discourage infection. Contact a doctor to find out whether more treatment is needed (such as a tetanus shot). If a wound gets red, swells, or oozes, seek immediate medical attention.</a:t>
            </a:r>
          </a:p>
          <a:p>
            <a:r>
              <a:rPr lang="en-US" sz="2400" dirty="0"/>
              <a:t>Make sure that you have an up-to-date tetanus shot (within the past 10 years).</a:t>
            </a:r>
          </a:p>
        </p:txBody>
      </p:sp>
    </p:spTree>
    <p:extLst>
      <p:ext uri="{BB962C8B-B14F-4D97-AF65-F5344CB8AC3E}">
        <p14:creationId xmlns:p14="http://schemas.microsoft.com/office/powerpoint/2010/main" val="438467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t>Hazard: Confined Space</a:t>
            </a:r>
          </a:p>
        </p:txBody>
      </p:sp>
      <p:sp>
        <p:nvSpPr>
          <p:cNvPr id="249859" name="Rectangle 3"/>
          <p:cNvSpPr>
            <a:spLocks noGrp="1" noChangeArrowheads="1"/>
          </p:cNvSpPr>
          <p:nvPr>
            <p:ph sz="half" idx="1"/>
          </p:nvPr>
        </p:nvSpPr>
        <p:spPr>
          <a:xfrm>
            <a:off x="685800" y="1828800"/>
            <a:ext cx="4267200" cy="4572000"/>
          </a:xfrm>
        </p:spPr>
        <p:txBody>
          <a:bodyPr/>
          <a:lstStyle/>
          <a:p>
            <a:pPr marL="0" indent="0">
              <a:buFontTx/>
              <a:buNone/>
            </a:pPr>
            <a:r>
              <a:rPr lang="en-US" sz="2400" b="1" dirty="0"/>
              <a:t>What is a Confined Space?</a:t>
            </a:r>
          </a:p>
          <a:p>
            <a:r>
              <a:rPr lang="en-US" sz="2200" dirty="0"/>
              <a:t>Limited access</a:t>
            </a:r>
          </a:p>
          <a:p>
            <a:r>
              <a:rPr lang="en-US" sz="2200" dirty="0"/>
              <a:t>Not designed for </a:t>
            </a:r>
            <a:r>
              <a:rPr lang="en-US" sz="2200" u="sng" dirty="0"/>
              <a:t>normal</a:t>
            </a:r>
            <a:r>
              <a:rPr lang="en-US" sz="2200" dirty="0"/>
              <a:t> occupancy </a:t>
            </a:r>
          </a:p>
          <a:p>
            <a:r>
              <a:rPr lang="en-US" sz="2200" dirty="0"/>
              <a:t>Large enough for bodily entry</a:t>
            </a:r>
          </a:p>
          <a:p>
            <a:r>
              <a:rPr lang="en-US" sz="2200" dirty="0"/>
              <a:t>Example: sewers/storm drains</a:t>
            </a:r>
          </a:p>
          <a:p>
            <a:pPr marL="0" indent="0">
              <a:buFontTx/>
              <a:buNone/>
            </a:pPr>
            <a:endParaRPr lang="en-US" sz="1000" b="1" i="1" dirty="0">
              <a:solidFill>
                <a:srgbClr val="FF0000"/>
              </a:solidFill>
            </a:endParaRPr>
          </a:p>
          <a:p>
            <a:pPr marL="0" indent="0">
              <a:buFontTx/>
              <a:buNone/>
            </a:pPr>
            <a:r>
              <a:rPr lang="en-US" b="1" i="1" dirty="0">
                <a:solidFill>
                  <a:srgbClr val="FF0000"/>
                </a:solidFill>
              </a:rPr>
              <a:t>Your Safety Officer Must Approve Confined Space Entry!!!!</a:t>
            </a:r>
          </a:p>
        </p:txBody>
      </p:sp>
      <p:sp>
        <p:nvSpPr>
          <p:cNvPr id="249860" name="Rectangle 4"/>
          <p:cNvSpPr>
            <a:spLocks noGrp="1" noChangeArrowheads="1"/>
          </p:cNvSpPr>
          <p:nvPr>
            <p:ph sz="half" idx="2"/>
          </p:nvPr>
        </p:nvSpPr>
        <p:spPr>
          <a:xfrm>
            <a:off x="5410200" y="4343400"/>
            <a:ext cx="3200400" cy="1905000"/>
          </a:xfrm>
        </p:spPr>
        <p:txBody>
          <a:bodyPr/>
          <a:lstStyle/>
          <a:p>
            <a:pPr>
              <a:lnSpc>
                <a:spcPct val="90000"/>
              </a:lnSpc>
              <a:buFontTx/>
              <a:buNone/>
            </a:pPr>
            <a:r>
              <a:rPr lang="en-US" sz="2000" b="1" dirty="0"/>
              <a:t>HAZARDS</a:t>
            </a:r>
          </a:p>
          <a:p>
            <a:pPr>
              <a:lnSpc>
                <a:spcPct val="90000"/>
              </a:lnSpc>
            </a:pPr>
            <a:r>
              <a:rPr lang="en-US" sz="2000" dirty="0"/>
              <a:t>Oxygen deficiency</a:t>
            </a:r>
          </a:p>
          <a:p>
            <a:pPr>
              <a:lnSpc>
                <a:spcPct val="90000"/>
              </a:lnSpc>
            </a:pPr>
            <a:r>
              <a:rPr lang="en-US" sz="2000" dirty="0"/>
              <a:t>Entrapment</a:t>
            </a:r>
          </a:p>
          <a:p>
            <a:pPr>
              <a:lnSpc>
                <a:spcPct val="90000"/>
              </a:lnSpc>
            </a:pPr>
            <a:r>
              <a:rPr lang="en-US" sz="2000" dirty="0"/>
              <a:t>Engulfment</a:t>
            </a:r>
          </a:p>
          <a:p>
            <a:pPr>
              <a:lnSpc>
                <a:spcPct val="90000"/>
              </a:lnSpc>
            </a:pPr>
            <a:r>
              <a:rPr lang="en-US" sz="2000" dirty="0"/>
              <a:t>Hazardous atmosphere</a:t>
            </a:r>
          </a:p>
        </p:txBody>
      </p:sp>
      <p:pic>
        <p:nvPicPr>
          <p:cNvPr id="249862" name="Picture 6" descr="Photo of worker entering confined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05013"/>
            <a:ext cx="2824163" cy="212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p:txBody>
          <a:bodyPr/>
          <a:lstStyle/>
          <a:p>
            <a:r>
              <a:rPr lang="en-US"/>
              <a:t>Structural Integrity</a:t>
            </a:r>
          </a:p>
        </p:txBody>
      </p:sp>
      <p:pic>
        <p:nvPicPr>
          <p:cNvPr id="196616" name="Picture 8" descr="Photo of a building with a side destroye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828800"/>
            <a:ext cx="6858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70000"/>
              </a:lnSpc>
            </a:pPr>
            <a:r>
              <a:rPr lang="en-US"/>
              <a:t>Hazard: Heavy Equipment</a:t>
            </a:r>
          </a:p>
        </p:txBody>
      </p:sp>
      <p:sp>
        <p:nvSpPr>
          <p:cNvPr id="2" name="Content Placeholder 1"/>
          <p:cNvSpPr>
            <a:spLocks noGrp="1"/>
          </p:cNvSpPr>
          <p:nvPr>
            <p:ph idx="1"/>
          </p:nvPr>
        </p:nvSpPr>
        <p:spPr>
          <a:xfrm>
            <a:off x="685800" y="1828800"/>
            <a:ext cx="4876800" cy="4572000"/>
          </a:xfrm>
        </p:spPr>
        <p:txBody>
          <a:bodyPr/>
          <a:lstStyle/>
          <a:p>
            <a:pPr>
              <a:lnSpc>
                <a:spcPct val="80000"/>
              </a:lnSpc>
            </a:pPr>
            <a:r>
              <a:rPr lang="en-US" sz="2000" dirty="0"/>
              <a:t>Operate equipment correctly and safely.</a:t>
            </a:r>
          </a:p>
          <a:p>
            <a:pPr>
              <a:lnSpc>
                <a:spcPct val="80000"/>
              </a:lnSpc>
            </a:pPr>
            <a:r>
              <a:rPr lang="en-US" sz="2000" dirty="0"/>
              <a:t>Be alert to the activities around you</a:t>
            </a:r>
          </a:p>
          <a:p>
            <a:pPr>
              <a:lnSpc>
                <a:spcPct val="80000"/>
              </a:lnSpc>
            </a:pPr>
            <a:r>
              <a:rPr lang="en-US" sz="2000" dirty="0"/>
              <a:t>Do not exceed the load capacity of cranes and other lifting equipment</a:t>
            </a:r>
          </a:p>
          <a:p>
            <a:pPr>
              <a:lnSpc>
                <a:spcPct val="80000"/>
              </a:lnSpc>
            </a:pPr>
            <a:r>
              <a:rPr lang="en-US" sz="2000" dirty="0"/>
              <a:t>Do not walk under or through areas where cranes and other heavy equipment are lifting objects</a:t>
            </a:r>
          </a:p>
          <a:p>
            <a:pPr>
              <a:lnSpc>
                <a:spcPct val="80000"/>
              </a:lnSpc>
            </a:pPr>
            <a:r>
              <a:rPr lang="en-US" sz="2000" dirty="0"/>
              <a:t>Do not climb onto or ride loads being lifted or moved</a:t>
            </a:r>
          </a:p>
          <a:p>
            <a:pPr>
              <a:lnSpc>
                <a:spcPct val="80000"/>
              </a:lnSpc>
            </a:pPr>
            <a:r>
              <a:rPr lang="en-US" sz="2000" dirty="0"/>
              <a:t>Use outriggers when operating equipment on unstable ground </a:t>
            </a:r>
          </a:p>
          <a:p>
            <a:pPr>
              <a:lnSpc>
                <a:spcPct val="80000"/>
              </a:lnSpc>
            </a:pPr>
            <a:r>
              <a:rPr lang="en-US" sz="2000" dirty="0"/>
              <a:t>Do not ride in or on buckets, forks or blades of heavy equipment </a:t>
            </a:r>
          </a:p>
          <a:p>
            <a:pPr>
              <a:lnSpc>
                <a:spcPct val="80000"/>
              </a:lnSpc>
            </a:pPr>
            <a:endParaRPr lang="en-US" sz="2000" dirty="0"/>
          </a:p>
          <a:p>
            <a:endParaRPr lang="en-US" sz="2000" dirty="0"/>
          </a:p>
        </p:txBody>
      </p:sp>
      <p:pic>
        <p:nvPicPr>
          <p:cNvPr id="6" name="Picture 7" descr="Photo of bulldozer removing deb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638800" y="1905000"/>
            <a:ext cx="3200400" cy="2119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r>
              <a:rPr lang="en-US"/>
              <a:t>Heavy Equipment</a:t>
            </a:r>
          </a:p>
        </p:txBody>
      </p:sp>
      <p:pic>
        <p:nvPicPr>
          <p:cNvPr id="7" name="Picture 9" descr="Photo of heavy equipment removing deb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62150"/>
            <a:ext cx="48006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ontent Placeholder 4"/>
          <p:cNvSpPr>
            <a:spLocks noGrp="1"/>
          </p:cNvSpPr>
          <p:nvPr>
            <p:ph sz="half" idx="1"/>
          </p:nvPr>
        </p:nvSpPr>
        <p:spPr/>
        <p:txBody>
          <a:bodyPr/>
          <a:lstStyle/>
          <a:p>
            <a:r>
              <a:rPr lang="en-US" dirty="0"/>
              <a:t>Forklifts</a:t>
            </a:r>
          </a:p>
          <a:p>
            <a:r>
              <a:rPr lang="en-US" dirty="0"/>
              <a:t>Bobcats</a:t>
            </a:r>
          </a:p>
          <a:p>
            <a:r>
              <a:rPr lang="en-US" dirty="0"/>
              <a:t>Loaders</a:t>
            </a:r>
          </a:p>
          <a:p>
            <a:r>
              <a:rPr lang="en-US" dirty="0"/>
              <a:t>Backhoes</a:t>
            </a:r>
          </a:p>
          <a:p>
            <a:r>
              <a:rPr lang="en-US" dirty="0"/>
              <a:t>ATVs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Chippers-Grinders</a:t>
            </a:r>
          </a:p>
        </p:txBody>
      </p:sp>
      <p:sp>
        <p:nvSpPr>
          <p:cNvPr id="332803" name="Rectangle 3"/>
          <p:cNvSpPr>
            <a:spLocks noGrp="1" noChangeArrowheads="1"/>
          </p:cNvSpPr>
          <p:nvPr>
            <p:ph idx="1"/>
          </p:nvPr>
        </p:nvSpPr>
        <p:spPr>
          <a:noFill/>
        </p:spPr>
        <p:txBody>
          <a:bodyPr/>
          <a:lstStyle/>
          <a:p>
            <a:pPr>
              <a:lnSpc>
                <a:spcPct val="90000"/>
              </a:lnSpc>
            </a:pPr>
            <a:r>
              <a:rPr lang="en-US"/>
              <a:t>Loud noise</a:t>
            </a:r>
          </a:p>
          <a:p>
            <a:pPr lvl="1">
              <a:lnSpc>
                <a:spcPct val="90000"/>
              </a:lnSpc>
            </a:pPr>
            <a:r>
              <a:rPr lang="en-US" sz="2400"/>
              <a:t>Use hearing protection</a:t>
            </a:r>
          </a:p>
          <a:p>
            <a:pPr>
              <a:lnSpc>
                <a:spcPct val="90000"/>
              </a:lnSpc>
            </a:pPr>
            <a:r>
              <a:rPr lang="en-US"/>
              <a:t>Flying debris</a:t>
            </a:r>
          </a:p>
          <a:p>
            <a:pPr lvl="1">
              <a:lnSpc>
                <a:spcPct val="90000"/>
              </a:lnSpc>
            </a:pPr>
            <a:r>
              <a:rPr lang="en-US" sz="2400"/>
              <a:t>Stay back 300 feet</a:t>
            </a:r>
          </a:p>
          <a:p>
            <a:pPr>
              <a:lnSpc>
                <a:spcPct val="90000"/>
              </a:lnSpc>
            </a:pPr>
            <a:r>
              <a:rPr lang="en-US"/>
              <a:t>Moving parts</a:t>
            </a:r>
          </a:p>
          <a:p>
            <a:pPr lvl="1">
              <a:lnSpc>
                <a:spcPct val="90000"/>
              </a:lnSpc>
            </a:pPr>
            <a:r>
              <a:rPr lang="en-US" sz="2400"/>
              <a:t>Do not reach into a machine</a:t>
            </a:r>
          </a:p>
          <a:p>
            <a:pPr lvl="1">
              <a:lnSpc>
                <a:spcPct val="90000"/>
              </a:lnSpc>
            </a:pPr>
            <a:r>
              <a:rPr lang="en-US" sz="2400"/>
              <a:t>Do not use machine unless trained and authorized</a:t>
            </a:r>
          </a:p>
        </p:txBody>
      </p:sp>
      <p:pic>
        <p:nvPicPr>
          <p:cNvPr id="332804" name="Picture 4" descr="Photo of grinder in us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80000" y="1981200"/>
            <a:ext cx="3759200" cy="1709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noFill/>
        </p:spPr>
        <p:txBody>
          <a:bodyPr/>
          <a:lstStyle/>
          <a:p>
            <a:r>
              <a:rPr lang="en-US"/>
              <a:t>Health Hazards</a:t>
            </a:r>
          </a:p>
        </p:txBody>
      </p:sp>
      <p:pic>
        <p:nvPicPr>
          <p:cNvPr id="233480" name="Picture 8" descr="Photo of barrel of hazardous substanc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10846" y="1902356"/>
            <a:ext cx="7522308" cy="4424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t>Hazard: Heat Related Illness</a:t>
            </a:r>
          </a:p>
        </p:txBody>
      </p:sp>
      <p:graphicFrame>
        <p:nvGraphicFramePr>
          <p:cNvPr id="246787" name="Group 3" descr="Table that depics heat related illnesses:&#10;"/>
          <p:cNvGraphicFramePr>
            <a:graphicFrameLocks noGrp="1"/>
          </p:cNvGraphicFramePr>
          <p:nvPr>
            <p:extLst>
              <p:ext uri="{D42A27DB-BD31-4B8C-83A1-F6EECF244321}">
                <p14:modId xmlns:p14="http://schemas.microsoft.com/office/powerpoint/2010/main" val="34176477"/>
              </p:ext>
            </p:extLst>
          </p:nvPr>
        </p:nvGraphicFramePr>
        <p:xfrm>
          <a:off x="685800" y="1905000"/>
          <a:ext cx="7772400" cy="4470400"/>
        </p:xfrm>
        <a:graphic>
          <a:graphicData uri="http://schemas.openxmlformats.org/drawingml/2006/table">
            <a:tbl>
              <a:tblPr firstRow="1"/>
              <a:tblGrid>
                <a:gridCol w="2209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46512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a:ln>
                            <a:noFill/>
                          </a:ln>
                          <a:solidFill>
                            <a:schemeClr val="tx1"/>
                          </a:solidFill>
                          <a:effectLst/>
                          <a:latin typeface="Arial" charset="0"/>
                        </a:rPr>
                        <a:t>Heat Stress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a:ln>
                            <a:noFill/>
                          </a:ln>
                          <a:solidFill>
                            <a:schemeClr val="tx1"/>
                          </a:solidFill>
                          <a:effectLst/>
                          <a:latin typeface="Arial" charset="0"/>
                        </a:rPr>
                        <a:t>Heat Exhaustion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a:ln>
                            <a:noFill/>
                          </a:ln>
                          <a:solidFill>
                            <a:schemeClr val="tx1"/>
                          </a:solidFill>
                          <a:effectLst/>
                          <a:latin typeface="Arial" charset="0"/>
                        </a:rPr>
                        <a:t>Heat Stroke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0052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Headache</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Thirst</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Profuse sweating</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Muscle aches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Headache</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Dizziness</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Nausea</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Sweating-pale, clammy skin</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Cramps, legs &amp; abdomen</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Rapid, weakening pulse &amp; breathing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Headache</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Dizziness</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Restlessness</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Hot, flushed dry skin</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Body temp </a:t>
                      </a:r>
                      <a:r>
                        <a:rPr kumimoji="1" lang="en-US" sz="1800" b="0" i="0" u="none" strike="noStrike" cap="none" normalizeH="0" baseline="0" dirty="0">
                          <a:ln>
                            <a:noFill/>
                          </a:ln>
                          <a:solidFill>
                            <a:schemeClr val="tx1"/>
                          </a:solidFill>
                          <a:effectLst/>
                          <a:latin typeface="Arial" charset="0"/>
                          <a:cs typeface="Arial" charset="0"/>
                        </a:rPr>
                        <a:t>above </a:t>
                      </a:r>
                      <a:r>
                        <a:rPr kumimoji="1" lang="en-US" sz="1800" b="0" i="0" u="none" strike="noStrike" cap="none" normalizeH="0" baseline="0" dirty="0">
                          <a:ln>
                            <a:noFill/>
                          </a:ln>
                          <a:solidFill>
                            <a:schemeClr val="tx1"/>
                          </a:solidFill>
                          <a:effectLst/>
                          <a:latin typeface="Arial" charset="0"/>
                        </a:rPr>
                        <a:t>104</a:t>
                      </a:r>
                      <a:r>
                        <a:rPr kumimoji="1" lang="en-US" sz="1800" b="0" i="0" u="none" strike="noStrike" cap="none" normalizeH="0" baseline="0" dirty="0">
                          <a:ln>
                            <a:noFill/>
                          </a:ln>
                          <a:solidFill>
                            <a:schemeClr val="tx1"/>
                          </a:solidFill>
                          <a:effectLst/>
                          <a:latin typeface="Arial" charset="0"/>
                          <a:cs typeface="Arial" charset="0"/>
                        </a:rPr>
                        <a:t>°</a:t>
                      </a:r>
                      <a:r>
                        <a:rPr kumimoji="1" lang="en-US" sz="1800" b="0" i="0" u="none" strike="noStrike" cap="none" normalizeH="0" baseline="0" dirty="0">
                          <a:ln>
                            <a:noFill/>
                          </a:ln>
                          <a:solidFill>
                            <a:schemeClr val="tx1"/>
                          </a:solidFill>
                          <a:effectLst/>
                          <a:latin typeface="Arial" charset="0"/>
                        </a:rPr>
                        <a:t>F</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0" i="0" u="none" strike="noStrike" cap="none" normalizeH="0" baseline="0" dirty="0">
                          <a:ln>
                            <a:noFill/>
                          </a:ln>
                          <a:solidFill>
                            <a:schemeClr val="tx1"/>
                          </a:solidFill>
                          <a:effectLst/>
                          <a:latin typeface="Arial" charset="0"/>
                        </a:rPr>
                        <a:t>Unresponsive/disoriented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noFill/>
        </p:spPr>
        <p:txBody>
          <a:bodyPr/>
          <a:lstStyle/>
          <a:p>
            <a:r>
              <a:rPr lang="en-US"/>
              <a:t>Introduction</a:t>
            </a:r>
          </a:p>
        </p:txBody>
      </p:sp>
      <p:pic>
        <p:nvPicPr>
          <p:cNvPr id="222216" name="Picture 8" descr="Photo of city destroyed by hurrica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2057400"/>
            <a:ext cx="9144000" cy="3840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Hydration is Critical!!</a:t>
            </a:r>
          </a:p>
        </p:txBody>
      </p:sp>
      <p:sp>
        <p:nvSpPr>
          <p:cNvPr id="143363" name="Rectangle 3"/>
          <p:cNvSpPr>
            <a:spLocks noGrp="1" noChangeArrowheads="1"/>
          </p:cNvSpPr>
          <p:nvPr>
            <p:ph sz="half" idx="1"/>
          </p:nvPr>
        </p:nvSpPr>
        <p:spPr>
          <a:xfrm>
            <a:off x="685800" y="1828800"/>
            <a:ext cx="3200400" cy="4572000"/>
          </a:xfrm>
        </p:spPr>
        <p:txBody>
          <a:bodyPr/>
          <a:lstStyle/>
          <a:p>
            <a:r>
              <a:rPr lang="en-US" sz="2800" dirty="0"/>
              <a:t>Drink plenty of fluids </a:t>
            </a:r>
          </a:p>
          <a:p>
            <a:r>
              <a:rPr lang="en-US" sz="2800" dirty="0"/>
              <a:t>Drink when you’re thirsty. Drink sports drinks, instead of water, if possible.</a:t>
            </a:r>
          </a:p>
        </p:txBody>
      </p:sp>
      <p:pic>
        <p:nvPicPr>
          <p:cNvPr id="7" name="Picture 11" descr="Photo of workers taking a break and drinking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49450"/>
            <a:ext cx="4267200" cy="285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Cold Stress</a:t>
            </a:r>
          </a:p>
        </p:txBody>
      </p:sp>
      <p:sp>
        <p:nvSpPr>
          <p:cNvPr id="5" name="Content Placeholder 4"/>
          <p:cNvSpPr>
            <a:spLocks noGrp="1"/>
          </p:cNvSpPr>
          <p:nvPr>
            <p:ph idx="1"/>
          </p:nvPr>
        </p:nvSpPr>
        <p:spPr/>
        <p:txBody>
          <a:bodyPr/>
          <a:lstStyle/>
          <a:p>
            <a:r>
              <a:rPr lang="en-US" sz="2400" dirty="0"/>
              <a:t>When the body is unable to warm itself, serious cold related illnesses and injuries may occur, and permanent tissue damage and death may result.</a:t>
            </a:r>
          </a:p>
          <a:p>
            <a:r>
              <a:rPr lang="en-US" sz="2400" b="1" dirty="0"/>
              <a:t>Hypothermia </a:t>
            </a:r>
            <a:r>
              <a:rPr lang="en-US" sz="2400" dirty="0"/>
              <a:t>can occur when </a:t>
            </a:r>
            <a:r>
              <a:rPr lang="en-US" sz="2400" b="1" i="1" dirty="0"/>
              <a:t>land temperatures </a:t>
            </a:r>
            <a:r>
              <a:rPr lang="en-US" sz="2400" dirty="0"/>
              <a:t>are above freezing or </a:t>
            </a:r>
            <a:r>
              <a:rPr lang="en-US" sz="2400" b="1" i="1" dirty="0"/>
              <a:t>water temperatures </a:t>
            </a:r>
            <a:r>
              <a:rPr lang="en-US" sz="2400" dirty="0"/>
              <a:t>are below 98.6°F/ 37°C. </a:t>
            </a:r>
          </a:p>
          <a:p>
            <a:r>
              <a:rPr lang="en-US" sz="2400" dirty="0"/>
              <a:t>Cold related illnesses can slowly overcome a person who has been chilled by low temperatures, brisk winds, or wet clothing. </a:t>
            </a:r>
          </a:p>
        </p:txBody>
      </p:sp>
    </p:spTree>
    <p:extLst>
      <p:ext uri="{BB962C8B-B14F-4D97-AF65-F5344CB8AC3E}">
        <p14:creationId xmlns:p14="http://schemas.microsoft.com/office/powerpoint/2010/main" val="1300515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Cold Stress </a:t>
            </a:r>
            <a:r>
              <a:rPr lang="en-US" sz="2800" i="1" dirty="0"/>
              <a:t>(continued)</a:t>
            </a:r>
          </a:p>
        </p:txBody>
      </p:sp>
      <p:sp>
        <p:nvSpPr>
          <p:cNvPr id="3" name="Content Placeholder 2"/>
          <p:cNvSpPr>
            <a:spLocks noGrp="1"/>
          </p:cNvSpPr>
          <p:nvPr>
            <p:ph idx="1"/>
          </p:nvPr>
        </p:nvSpPr>
        <p:spPr/>
        <p:txBody>
          <a:bodyPr/>
          <a:lstStyle/>
          <a:p>
            <a:pPr marL="0" indent="0">
              <a:buNone/>
            </a:pPr>
            <a:r>
              <a:rPr lang="en-US" sz="2400" b="1" dirty="0"/>
              <a:t>Workers Are at Increased Risk When... </a:t>
            </a:r>
            <a:endParaRPr lang="en-US" sz="2400" dirty="0"/>
          </a:p>
          <a:p>
            <a:r>
              <a:rPr lang="en-US" sz="2400" dirty="0"/>
              <a:t>They have predisposing health conditions such as cardiovascular disease, diabetes, and hypertension. </a:t>
            </a:r>
          </a:p>
          <a:p>
            <a:r>
              <a:rPr lang="en-US" sz="2400" dirty="0"/>
              <a:t>They take certain medication (check with your doctor, nurse, or pharmacy and ask if any medicines you are taking affect you while working in cold environments). </a:t>
            </a:r>
          </a:p>
          <a:p>
            <a:r>
              <a:rPr lang="en-US" sz="2400" dirty="0"/>
              <a:t>They are in poor physical condition, have a poor diet, or are older. </a:t>
            </a:r>
          </a:p>
        </p:txBody>
      </p:sp>
    </p:spTree>
    <p:extLst>
      <p:ext uri="{BB962C8B-B14F-4D97-AF65-F5344CB8AC3E}">
        <p14:creationId xmlns:p14="http://schemas.microsoft.com/office/powerpoint/2010/main" val="2503603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Cold Stress </a:t>
            </a:r>
            <a:r>
              <a:rPr lang="en-US" sz="2800" i="1" dirty="0"/>
              <a:t>(continued)</a:t>
            </a:r>
            <a:endParaRPr lang="en-US" sz="2800" dirty="0"/>
          </a:p>
        </p:txBody>
      </p:sp>
      <p:sp>
        <p:nvSpPr>
          <p:cNvPr id="3" name="Content Placeholder 2"/>
          <p:cNvSpPr>
            <a:spLocks noGrp="1"/>
          </p:cNvSpPr>
          <p:nvPr>
            <p:ph idx="1"/>
          </p:nvPr>
        </p:nvSpPr>
        <p:spPr/>
        <p:txBody>
          <a:bodyPr/>
          <a:lstStyle/>
          <a:p>
            <a:pPr marL="0" indent="0" algn="ctr">
              <a:buNone/>
            </a:pPr>
            <a:r>
              <a:rPr lang="en-US" sz="1800" b="1" dirty="0"/>
              <a:t>Frost Bite </a:t>
            </a:r>
            <a:endParaRPr lang="en-US" sz="1800" dirty="0"/>
          </a:p>
          <a:p>
            <a:pPr marL="0" indent="0">
              <a:buNone/>
            </a:pPr>
            <a:r>
              <a:rPr lang="en-US" sz="1800" b="1" dirty="0"/>
              <a:t>What Happens to the Body: </a:t>
            </a:r>
            <a:r>
              <a:rPr lang="en-US" sz="1800" dirty="0"/>
              <a:t>Freezing in deep layers of skin and tissue; pale, waxy-white skin color; skin becomes hard and numb; usually affects the fingers, hands, toes, feet, ears, and nose. </a:t>
            </a:r>
          </a:p>
          <a:p>
            <a:pPr marL="0" indent="0">
              <a:buNone/>
            </a:pPr>
            <a:r>
              <a:rPr lang="en-US" sz="1800" b="1" dirty="0"/>
              <a:t>What Should Be Done: (land temperatures) </a:t>
            </a:r>
            <a:r>
              <a:rPr lang="en-US" sz="1800" dirty="0"/>
              <a:t>Move the person to a warm dry area. Don’t leave the person alone. </a:t>
            </a:r>
          </a:p>
          <a:p>
            <a:r>
              <a:rPr lang="en-US" sz="1600" dirty="0"/>
              <a:t>Remove any wet or tight clothing that may cut off blood flow to the affected area. </a:t>
            </a:r>
          </a:p>
          <a:p>
            <a:r>
              <a:rPr lang="en-US" sz="1600" b="1" dirty="0"/>
              <a:t>DO NOT </a:t>
            </a:r>
            <a:r>
              <a:rPr lang="en-US" sz="1600" dirty="0"/>
              <a:t>rub the affected area, because rubbing causes damage to the skin and tissue. </a:t>
            </a:r>
          </a:p>
          <a:p>
            <a:r>
              <a:rPr lang="en-US" sz="1600" dirty="0"/>
              <a:t>After the affected area has been warmed, it may become puffy and blister. The affected area may have a burning feeling or numbness. When normal feeling, movement, and skin color have returned, the affected area should be dried and wrapped to keep it warm. </a:t>
            </a:r>
          </a:p>
          <a:p>
            <a:r>
              <a:rPr lang="en-US" sz="1600" dirty="0"/>
              <a:t>Seek medical attention as soon as possible</a:t>
            </a:r>
            <a:r>
              <a:rPr lang="en-US" sz="1800" dirty="0"/>
              <a:t>.</a:t>
            </a:r>
          </a:p>
        </p:txBody>
      </p:sp>
    </p:spTree>
    <p:extLst>
      <p:ext uri="{BB962C8B-B14F-4D97-AF65-F5344CB8AC3E}">
        <p14:creationId xmlns:p14="http://schemas.microsoft.com/office/powerpoint/2010/main" val="1068317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Cold Stress </a:t>
            </a:r>
            <a:r>
              <a:rPr lang="en-US" sz="2800" i="1" dirty="0"/>
              <a:t>(continued)</a:t>
            </a:r>
            <a:endParaRPr lang="en-US" sz="2800" dirty="0"/>
          </a:p>
        </p:txBody>
      </p:sp>
      <p:sp>
        <p:nvSpPr>
          <p:cNvPr id="3" name="Content Placeholder 2"/>
          <p:cNvSpPr>
            <a:spLocks noGrp="1"/>
          </p:cNvSpPr>
          <p:nvPr>
            <p:ph idx="1"/>
          </p:nvPr>
        </p:nvSpPr>
        <p:spPr>
          <a:xfrm>
            <a:off x="685800" y="1828800"/>
            <a:ext cx="7924800" cy="4572000"/>
          </a:xfrm>
        </p:spPr>
        <p:txBody>
          <a:bodyPr/>
          <a:lstStyle/>
          <a:p>
            <a:pPr marL="0" indent="0" algn="ctr">
              <a:buNone/>
            </a:pPr>
            <a:r>
              <a:rPr lang="en-US" sz="1800" b="1" dirty="0"/>
              <a:t>Hypothermia</a:t>
            </a:r>
            <a:endParaRPr lang="en-US" sz="1800" dirty="0"/>
          </a:p>
          <a:p>
            <a:pPr marL="0" indent="0">
              <a:buNone/>
            </a:pPr>
            <a:r>
              <a:rPr lang="en-US" sz="1800" b="1" dirty="0"/>
              <a:t>What Happens to the Body: </a:t>
            </a:r>
            <a:r>
              <a:rPr lang="en-US" sz="1800" dirty="0"/>
              <a:t>Normal body temperature (98.6° f/37°c ) drops to or below 95°f (35°c); fatigue or drowsiness; uncontrolled shivering; cool bluish skin; slurred speech; clumsy movements; irritable, irrational or confused behavior. </a:t>
            </a:r>
          </a:p>
          <a:p>
            <a:pPr marL="0" indent="0">
              <a:buNone/>
            </a:pPr>
            <a:r>
              <a:rPr lang="en-US" sz="1800" b="1" dirty="0"/>
              <a:t>What Should Be Done: (land temperatures) </a:t>
            </a:r>
            <a:endParaRPr lang="en-US" sz="1800" dirty="0"/>
          </a:p>
          <a:p>
            <a:r>
              <a:rPr lang="en-US" sz="1600" dirty="0"/>
              <a:t>Call for emergency help (i.e., Ambulance or Call 911). </a:t>
            </a:r>
          </a:p>
          <a:p>
            <a:r>
              <a:rPr lang="en-US" sz="1600" dirty="0"/>
              <a:t>Move the person to a warm, dry area. Don’t leave the person alone. Remove any wet clothing and replace with warm, dry clothing or wrap the person in blankets. </a:t>
            </a:r>
          </a:p>
          <a:p>
            <a:r>
              <a:rPr lang="en-US" sz="1600" dirty="0"/>
              <a:t>Have the person drink warm, sweet drinks (sugar water or sports-type drinks) if they are alert. </a:t>
            </a:r>
            <a:r>
              <a:rPr lang="en-US" sz="1600" b="1" dirty="0"/>
              <a:t>Avoid drinks with caffeine </a:t>
            </a:r>
            <a:r>
              <a:rPr lang="en-US" sz="1600" dirty="0"/>
              <a:t>or alcohol. </a:t>
            </a:r>
          </a:p>
          <a:p>
            <a:r>
              <a:rPr lang="en-US" sz="1600" dirty="0"/>
              <a:t>Have the person move their arms and legs to create muscle heat. If they are unable to do this, place warm bottles or hot packs in the arm pits, groin, neck, and head areas. </a:t>
            </a:r>
            <a:r>
              <a:rPr lang="en-US" sz="1600" b="1" dirty="0"/>
              <a:t>DO NOT </a:t>
            </a:r>
            <a:r>
              <a:rPr lang="en-US" sz="1600" dirty="0"/>
              <a:t>rub the person’s body or place them in warm water bath. This may stop their heart.</a:t>
            </a:r>
          </a:p>
        </p:txBody>
      </p:sp>
    </p:spTree>
    <p:extLst>
      <p:ext uri="{BB962C8B-B14F-4D97-AF65-F5344CB8AC3E}">
        <p14:creationId xmlns:p14="http://schemas.microsoft.com/office/powerpoint/2010/main" val="3082132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Cold Stress </a:t>
            </a:r>
            <a:r>
              <a:rPr lang="en-US" sz="2800" i="1" dirty="0"/>
              <a:t>(continued)</a:t>
            </a:r>
            <a:endParaRPr lang="en-US" dirty="0"/>
          </a:p>
        </p:txBody>
      </p:sp>
      <p:sp>
        <p:nvSpPr>
          <p:cNvPr id="3" name="Content Placeholder 2"/>
          <p:cNvSpPr>
            <a:spLocks noGrp="1"/>
          </p:cNvSpPr>
          <p:nvPr>
            <p:ph idx="1"/>
          </p:nvPr>
        </p:nvSpPr>
        <p:spPr/>
        <p:txBody>
          <a:bodyPr/>
          <a:lstStyle/>
          <a:p>
            <a:pPr>
              <a:spcAft>
                <a:spcPts val="300"/>
              </a:spcAft>
            </a:pPr>
            <a:r>
              <a:rPr lang="en-US" sz="1600" dirty="0"/>
              <a:t>Recognize the environmental and workplace conditions that lead to potential cold-induced illnesses and injuries. </a:t>
            </a:r>
          </a:p>
          <a:p>
            <a:pPr>
              <a:spcAft>
                <a:spcPts val="300"/>
              </a:spcAft>
            </a:pPr>
            <a:r>
              <a:rPr lang="en-US" sz="1600" dirty="0"/>
              <a:t>Learn the signs and symptoms of cold-induced illnesses/injuries and what to do to help the worker. </a:t>
            </a:r>
          </a:p>
          <a:p>
            <a:pPr>
              <a:spcAft>
                <a:spcPts val="300"/>
              </a:spcAft>
            </a:pPr>
            <a:r>
              <a:rPr lang="en-US" sz="1600" dirty="0"/>
              <a:t>Train the workforce about cold-induced illnesses and injuries. </a:t>
            </a:r>
          </a:p>
          <a:p>
            <a:pPr>
              <a:spcAft>
                <a:spcPts val="300"/>
              </a:spcAft>
            </a:pPr>
            <a:r>
              <a:rPr lang="en-US" sz="1600" dirty="0"/>
              <a:t>Select proper clothing for cold, wet, and windy conditions. Layer clothing to adjust to changing environmental temperatures. Wear a hat and gloves, in addition to underwear that will keep water away from the skin (polypropylene). </a:t>
            </a:r>
          </a:p>
          <a:p>
            <a:pPr>
              <a:spcAft>
                <a:spcPts val="300"/>
              </a:spcAft>
            </a:pPr>
            <a:r>
              <a:rPr lang="en-US" sz="1600" dirty="0"/>
              <a:t>Take frequent short breaks in warm dry shelters to allow the body to warm up. </a:t>
            </a:r>
          </a:p>
          <a:p>
            <a:pPr>
              <a:spcAft>
                <a:spcPts val="300"/>
              </a:spcAft>
            </a:pPr>
            <a:r>
              <a:rPr lang="en-US" sz="1600" dirty="0"/>
              <a:t>Perform work during the warmest part of the day. </a:t>
            </a:r>
          </a:p>
          <a:p>
            <a:pPr>
              <a:spcAft>
                <a:spcPts val="300"/>
              </a:spcAft>
            </a:pPr>
            <a:r>
              <a:rPr lang="en-US" sz="1600" dirty="0"/>
              <a:t>Avoid exhaustion or fatigue because energy is needed to keep muscles warm. </a:t>
            </a:r>
          </a:p>
          <a:p>
            <a:pPr>
              <a:spcAft>
                <a:spcPts val="300"/>
              </a:spcAft>
            </a:pPr>
            <a:r>
              <a:rPr lang="en-US" sz="1600" dirty="0"/>
              <a:t>Use the buddy system (work in pairs). </a:t>
            </a:r>
          </a:p>
          <a:p>
            <a:pPr>
              <a:spcAft>
                <a:spcPts val="300"/>
              </a:spcAft>
            </a:pPr>
            <a:r>
              <a:rPr lang="en-US" sz="1600" dirty="0"/>
              <a:t>Drink warm, sweet beverages (sugar water, sports-type drinks). Avoid drinks with caffeine (coffee, tea, or hot chocolate) or alcohol. </a:t>
            </a:r>
          </a:p>
          <a:p>
            <a:pPr>
              <a:spcAft>
                <a:spcPts val="300"/>
              </a:spcAft>
            </a:pPr>
            <a:r>
              <a:rPr lang="en-US" sz="1600" dirty="0"/>
              <a:t>Eat warm, high-calorie foods like hot pasta dishes.</a:t>
            </a:r>
          </a:p>
        </p:txBody>
      </p:sp>
    </p:spTree>
    <p:extLst>
      <p:ext uri="{BB962C8B-B14F-4D97-AF65-F5344CB8AC3E}">
        <p14:creationId xmlns:p14="http://schemas.microsoft.com/office/powerpoint/2010/main" val="215974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Hazard: Sunburn</a:t>
            </a:r>
          </a:p>
        </p:txBody>
      </p:sp>
      <p:sp>
        <p:nvSpPr>
          <p:cNvPr id="87044" name="Rectangle 4"/>
          <p:cNvSpPr>
            <a:spLocks noGrp="1" noChangeArrowheads="1"/>
          </p:cNvSpPr>
          <p:nvPr>
            <p:ph sz="half" idx="1"/>
          </p:nvPr>
        </p:nvSpPr>
        <p:spPr/>
        <p:txBody>
          <a:bodyPr/>
          <a:lstStyle/>
          <a:p>
            <a:pPr marL="533400" indent="-533400">
              <a:lnSpc>
                <a:spcPct val="90000"/>
              </a:lnSpc>
            </a:pPr>
            <a:r>
              <a:rPr lang="en-US" sz="2400" dirty="0"/>
              <a:t>Prevent overexposing skin </a:t>
            </a:r>
          </a:p>
          <a:p>
            <a:pPr marL="533400" indent="-533400">
              <a:lnSpc>
                <a:spcPct val="90000"/>
              </a:lnSpc>
            </a:pPr>
            <a:r>
              <a:rPr lang="en-US" sz="2400" dirty="0"/>
              <a:t>Sunglasses, if used, must be ANSI approved for use as safety glasses </a:t>
            </a:r>
          </a:p>
          <a:p>
            <a:pPr marL="533400" indent="-533400">
              <a:lnSpc>
                <a:spcPct val="90000"/>
              </a:lnSpc>
            </a:pPr>
            <a:r>
              <a:rPr lang="en-US" sz="2400" dirty="0"/>
              <a:t>Use sunscreen and lip balm</a:t>
            </a:r>
          </a:p>
          <a:p>
            <a:pPr marL="533400" indent="-533400">
              <a:lnSpc>
                <a:spcPct val="90000"/>
              </a:lnSpc>
            </a:pPr>
            <a:r>
              <a:rPr lang="en-US" sz="2400" dirty="0"/>
              <a:t>Use protective eyewear</a:t>
            </a:r>
          </a:p>
          <a:p>
            <a:pPr marL="533400" indent="-533400">
              <a:lnSpc>
                <a:spcPct val="90000"/>
              </a:lnSpc>
            </a:pPr>
            <a:r>
              <a:rPr lang="en-US" sz="2400" dirty="0">
                <a:cs typeface="Arial" charset="0"/>
              </a:rPr>
              <a:t>Limit exposure</a:t>
            </a:r>
          </a:p>
        </p:txBody>
      </p:sp>
      <p:sp>
        <p:nvSpPr>
          <p:cNvPr id="2" name="TextBox 1"/>
          <p:cNvSpPr txBox="1"/>
          <p:nvPr/>
        </p:nvSpPr>
        <p:spPr>
          <a:xfrm>
            <a:off x="4572000" y="5257800"/>
            <a:ext cx="4114800" cy="923330"/>
          </a:xfrm>
          <a:prstGeom prst="rect">
            <a:avLst/>
          </a:prstGeom>
          <a:noFill/>
        </p:spPr>
        <p:txBody>
          <a:bodyPr wrap="square" rtlCol="0">
            <a:spAutoFit/>
          </a:bodyPr>
          <a:lstStyle/>
          <a:p>
            <a:pPr algn="ctr">
              <a:buNone/>
            </a:pPr>
            <a:r>
              <a:rPr lang="en-US" sz="2000" i="1" dirty="0">
                <a:solidFill>
                  <a:srgbClr val="FF0000"/>
                </a:solidFill>
              </a:rPr>
              <a:t>Sunburn reduces responder readiness and increases the likelihood of skin cancer.</a:t>
            </a:r>
            <a:endParaRPr lang="en-US" sz="2000" dirty="0">
              <a:solidFill>
                <a:srgbClr val="FF0000"/>
              </a:solidFill>
            </a:endParaRPr>
          </a:p>
        </p:txBody>
      </p:sp>
      <p:pic>
        <p:nvPicPr>
          <p:cNvPr id="8" name="Picture 9" descr="Photo of shirtless worker in truck"/>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
          <a:stretch/>
        </p:blipFill>
        <p:spPr>
          <a:xfrm>
            <a:off x="4648200" y="1959708"/>
            <a:ext cx="3810000" cy="3221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r>
              <a:rPr lang="en-US"/>
              <a:t>Hazard: Noise</a:t>
            </a:r>
          </a:p>
        </p:txBody>
      </p:sp>
      <p:sp>
        <p:nvSpPr>
          <p:cNvPr id="43011" name="Rectangle 3"/>
          <p:cNvSpPr>
            <a:spLocks noGrp="1" noChangeArrowheads="1"/>
          </p:cNvSpPr>
          <p:nvPr>
            <p:ph sz="half" idx="1"/>
          </p:nvPr>
        </p:nvSpPr>
        <p:spPr/>
        <p:txBody>
          <a:bodyPr/>
          <a:lstStyle/>
          <a:p>
            <a:pPr>
              <a:lnSpc>
                <a:spcPct val="90000"/>
              </a:lnSpc>
            </a:pPr>
            <a:r>
              <a:rPr lang="en-US" dirty="0"/>
              <a:t>Wear appropriate hearing protection in noisy work environments</a:t>
            </a:r>
          </a:p>
          <a:p>
            <a:pPr lvl="1">
              <a:lnSpc>
                <a:spcPct val="90000"/>
              </a:lnSpc>
              <a:spcBef>
                <a:spcPct val="50000"/>
              </a:spcBef>
            </a:pPr>
            <a:r>
              <a:rPr lang="en-US" dirty="0"/>
              <a:t>Examples: saws, earth-moving equipment, pneumatic tools</a:t>
            </a:r>
            <a:r>
              <a:rPr lang="en-US" sz="2400" dirty="0"/>
              <a:t> </a:t>
            </a:r>
          </a:p>
        </p:txBody>
      </p:sp>
      <p:pic>
        <p:nvPicPr>
          <p:cNvPr id="6" name="Picture 6" descr="Photo of heavy equipment"/>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648200" y="1928446"/>
            <a:ext cx="3810000" cy="29483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200"/>
              <a:t>Hazard: Inhalation of Dust Containing Asbestos, Silica and Other Toxins</a:t>
            </a:r>
          </a:p>
        </p:txBody>
      </p:sp>
      <p:sp>
        <p:nvSpPr>
          <p:cNvPr id="44036" name="Rectangle 4"/>
          <p:cNvSpPr>
            <a:spLocks noGrp="1" noChangeArrowheads="1"/>
          </p:cNvSpPr>
          <p:nvPr>
            <p:ph idx="1"/>
          </p:nvPr>
        </p:nvSpPr>
        <p:spPr/>
        <p:txBody>
          <a:bodyPr/>
          <a:lstStyle/>
          <a:p>
            <a:r>
              <a:rPr lang="en-US" dirty="0"/>
              <a:t>Jobs affected</a:t>
            </a:r>
          </a:p>
          <a:p>
            <a:pPr lvl="1"/>
            <a:r>
              <a:rPr lang="en-US" dirty="0"/>
              <a:t>Debris removal &amp; dumping</a:t>
            </a:r>
          </a:p>
          <a:p>
            <a:pPr lvl="1"/>
            <a:r>
              <a:rPr lang="en-US" dirty="0"/>
              <a:t>Loading trucks</a:t>
            </a:r>
          </a:p>
          <a:p>
            <a:pPr lvl="1"/>
            <a:r>
              <a:rPr lang="en-US" dirty="0"/>
              <a:t>Demolition</a:t>
            </a:r>
          </a:p>
          <a:p>
            <a:r>
              <a:rPr lang="en-US" dirty="0"/>
              <a:t>Protection</a:t>
            </a:r>
          </a:p>
          <a:p>
            <a:pPr lvl="1"/>
            <a:r>
              <a:rPr lang="en-US" dirty="0"/>
              <a:t>Appropriate respiratory protection</a:t>
            </a:r>
          </a:p>
          <a:p>
            <a:pPr marL="57150" indent="0">
              <a:buNone/>
            </a:pPr>
            <a:r>
              <a:rPr lang="en-US" sz="2500" b="1" i="1" dirty="0"/>
              <a:t>If in doubt about respirators, see your supervisor.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pPr>
              <a:lnSpc>
                <a:spcPct val="70000"/>
              </a:lnSpc>
            </a:pPr>
            <a:r>
              <a:rPr lang="en-US" sz="3200" dirty="0"/>
              <a:t>Hazard: Carbon Monoxide Inhalation</a:t>
            </a:r>
          </a:p>
        </p:txBody>
      </p:sp>
      <p:sp>
        <p:nvSpPr>
          <p:cNvPr id="3" name="Content Placeholder 2"/>
          <p:cNvSpPr>
            <a:spLocks noGrp="1"/>
          </p:cNvSpPr>
          <p:nvPr>
            <p:ph idx="1"/>
          </p:nvPr>
        </p:nvSpPr>
        <p:spPr/>
        <p:txBody>
          <a:bodyPr/>
          <a:lstStyle/>
          <a:p>
            <a:pPr marL="0" indent="0">
              <a:lnSpc>
                <a:spcPct val="100000"/>
              </a:lnSpc>
              <a:spcBef>
                <a:spcPct val="50000"/>
              </a:spcBef>
              <a:buFontTx/>
              <a:buNone/>
            </a:pPr>
            <a:r>
              <a:rPr lang="en-US" sz="2000" b="1" dirty="0">
                <a:solidFill>
                  <a:srgbClr val="FF0000"/>
                </a:solidFill>
              </a:rPr>
              <a:t>Symptoms:</a:t>
            </a:r>
            <a:r>
              <a:rPr lang="en-US" sz="2000" dirty="0">
                <a:solidFill>
                  <a:srgbClr val="FF0000"/>
                </a:solidFill>
              </a:rPr>
              <a:t> Headache, dizziness, drowsiness, or nausea; progressing to vomiting, loss of consciousness, and collapse, coma or death under prolonged or high exposures.</a:t>
            </a:r>
            <a:endParaRPr lang="en-US" sz="2800" dirty="0">
              <a:solidFill>
                <a:srgbClr val="FF0000"/>
              </a:solidFill>
            </a:endParaRPr>
          </a:p>
          <a:p>
            <a:pPr marL="0" indent="0">
              <a:buNone/>
            </a:pPr>
            <a:r>
              <a:rPr lang="en-US" sz="2400" b="1" i="1" dirty="0">
                <a:solidFill>
                  <a:srgbClr val="000099"/>
                </a:solidFill>
              </a:rPr>
              <a:t>Carbon Monoxide has no warning properties; </a:t>
            </a:r>
            <a:br>
              <a:rPr lang="en-US" sz="2400" b="1" i="1" dirty="0">
                <a:solidFill>
                  <a:srgbClr val="000099"/>
                </a:solidFill>
              </a:rPr>
            </a:br>
            <a:r>
              <a:rPr lang="en-US" sz="2400" b="1" i="1" dirty="0">
                <a:solidFill>
                  <a:srgbClr val="000099"/>
                </a:solidFill>
              </a:rPr>
              <a:t>it is a colorless, odorless gas! </a:t>
            </a:r>
            <a:endParaRPr lang="en-US" sz="2400" dirty="0">
              <a:solidFill>
                <a:srgbClr val="000099"/>
              </a:solidFill>
            </a:endParaRPr>
          </a:p>
          <a:p>
            <a:pPr marL="0" indent="0">
              <a:lnSpc>
                <a:spcPct val="100000"/>
              </a:lnSpc>
              <a:spcBef>
                <a:spcPct val="50000"/>
              </a:spcBef>
              <a:buFontTx/>
              <a:buNone/>
            </a:pPr>
            <a:r>
              <a:rPr lang="en-US" sz="2000" dirty="0"/>
              <a:t>Areas affected from</a:t>
            </a:r>
            <a:r>
              <a:rPr lang="en-US" sz="2000" dirty="0">
                <a:solidFill>
                  <a:srgbClr val="000099"/>
                </a:solidFill>
              </a:rPr>
              <a:t> </a:t>
            </a:r>
            <a:r>
              <a:rPr lang="en-US" sz="2000" dirty="0"/>
              <a:t>gasoline- or propane-powered generators or heavy machinery:</a:t>
            </a:r>
          </a:p>
          <a:p>
            <a:pPr lvl="1">
              <a:lnSpc>
                <a:spcPct val="65000"/>
              </a:lnSpc>
              <a:spcBef>
                <a:spcPct val="50000"/>
              </a:spcBef>
            </a:pPr>
            <a:r>
              <a:rPr lang="en-US" sz="1800" dirty="0"/>
              <a:t> Near operating equipment</a:t>
            </a:r>
          </a:p>
          <a:p>
            <a:pPr lvl="1">
              <a:lnSpc>
                <a:spcPct val="65000"/>
              </a:lnSpc>
              <a:spcBef>
                <a:spcPct val="50000"/>
              </a:spcBef>
            </a:pPr>
            <a:r>
              <a:rPr lang="en-US" sz="1800" dirty="0"/>
              <a:t> Near generators</a:t>
            </a:r>
          </a:p>
          <a:p>
            <a:pPr lvl="1">
              <a:lnSpc>
                <a:spcPct val="65000"/>
              </a:lnSpc>
              <a:spcBef>
                <a:spcPct val="50000"/>
              </a:spcBef>
            </a:pPr>
            <a:r>
              <a:rPr lang="en-US" sz="1800" dirty="0"/>
              <a:t> Fire pits</a:t>
            </a:r>
          </a:p>
          <a:p>
            <a:pPr lvl="1">
              <a:lnSpc>
                <a:spcPct val="65000"/>
              </a:lnSpc>
              <a:spcBef>
                <a:spcPct val="50000"/>
              </a:spcBef>
            </a:pPr>
            <a:r>
              <a:rPr lang="en-US" sz="1800" dirty="0"/>
              <a:t> Debris reduction sites</a:t>
            </a:r>
          </a:p>
          <a:p>
            <a:pPr lvl="1">
              <a:lnSpc>
                <a:spcPct val="65000"/>
              </a:lnSpc>
              <a:spcBef>
                <a:spcPct val="50000"/>
              </a:spcBef>
            </a:pPr>
            <a:r>
              <a:rPr lang="en-US" sz="1800" dirty="0"/>
              <a:t> Burning and compacting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dirty="0"/>
              <a:t>Workers’ Rights</a:t>
            </a:r>
          </a:p>
        </p:txBody>
      </p:sp>
      <p:sp>
        <p:nvSpPr>
          <p:cNvPr id="343043" name="Rectangle 3"/>
          <p:cNvSpPr>
            <a:spLocks noGrp="1" noChangeArrowheads="1"/>
          </p:cNvSpPr>
          <p:nvPr>
            <p:ph idx="1"/>
          </p:nvPr>
        </p:nvSpPr>
        <p:spPr/>
        <p:txBody>
          <a:bodyPr/>
          <a:lstStyle/>
          <a:p>
            <a:pPr marL="447675" indent="-44450">
              <a:lnSpc>
                <a:spcPct val="80000"/>
              </a:lnSpc>
              <a:buFontTx/>
              <a:buNone/>
            </a:pPr>
            <a:r>
              <a:rPr lang="en-US" sz="2800" b="1" dirty="0">
                <a:solidFill>
                  <a:srgbClr val="FF0000"/>
                </a:solidFill>
              </a:rPr>
              <a:t>What are employers' responsibilities?</a:t>
            </a:r>
          </a:p>
          <a:p>
            <a:pPr marL="746125">
              <a:spcBef>
                <a:spcPct val="0"/>
              </a:spcBef>
            </a:pPr>
            <a:r>
              <a:rPr lang="en-US" sz="2400" dirty="0"/>
              <a:t>The Occupational Safety and Health Act requires employers to provide a safe and healthful workplace free of recognized hazards and to follow OSHA standards. Employers' responsibilities also include providing training, medical examinations and recordkeeping.</a:t>
            </a:r>
          </a:p>
          <a:p>
            <a:pPr marL="447675" indent="-44450">
              <a:spcBef>
                <a:spcPct val="0"/>
              </a:spcBef>
              <a:buFontTx/>
              <a:buNone/>
            </a:pPr>
            <a:endParaRPr lang="en-US" sz="2400" dirty="0"/>
          </a:p>
          <a:p>
            <a:pPr marL="447675" indent="-44450">
              <a:lnSpc>
                <a:spcPct val="80000"/>
              </a:lnSpc>
              <a:buFontTx/>
              <a:buNone/>
            </a:pPr>
            <a:r>
              <a:rPr lang="en-US" sz="2400" dirty="0"/>
              <a:t>For more information about OSHA, go to </a:t>
            </a:r>
            <a:r>
              <a:rPr lang="en-US" sz="2400" dirty="0">
                <a:hlinkClick r:id="rId3" tooltip="OSHA Website"/>
              </a:rPr>
              <a:t>http://www.osha.gov</a:t>
            </a:r>
            <a:r>
              <a:rPr lang="en-US" sz="2400" dirty="0"/>
              <a:t> or call 1-800-321-OSHA (6742)</a:t>
            </a:r>
          </a:p>
          <a:p>
            <a:pPr marL="447675" indent="-44450"/>
            <a:endParaRPr lang="en-US" sz="2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Hazard: Chemicals</a:t>
            </a:r>
          </a:p>
        </p:txBody>
      </p:sp>
      <p:sp>
        <p:nvSpPr>
          <p:cNvPr id="78851" name="Rectangle 3"/>
          <p:cNvSpPr>
            <a:spLocks noGrp="1" noChangeArrowheads="1"/>
          </p:cNvSpPr>
          <p:nvPr>
            <p:ph idx="1"/>
          </p:nvPr>
        </p:nvSpPr>
        <p:spPr>
          <a:xfrm>
            <a:off x="685800" y="1828800"/>
            <a:ext cx="5257800" cy="4572000"/>
          </a:xfrm>
          <a:noFill/>
        </p:spPr>
        <p:txBody>
          <a:bodyPr/>
          <a:lstStyle/>
          <a:p>
            <a:pPr>
              <a:lnSpc>
                <a:spcPct val="80000"/>
              </a:lnSpc>
              <a:spcAft>
                <a:spcPct val="20000"/>
              </a:spcAft>
            </a:pPr>
            <a:r>
              <a:rPr lang="en-US" sz="2600" dirty="0"/>
              <a:t>Of NY’s and NJ’s 198 Superfund toxic-waste sites, 45 are within a half-mile of coastal areas vulnerable to storm surge, including </a:t>
            </a:r>
            <a:r>
              <a:rPr lang="en-US" sz="2600" dirty="0" err="1"/>
              <a:t>Gowanus</a:t>
            </a:r>
            <a:r>
              <a:rPr lang="en-US" sz="2600" dirty="0"/>
              <a:t> Canal in NY.</a:t>
            </a:r>
          </a:p>
          <a:p>
            <a:pPr>
              <a:lnSpc>
                <a:spcPct val="80000"/>
              </a:lnSpc>
              <a:spcAft>
                <a:spcPct val="20000"/>
              </a:spcAft>
            </a:pPr>
            <a:r>
              <a:rPr lang="en-US" sz="2600" dirty="0"/>
              <a:t>Raw sewage, industrial chemicals and floating debris filled flooded waterways around New York City.</a:t>
            </a:r>
          </a:p>
        </p:txBody>
      </p:sp>
      <p:pic>
        <p:nvPicPr>
          <p:cNvPr id="2" name="Picture 1" descr="Photo showing a caution sign near the Gowanus Can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05000"/>
            <a:ext cx="2743200" cy="1781907"/>
          </a:xfrm>
          <a:prstGeom prst="rect">
            <a:avLst/>
          </a:prstGeom>
        </p:spPr>
      </p:pic>
      <p:sp>
        <p:nvSpPr>
          <p:cNvPr id="3" name="Rectangle 2"/>
          <p:cNvSpPr/>
          <p:nvPr/>
        </p:nvSpPr>
        <p:spPr>
          <a:xfrm>
            <a:off x="6019800" y="3680604"/>
            <a:ext cx="2971800" cy="549381"/>
          </a:xfrm>
          <a:prstGeom prst="rect">
            <a:avLst/>
          </a:prstGeom>
        </p:spPr>
        <p:txBody>
          <a:bodyPr wrap="square">
            <a:spAutoFit/>
          </a:bodyPr>
          <a:lstStyle/>
          <a:p>
            <a:pPr>
              <a:buNone/>
            </a:pPr>
            <a:r>
              <a:rPr lang="en-US" sz="1100" dirty="0" err="1"/>
              <a:t>Stormwater</a:t>
            </a:r>
            <a:r>
              <a:rPr lang="en-US" sz="1100" dirty="0"/>
              <a:t> mixed with sewage spilled from the </a:t>
            </a:r>
            <a:r>
              <a:rPr lang="en-US" sz="1100" dirty="0" err="1"/>
              <a:t>Gowanus</a:t>
            </a:r>
            <a:r>
              <a:rPr lang="en-US" sz="1100" dirty="0"/>
              <a:t> Canal in the wake of Hurricane Sandy.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60000"/>
              </a:lnSpc>
            </a:pPr>
            <a:r>
              <a:rPr lang="en-US"/>
              <a:t>Potential Chemical Exposures</a:t>
            </a:r>
            <a:endParaRPr lang="en-US" sz="3200"/>
          </a:p>
        </p:txBody>
      </p:sp>
      <p:sp>
        <p:nvSpPr>
          <p:cNvPr id="2" name="Content Placeholder 1"/>
          <p:cNvSpPr>
            <a:spLocks noGrp="1"/>
          </p:cNvSpPr>
          <p:nvPr>
            <p:ph idx="1"/>
          </p:nvPr>
        </p:nvSpPr>
        <p:spPr>
          <a:xfrm>
            <a:off x="685800" y="1828800"/>
            <a:ext cx="5181600" cy="4572000"/>
          </a:xfrm>
        </p:spPr>
        <p:txBody>
          <a:bodyPr/>
          <a:lstStyle/>
          <a:p>
            <a:pPr marL="0" indent="0">
              <a:buFontTx/>
              <a:buNone/>
            </a:pPr>
            <a:r>
              <a:rPr lang="en-US" sz="1800" u="sng" dirty="0">
                <a:solidFill>
                  <a:srgbClr val="FF0000"/>
                </a:solidFill>
                <a:cs typeface="Times New Roman" pitchFamily="18" charset="0"/>
              </a:rPr>
              <a:t>Symptoms</a:t>
            </a:r>
            <a:r>
              <a:rPr lang="en-US" sz="1800" dirty="0">
                <a:solidFill>
                  <a:srgbClr val="FF0000"/>
                </a:solidFill>
                <a:cs typeface="Times New Roman" pitchFamily="18" charset="0"/>
              </a:rPr>
              <a:t>: Eye, nose, throat, upper respiratory tract, and skin irritation; flu like symptoms; central nervous system depression, fatigue, loss of coordination, memory difficulties, sleeplessness, mental confusion. Chronic effects depend on the extent and the duration of exposure.</a:t>
            </a:r>
          </a:p>
          <a:p>
            <a:pPr marL="0" indent="0">
              <a:lnSpc>
                <a:spcPct val="80000"/>
              </a:lnSpc>
              <a:buFontTx/>
              <a:buNone/>
            </a:pPr>
            <a:r>
              <a:rPr lang="en-US" sz="1400" dirty="0">
                <a:solidFill>
                  <a:srgbClr val="FF0000"/>
                </a:solidFill>
              </a:rPr>
              <a:t> </a:t>
            </a:r>
            <a:endParaRPr lang="en-US" sz="900" b="1" dirty="0">
              <a:solidFill>
                <a:srgbClr val="FF0000"/>
              </a:solidFill>
            </a:endParaRPr>
          </a:p>
          <a:p>
            <a:pPr marL="0" indent="0">
              <a:lnSpc>
                <a:spcPct val="80000"/>
              </a:lnSpc>
              <a:buFontTx/>
              <a:buNone/>
            </a:pPr>
            <a:r>
              <a:rPr lang="en-US" sz="2000" u="sng" dirty="0"/>
              <a:t>Jobs affected</a:t>
            </a:r>
          </a:p>
          <a:p>
            <a:pPr>
              <a:lnSpc>
                <a:spcPct val="80000"/>
              </a:lnSpc>
            </a:pPr>
            <a:r>
              <a:rPr lang="en-US" sz="2000" dirty="0"/>
              <a:t>Debris removal</a:t>
            </a:r>
          </a:p>
          <a:p>
            <a:pPr>
              <a:lnSpc>
                <a:spcPct val="80000"/>
              </a:lnSpc>
            </a:pPr>
            <a:r>
              <a:rPr lang="en-US" sz="2000" dirty="0"/>
              <a:t>Site </a:t>
            </a:r>
            <a:r>
              <a:rPr lang="en-US" sz="2000" dirty="0" err="1"/>
              <a:t>clean-up</a:t>
            </a:r>
            <a:endParaRPr lang="en-US" sz="2000" dirty="0"/>
          </a:p>
          <a:p>
            <a:pPr>
              <a:lnSpc>
                <a:spcPct val="80000"/>
              </a:lnSpc>
              <a:buFontTx/>
              <a:buNone/>
            </a:pPr>
            <a:endParaRPr lang="en-US" sz="2000" dirty="0"/>
          </a:p>
          <a:p>
            <a:pPr>
              <a:lnSpc>
                <a:spcPct val="80000"/>
              </a:lnSpc>
              <a:buFontTx/>
              <a:buNone/>
            </a:pPr>
            <a:r>
              <a:rPr lang="en-US" sz="2000" u="sng" dirty="0"/>
              <a:t>Protection</a:t>
            </a:r>
          </a:p>
          <a:p>
            <a:pPr>
              <a:lnSpc>
                <a:spcPct val="80000"/>
              </a:lnSpc>
            </a:pPr>
            <a:r>
              <a:rPr lang="en-US" sz="2000" dirty="0"/>
              <a:t>Hazard specific as identified by supervisor or safety officer</a:t>
            </a:r>
          </a:p>
        </p:txBody>
      </p:sp>
      <p:pic>
        <p:nvPicPr>
          <p:cNvPr id="47108" name="Picture 4" descr="Photo of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862" y="5028874"/>
            <a:ext cx="1402862" cy="1169052"/>
          </a:xfrm>
          <a:prstGeom prst="rect">
            <a:avLst/>
          </a:prstGeom>
          <a:noFill/>
          <a:extLst>
            <a:ext uri="{909E8E84-426E-40DD-AFC4-6F175D3DCCD1}">
              <a14:hiddenFill xmlns:a14="http://schemas.microsoft.com/office/drawing/2010/main">
                <a:solidFill>
                  <a:srgbClr val="FFFFFF"/>
                </a:solidFill>
              </a14:hiddenFill>
            </a:ext>
          </a:extLst>
        </p:spPr>
      </p:pic>
      <p:pic>
        <p:nvPicPr>
          <p:cNvPr id="47111" name="Picture 7" descr="Photo of respi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044888"/>
            <a:ext cx="1371600" cy="1127312"/>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Photo of respira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840663" y="5029200"/>
            <a:ext cx="107473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7116" name="Picture 12" descr="Photo of floo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8034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47114" name="Picture 10" descr="Photo of job si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3429000"/>
            <a:ext cx="2025650" cy="152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Grp="1" noChangeArrowheads="1"/>
          </p:cNvSpPr>
          <p:nvPr>
            <p:ph type="title"/>
          </p:nvPr>
        </p:nvSpPr>
        <p:spPr/>
        <p:txBody>
          <a:bodyPr/>
          <a:lstStyle/>
          <a:p>
            <a:r>
              <a:rPr lang="en-US"/>
              <a:t>Hazard Communication</a:t>
            </a:r>
          </a:p>
        </p:txBody>
      </p:sp>
      <p:pic>
        <p:nvPicPr>
          <p:cNvPr id="150537" name="Picture 9" descr="Photo of truck by oxygen tank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91308" y="1890864"/>
            <a:ext cx="7561384" cy="44478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Hazard: Mold</a:t>
            </a:r>
          </a:p>
        </p:txBody>
      </p:sp>
      <p:sp>
        <p:nvSpPr>
          <p:cNvPr id="122883" name="Rectangle 3"/>
          <p:cNvSpPr>
            <a:spLocks noGrp="1" noChangeArrowheads="1"/>
          </p:cNvSpPr>
          <p:nvPr>
            <p:ph idx="1"/>
          </p:nvPr>
        </p:nvSpPr>
        <p:spPr/>
        <p:txBody>
          <a:bodyPr/>
          <a:lstStyle/>
          <a:p>
            <a:pPr>
              <a:lnSpc>
                <a:spcPct val="80000"/>
              </a:lnSpc>
              <a:buFontTx/>
              <a:buNone/>
            </a:pPr>
            <a:r>
              <a:rPr lang="en-US" b="1">
                <a:solidFill>
                  <a:schemeClr val="bg2"/>
                </a:solidFill>
              </a:rPr>
              <a:t>    </a:t>
            </a:r>
            <a:endParaRPr lang="en-US" sz="1600" b="1">
              <a:cs typeface="Tahoma" pitchFamily="34" charset="0"/>
            </a:endParaRPr>
          </a:p>
        </p:txBody>
      </p:sp>
      <p:sp>
        <p:nvSpPr>
          <p:cNvPr id="122884" name="Text Box 4"/>
          <p:cNvSpPr txBox="1">
            <a:spLocks noChangeArrowheads="1"/>
          </p:cNvSpPr>
          <p:nvPr/>
        </p:nvSpPr>
        <p:spPr bwMode="auto">
          <a:xfrm>
            <a:off x="457200" y="1752600"/>
            <a:ext cx="838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kumimoji="0" lang="en-US" sz="1800" dirty="0">
                <a:cs typeface="Arial" charset="0"/>
              </a:rPr>
              <a:t>After hurricanes and floods, the water creates the perfect environment for mold to grow in homes and other buildings.  Exposure to mold can cause wheezing and severe </a:t>
            </a:r>
            <a:r>
              <a:rPr kumimoji="0" lang="en-US" sz="1800" dirty="0">
                <a:cs typeface="Times New Roman" pitchFamily="18" charset="0"/>
              </a:rPr>
              <a:t>nasal, eye and skin irritation.</a:t>
            </a:r>
            <a:endParaRPr kumimoji="0" lang="en-US" sz="1800" dirty="0"/>
          </a:p>
        </p:txBody>
      </p:sp>
      <p:pic>
        <p:nvPicPr>
          <p:cNvPr id="122886" name="Picture 6" descr="Photo of mold on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790825"/>
            <a:ext cx="4724400" cy="353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600"/>
              </a:lnSpc>
            </a:pPr>
            <a:r>
              <a:rPr lang="en-US" dirty="0"/>
              <a:t>Hazard: Trench Foot (Immersion Foot)</a:t>
            </a:r>
          </a:p>
        </p:txBody>
      </p:sp>
      <p:sp>
        <p:nvSpPr>
          <p:cNvPr id="3" name="Content Placeholder 2"/>
          <p:cNvSpPr>
            <a:spLocks noGrp="1"/>
          </p:cNvSpPr>
          <p:nvPr>
            <p:ph idx="1"/>
          </p:nvPr>
        </p:nvSpPr>
        <p:spPr/>
        <p:txBody>
          <a:bodyPr/>
          <a:lstStyle/>
          <a:p>
            <a:r>
              <a:rPr lang="en-US" sz="2000" dirty="0"/>
              <a:t>Trench foot, also known as immersion foot, occurs when the feet are wet for long periods of time. It can be quite painful.</a:t>
            </a:r>
          </a:p>
          <a:p>
            <a:r>
              <a:rPr lang="en-US" sz="2000" dirty="0"/>
              <a:t>Symptoms include a tingling and/or itching sensation, pain, swelling, cold and blotchy skin, numbness, and a prickly or heavy feeling in the foot. The foot may be red, dry, and painful after it becomes warm. Blisters may form, followed by skin and tissue dying and falling off. Obtain medical assistance as soon as possible.</a:t>
            </a:r>
          </a:p>
          <a:p>
            <a:r>
              <a:rPr lang="en-US" sz="2000" dirty="0"/>
              <a:t>To prevent trench foot, when possible, air-dry and elevate your feet, and exchange wet shoes and socks for dry ones.</a:t>
            </a:r>
          </a:p>
        </p:txBody>
      </p:sp>
    </p:spTree>
    <p:extLst>
      <p:ext uri="{BB962C8B-B14F-4D97-AF65-F5344CB8AC3E}">
        <p14:creationId xmlns:p14="http://schemas.microsoft.com/office/powerpoint/2010/main" val="649818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Hazard: Blood-borne Disease</a:t>
            </a:r>
          </a:p>
        </p:txBody>
      </p:sp>
      <p:sp>
        <p:nvSpPr>
          <p:cNvPr id="91139" name="Rectangle 3"/>
          <p:cNvSpPr>
            <a:spLocks noGrp="1" noChangeArrowheads="1"/>
          </p:cNvSpPr>
          <p:nvPr>
            <p:ph idx="1"/>
          </p:nvPr>
        </p:nvSpPr>
        <p:spPr/>
        <p:txBody>
          <a:bodyPr/>
          <a:lstStyle/>
          <a:p>
            <a:r>
              <a:rPr lang="en-US" sz="2800" dirty="0"/>
              <a:t>Use impervious gloves when handling human remains</a:t>
            </a:r>
          </a:p>
          <a:p>
            <a:r>
              <a:rPr lang="en-US" sz="2800" dirty="0"/>
              <a:t>Replace gloves if punctured or torn</a:t>
            </a:r>
          </a:p>
          <a:p>
            <a:r>
              <a:rPr lang="en-US" sz="2800" dirty="0"/>
              <a:t>Protect yourself from injured persons’ blood and bodily fluids </a:t>
            </a:r>
          </a:p>
          <a:p>
            <a:r>
              <a:rPr lang="en-US" sz="2800" dirty="0"/>
              <a:t>Do not handle human </a:t>
            </a:r>
            <a:br>
              <a:rPr lang="en-US" sz="2800" dirty="0"/>
            </a:br>
            <a:r>
              <a:rPr lang="en-US" sz="2800" dirty="0"/>
              <a:t>remains if you have skin cuts </a:t>
            </a:r>
            <a:br>
              <a:rPr lang="en-US" sz="2800" dirty="0"/>
            </a:br>
            <a:r>
              <a:rPr lang="en-US" sz="2800" dirty="0"/>
              <a:t>or punctures</a:t>
            </a:r>
          </a:p>
        </p:txBody>
      </p:sp>
      <p:pic>
        <p:nvPicPr>
          <p:cNvPr id="91141" name="Picture 5" descr="Photo of workers wearing glov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3600" y="3962400"/>
            <a:ext cx="2725616" cy="2229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600"/>
              </a:lnSpc>
            </a:pPr>
            <a:r>
              <a:rPr lang="en-US" dirty="0"/>
              <a:t>Hazard: Handling Bodies </a:t>
            </a:r>
            <a:br>
              <a:rPr lang="en-US" dirty="0"/>
            </a:br>
            <a:r>
              <a:rPr lang="en-US" dirty="0"/>
              <a:t>of Victims</a:t>
            </a:r>
          </a:p>
        </p:txBody>
      </p:sp>
      <p:sp>
        <p:nvSpPr>
          <p:cNvPr id="3" name="Content Placeholder 2"/>
          <p:cNvSpPr>
            <a:spLocks noGrp="1"/>
          </p:cNvSpPr>
          <p:nvPr>
            <p:ph idx="1"/>
          </p:nvPr>
        </p:nvSpPr>
        <p:spPr/>
        <p:txBody>
          <a:bodyPr/>
          <a:lstStyle/>
          <a:p>
            <a:r>
              <a:rPr lang="en-US" sz="2000" dirty="0"/>
              <a:t>There is no direct risk of infectious disease from being near human remains for people who are not directly handling dead bodies.</a:t>
            </a:r>
          </a:p>
          <a:p>
            <a:r>
              <a:rPr lang="en-US" sz="2000" dirty="0"/>
              <a:t>Human remains may contain blood-borne viruses such as hepatitis viruses and HIV, and bacteria that cause diarrheal diseases, such as </a:t>
            </a:r>
            <a:r>
              <a:rPr lang="en-US" sz="2000" dirty="0" err="1"/>
              <a:t>shigella</a:t>
            </a:r>
            <a:r>
              <a:rPr lang="en-US" sz="2000" dirty="0"/>
              <a:t> and salmonella.</a:t>
            </a:r>
          </a:p>
          <a:p>
            <a:r>
              <a:rPr lang="en-US" sz="2000" dirty="0"/>
              <a:t>For personnel exposed to blood and body fluids:</a:t>
            </a:r>
          </a:p>
          <a:p>
            <a:pPr marL="400050" lvl="1" indent="0">
              <a:buNone/>
            </a:pPr>
            <a:r>
              <a:rPr lang="en-US" sz="1600" dirty="0"/>
              <a:t>–Use gloves when handling bodies or body fluids</a:t>
            </a:r>
          </a:p>
          <a:p>
            <a:pPr marL="400050" lvl="1" indent="0">
              <a:buNone/>
            </a:pPr>
            <a:r>
              <a:rPr lang="en-US" sz="1600" dirty="0"/>
              <a:t>–Use eye protection, gowns, and masks when large quantities or splashes of blood are anticipated</a:t>
            </a:r>
          </a:p>
          <a:p>
            <a:pPr marL="400050" lvl="1" indent="0">
              <a:buNone/>
            </a:pPr>
            <a:r>
              <a:rPr lang="en-US" sz="1600" dirty="0"/>
              <a:t>–Wash hands frequently</a:t>
            </a:r>
          </a:p>
          <a:p>
            <a:pPr marL="400050" lvl="1" indent="0">
              <a:buNone/>
            </a:pPr>
            <a:r>
              <a:rPr lang="en-US" sz="1600" dirty="0"/>
              <a:t>–Use body bags to reduce the risk of contamination</a:t>
            </a:r>
          </a:p>
        </p:txBody>
      </p:sp>
    </p:spTree>
    <p:extLst>
      <p:ext uri="{BB962C8B-B14F-4D97-AF65-F5344CB8AC3E}">
        <p14:creationId xmlns:p14="http://schemas.microsoft.com/office/powerpoint/2010/main" val="1237173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p:spPr>
        <p:txBody>
          <a:bodyPr/>
          <a:lstStyle/>
          <a:p>
            <a:pPr>
              <a:lnSpc>
                <a:spcPct val="70000"/>
              </a:lnSpc>
            </a:pPr>
            <a:r>
              <a:rPr lang="en-US"/>
              <a:t>Hazard: Food-borne Disease</a:t>
            </a:r>
          </a:p>
        </p:txBody>
      </p:sp>
      <p:sp>
        <p:nvSpPr>
          <p:cNvPr id="65539" name="Rectangle 3"/>
          <p:cNvSpPr>
            <a:spLocks noGrp="1" noChangeArrowheads="1"/>
          </p:cNvSpPr>
          <p:nvPr>
            <p:ph idx="1"/>
          </p:nvPr>
        </p:nvSpPr>
        <p:spPr>
          <a:xfrm>
            <a:off x="685800" y="1828800"/>
            <a:ext cx="8001000" cy="4572000"/>
          </a:xfrm>
          <a:noFill/>
        </p:spPr>
        <p:txBody>
          <a:bodyPr/>
          <a:lstStyle/>
          <a:p>
            <a:pPr>
              <a:lnSpc>
                <a:spcPct val="90000"/>
              </a:lnSpc>
            </a:pPr>
            <a:r>
              <a:rPr lang="en-US" sz="2000" b="1" dirty="0"/>
              <a:t>Identify and throw away food that may not be safe to eat:</a:t>
            </a:r>
          </a:p>
          <a:p>
            <a:pPr lvl="1">
              <a:lnSpc>
                <a:spcPct val="90000"/>
              </a:lnSpc>
            </a:pPr>
            <a:r>
              <a:rPr lang="en-US" sz="1700" dirty="0"/>
              <a:t>Food that may have come in contact with flood or storm water</a:t>
            </a:r>
          </a:p>
          <a:p>
            <a:pPr lvl="1">
              <a:lnSpc>
                <a:spcPct val="90000"/>
              </a:lnSpc>
            </a:pPr>
            <a:r>
              <a:rPr lang="en-US" sz="1700" dirty="0"/>
              <a:t>Food that has an unusual odor, color, or texture</a:t>
            </a:r>
          </a:p>
          <a:p>
            <a:pPr lvl="1">
              <a:lnSpc>
                <a:spcPct val="90000"/>
              </a:lnSpc>
            </a:pPr>
            <a:r>
              <a:rPr lang="en-US" sz="1700" dirty="0"/>
              <a:t>Meat, poultry, fish, eggs and leftovers that have been above 40 degrees Fahrenheit (F) for 2 hours or more</a:t>
            </a:r>
          </a:p>
          <a:p>
            <a:pPr lvl="1">
              <a:lnSpc>
                <a:spcPct val="90000"/>
              </a:lnSpc>
            </a:pPr>
            <a:r>
              <a:rPr lang="en-US" sz="1700" dirty="0"/>
              <a:t>Food containers with screw-caps, snap-lids, crimped caps (soda pop bottles), twist caps, flip tops, snap-open, and home canned items</a:t>
            </a:r>
          </a:p>
          <a:p>
            <a:pPr lvl="2">
              <a:lnSpc>
                <a:spcPct val="90000"/>
              </a:lnSpc>
            </a:pPr>
            <a:r>
              <a:rPr lang="en-US" sz="1600" dirty="0"/>
              <a:t>These cannot be disinfected if they have been in contact with floodwater</a:t>
            </a:r>
            <a:endParaRPr lang="en-US" sz="1800" b="1" dirty="0">
              <a:solidFill>
                <a:srgbClr val="000000"/>
              </a:solidFill>
            </a:endParaRPr>
          </a:p>
          <a:p>
            <a:pPr>
              <a:lnSpc>
                <a:spcPct val="90000"/>
              </a:lnSpc>
            </a:pPr>
            <a:r>
              <a:rPr lang="en-US" sz="1800" b="1" dirty="0">
                <a:solidFill>
                  <a:srgbClr val="000000"/>
                </a:solidFill>
              </a:rPr>
              <a:t>Store food safely </a:t>
            </a:r>
          </a:p>
          <a:p>
            <a:pPr lvl="1">
              <a:lnSpc>
                <a:spcPct val="90000"/>
              </a:lnSpc>
            </a:pPr>
            <a:r>
              <a:rPr lang="en-US" sz="1700" dirty="0"/>
              <a:t>While the power is out, keep the refrigerator </a:t>
            </a:r>
            <a:br>
              <a:rPr lang="en-US" sz="1700" dirty="0"/>
            </a:br>
            <a:r>
              <a:rPr lang="en-US" sz="1700" dirty="0"/>
              <a:t>and freezer doors closed as much as possible</a:t>
            </a:r>
          </a:p>
          <a:p>
            <a:pPr lvl="1">
              <a:lnSpc>
                <a:spcPct val="90000"/>
              </a:lnSpc>
            </a:pPr>
            <a:r>
              <a:rPr lang="en-US" sz="1700" dirty="0"/>
              <a:t>Add block ice or dry ice to your refrigerator </a:t>
            </a:r>
            <a:br>
              <a:rPr lang="en-US" sz="1700" dirty="0"/>
            </a:br>
            <a:r>
              <a:rPr lang="en-US" sz="1700" dirty="0"/>
              <a:t>if the electricity is expected to be off longer </a:t>
            </a:r>
            <a:br>
              <a:rPr lang="en-US" sz="1700" dirty="0"/>
            </a:br>
            <a:r>
              <a:rPr lang="en-US" sz="1700" dirty="0"/>
              <a:t>than 4 hours. Wear heavy gloves when </a:t>
            </a:r>
            <a:br>
              <a:rPr lang="en-US" sz="1700" dirty="0"/>
            </a:br>
            <a:r>
              <a:rPr lang="en-US" sz="1700" dirty="0"/>
              <a:t>handling ice</a:t>
            </a:r>
          </a:p>
          <a:p>
            <a:pPr>
              <a:lnSpc>
                <a:spcPct val="90000"/>
              </a:lnSpc>
            </a:pPr>
            <a:endParaRPr lang="en-US" sz="1800" dirty="0"/>
          </a:p>
          <a:p>
            <a:pPr>
              <a:lnSpc>
                <a:spcPct val="90000"/>
              </a:lnSpc>
            </a:pPr>
            <a:endParaRPr lang="en-US" sz="1800" dirty="0"/>
          </a:p>
        </p:txBody>
      </p:sp>
      <p:pic>
        <p:nvPicPr>
          <p:cNvPr id="65541" name="Picture 5" descr="Photo of dead fish near bo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72000"/>
            <a:ext cx="2667000" cy="176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Hazard: Water-borne Disease</a:t>
            </a:r>
          </a:p>
        </p:txBody>
      </p:sp>
      <p:sp>
        <p:nvSpPr>
          <p:cNvPr id="142339" name="Rectangle 3"/>
          <p:cNvSpPr>
            <a:spLocks noGrp="1" noChangeArrowheads="1"/>
          </p:cNvSpPr>
          <p:nvPr>
            <p:ph idx="1"/>
          </p:nvPr>
        </p:nvSpPr>
        <p:spPr>
          <a:xfrm>
            <a:off x="685800" y="1828800"/>
            <a:ext cx="4343400" cy="4572000"/>
          </a:xfrm>
        </p:spPr>
        <p:txBody>
          <a:bodyPr/>
          <a:lstStyle/>
          <a:p>
            <a:pPr>
              <a:lnSpc>
                <a:spcPct val="80000"/>
              </a:lnSpc>
              <a:buFontTx/>
              <a:buNone/>
            </a:pPr>
            <a:r>
              <a:rPr lang="en-US" sz="2400" dirty="0"/>
              <a:t>	Communicable disease outbreaks of diarrhea and respiratory illness can occur when water and sewage systems are not working and personal hygiene is hard to maintain as a result of a disaster.</a:t>
            </a:r>
            <a:endParaRPr lang="en-US" sz="2400" dirty="0">
              <a:solidFill>
                <a:srgbClr val="CC3300"/>
              </a:solidFill>
            </a:endParaRPr>
          </a:p>
          <a:p>
            <a:pPr>
              <a:lnSpc>
                <a:spcPct val="80000"/>
              </a:lnSpc>
              <a:buFontTx/>
              <a:buNone/>
            </a:pPr>
            <a:endParaRPr lang="en-US" sz="2400" dirty="0"/>
          </a:p>
        </p:txBody>
      </p:sp>
      <p:pic>
        <p:nvPicPr>
          <p:cNvPr id="142342" name="Picture 6" descr="Photo of overflowing se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46263"/>
            <a:ext cx="3429000" cy="2752725"/>
          </a:xfrm>
          <a:prstGeom prst="rect">
            <a:avLst/>
          </a:prstGeom>
          <a:noFill/>
          <a:extLst>
            <a:ext uri="{909E8E84-426E-40DD-AFC4-6F175D3DCCD1}">
              <a14:hiddenFill xmlns:a14="http://schemas.microsoft.com/office/drawing/2010/main">
                <a:solidFill>
                  <a:srgbClr val="FFFFFF"/>
                </a:solidFill>
              </a14:hiddenFill>
            </a:ext>
          </a:extLst>
        </p:spPr>
      </p:pic>
      <p:sp>
        <p:nvSpPr>
          <p:cNvPr id="142343" name="Text Box 7"/>
          <p:cNvSpPr txBox="1">
            <a:spLocks noChangeArrowheads="1"/>
          </p:cNvSpPr>
          <p:nvPr/>
        </p:nvSpPr>
        <p:spPr bwMode="auto">
          <a:xfrm>
            <a:off x="1447800" y="5105400"/>
            <a:ext cx="6096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None/>
            </a:pPr>
            <a:r>
              <a:rPr lang="en-US" sz="2800" b="1" i="1" dirty="0">
                <a:solidFill>
                  <a:srgbClr val="FF0000"/>
                </a:solidFill>
              </a:rPr>
              <a:t>Wash Your Hands Often With Soap and Use Water-Free Sanitizers!!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Hazard: Animals and Insects</a:t>
            </a:r>
          </a:p>
        </p:txBody>
      </p:sp>
      <p:sp>
        <p:nvSpPr>
          <p:cNvPr id="67587" name="Rectangle 3"/>
          <p:cNvSpPr>
            <a:spLocks noGrp="1" noChangeArrowheads="1"/>
          </p:cNvSpPr>
          <p:nvPr>
            <p:ph idx="1"/>
          </p:nvPr>
        </p:nvSpPr>
        <p:spPr>
          <a:xfrm>
            <a:off x="685800" y="1828800"/>
            <a:ext cx="5105400" cy="4572000"/>
          </a:xfrm>
        </p:spPr>
        <p:txBody>
          <a:bodyPr/>
          <a:lstStyle/>
          <a:p>
            <a:pPr>
              <a:lnSpc>
                <a:spcPct val="80000"/>
              </a:lnSpc>
            </a:pPr>
            <a:r>
              <a:rPr lang="en-US" sz="2200" b="1" dirty="0"/>
              <a:t>Protect yourself from mosquitoes:</a:t>
            </a:r>
            <a:endParaRPr lang="en-US" sz="2200" dirty="0"/>
          </a:p>
          <a:p>
            <a:pPr lvl="1">
              <a:lnSpc>
                <a:spcPct val="80000"/>
              </a:lnSpc>
            </a:pPr>
            <a:r>
              <a:rPr lang="en-US" sz="1800" dirty="0"/>
              <a:t>Use screens on dwellings</a:t>
            </a:r>
          </a:p>
          <a:p>
            <a:pPr lvl="1">
              <a:lnSpc>
                <a:spcPct val="80000"/>
              </a:lnSpc>
            </a:pPr>
            <a:r>
              <a:rPr lang="en-US" sz="1800" dirty="0"/>
              <a:t>Wear long pants, socks, and long-sleeved shirts</a:t>
            </a:r>
          </a:p>
          <a:p>
            <a:pPr lvl="1">
              <a:lnSpc>
                <a:spcPct val="80000"/>
              </a:lnSpc>
            </a:pPr>
            <a:r>
              <a:rPr lang="en-US" sz="1800" dirty="0"/>
              <a:t>Use insect repellents that contain DEET or </a:t>
            </a:r>
            <a:r>
              <a:rPr lang="en-US" sz="1800" dirty="0" err="1"/>
              <a:t>Picaridin</a:t>
            </a:r>
            <a:endParaRPr lang="en-US" sz="900" dirty="0"/>
          </a:p>
          <a:p>
            <a:pPr>
              <a:lnSpc>
                <a:spcPct val="80000"/>
              </a:lnSpc>
            </a:pPr>
            <a:r>
              <a:rPr lang="en-US" sz="2200" b="1" dirty="0"/>
              <a:t>Beware of wild or stray animals:</a:t>
            </a:r>
          </a:p>
          <a:p>
            <a:pPr lvl="1">
              <a:lnSpc>
                <a:spcPct val="80000"/>
              </a:lnSpc>
            </a:pPr>
            <a:r>
              <a:rPr lang="en-US" sz="1800" dirty="0"/>
              <a:t>Avoid wild or stray animals. Call local authorities to handle animals</a:t>
            </a:r>
          </a:p>
          <a:p>
            <a:pPr lvl="1">
              <a:lnSpc>
                <a:spcPct val="80000"/>
              </a:lnSpc>
            </a:pPr>
            <a:r>
              <a:rPr lang="en-US" sz="1800" dirty="0"/>
              <a:t>Get rid of dead animals according to local guidelines</a:t>
            </a:r>
          </a:p>
          <a:p>
            <a:pPr lvl="1">
              <a:lnSpc>
                <a:spcPct val="80000"/>
              </a:lnSpc>
            </a:pPr>
            <a:r>
              <a:rPr lang="en-US" sz="1800" dirty="0"/>
              <a:t>Wear and clean proper protective clothing when handling carcasses</a:t>
            </a:r>
            <a:endParaRPr lang="en-US" sz="1600" dirty="0"/>
          </a:p>
          <a:p>
            <a:pPr marL="0" indent="0">
              <a:lnSpc>
                <a:spcPct val="80000"/>
              </a:lnSpc>
              <a:buNone/>
            </a:pPr>
            <a:endParaRPr lang="en-US" sz="1800" dirty="0"/>
          </a:p>
          <a:p>
            <a:pPr>
              <a:lnSpc>
                <a:spcPct val="80000"/>
              </a:lnSpc>
            </a:pPr>
            <a:endParaRPr lang="en-US" sz="1800" dirty="0"/>
          </a:p>
          <a:p>
            <a:pPr>
              <a:lnSpc>
                <a:spcPct val="80000"/>
              </a:lnSpc>
            </a:pPr>
            <a:endParaRPr lang="en-US" sz="1800" dirty="0"/>
          </a:p>
        </p:txBody>
      </p:sp>
      <p:pic>
        <p:nvPicPr>
          <p:cNvPr id="67590" name="Picture 6" descr="Photo of man accepting bug spr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43600" y="1943100"/>
            <a:ext cx="2760785" cy="3848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dirty="0"/>
              <a:t>Workers’ Rights </a:t>
            </a:r>
            <a:r>
              <a:rPr lang="en-US" sz="2800" i="1" dirty="0"/>
              <a:t>(continued)</a:t>
            </a:r>
          </a:p>
        </p:txBody>
      </p:sp>
      <p:sp>
        <p:nvSpPr>
          <p:cNvPr id="344067" name="Rectangle 3"/>
          <p:cNvSpPr>
            <a:spLocks noGrp="1" noChangeArrowheads="1"/>
          </p:cNvSpPr>
          <p:nvPr>
            <p:ph idx="1"/>
          </p:nvPr>
        </p:nvSpPr>
        <p:spPr/>
        <p:txBody>
          <a:bodyPr/>
          <a:lstStyle/>
          <a:p>
            <a:pPr>
              <a:lnSpc>
                <a:spcPct val="90000"/>
              </a:lnSpc>
              <a:buFontTx/>
              <a:buNone/>
            </a:pPr>
            <a:r>
              <a:rPr lang="en-US" sz="2800" b="1" dirty="0">
                <a:solidFill>
                  <a:srgbClr val="FF0000"/>
                </a:solidFill>
              </a:rPr>
              <a:t>What are workers' responsibilities?</a:t>
            </a:r>
            <a:r>
              <a:rPr lang="en-US" sz="2800" dirty="0">
                <a:solidFill>
                  <a:srgbClr val="FF0000"/>
                </a:solidFill>
              </a:rPr>
              <a:t> </a:t>
            </a:r>
          </a:p>
          <a:p>
            <a:pPr>
              <a:lnSpc>
                <a:spcPct val="90000"/>
              </a:lnSpc>
            </a:pPr>
            <a:r>
              <a:rPr lang="en-US" sz="2800" dirty="0"/>
              <a:t>Follow the employer's safety and health rules and wear or use all required gear and equipment </a:t>
            </a:r>
          </a:p>
          <a:p>
            <a:pPr>
              <a:lnSpc>
                <a:spcPct val="90000"/>
              </a:lnSpc>
            </a:pPr>
            <a:r>
              <a:rPr lang="en-US" sz="2800" dirty="0"/>
              <a:t>Follow safe work practices for your job, as directed by your employer</a:t>
            </a:r>
          </a:p>
          <a:p>
            <a:pPr>
              <a:lnSpc>
                <a:spcPct val="90000"/>
              </a:lnSpc>
            </a:pPr>
            <a:r>
              <a:rPr lang="en-US" sz="2800" dirty="0"/>
              <a:t>Report hazardous conditions to a supervisor. </a:t>
            </a:r>
          </a:p>
          <a:p>
            <a:pPr>
              <a:lnSpc>
                <a:spcPct val="90000"/>
              </a:lnSpc>
            </a:pPr>
            <a:r>
              <a:rPr lang="en-US" sz="2800" dirty="0"/>
              <a:t>Report hazardous conditions to OSHA, if employers do not fix them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0141-F51D-4EDC-A9E2-6C7FF8DF2F45}"/>
              </a:ext>
            </a:extLst>
          </p:cNvPr>
          <p:cNvSpPr>
            <a:spLocks noGrp="1"/>
          </p:cNvSpPr>
          <p:nvPr>
            <p:ph type="title"/>
          </p:nvPr>
        </p:nvSpPr>
        <p:spPr/>
        <p:txBody>
          <a:bodyPr/>
          <a:lstStyle/>
          <a:p>
            <a:r>
              <a:rPr lang="en-US" dirty="0"/>
              <a:t>Spiders: Black Widow</a:t>
            </a:r>
          </a:p>
        </p:txBody>
      </p:sp>
      <p:sp>
        <p:nvSpPr>
          <p:cNvPr id="4" name="Content Placeholder 3">
            <a:extLst>
              <a:ext uri="{FF2B5EF4-FFF2-40B4-BE49-F238E27FC236}">
                <a16:creationId xmlns:a16="http://schemas.microsoft.com/office/drawing/2014/main" id="{21253A84-6BF8-4A17-8F45-66C6CDD6BD98}"/>
              </a:ext>
            </a:extLst>
          </p:cNvPr>
          <p:cNvSpPr>
            <a:spLocks noGrp="1"/>
          </p:cNvSpPr>
          <p:nvPr>
            <p:ph sz="half" idx="1"/>
          </p:nvPr>
        </p:nvSpPr>
        <p:spPr/>
        <p:txBody>
          <a:bodyPr/>
          <a:lstStyle/>
          <a:p>
            <a:r>
              <a:rPr lang="en-US" sz="2000" dirty="0"/>
              <a:t>The most widely recognized of the dangerously poisonous spiders</a:t>
            </a:r>
          </a:p>
          <a:p>
            <a:r>
              <a:rPr lang="en-US" sz="2000" dirty="0"/>
              <a:t>They frequently nest in electrical, water, and telephone equipment boxes </a:t>
            </a:r>
          </a:p>
          <a:p>
            <a:r>
              <a:rPr lang="en-US" sz="2000" dirty="0"/>
              <a:t>May also be found in crawlspaces, beneath appliances, and usually in areas that are dark and damp.</a:t>
            </a:r>
          </a:p>
        </p:txBody>
      </p:sp>
      <p:pic>
        <p:nvPicPr>
          <p:cNvPr id="305154" name="Picture 2" descr="Black Widow">
            <a:extLst>
              <a:ext uri="{FF2B5EF4-FFF2-40B4-BE49-F238E27FC236}">
                <a16:creationId xmlns:a16="http://schemas.microsoft.com/office/drawing/2014/main" id="{431A2DA2-CBF8-4F2C-A7CB-6DC1964739F7}"/>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8605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54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66EB7F-2824-494C-A161-730C6DF6EE46}"/>
              </a:ext>
            </a:extLst>
          </p:cNvPr>
          <p:cNvSpPr>
            <a:spLocks noGrp="1"/>
          </p:cNvSpPr>
          <p:nvPr>
            <p:ph type="title"/>
          </p:nvPr>
        </p:nvSpPr>
        <p:spPr/>
        <p:txBody>
          <a:bodyPr/>
          <a:lstStyle/>
          <a:p>
            <a:r>
              <a:rPr lang="en-US" dirty="0"/>
              <a:t>Black Widow</a:t>
            </a:r>
          </a:p>
        </p:txBody>
      </p:sp>
      <p:sp>
        <p:nvSpPr>
          <p:cNvPr id="6" name="Content Placeholder 5">
            <a:extLst>
              <a:ext uri="{FF2B5EF4-FFF2-40B4-BE49-F238E27FC236}">
                <a16:creationId xmlns:a16="http://schemas.microsoft.com/office/drawing/2014/main" id="{0812AE0D-75C8-4754-AB65-505015D9258A}"/>
              </a:ext>
            </a:extLst>
          </p:cNvPr>
          <p:cNvSpPr>
            <a:spLocks noGrp="1"/>
          </p:cNvSpPr>
          <p:nvPr>
            <p:ph idx="1"/>
          </p:nvPr>
        </p:nvSpPr>
        <p:spPr/>
        <p:txBody>
          <a:bodyPr/>
          <a:lstStyle/>
          <a:p>
            <a:r>
              <a:rPr lang="en-US" sz="2000" dirty="0"/>
              <a:t>Black widow spider venom affects the nervous system</a:t>
            </a:r>
          </a:p>
          <a:p>
            <a:r>
              <a:rPr lang="en-US" sz="2000" dirty="0"/>
              <a:t>Because the bite itself is relatively mild, some people may not even realize immediately that they were bitten.</a:t>
            </a:r>
          </a:p>
          <a:p>
            <a:r>
              <a:rPr lang="en-US" sz="2000" dirty="0"/>
              <a:t> The venom causes pain in the lymph nodes.</a:t>
            </a:r>
          </a:p>
          <a:p>
            <a:r>
              <a:rPr lang="en-US" sz="2000" dirty="0"/>
              <a:t> Other symptoms of a severe bite include nausea, elevated blood pressure, sweating, tremors, and increased white blood cell counts. </a:t>
            </a:r>
          </a:p>
          <a:p>
            <a:r>
              <a:rPr lang="en-US" sz="2000" dirty="0"/>
              <a:t>The wound may appear as a bluish red spot, surrounded by a whitish area. </a:t>
            </a:r>
          </a:p>
          <a:p>
            <a:r>
              <a:rPr lang="en-US" sz="2000" dirty="0"/>
              <a:t>An antivenom serum is available, but it must be administered soon as possible after the bite occurs.</a:t>
            </a:r>
          </a:p>
        </p:txBody>
      </p:sp>
    </p:spTree>
    <p:extLst>
      <p:ext uri="{BB962C8B-B14F-4D97-AF65-F5344CB8AC3E}">
        <p14:creationId xmlns:p14="http://schemas.microsoft.com/office/powerpoint/2010/main" val="3420727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77FF-CC46-40B9-8A6E-1E182425D6C5}"/>
              </a:ext>
            </a:extLst>
          </p:cNvPr>
          <p:cNvSpPr>
            <a:spLocks noGrp="1"/>
          </p:cNvSpPr>
          <p:nvPr>
            <p:ph type="title"/>
          </p:nvPr>
        </p:nvSpPr>
        <p:spPr/>
        <p:txBody>
          <a:bodyPr/>
          <a:lstStyle/>
          <a:p>
            <a:r>
              <a:rPr lang="en-US" dirty="0"/>
              <a:t>Spiders: Brown Recluse</a:t>
            </a:r>
          </a:p>
        </p:txBody>
      </p:sp>
      <p:sp>
        <p:nvSpPr>
          <p:cNvPr id="3" name="Content Placeholder 2">
            <a:extLst>
              <a:ext uri="{FF2B5EF4-FFF2-40B4-BE49-F238E27FC236}">
                <a16:creationId xmlns:a16="http://schemas.microsoft.com/office/drawing/2014/main" id="{470A823A-EF54-427B-9896-4CAD124E1ECF}"/>
              </a:ext>
            </a:extLst>
          </p:cNvPr>
          <p:cNvSpPr>
            <a:spLocks noGrp="1"/>
          </p:cNvSpPr>
          <p:nvPr>
            <p:ph sz="half" idx="1"/>
          </p:nvPr>
        </p:nvSpPr>
        <p:spPr/>
        <p:txBody>
          <a:bodyPr/>
          <a:lstStyle/>
          <a:p>
            <a:pPr>
              <a:buFont typeface="Arial" panose="020B0604020202020204" pitchFamily="34" charset="0"/>
              <a:buChar char="•"/>
            </a:pPr>
            <a:r>
              <a:rPr lang="en-US" sz="2400" dirty="0"/>
              <a:t>Brown recluse spiders are nocturnal in their feeding habits. </a:t>
            </a:r>
          </a:p>
          <a:p>
            <a:pPr>
              <a:buFont typeface="Arial" panose="020B0604020202020204" pitchFamily="34" charset="0"/>
              <a:buChar char="•"/>
            </a:pPr>
            <a:r>
              <a:rPr lang="en-US" sz="2400" dirty="0"/>
              <a:t>Outdoors, they are most common under rocks, debris, wood piles, etc.</a:t>
            </a:r>
          </a:p>
          <a:p>
            <a:pPr>
              <a:buFont typeface="Arial" panose="020B0604020202020204" pitchFamily="34" charset="0"/>
              <a:buChar char="•"/>
            </a:pPr>
            <a:r>
              <a:rPr lang="en-US" sz="2400" dirty="0"/>
              <a:t>Indoors, common hiding places are bathrooms, attics, cellars, and storage areas</a:t>
            </a:r>
          </a:p>
        </p:txBody>
      </p:sp>
      <p:pic>
        <p:nvPicPr>
          <p:cNvPr id="306178" name="Picture 2" descr="Because so many spiders are brown, the brown recluse spider has become an eight-legged terror. But theyâre not common in North Carolina.">
            <a:extLst>
              <a:ext uri="{FF2B5EF4-FFF2-40B4-BE49-F238E27FC236}">
                <a16:creationId xmlns:a16="http://schemas.microsoft.com/office/drawing/2014/main" id="{F9BA03C2-F752-487B-B3E7-E079D71A49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54585"/>
            <a:ext cx="3810000" cy="31204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177710A-2DB0-42A3-AC3C-604A4D5A057A}"/>
              </a:ext>
            </a:extLst>
          </p:cNvPr>
          <p:cNvSpPr/>
          <p:nvPr/>
        </p:nvSpPr>
        <p:spPr>
          <a:xfrm>
            <a:off x="228600" y="-1492348"/>
            <a:ext cx="3962400" cy="341632"/>
          </a:xfrm>
          <a:prstGeom prst="rect">
            <a:avLst/>
          </a:prstGeom>
        </p:spPr>
        <p:txBody>
          <a:bodyPr wrap="square">
            <a:spAutoFit/>
          </a:bodyPr>
          <a:lstStyle/>
          <a:p>
            <a:pPr>
              <a:buNone/>
            </a:pPr>
            <a:endParaRPr lang="en-US" sz="1800" dirty="0"/>
          </a:p>
        </p:txBody>
      </p:sp>
    </p:spTree>
    <p:extLst>
      <p:ext uri="{BB962C8B-B14F-4D97-AF65-F5344CB8AC3E}">
        <p14:creationId xmlns:p14="http://schemas.microsoft.com/office/powerpoint/2010/main" val="955393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ABF6-8F22-4139-9415-4FD85595F8DA}"/>
              </a:ext>
            </a:extLst>
          </p:cNvPr>
          <p:cNvSpPr>
            <a:spLocks noGrp="1"/>
          </p:cNvSpPr>
          <p:nvPr>
            <p:ph type="title"/>
          </p:nvPr>
        </p:nvSpPr>
        <p:spPr/>
        <p:txBody>
          <a:bodyPr/>
          <a:lstStyle/>
          <a:p>
            <a:r>
              <a:rPr lang="en-US" dirty="0"/>
              <a:t>Brown Recluse</a:t>
            </a:r>
          </a:p>
        </p:txBody>
      </p:sp>
      <p:sp>
        <p:nvSpPr>
          <p:cNvPr id="5" name="Content Placeholder 4">
            <a:extLst>
              <a:ext uri="{FF2B5EF4-FFF2-40B4-BE49-F238E27FC236}">
                <a16:creationId xmlns:a16="http://schemas.microsoft.com/office/drawing/2014/main" id="{F7F8D119-AB9B-4E43-8C30-D1D43F15F677}"/>
              </a:ext>
            </a:extLst>
          </p:cNvPr>
          <p:cNvSpPr>
            <a:spLocks noGrp="1"/>
          </p:cNvSpPr>
          <p:nvPr>
            <p:ph idx="1"/>
          </p:nvPr>
        </p:nvSpPr>
        <p:spPr/>
        <p:txBody>
          <a:bodyPr/>
          <a:lstStyle/>
          <a:p>
            <a:r>
              <a:rPr lang="en-US" sz="1800" dirty="0"/>
              <a:t>A brown recluse bite may go unnoticed for 3-8 hours, before the bite area reddens, swells and becomes tender. </a:t>
            </a:r>
          </a:p>
          <a:p>
            <a:r>
              <a:rPr lang="en-US" sz="1800" dirty="0"/>
              <a:t>Blistering of the wound will start to appear.</a:t>
            </a:r>
          </a:p>
          <a:p>
            <a:r>
              <a:rPr lang="en-US" sz="1800" dirty="0"/>
              <a:t> In some instances, a bite victim may become feverish and feel nauseous. </a:t>
            </a:r>
          </a:p>
          <a:p>
            <a:r>
              <a:rPr lang="en-US" sz="1800" dirty="0"/>
              <a:t>A necrotic lesion (i.e., an area of dead skin tissue) may develop and require surgery </a:t>
            </a:r>
          </a:p>
          <a:p>
            <a:r>
              <a:rPr lang="en-US" sz="1800" dirty="0"/>
              <a:t>Although an antidote has been developed, it is not widely available and it appears to be most effective before the lesion develops. </a:t>
            </a:r>
          </a:p>
          <a:p>
            <a:r>
              <a:rPr lang="en-US" sz="1800" dirty="0"/>
              <a:t>Prompt medical attention is critical to successful chemical or surgical treatment of the bite</a:t>
            </a:r>
            <a:r>
              <a:rPr lang="en-US" sz="2400" dirty="0"/>
              <a:t>.</a:t>
            </a:r>
          </a:p>
        </p:txBody>
      </p:sp>
    </p:spTree>
    <p:extLst>
      <p:ext uri="{BB962C8B-B14F-4D97-AF65-F5344CB8AC3E}">
        <p14:creationId xmlns:p14="http://schemas.microsoft.com/office/powerpoint/2010/main" val="549588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A3BE-3FD2-4B30-8518-687E23C0EDA2}"/>
              </a:ext>
            </a:extLst>
          </p:cNvPr>
          <p:cNvSpPr>
            <a:spLocks noGrp="1"/>
          </p:cNvSpPr>
          <p:nvPr>
            <p:ph type="title"/>
          </p:nvPr>
        </p:nvSpPr>
        <p:spPr/>
        <p:txBody>
          <a:bodyPr/>
          <a:lstStyle/>
          <a:p>
            <a:r>
              <a:rPr lang="en-US" dirty="0"/>
              <a:t>Fire Ants</a:t>
            </a:r>
          </a:p>
        </p:txBody>
      </p:sp>
      <p:sp>
        <p:nvSpPr>
          <p:cNvPr id="4" name="Content Placeholder 3">
            <a:extLst>
              <a:ext uri="{FF2B5EF4-FFF2-40B4-BE49-F238E27FC236}">
                <a16:creationId xmlns:a16="http://schemas.microsoft.com/office/drawing/2014/main" id="{3DE70CA9-8925-4192-83D2-C1DB66561229}"/>
              </a:ext>
            </a:extLst>
          </p:cNvPr>
          <p:cNvSpPr>
            <a:spLocks noGrp="1"/>
          </p:cNvSpPr>
          <p:nvPr>
            <p:ph sz="half" idx="1"/>
          </p:nvPr>
        </p:nvSpPr>
        <p:spPr/>
        <p:txBody>
          <a:bodyPr/>
          <a:lstStyle/>
          <a:p>
            <a:r>
              <a:rPr lang="en-US" sz="2400" dirty="0"/>
              <a:t>Beware of floating colonies of ants</a:t>
            </a:r>
          </a:p>
          <a:p>
            <a:r>
              <a:rPr lang="en-US" sz="2400" dirty="0"/>
              <a:t>Ants will attempt to attach to any stable vertical or horizontal surface</a:t>
            </a:r>
          </a:p>
          <a:p>
            <a:r>
              <a:rPr lang="en-US" sz="2400" dirty="0"/>
              <a:t>Will exhibit swarming aggressive behaviors if you come in contact with them</a:t>
            </a:r>
          </a:p>
        </p:txBody>
      </p:sp>
      <p:pic>
        <p:nvPicPr>
          <p:cNvPr id="291842" name="Picture 2" descr="Image result for floating fire ants">
            <a:extLst>
              <a:ext uri="{FF2B5EF4-FFF2-40B4-BE49-F238E27FC236}">
                <a16:creationId xmlns:a16="http://schemas.microsoft.com/office/drawing/2014/main" id="{E7274890-9392-40BB-886D-320C5C711D2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158342" cy="232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39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1A59-015F-42D3-B6FE-7C1372AF71A7}"/>
              </a:ext>
            </a:extLst>
          </p:cNvPr>
          <p:cNvSpPr>
            <a:spLocks noGrp="1"/>
          </p:cNvSpPr>
          <p:nvPr>
            <p:ph type="title"/>
          </p:nvPr>
        </p:nvSpPr>
        <p:spPr/>
        <p:txBody>
          <a:bodyPr/>
          <a:lstStyle/>
          <a:p>
            <a:r>
              <a:rPr lang="en-US" dirty="0"/>
              <a:t>Fire Ants</a:t>
            </a:r>
          </a:p>
        </p:txBody>
      </p:sp>
      <p:sp>
        <p:nvSpPr>
          <p:cNvPr id="3" name="Content Placeholder 2">
            <a:extLst>
              <a:ext uri="{FF2B5EF4-FFF2-40B4-BE49-F238E27FC236}">
                <a16:creationId xmlns:a16="http://schemas.microsoft.com/office/drawing/2014/main" id="{DEF91A87-C9E0-4B8E-8F88-970F7E1EF198}"/>
              </a:ext>
            </a:extLst>
          </p:cNvPr>
          <p:cNvSpPr>
            <a:spLocks noGrp="1"/>
          </p:cNvSpPr>
          <p:nvPr>
            <p:ph sz="half" idx="1"/>
          </p:nvPr>
        </p:nvSpPr>
        <p:spPr/>
        <p:txBody>
          <a:bodyPr/>
          <a:lstStyle/>
          <a:p>
            <a:r>
              <a:rPr lang="en-US" sz="2000" dirty="0"/>
              <a:t>Avoid any contact if at all possible</a:t>
            </a:r>
          </a:p>
          <a:p>
            <a:r>
              <a:rPr lang="en-US" sz="2000" dirty="0"/>
              <a:t>Wear PPE to make it more difficult for ants to reach skin surfaces</a:t>
            </a:r>
          </a:p>
          <a:p>
            <a:r>
              <a:rPr lang="en-US" sz="2000" dirty="0"/>
              <a:t>Dishwashing soap/water mix may be used to remove ants</a:t>
            </a:r>
          </a:p>
          <a:p>
            <a:r>
              <a:rPr lang="en-US" sz="2000" dirty="0"/>
              <a:t>Spraying colonies with mix can kill up to 90% of ants within 10 minutes</a:t>
            </a:r>
          </a:p>
        </p:txBody>
      </p:sp>
      <p:pic>
        <p:nvPicPr>
          <p:cNvPr id="292866" name="Picture 2" descr="Image result for fire ants and dawn dish soap">
            <a:extLst>
              <a:ext uri="{FF2B5EF4-FFF2-40B4-BE49-F238E27FC236}">
                <a16:creationId xmlns:a16="http://schemas.microsoft.com/office/drawing/2014/main" id="{F6C80ED7-765A-4A75-B4E7-4FAC494148A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57862" y="2676525"/>
            <a:ext cx="159067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499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F829-EECB-441A-A18D-D939B5238C7E}"/>
              </a:ext>
            </a:extLst>
          </p:cNvPr>
          <p:cNvSpPr>
            <a:spLocks noGrp="1"/>
          </p:cNvSpPr>
          <p:nvPr>
            <p:ph type="title"/>
          </p:nvPr>
        </p:nvSpPr>
        <p:spPr/>
        <p:txBody>
          <a:bodyPr/>
          <a:lstStyle/>
          <a:p>
            <a:r>
              <a:rPr lang="en-US" dirty="0"/>
              <a:t>American Dog Tick</a:t>
            </a:r>
          </a:p>
        </p:txBody>
      </p:sp>
      <p:sp>
        <p:nvSpPr>
          <p:cNvPr id="3" name="Content Placeholder 2">
            <a:extLst>
              <a:ext uri="{FF2B5EF4-FFF2-40B4-BE49-F238E27FC236}">
                <a16:creationId xmlns:a16="http://schemas.microsoft.com/office/drawing/2014/main" id="{EDB147FF-E960-4369-932B-42C628BBFF35}"/>
              </a:ext>
            </a:extLst>
          </p:cNvPr>
          <p:cNvSpPr>
            <a:spLocks noGrp="1"/>
          </p:cNvSpPr>
          <p:nvPr>
            <p:ph sz="half" idx="1"/>
          </p:nvPr>
        </p:nvSpPr>
        <p:spPr/>
        <p:txBody>
          <a:bodyPr/>
          <a:lstStyle/>
          <a:p>
            <a:r>
              <a:rPr lang="en-US" sz="2400" dirty="0"/>
              <a:t>Adults prefer humans </a:t>
            </a:r>
            <a:r>
              <a:rPr lang="en-US" dirty="0"/>
              <a:t> </a:t>
            </a:r>
            <a:r>
              <a:rPr lang="en-US" sz="2400" dirty="0"/>
              <a:t>and dogs as hosts</a:t>
            </a:r>
          </a:p>
          <a:p>
            <a:r>
              <a:rPr lang="en-US" sz="2400" dirty="0"/>
              <a:t>Most common vector of </a:t>
            </a:r>
            <a:r>
              <a:rPr lang="en-US" sz="2400" u="sng" dirty="0">
                <a:hlinkClick r:id="rId2"/>
              </a:rPr>
              <a:t>Rocky Mountain spotted fever</a:t>
            </a:r>
            <a:r>
              <a:rPr lang="en-US" sz="2400" dirty="0"/>
              <a:t>. </a:t>
            </a:r>
          </a:p>
          <a:p>
            <a:r>
              <a:rPr lang="en-US" sz="2400" dirty="0"/>
              <a:t>This species does not transmit Lyme disease.</a:t>
            </a:r>
          </a:p>
        </p:txBody>
      </p:sp>
      <p:pic>
        <p:nvPicPr>
          <p:cNvPr id="301060" name="Picture 4" descr="Adult American dog tick">
            <a:extLst>
              <a:ext uri="{FF2B5EF4-FFF2-40B4-BE49-F238E27FC236}">
                <a16:creationId xmlns:a16="http://schemas.microsoft.com/office/drawing/2014/main" id="{8027126E-7925-4DCC-AFF8-B0BA6783FD7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51534"/>
            <a:ext cx="3810000" cy="272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05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61A45-0E1B-48F9-9E32-C7A4E7588A5A}"/>
              </a:ext>
            </a:extLst>
          </p:cNvPr>
          <p:cNvSpPr>
            <a:spLocks noGrp="1"/>
          </p:cNvSpPr>
          <p:nvPr>
            <p:ph type="title"/>
          </p:nvPr>
        </p:nvSpPr>
        <p:spPr/>
        <p:txBody>
          <a:bodyPr/>
          <a:lstStyle/>
          <a:p>
            <a:r>
              <a:rPr lang="en-US" dirty="0"/>
              <a:t>Lone Star Tick</a:t>
            </a:r>
          </a:p>
        </p:txBody>
      </p:sp>
      <p:sp>
        <p:nvSpPr>
          <p:cNvPr id="3" name="Content Placeholder 2">
            <a:extLst>
              <a:ext uri="{FF2B5EF4-FFF2-40B4-BE49-F238E27FC236}">
                <a16:creationId xmlns:a16="http://schemas.microsoft.com/office/drawing/2014/main" id="{2BCB1D92-4444-4BD7-B4DA-F3DBEFC27741}"/>
              </a:ext>
            </a:extLst>
          </p:cNvPr>
          <p:cNvSpPr>
            <a:spLocks noGrp="1"/>
          </p:cNvSpPr>
          <p:nvPr>
            <p:ph sz="half" idx="1"/>
          </p:nvPr>
        </p:nvSpPr>
        <p:spPr/>
        <p:txBody>
          <a:bodyPr/>
          <a:lstStyle/>
          <a:p>
            <a:r>
              <a:rPr lang="en-US" sz="2000" dirty="0"/>
              <a:t>All stages of the lone star tick readily feed on man and large wild or domestic animals</a:t>
            </a:r>
          </a:p>
          <a:p>
            <a:r>
              <a:rPr lang="en-US" sz="2000" dirty="0"/>
              <a:t>The mite-like larvae of this species, commonly called seed ticks, are abundant in the fall</a:t>
            </a:r>
          </a:p>
          <a:p>
            <a:r>
              <a:rPr lang="en-US" sz="2000" dirty="0"/>
              <a:t>Bites can result in an illness called </a:t>
            </a:r>
            <a:r>
              <a:rPr lang="en-US" sz="2000" u="sng" dirty="0">
                <a:hlinkClick r:id="rId2"/>
              </a:rPr>
              <a:t>STARI</a:t>
            </a:r>
            <a:r>
              <a:rPr lang="en-US" sz="2000" dirty="0"/>
              <a:t> (</a:t>
            </a:r>
            <a:r>
              <a:rPr lang="en-US" sz="2000" u="sng" dirty="0"/>
              <a:t>S</a:t>
            </a:r>
            <a:r>
              <a:rPr lang="en-US" sz="2000" dirty="0"/>
              <a:t>outhern </a:t>
            </a:r>
            <a:r>
              <a:rPr lang="en-US" sz="2000" u="sng" dirty="0"/>
              <a:t>T</a:t>
            </a:r>
            <a:r>
              <a:rPr lang="en-US" sz="2000" dirty="0"/>
              <a:t>ick </a:t>
            </a:r>
            <a:r>
              <a:rPr lang="en-US" sz="2000" u="sng" dirty="0"/>
              <a:t>A</a:t>
            </a:r>
            <a:r>
              <a:rPr lang="en-US" sz="2000" dirty="0"/>
              <a:t>ssociated </a:t>
            </a:r>
            <a:r>
              <a:rPr lang="en-US" sz="2000" u="sng" dirty="0"/>
              <a:t>R</a:t>
            </a:r>
            <a:r>
              <a:rPr lang="en-US" sz="2000" dirty="0"/>
              <a:t>ash </a:t>
            </a:r>
            <a:r>
              <a:rPr lang="en-US" sz="2000" u="sng" dirty="0"/>
              <a:t>I</a:t>
            </a:r>
            <a:r>
              <a:rPr lang="en-US" sz="2000" dirty="0"/>
              <a:t>nfection) which exhibits a rash similar in appearance to that seen with Lyme Disease</a:t>
            </a:r>
          </a:p>
          <a:p>
            <a:endParaRPr lang="en-US" dirty="0"/>
          </a:p>
        </p:txBody>
      </p:sp>
      <p:pic>
        <p:nvPicPr>
          <p:cNvPr id="303106" name="Picture 2" descr="An adult female lonestar tick with white spot.">
            <a:extLst>
              <a:ext uri="{FF2B5EF4-FFF2-40B4-BE49-F238E27FC236}">
                <a16:creationId xmlns:a16="http://schemas.microsoft.com/office/drawing/2014/main" id="{D007020F-947B-43D9-9F27-848D41A4F35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56284"/>
            <a:ext cx="3810000" cy="291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08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0C6C-F40D-444C-B70F-CB373BB3667E}"/>
              </a:ext>
            </a:extLst>
          </p:cNvPr>
          <p:cNvSpPr>
            <a:spLocks noGrp="1"/>
          </p:cNvSpPr>
          <p:nvPr>
            <p:ph type="title"/>
          </p:nvPr>
        </p:nvSpPr>
        <p:spPr/>
        <p:txBody>
          <a:bodyPr/>
          <a:lstStyle/>
          <a:p>
            <a:r>
              <a:rPr lang="en-US" dirty="0"/>
              <a:t>Tick-Borne Disease</a:t>
            </a:r>
          </a:p>
        </p:txBody>
      </p:sp>
      <p:sp>
        <p:nvSpPr>
          <p:cNvPr id="3" name="Content Placeholder 2">
            <a:extLst>
              <a:ext uri="{FF2B5EF4-FFF2-40B4-BE49-F238E27FC236}">
                <a16:creationId xmlns:a16="http://schemas.microsoft.com/office/drawing/2014/main" id="{CD7E23A0-58D0-48DE-B020-58A6FF5F3CC6}"/>
              </a:ext>
            </a:extLst>
          </p:cNvPr>
          <p:cNvSpPr>
            <a:spLocks noGrp="1"/>
          </p:cNvSpPr>
          <p:nvPr>
            <p:ph sz="half" idx="1"/>
          </p:nvPr>
        </p:nvSpPr>
        <p:spPr/>
        <p:txBody>
          <a:bodyPr/>
          <a:lstStyle/>
          <a:p>
            <a:endParaRPr lang="en-US" b="1" dirty="0"/>
          </a:p>
          <a:p>
            <a:endParaRPr lang="en-US" b="1" dirty="0"/>
          </a:p>
          <a:p>
            <a:r>
              <a:rPr lang="en-US" b="1" dirty="0"/>
              <a:t>Rocky Mountain Spotted Fever</a:t>
            </a:r>
          </a:p>
          <a:p>
            <a:r>
              <a:rPr lang="en-US" b="1" dirty="0"/>
              <a:t>Lyme Disease</a:t>
            </a:r>
          </a:p>
          <a:p>
            <a:r>
              <a:rPr lang="en-US" b="1" dirty="0"/>
              <a:t>Ehrlichiosis</a:t>
            </a:r>
          </a:p>
        </p:txBody>
      </p:sp>
    </p:spTree>
    <p:extLst>
      <p:ext uri="{BB962C8B-B14F-4D97-AF65-F5344CB8AC3E}">
        <p14:creationId xmlns:p14="http://schemas.microsoft.com/office/powerpoint/2010/main" val="2561889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B7BC-8BE2-4EA0-9149-21363150B71C}"/>
              </a:ext>
            </a:extLst>
          </p:cNvPr>
          <p:cNvSpPr>
            <a:spLocks noGrp="1"/>
          </p:cNvSpPr>
          <p:nvPr>
            <p:ph type="title"/>
          </p:nvPr>
        </p:nvSpPr>
        <p:spPr/>
        <p:txBody>
          <a:bodyPr/>
          <a:lstStyle/>
          <a:p>
            <a:r>
              <a:rPr lang="en-US" dirty="0"/>
              <a:t>Self Protection From Ticks</a:t>
            </a:r>
          </a:p>
        </p:txBody>
      </p:sp>
      <p:sp>
        <p:nvSpPr>
          <p:cNvPr id="5" name="Content Placeholder 4">
            <a:extLst>
              <a:ext uri="{FF2B5EF4-FFF2-40B4-BE49-F238E27FC236}">
                <a16:creationId xmlns:a16="http://schemas.microsoft.com/office/drawing/2014/main" id="{884AB244-63AF-48B6-A643-98C5CC95F1C1}"/>
              </a:ext>
            </a:extLst>
          </p:cNvPr>
          <p:cNvSpPr>
            <a:spLocks noGrp="1"/>
          </p:cNvSpPr>
          <p:nvPr>
            <p:ph idx="1"/>
          </p:nvPr>
        </p:nvSpPr>
        <p:spPr/>
        <p:txBody>
          <a:bodyPr/>
          <a:lstStyle/>
          <a:p>
            <a:r>
              <a:rPr lang="en-US" sz="2000" dirty="0"/>
              <a:t>Stay on wide clear paths and roads when possible. Avoid overgrown weedy areas where ticks are often found.</a:t>
            </a:r>
          </a:p>
          <a:p>
            <a:r>
              <a:rPr lang="en-US" sz="2000" dirty="0"/>
              <a:t>When practical, layer your clothing. Tuck your pant legs into your socks and your shirt tail into your pants. Wearing light-colored clothing makes ticks easier to see.</a:t>
            </a:r>
          </a:p>
          <a:p>
            <a:r>
              <a:rPr lang="en-US" sz="2000" dirty="0"/>
              <a:t>Most commercial insect repellents are effective against ticks </a:t>
            </a:r>
          </a:p>
          <a:p>
            <a:r>
              <a:rPr lang="en-US" sz="2000" dirty="0"/>
              <a:t>Liberally apply one of these to exposed areas of your body and to your clothing.</a:t>
            </a:r>
          </a:p>
          <a:p>
            <a:r>
              <a:rPr lang="en-US" sz="2000" dirty="0"/>
              <a:t>Try to avoid areas that are heavily infested with ticks.</a:t>
            </a:r>
          </a:p>
          <a:p>
            <a:r>
              <a:rPr lang="en-US" sz="2000" dirty="0"/>
              <a:t> You can check for ticks by dragging a piece of white flannel cloth or clothing over the grass and shrubs and then examining it for ticks.</a:t>
            </a:r>
          </a:p>
          <a:p>
            <a:pPr marL="0" indent="0">
              <a:buNone/>
            </a:pPr>
            <a:endParaRPr lang="en-US" dirty="0"/>
          </a:p>
        </p:txBody>
      </p:sp>
    </p:spTree>
    <p:extLst>
      <p:ext uri="{BB962C8B-B14F-4D97-AF65-F5344CB8AC3E}">
        <p14:creationId xmlns:p14="http://schemas.microsoft.com/office/powerpoint/2010/main" val="121696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600"/>
              </a:lnSpc>
            </a:pPr>
            <a:r>
              <a:rPr lang="en-US" sz="3600" dirty="0"/>
              <a:t>Advanced/Additional </a:t>
            </a:r>
            <a:br>
              <a:rPr lang="en-US" sz="3600" dirty="0"/>
            </a:br>
            <a:r>
              <a:rPr lang="en-US" sz="3600" dirty="0"/>
              <a:t>Training Required</a:t>
            </a:r>
          </a:p>
        </p:txBody>
      </p:sp>
      <p:sp>
        <p:nvSpPr>
          <p:cNvPr id="3" name="Content Placeholder 2"/>
          <p:cNvSpPr>
            <a:spLocks noGrp="1"/>
          </p:cNvSpPr>
          <p:nvPr>
            <p:ph idx="1"/>
          </p:nvPr>
        </p:nvSpPr>
        <p:spPr/>
        <p:txBody>
          <a:bodyPr/>
          <a:lstStyle/>
          <a:p>
            <a:pPr marL="0" indent="0">
              <a:buNone/>
            </a:pPr>
            <a:r>
              <a:rPr lang="en-US" sz="1800" dirty="0"/>
              <a:t>This training tool, and/or its companion booklet, does not replace the additional duty specific training or PPE specific training requirements. </a:t>
            </a:r>
          </a:p>
          <a:p>
            <a:r>
              <a:rPr lang="en-US" sz="1800" dirty="0"/>
              <a:t>Regardless of work scope, many topics covered in this awareness booklet/ training tool have corresponding OSHA standards – such standards must be met in order to safely and legally perform associated job duties. </a:t>
            </a:r>
          </a:p>
          <a:p>
            <a:r>
              <a:rPr lang="en-US" sz="1800" dirty="0"/>
              <a:t>Cleanup workers should always keep in mind that when in doubt about the safety of an activity, stop what you are doing and ask questions. Be sure you are safe before continuing. </a:t>
            </a:r>
          </a:p>
          <a:p>
            <a:r>
              <a:rPr lang="en-US" sz="1800" dirty="0"/>
              <a:t>Contact the National Clearinghouse for Worker Safety and Health Training (202-331-7733) and review the website </a:t>
            </a:r>
            <a:r>
              <a:rPr lang="en-US" sz="1800" i="1" dirty="0"/>
              <a:t>https://tools.niehs.nih.gov/wetp/index.cfm </a:t>
            </a:r>
            <a:r>
              <a:rPr lang="en-US" sz="1800" dirty="0"/>
              <a:t>for additional information on hurricane and flood response and cleanup. You may also contact us regarding training for hurricane response and cleanup activities. </a:t>
            </a:r>
          </a:p>
        </p:txBody>
      </p:sp>
    </p:spTree>
    <p:extLst>
      <p:ext uri="{BB962C8B-B14F-4D97-AF65-F5344CB8AC3E}">
        <p14:creationId xmlns:p14="http://schemas.microsoft.com/office/powerpoint/2010/main" val="27985553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3BBC-258B-4013-94C8-18D86FEF5116}"/>
              </a:ext>
            </a:extLst>
          </p:cNvPr>
          <p:cNvSpPr>
            <a:spLocks noGrp="1"/>
          </p:cNvSpPr>
          <p:nvPr>
            <p:ph type="title"/>
          </p:nvPr>
        </p:nvSpPr>
        <p:spPr/>
        <p:txBody>
          <a:bodyPr/>
          <a:lstStyle/>
          <a:p>
            <a:r>
              <a:rPr lang="en-US" dirty="0"/>
              <a:t>Self Protection</a:t>
            </a:r>
          </a:p>
        </p:txBody>
      </p:sp>
      <p:sp>
        <p:nvSpPr>
          <p:cNvPr id="3" name="Content Placeholder 2">
            <a:extLst>
              <a:ext uri="{FF2B5EF4-FFF2-40B4-BE49-F238E27FC236}">
                <a16:creationId xmlns:a16="http://schemas.microsoft.com/office/drawing/2014/main" id="{0C27E403-F574-48C2-A81C-7767953B5702}"/>
              </a:ext>
            </a:extLst>
          </p:cNvPr>
          <p:cNvSpPr>
            <a:spLocks noGrp="1"/>
          </p:cNvSpPr>
          <p:nvPr>
            <p:ph idx="1"/>
          </p:nvPr>
        </p:nvSpPr>
        <p:spPr/>
        <p:txBody>
          <a:bodyPr/>
          <a:lstStyle/>
          <a:p>
            <a:r>
              <a:rPr lang="en-US" sz="2000" dirty="0"/>
              <a:t>When you have been in a tick-infested area, examine your clothing and body at least twice each day. Frequent self-inspection lessens the chance of a tick having enough time to attach. </a:t>
            </a:r>
          </a:p>
          <a:p>
            <a:r>
              <a:rPr lang="en-US" sz="2000" dirty="0"/>
              <a:t>A tick must be attached at least six hours in order to transmit disease organisms causing Rocky Mountain spotted fever and more than 24 hours to transmit Lyme disease. </a:t>
            </a:r>
          </a:p>
          <a:p>
            <a:r>
              <a:rPr lang="en-US" sz="2000" dirty="0"/>
              <a:t>The longer that a tick is attached, the greater the chances are that the disease-causing germs will be transmitted.</a:t>
            </a:r>
          </a:p>
          <a:p>
            <a:r>
              <a:rPr lang="en-US" sz="2000" dirty="0"/>
              <a:t>Blood test for tick-borne diseases rely on detecting antibodies which take several weeks to reach detectable levels. Symptoms are more likely to develop before you can get an accurate test done.</a:t>
            </a:r>
          </a:p>
          <a:p>
            <a:endParaRPr lang="en-US" dirty="0"/>
          </a:p>
        </p:txBody>
      </p:sp>
    </p:spTree>
    <p:extLst>
      <p:ext uri="{BB962C8B-B14F-4D97-AF65-F5344CB8AC3E}">
        <p14:creationId xmlns:p14="http://schemas.microsoft.com/office/powerpoint/2010/main" val="2230100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EC0F-FDB6-46B3-9347-3453A16E98C1}"/>
              </a:ext>
            </a:extLst>
          </p:cNvPr>
          <p:cNvSpPr>
            <a:spLocks noGrp="1"/>
          </p:cNvSpPr>
          <p:nvPr>
            <p:ph type="title"/>
          </p:nvPr>
        </p:nvSpPr>
        <p:spPr/>
        <p:txBody>
          <a:bodyPr/>
          <a:lstStyle/>
          <a:p>
            <a:r>
              <a:rPr lang="en-US" dirty="0"/>
              <a:t>Tick Removal</a:t>
            </a:r>
          </a:p>
        </p:txBody>
      </p:sp>
      <p:sp>
        <p:nvSpPr>
          <p:cNvPr id="5" name="Content Placeholder 4">
            <a:extLst>
              <a:ext uri="{FF2B5EF4-FFF2-40B4-BE49-F238E27FC236}">
                <a16:creationId xmlns:a16="http://schemas.microsoft.com/office/drawing/2014/main" id="{97D79CA3-2AFA-4922-9328-0ED33628A11A}"/>
              </a:ext>
            </a:extLst>
          </p:cNvPr>
          <p:cNvSpPr>
            <a:spLocks noGrp="1"/>
          </p:cNvSpPr>
          <p:nvPr>
            <p:ph idx="1"/>
          </p:nvPr>
        </p:nvSpPr>
        <p:spPr/>
        <p:txBody>
          <a:bodyPr/>
          <a:lstStyle/>
          <a:p>
            <a:r>
              <a:rPr lang="en-US" sz="2400" dirty="0"/>
              <a:t>The risk of infection with tick-transmitted disease organisms can be greatly reduced by inspecting yourself frequently for ticks and promptly removing any that have attached. </a:t>
            </a:r>
          </a:p>
          <a:p>
            <a:r>
              <a:rPr lang="en-US" sz="2400" dirty="0"/>
              <a:t>Applying petroleum jelly or cleaning fluid or holding a burning cigarette near an attached tick will not cause it to dislodge. Such “home remedies” irritate the skin and kill the tick, making it difficult to remove intact.</a:t>
            </a:r>
          </a:p>
          <a:p>
            <a:r>
              <a:rPr lang="en-US" sz="2400" dirty="0"/>
              <a:t>Protect your fingers with a piece of folded tissue paper or use tweezers. </a:t>
            </a:r>
          </a:p>
        </p:txBody>
      </p:sp>
    </p:spTree>
    <p:extLst>
      <p:ext uri="{BB962C8B-B14F-4D97-AF65-F5344CB8AC3E}">
        <p14:creationId xmlns:p14="http://schemas.microsoft.com/office/powerpoint/2010/main" val="551199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5534-E774-408E-A2E6-6662BB1C8AA5}"/>
              </a:ext>
            </a:extLst>
          </p:cNvPr>
          <p:cNvSpPr>
            <a:spLocks noGrp="1"/>
          </p:cNvSpPr>
          <p:nvPr>
            <p:ph type="title"/>
          </p:nvPr>
        </p:nvSpPr>
        <p:spPr/>
        <p:txBody>
          <a:bodyPr/>
          <a:lstStyle/>
          <a:p>
            <a:r>
              <a:rPr lang="en-US" dirty="0"/>
              <a:t>Tick Removal</a:t>
            </a:r>
          </a:p>
        </p:txBody>
      </p:sp>
      <p:sp>
        <p:nvSpPr>
          <p:cNvPr id="3" name="Content Placeholder 2">
            <a:extLst>
              <a:ext uri="{FF2B5EF4-FFF2-40B4-BE49-F238E27FC236}">
                <a16:creationId xmlns:a16="http://schemas.microsoft.com/office/drawing/2014/main" id="{D67A55A6-DA3B-444E-ABC4-8C480ED496D8}"/>
              </a:ext>
            </a:extLst>
          </p:cNvPr>
          <p:cNvSpPr>
            <a:spLocks noGrp="1"/>
          </p:cNvSpPr>
          <p:nvPr>
            <p:ph idx="1"/>
          </p:nvPr>
        </p:nvSpPr>
        <p:spPr/>
        <p:txBody>
          <a:bodyPr/>
          <a:lstStyle/>
          <a:p>
            <a:r>
              <a:rPr lang="en-US" sz="2400" dirty="0"/>
              <a:t>Disease organisms carried by an engorged tick may penetrate even microscopic breaks in the skin.</a:t>
            </a:r>
          </a:p>
          <a:p>
            <a:r>
              <a:rPr lang="en-US" sz="2400" dirty="0"/>
              <a:t> Grasp the body of the attached tick firmly and, without twisting or jerking, pull directly away from the point of attachment, increasing the force gradually until the tick is pulled free.</a:t>
            </a:r>
          </a:p>
          <a:p>
            <a:r>
              <a:rPr lang="en-US" sz="2400" dirty="0"/>
              <a:t>If the tick’s mouth parts break off in the skin, use a sterilized needle to remove them as you would a splinter.</a:t>
            </a:r>
          </a:p>
          <a:p>
            <a:endParaRPr lang="en-US" dirty="0"/>
          </a:p>
        </p:txBody>
      </p:sp>
    </p:spTree>
    <p:extLst>
      <p:ext uri="{BB962C8B-B14F-4D97-AF65-F5344CB8AC3E}">
        <p14:creationId xmlns:p14="http://schemas.microsoft.com/office/powerpoint/2010/main" val="224642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7CDC-0325-41AD-8901-C8EF3B229BE3}"/>
              </a:ext>
            </a:extLst>
          </p:cNvPr>
          <p:cNvSpPr>
            <a:spLocks noGrp="1"/>
          </p:cNvSpPr>
          <p:nvPr>
            <p:ph type="title"/>
          </p:nvPr>
        </p:nvSpPr>
        <p:spPr/>
        <p:txBody>
          <a:bodyPr/>
          <a:lstStyle/>
          <a:p>
            <a:r>
              <a:rPr lang="en-US" dirty="0"/>
              <a:t>Tick Removal</a:t>
            </a:r>
          </a:p>
        </p:txBody>
      </p:sp>
      <p:sp>
        <p:nvSpPr>
          <p:cNvPr id="3" name="Content Placeholder 2">
            <a:extLst>
              <a:ext uri="{FF2B5EF4-FFF2-40B4-BE49-F238E27FC236}">
                <a16:creationId xmlns:a16="http://schemas.microsoft.com/office/drawing/2014/main" id="{198DB27C-9880-4AFF-88F2-878350FF166B}"/>
              </a:ext>
            </a:extLst>
          </p:cNvPr>
          <p:cNvSpPr>
            <a:spLocks noGrp="1"/>
          </p:cNvSpPr>
          <p:nvPr>
            <p:ph idx="1"/>
          </p:nvPr>
        </p:nvSpPr>
        <p:spPr/>
        <p:txBody>
          <a:bodyPr/>
          <a:lstStyle/>
          <a:p>
            <a:r>
              <a:rPr lang="en-US" sz="2400" dirty="0"/>
              <a:t>Wash the bite area with soap and water and apply an antiseptic such as alcohol.</a:t>
            </a:r>
          </a:p>
          <a:p>
            <a:r>
              <a:rPr lang="en-US" sz="2400" dirty="0"/>
              <a:t>Wash your hands thoroughly with soap and water after removing the tick.</a:t>
            </a:r>
          </a:p>
          <a:p>
            <a:r>
              <a:rPr lang="en-US" sz="2400" dirty="0"/>
              <a:t>Mark the date of the tick bite on a calendar. If you develop any symptoms of Rocky Mountain spotted fever or Lyme disease, you will be able to tell your physician when you were bitten.</a:t>
            </a:r>
          </a:p>
          <a:p>
            <a:endParaRPr lang="en-US" dirty="0"/>
          </a:p>
        </p:txBody>
      </p:sp>
    </p:spTree>
    <p:extLst>
      <p:ext uri="{BB962C8B-B14F-4D97-AF65-F5344CB8AC3E}">
        <p14:creationId xmlns:p14="http://schemas.microsoft.com/office/powerpoint/2010/main" val="34330762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ts val="3600"/>
              </a:lnSpc>
            </a:pPr>
            <a:r>
              <a:rPr lang="en-US" dirty="0"/>
              <a:t>Hazard: Snakes and </a:t>
            </a:r>
            <a:br>
              <a:rPr lang="en-US" dirty="0"/>
            </a:br>
            <a:r>
              <a:rPr lang="en-US" dirty="0"/>
              <a:t>other reptiles</a:t>
            </a:r>
          </a:p>
        </p:txBody>
      </p:sp>
      <p:sp>
        <p:nvSpPr>
          <p:cNvPr id="144387" name="Rectangle 3"/>
          <p:cNvSpPr>
            <a:spLocks noGrp="1" noChangeArrowheads="1"/>
          </p:cNvSpPr>
          <p:nvPr>
            <p:ph idx="1"/>
          </p:nvPr>
        </p:nvSpPr>
        <p:spPr>
          <a:xfrm>
            <a:off x="685800" y="1828800"/>
            <a:ext cx="4800600" cy="4572000"/>
          </a:xfrm>
          <a:noFill/>
        </p:spPr>
        <p:txBody>
          <a:bodyPr/>
          <a:lstStyle/>
          <a:p>
            <a:pPr>
              <a:spcBef>
                <a:spcPct val="25000"/>
              </a:spcBef>
              <a:spcAft>
                <a:spcPct val="25000"/>
              </a:spcAft>
            </a:pPr>
            <a:r>
              <a:rPr lang="en-US" dirty="0"/>
              <a:t>Be on the alert for snakes that may be hiding in unusual places after flooding </a:t>
            </a:r>
          </a:p>
          <a:p>
            <a:pPr lvl="1">
              <a:spcBef>
                <a:spcPct val="25000"/>
              </a:spcBef>
              <a:spcAft>
                <a:spcPct val="25000"/>
              </a:spcAft>
            </a:pPr>
            <a:r>
              <a:rPr lang="en-US" sz="2400" dirty="0"/>
              <a:t>Wear snake chaps</a:t>
            </a:r>
          </a:p>
          <a:p>
            <a:pPr lvl="1">
              <a:spcBef>
                <a:spcPct val="25000"/>
              </a:spcBef>
              <a:spcAft>
                <a:spcPct val="25000"/>
              </a:spcAft>
            </a:pPr>
            <a:r>
              <a:rPr lang="en-US" sz="2400" dirty="0"/>
              <a:t>If you are bitten, seek immediate medical attention </a:t>
            </a:r>
          </a:p>
        </p:txBody>
      </p:sp>
      <p:pic>
        <p:nvPicPr>
          <p:cNvPr id="144389" name="Picture 5" descr="Photo of dead sn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55813"/>
            <a:ext cx="3144838"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BF96-EF6A-4985-BF27-45A660837C94}"/>
              </a:ext>
            </a:extLst>
          </p:cNvPr>
          <p:cNvSpPr>
            <a:spLocks noGrp="1"/>
          </p:cNvSpPr>
          <p:nvPr>
            <p:ph type="title"/>
          </p:nvPr>
        </p:nvSpPr>
        <p:spPr/>
        <p:txBody>
          <a:bodyPr/>
          <a:lstStyle/>
          <a:p>
            <a:r>
              <a:rPr lang="en-US" dirty="0"/>
              <a:t>Cottonmouth</a:t>
            </a:r>
          </a:p>
        </p:txBody>
      </p:sp>
      <p:sp>
        <p:nvSpPr>
          <p:cNvPr id="4" name="Content Placeholder 3">
            <a:extLst>
              <a:ext uri="{FF2B5EF4-FFF2-40B4-BE49-F238E27FC236}">
                <a16:creationId xmlns:a16="http://schemas.microsoft.com/office/drawing/2014/main" id="{69CADCD2-8DD0-4836-832A-5704D3ACACBD}"/>
              </a:ext>
            </a:extLst>
          </p:cNvPr>
          <p:cNvSpPr>
            <a:spLocks noGrp="1"/>
          </p:cNvSpPr>
          <p:nvPr>
            <p:ph sz="half" idx="1"/>
          </p:nvPr>
        </p:nvSpPr>
        <p:spPr/>
        <p:txBody>
          <a:bodyPr/>
          <a:lstStyle/>
          <a:p>
            <a:r>
              <a:rPr lang="en-US" sz="2000" dirty="0"/>
              <a:t>Cottonmouth snakes are often found in or near swamps, ditches, rivers, streams, and lakes</a:t>
            </a:r>
          </a:p>
          <a:p>
            <a:r>
              <a:rPr lang="en-US" sz="2000" dirty="0"/>
              <a:t> An identifying stripe along the side of the head; even in dark-colored individuals, this stripe is usually visible</a:t>
            </a:r>
          </a:p>
          <a:p>
            <a:r>
              <a:rPr lang="en-US" sz="2000" dirty="0"/>
              <a:t>Avoid this snake! It </a:t>
            </a:r>
            <a:r>
              <a:rPr lang="en-US" sz="2000" i="1" dirty="0"/>
              <a:t>may</a:t>
            </a:r>
            <a:r>
              <a:rPr lang="en-US" sz="2000" dirty="0"/>
              <a:t> prefer to flee rather than strike, but its bite is more toxic than a copperhead snake’s bite and can be fatal</a:t>
            </a:r>
            <a:br>
              <a:rPr lang="en-US" sz="2000" dirty="0"/>
            </a:br>
            <a:r>
              <a:rPr lang="en-US" sz="2000" dirty="0"/>
              <a:t/>
            </a:r>
            <a:br>
              <a:rPr lang="en-US" sz="2000" dirty="0"/>
            </a:br>
            <a:endParaRPr lang="en-US" sz="2000" dirty="0"/>
          </a:p>
          <a:p>
            <a:endParaRPr lang="en-US" dirty="0"/>
          </a:p>
        </p:txBody>
      </p:sp>
      <p:pic>
        <p:nvPicPr>
          <p:cNvPr id="296962" name="Picture 2" descr="Image result for cottonmouth snake">
            <a:extLst>
              <a:ext uri="{FF2B5EF4-FFF2-40B4-BE49-F238E27FC236}">
                <a16:creationId xmlns:a16="http://schemas.microsoft.com/office/drawing/2014/main" id="{6E9FC4B4-3286-4B24-8C3B-FA6E9D9C70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35576" y="2743200"/>
            <a:ext cx="377877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628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7681-65B3-42A7-8DCA-4BA808FD4523}"/>
              </a:ext>
            </a:extLst>
          </p:cNvPr>
          <p:cNvSpPr>
            <a:spLocks noGrp="1"/>
          </p:cNvSpPr>
          <p:nvPr>
            <p:ph type="title"/>
          </p:nvPr>
        </p:nvSpPr>
        <p:spPr/>
        <p:txBody>
          <a:bodyPr/>
          <a:lstStyle/>
          <a:p>
            <a:r>
              <a:rPr lang="en-US" dirty="0"/>
              <a:t>Copperhead</a:t>
            </a:r>
          </a:p>
        </p:txBody>
      </p:sp>
      <p:sp>
        <p:nvSpPr>
          <p:cNvPr id="3" name="Content Placeholder 2">
            <a:extLst>
              <a:ext uri="{FF2B5EF4-FFF2-40B4-BE49-F238E27FC236}">
                <a16:creationId xmlns:a16="http://schemas.microsoft.com/office/drawing/2014/main" id="{EF11E1F6-7E8A-4A47-A3A4-B309A2B5AAE1}"/>
              </a:ext>
            </a:extLst>
          </p:cNvPr>
          <p:cNvSpPr>
            <a:spLocks noGrp="1"/>
          </p:cNvSpPr>
          <p:nvPr>
            <p:ph sz="half" idx="1"/>
          </p:nvPr>
        </p:nvSpPr>
        <p:spPr/>
        <p:txBody>
          <a:bodyPr/>
          <a:lstStyle/>
          <a:p>
            <a:pPr>
              <a:buFont typeface="Arial" panose="020B0604020202020204" pitchFamily="34" charset="0"/>
              <a:buChar char="•"/>
            </a:pPr>
            <a:r>
              <a:rPr lang="en-US" sz="2000" dirty="0"/>
              <a:t>Favorite hiding places include stone walls, sawdust, mulch or compost piles, and under decaying stumps, in wood piles, under abandoned building debris, and under large flat stones</a:t>
            </a:r>
          </a:p>
          <a:p>
            <a:pPr>
              <a:buFont typeface="Arial" panose="020B0604020202020204" pitchFamily="34" charset="0"/>
              <a:buChar char="•"/>
            </a:pPr>
            <a:r>
              <a:rPr lang="en-US" sz="2000" dirty="0"/>
              <a:t>Although venomous, these snakes are generally not </a:t>
            </a:r>
            <a:r>
              <a:rPr lang="en-US" sz="2000" b="1" dirty="0"/>
              <a:t>aggressive</a:t>
            </a:r>
            <a:r>
              <a:rPr lang="en-US" sz="2000" dirty="0"/>
              <a:t> and bites are rarely fatal.</a:t>
            </a:r>
            <a:br>
              <a:rPr lang="en-US" sz="2000" dirty="0"/>
            </a:br>
            <a:r>
              <a:rPr lang="en-US" sz="2000" dirty="0"/>
              <a:t/>
            </a:r>
            <a:br>
              <a:rPr lang="en-US" sz="2000" dirty="0"/>
            </a:br>
            <a:endParaRPr lang="en-US" sz="2000" dirty="0"/>
          </a:p>
        </p:txBody>
      </p:sp>
      <p:pic>
        <p:nvPicPr>
          <p:cNvPr id="297986" name="Picture 2" descr="Image result for copperhead snake">
            <a:extLst>
              <a:ext uri="{FF2B5EF4-FFF2-40B4-BE49-F238E27FC236}">
                <a16:creationId xmlns:a16="http://schemas.microsoft.com/office/drawing/2014/main" id="{77A0044B-58EE-402D-A55C-73E3A006595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3505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7830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7082-D076-48F4-AF21-BB2F50A1EA4D}"/>
              </a:ext>
            </a:extLst>
          </p:cNvPr>
          <p:cNvSpPr>
            <a:spLocks noGrp="1"/>
          </p:cNvSpPr>
          <p:nvPr>
            <p:ph type="title"/>
          </p:nvPr>
        </p:nvSpPr>
        <p:spPr/>
        <p:txBody>
          <a:bodyPr/>
          <a:lstStyle/>
          <a:p>
            <a:r>
              <a:rPr lang="en-US" dirty="0"/>
              <a:t>Rattlesnakes</a:t>
            </a:r>
          </a:p>
        </p:txBody>
      </p:sp>
      <p:sp>
        <p:nvSpPr>
          <p:cNvPr id="3" name="Content Placeholder 2">
            <a:extLst>
              <a:ext uri="{FF2B5EF4-FFF2-40B4-BE49-F238E27FC236}">
                <a16:creationId xmlns:a16="http://schemas.microsoft.com/office/drawing/2014/main" id="{E25DBBAA-06B7-4096-B8AE-E9B3AC68E5E7}"/>
              </a:ext>
            </a:extLst>
          </p:cNvPr>
          <p:cNvSpPr>
            <a:spLocks noGrp="1"/>
          </p:cNvSpPr>
          <p:nvPr>
            <p:ph sz="half" idx="1"/>
          </p:nvPr>
        </p:nvSpPr>
        <p:spPr/>
        <p:txBody>
          <a:bodyPr/>
          <a:lstStyle/>
          <a:p>
            <a:r>
              <a:rPr lang="en-US" sz="2400" dirty="0"/>
              <a:t>The Eastern Diamondback Rattlesnake is considered by some people the most dangerous snake found in the southeastern U.S</a:t>
            </a:r>
            <a:br>
              <a:rPr lang="en-US" sz="2400" dirty="0"/>
            </a:br>
            <a:r>
              <a:rPr lang="en-US" sz="2400" dirty="0"/>
              <a:t/>
            </a:r>
            <a:br>
              <a:rPr lang="en-US" sz="2400" dirty="0"/>
            </a:br>
            <a:r>
              <a:rPr lang="en-US" sz="2400" dirty="0"/>
              <a:t>Fortunately these snakes are unlikely to strike at a person unless provoked.</a:t>
            </a:r>
            <a:br>
              <a:rPr lang="en-US" sz="2400" dirty="0"/>
            </a:br>
            <a:r>
              <a:rPr lang="en-US" sz="2400" dirty="0"/>
              <a:t/>
            </a:r>
            <a:br>
              <a:rPr lang="en-US" sz="2400" dirty="0"/>
            </a:br>
            <a:endParaRPr lang="en-US" sz="2400" dirty="0"/>
          </a:p>
        </p:txBody>
      </p:sp>
      <p:pic>
        <p:nvPicPr>
          <p:cNvPr id="299010" name="Picture 2" descr="Image result for eastern diamondback rattlesnake">
            <a:extLst>
              <a:ext uri="{FF2B5EF4-FFF2-40B4-BE49-F238E27FC236}">
                <a16:creationId xmlns:a16="http://schemas.microsoft.com/office/drawing/2014/main" id="{17663CB8-DC60-4481-B190-4C557FEA63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25505" y="2590800"/>
            <a:ext cx="366231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30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1AA9-9E4A-4F0C-AD18-4948CC41F5C3}"/>
              </a:ext>
            </a:extLst>
          </p:cNvPr>
          <p:cNvSpPr>
            <a:spLocks noGrp="1"/>
          </p:cNvSpPr>
          <p:nvPr>
            <p:ph type="title"/>
          </p:nvPr>
        </p:nvSpPr>
        <p:spPr/>
        <p:txBody>
          <a:bodyPr/>
          <a:lstStyle/>
          <a:p>
            <a:r>
              <a:rPr lang="en-US" dirty="0"/>
              <a:t>Alligators</a:t>
            </a:r>
          </a:p>
        </p:txBody>
      </p:sp>
      <p:sp>
        <p:nvSpPr>
          <p:cNvPr id="3" name="Content Placeholder 2">
            <a:extLst>
              <a:ext uri="{FF2B5EF4-FFF2-40B4-BE49-F238E27FC236}">
                <a16:creationId xmlns:a16="http://schemas.microsoft.com/office/drawing/2014/main" id="{5D2ED161-156C-4797-95F8-C4A3A680E8E2}"/>
              </a:ext>
            </a:extLst>
          </p:cNvPr>
          <p:cNvSpPr>
            <a:spLocks noGrp="1"/>
          </p:cNvSpPr>
          <p:nvPr>
            <p:ph sz="half" idx="1"/>
          </p:nvPr>
        </p:nvSpPr>
        <p:spPr/>
        <p:txBody>
          <a:bodyPr/>
          <a:lstStyle/>
          <a:p>
            <a:r>
              <a:rPr lang="en-US" dirty="0"/>
              <a:t>Strongly associated with wetlands</a:t>
            </a:r>
          </a:p>
          <a:p>
            <a:r>
              <a:rPr lang="en-US" dirty="0"/>
              <a:t>Primarily freshwater but may be found in brackish water as well</a:t>
            </a:r>
          </a:p>
          <a:p>
            <a:pPr marL="0" indent="0">
              <a:buNone/>
            </a:pPr>
            <a:r>
              <a:rPr lang="en-US" dirty="0"/>
              <a:t>• Do not intentionally   feed an alligator no matter what its size. </a:t>
            </a:r>
          </a:p>
        </p:txBody>
      </p:sp>
      <p:pic>
        <p:nvPicPr>
          <p:cNvPr id="300034" name="Picture 2" descr="Image result for american alligator">
            <a:extLst>
              <a:ext uri="{FF2B5EF4-FFF2-40B4-BE49-F238E27FC236}">
                <a16:creationId xmlns:a16="http://schemas.microsoft.com/office/drawing/2014/main" id="{E48A2B2F-639C-4990-A12C-9D415A124D0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1317" y="2743200"/>
            <a:ext cx="3810000" cy="229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31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8F76-F8C7-4C75-A448-9D69B2C288BE}"/>
              </a:ext>
            </a:extLst>
          </p:cNvPr>
          <p:cNvSpPr>
            <a:spLocks noGrp="1"/>
          </p:cNvSpPr>
          <p:nvPr>
            <p:ph type="title"/>
          </p:nvPr>
        </p:nvSpPr>
        <p:spPr/>
        <p:txBody>
          <a:bodyPr/>
          <a:lstStyle/>
          <a:p>
            <a:r>
              <a:rPr lang="en-US" dirty="0"/>
              <a:t>Alligators</a:t>
            </a:r>
          </a:p>
        </p:txBody>
      </p:sp>
      <p:sp>
        <p:nvSpPr>
          <p:cNvPr id="5" name="Content Placeholder 4">
            <a:extLst>
              <a:ext uri="{FF2B5EF4-FFF2-40B4-BE49-F238E27FC236}">
                <a16:creationId xmlns:a16="http://schemas.microsoft.com/office/drawing/2014/main" id="{61E0D1B9-7FA4-40B8-A83E-92D03642FD94}"/>
              </a:ext>
            </a:extLst>
          </p:cNvPr>
          <p:cNvSpPr>
            <a:spLocks noGrp="1"/>
          </p:cNvSpPr>
          <p:nvPr>
            <p:ph idx="1"/>
          </p:nvPr>
        </p:nvSpPr>
        <p:spPr/>
        <p:txBody>
          <a:bodyPr/>
          <a:lstStyle/>
          <a:p>
            <a:pPr marL="0" indent="0">
              <a:buNone/>
            </a:pPr>
            <a:r>
              <a:rPr lang="en-US" dirty="0"/>
              <a:t>• Do not throw food into waters where alligators may be found. </a:t>
            </a:r>
          </a:p>
          <a:p>
            <a:pPr marL="0" indent="0">
              <a:buNone/>
            </a:pPr>
            <a:r>
              <a:rPr lang="en-US" dirty="0"/>
              <a:t>• Don’t allow canine assets to swim, exercise or drink in or near waters that may contain alligators. </a:t>
            </a:r>
          </a:p>
          <a:p>
            <a:pPr marL="0" indent="0">
              <a:buNone/>
            </a:pPr>
            <a:r>
              <a:rPr lang="en-US" dirty="0"/>
              <a:t>• Be particularly mindful between dusk and dawn when alligators are most active. </a:t>
            </a:r>
          </a:p>
          <a:p>
            <a:pPr marL="0" indent="0">
              <a:buNone/>
            </a:pPr>
            <a:r>
              <a:rPr lang="en-US" dirty="0"/>
              <a:t>• Do not harass or provoke any alligator.</a:t>
            </a:r>
          </a:p>
        </p:txBody>
      </p:sp>
    </p:spTree>
    <p:extLst>
      <p:ext uri="{BB962C8B-B14F-4D97-AF65-F5344CB8AC3E}">
        <p14:creationId xmlns:p14="http://schemas.microsoft.com/office/powerpoint/2010/main" val="35474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a:t>
            </a:r>
          </a:p>
        </p:txBody>
      </p:sp>
      <p:sp>
        <p:nvSpPr>
          <p:cNvPr id="3" name="Content Placeholder 2"/>
          <p:cNvSpPr>
            <a:spLocks noGrp="1"/>
          </p:cNvSpPr>
          <p:nvPr>
            <p:ph idx="1"/>
          </p:nvPr>
        </p:nvSpPr>
        <p:spPr/>
        <p:txBody>
          <a:bodyPr/>
          <a:lstStyle/>
          <a:p>
            <a:pPr marL="0" indent="0">
              <a:buNone/>
            </a:pPr>
            <a:r>
              <a:rPr lang="en-US" sz="1800" dirty="0"/>
              <a:t>Incident Command provides a structure to promote effective coordination among responders. </a:t>
            </a:r>
          </a:p>
          <a:p>
            <a:r>
              <a:rPr lang="en-US" sz="1800" dirty="0"/>
              <a:t>Allows for an integrated organizational structure not hindered by jurisdictional boundaries. </a:t>
            </a:r>
          </a:p>
          <a:p>
            <a:r>
              <a:rPr lang="en-US" sz="1800" dirty="0"/>
              <a:t>Has 5 organizational functions to allow for a manageable span of control: </a:t>
            </a:r>
          </a:p>
          <a:p>
            <a:pPr lvl="1"/>
            <a:r>
              <a:rPr lang="en-US" sz="1800" dirty="0"/>
              <a:t>Command </a:t>
            </a:r>
          </a:p>
          <a:p>
            <a:pPr lvl="1"/>
            <a:r>
              <a:rPr lang="en-US" sz="1800" dirty="0"/>
              <a:t>Operations </a:t>
            </a:r>
          </a:p>
          <a:p>
            <a:pPr lvl="1"/>
            <a:r>
              <a:rPr lang="en-US" sz="1800" dirty="0"/>
              <a:t>Planning </a:t>
            </a:r>
          </a:p>
          <a:p>
            <a:pPr lvl="1"/>
            <a:r>
              <a:rPr lang="en-US" sz="1800" dirty="0"/>
              <a:t>Logistics </a:t>
            </a:r>
          </a:p>
          <a:p>
            <a:pPr lvl="1"/>
            <a:r>
              <a:rPr lang="en-US" sz="1800" dirty="0"/>
              <a:t>Finance and Administration </a:t>
            </a:r>
          </a:p>
          <a:p>
            <a:r>
              <a:rPr lang="en-US" sz="1800" dirty="0"/>
              <a:t>Safety is part of the Command function. </a:t>
            </a:r>
            <a:endParaRPr lang="en-US" sz="1800" b="1" dirty="0"/>
          </a:p>
        </p:txBody>
      </p:sp>
    </p:spTree>
    <p:extLst>
      <p:ext uri="{BB962C8B-B14F-4D97-AF65-F5344CB8AC3E}">
        <p14:creationId xmlns:p14="http://schemas.microsoft.com/office/powerpoint/2010/main" val="33641078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80" name="Picture 28" descr="Photo of man with poison ivy ras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538" y="3536950"/>
            <a:ext cx="12192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330757" name="Picture 5" descr="Summer poison iv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99213" y="1828801"/>
            <a:ext cx="1135187" cy="994507"/>
          </a:xfrm>
          <a:prstGeom prst="rect">
            <a:avLst/>
          </a:prstGeom>
          <a:noFill/>
          <a:extLst>
            <a:ext uri="{909E8E84-426E-40DD-AFC4-6F175D3DCCD1}">
              <a14:hiddenFill xmlns:a14="http://schemas.microsoft.com/office/drawing/2010/main">
                <a:solidFill>
                  <a:srgbClr val="FFFFFF"/>
                </a:solidFill>
              </a14:hiddenFill>
            </a:ext>
          </a:extLst>
        </p:spPr>
      </p:pic>
      <p:pic>
        <p:nvPicPr>
          <p:cNvPr id="330760" name="Picture 8" descr="spring poison iv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399214" y="3216472"/>
            <a:ext cx="1143000" cy="1047261"/>
          </a:xfrm>
          <a:prstGeom prst="rect">
            <a:avLst/>
          </a:prstGeom>
          <a:noFill/>
          <a:extLst>
            <a:ext uri="{909E8E84-426E-40DD-AFC4-6F175D3DCCD1}">
              <a14:hiddenFill xmlns:a14="http://schemas.microsoft.com/office/drawing/2010/main">
                <a:solidFill>
                  <a:srgbClr val="FFFFFF"/>
                </a:solidFill>
              </a14:hiddenFill>
            </a:ext>
          </a:extLst>
        </p:spPr>
      </p:pic>
      <p:pic>
        <p:nvPicPr>
          <p:cNvPr id="330763" name="Picture 11" descr="fall poison iv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399213" y="4638431"/>
            <a:ext cx="1143001" cy="1152769"/>
          </a:xfrm>
          <a:prstGeom prst="rect">
            <a:avLst/>
          </a:prstGeom>
          <a:noFill/>
          <a:extLst>
            <a:ext uri="{909E8E84-426E-40DD-AFC4-6F175D3DCCD1}">
              <a14:hiddenFill xmlns:a14="http://schemas.microsoft.com/office/drawing/2010/main">
                <a:solidFill>
                  <a:srgbClr val="FFFFFF"/>
                </a:solidFill>
              </a14:hiddenFill>
            </a:ext>
          </a:extLst>
        </p:spPr>
      </p:pic>
      <p:sp>
        <p:nvSpPr>
          <p:cNvPr id="330754" name="Rectangle 2"/>
          <p:cNvSpPr>
            <a:spLocks noGrp="1" noChangeArrowheads="1"/>
          </p:cNvSpPr>
          <p:nvPr>
            <p:ph type="title"/>
          </p:nvPr>
        </p:nvSpPr>
        <p:spPr>
          <a:noFill/>
        </p:spPr>
        <p:txBody>
          <a:bodyPr/>
          <a:lstStyle/>
          <a:p>
            <a:r>
              <a:rPr lang="en-US" dirty="0"/>
              <a:t>Hazard: Poisonous Plants</a:t>
            </a:r>
          </a:p>
        </p:txBody>
      </p:sp>
      <p:sp>
        <p:nvSpPr>
          <p:cNvPr id="330755" name="Rectangle 3"/>
          <p:cNvSpPr>
            <a:spLocks noGrp="1" noChangeArrowheads="1"/>
          </p:cNvSpPr>
          <p:nvPr>
            <p:ph idx="1"/>
          </p:nvPr>
        </p:nvSpPr>
        <p:spPr>
          <a:xfrm>
            <a:off x="685800" y="1828800"/>
            <a:ext cx="5562600" cy="2667000"/>
          </a:xfrm>
        </p:spPr>
        <p:txBody>
          <a:bodyPr/>
          <a:lstStyle/>
          <a:p>
            <a:pPr>
              <a:lnSpc>
                <a:spcPct val="90000"/>
              </a:lnSpc>
              <a:tabLst>
                <a:tab pos="690563" algn="l"/>
              </a:tabLst>
            </a:pPr>
            <a:r>
              <a:rPr lang="en-US" sz="2000" dirty="0"/>
              <a:t>Train workers on hazardous plant recognition</a:t>
            </a:r>
            <a:r>
              <a:rPr lang="en-US" sz="1800" dirty="0"/>
              <a:t> </a:t>
            </a:r>
            <a:endParaRPr lang="en-US" sz="1200" dirty="0"/>
          </a:p>
          <a:p>
            <a:pPr>
              <a:lnSpc>
                <a:spcPct val="90000"/>
              </a:lnSpc>
              <a:tabLst>
                <a:tab pos="690563" algn="l"/>
              </a:tabLst>
            </a:pPr>
            <a:r>
              <a:rPr lang="en-US" sz="2000" dirty="0"/>
              <a:t>Use gloves and wear long pants and long-sleeved shirts when possibility of contacting poisonous plants </a:t>
            </a:r>
          </a:p>
          <a:p>
            <a:r>
              <a:rPr lang="en-US" sz="2000" i="1" dirty="0"/>
              <a:t>Clothes, shoes, and tools may become contaminated by coming in contact with poisonous plants.</a:t>
            </a:r>
            <a:endParaRPr lang="en-US" sz="2000" dirty="0"/>
          </a:p>
        </p:txBody>
      </p:sp>
      <p:pic>
        <p:nvPicPr>
          <p:cNvPr id="330772" name="Picture 20" descr="bush  poison iv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072573" y="4648200"/>
            <a:ext cx="1112655"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400" y="5791200"/>
            <a:ext cx="1143000" cy="318036"/>
          </a:xfrm>
          <a:prstGeom prst="rect">
            <a:avLst/>
          </a:prstGeom>
        </p:spPr>
        <p:txBody>
          <a:bodyPr wrap="square">
            <a:spAutoFit/>
          </a:bodyPr>
          <a:lstStyle/>
          <a:p>
            <a:pPr algn="ctr">
              <a:buNone/>
            </a:pPr>
            <a:r>
              <a:rPr lang="en-US" sz="1600" dirty="0"/>
              <a:t>it’s a bush</a:t>
            </a:r>
          </a:p>
        </p:txBody>
      </p:sp>
      <p:pic>
        <p:nvPicPr>
          <p:cNvPr id="330769" name="Picture 17" descr="creeping poison iv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331027" y="4648200"/>
            <a:ext cx="1164773" cy="11430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341913" y="5791200"/>
            <a:ext cx="1143000" cy="318036"/>
          </a:xfrm>
          <a:prstGeom prst="rect">
            <a:avLst/>
          </a:prstGeom>
        </p:spPr>
        <p:txBody>
          <a:bodyPr wrap="square">
            <a:spAutoFit/>
          </a:bodyPr>
          <a:lstStyle/>
          <a:p>
            <a:pPr algn="ctr">
              <a:buNone/>
            </a:pPr>
            <a:r>
              <a:rPr lang="en-US" sz="1600" dirty="0"/>
              <a:t>it creeps</a:t>
            </a:r>
          </a:p>
        </p:txBody>
      </p:sp>
      <p:pic>
        <p:nvPicPr>
          <p:cNvPr id="330766" name="Picture 14" descr="poison ivy climbi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607499" y="4648200"/>
            <a:ext cx="1074634" cy="11430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581769" y="5795108"/>
            <a:ext cx="1143000" cy="318036"/>
          </a:xfrm>
          <a:prstGeom prst="rect">
            <a:avLst/>
          </a:prstGeom>
        </p:spPr>
        <p:txBody>
          <a:bodyPr wrap="square">
            <a:spAutoFit/>
          </a:bodyPr>
          <a:lstStyle/>
          <a:p>
            <a:pPr algn="ctr">
              <a:buNone/>
            </a:pPr>
            <a:r>
              <a:rPr lang="en-US" sz="1600" dirty="0"/>
              <a:t>it climbs</a:t>
            </a:r>
          </a:p>
        </p:txBody>
      </p:sp>
      <p:pic>
        <p:nvPicPr>
          <p:cNvPr id="330778" name="Picture 26" descr="beach poison ivy"/>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799993" y="4648200"/>
            <a:ext cx="1162539" cy="113323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5695462" y="5804877"/>
            <a:ext cx="1371600" cy="318036"/>
          </a:xfrm>
          <a:prstGeom prst="rect">
            <a:avLst/>
          </a:prstGeom>
        </p:spPr>
        <p:txBody>
          <a:bodyPr wrap="square">
            <a:spAutoFit/>
          </a:bodyPr>
          <a:lstStyle/>
          <a:p>
            <a:pPr algn="ctr">
              <a:buNone/>
            </a:pPr>
            <a:r>
              <a:rPr lang="en-US" sz="1600" dirty="0"/>
              <a:t>at the beach</a:t>
            </a:r>
          </a:p>
        </p:txBody>
      </p:sp>
      <p:pic>
        <p:nvPicPr>
          <p:cNvPr id="330775" name="Picture 23" descr="poison ivy at edge of field"/>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757315" y="4648200"/>
            <a:ext cx="1152371" cy="114300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533400" y="5791200"/>
            <a:ext cx="1600200" cy="318036"/>
          </a:xfrm>
          <a:prstGeom prst="rect">
            <a:avLst/>
          </a:prstGeom>
        </p:spPr>
        <p:txBody>
          <a:bodyPr wrap="square">
            <a:spAutoFit/>
          </a:bodyPr>
          <a:lstStyle/>
          <a:p>
            <a:pPr algn="ctr">
              <a:buNone/>
            </a:pPr>
            <a:r>
              <a:rPr lang="en-US" sz="1600" dirty="0"/>
              <a:t>where it grows</a:t>
            </a:r>
          </a:p>
        </p:txBody>
      </p:sp>
      <p:sp>
        <p:nvSpPr>
          <p:cNvPr id="41" name="Rectangle 40"/>
          <p:cNvSpPr/>
          <p:nvPr/>
        </p:nvSpPr>
        <p:spPr>
          <a:xfrm>
            <a:off x="7391400" y="2807679"/>
            <a:ext cx="1143000" cy="318036"/>
          </a:xfrm>
          <a:prstGeom prst="rect">
            <a:avLst/>
          </a:prstGeom>
        </p:spPr>
        <p:txBody>
          <a:bodyPr wrap="square">
            <a:spAutoFit/>
          </a:bodyPr>
          <a:lstStyle/>
          <a:p>
            <a:pPr algn="ctr">
              <a:buNone/>
            </a:pPr>
            <a:r>
              <a:rPr lang="en-US" sz="1600" dirty="0"/>
              <a:t>summer</a:t>
            </a:r>
          </a:p>
        </p:txBody>
      </p:sp>
      <p:sp>
        <p:nvSpPr>
          <p:cNvPr id="42" name="Rectangle 41"/>
          <p:cNvSpPr/>
          <p:nvPr/>
        </p:nvSpPr>
        <p:spPr>
          <a:xfrm>
            <a:off x="7391400" y="4253964"/>
            <a:ext cx="1143000" cy="318036"/>
          </a:xfrm>
          <a:prstGeom prst="rect">
            <a:avLst/>
          </a:prstGeom>
        </p:spPr>
        <p:txBody>
          <a:bodyPr wrap="square">
            <a:spAutoFit/>
          </a:bodyPr>
          <a:lstStyle/>
          <a:p>
            <a:pPr algn="ctr">
              <a:buNone/>
            </a:pPr>
            <a:r>
              <a:rPr lang="en-US" sz="1600" dirty="0"/>
              <a:t>spring</a:t>
            </a:r>
          </a:p>
        </p:txBody>
      </p:sp>
      <p:sp>
        <p:nvSpPr>
          <p:cNvPr id="43" name="Rectangle 42"/>
          <p:cNvSpPr/>
          <p:nvPr/>
        </p:nvSpPr>
        <p:spPr>
          <a:xfrm>
            <a:off x="7391400" y="5791200"/>
            <a:ext cx="1143000" cy="318036"/>
          </a:xfrm>
          <a:prstGeom prst="rect">
            <a:avLst/>
          </a:prstGeom>
        </p:spPr>
        <p:txBody>
          <a:bodyPr wrap="square">
            <a:spAutoFit/>
          </a:bodyPr>
          <a:lstStyle/>
          <a:p>
            <a:pPr algn="ctr">
              <a:buNone/>
            </a:pPr>
            <a:r>
              <a:rPr lang="en-US" sz="1600" dirty="0"/>
              <a:t>fall</a:t>
            </a:r>
          </a:p>
        </p:txBody>
      </p:sp>
      <p:cxnSp>
        <p:nvCxnSpPr>
          <p:cNvPr id="12" name="Straight Connector 11" descr="&quot;&quot;"/>
          <p:cNvCxnSpPr/>
          <p:nvPr/>
        </p:nvCxnSpPr>
        <p:spPr bwMode="auto">
          <a:xfrm>
            <a:off x="7180386" y="1828800"/>
            <a:ext cx="0" cy="396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t>Hazard: Traumatic Stress</a:t>
            </a:r>
          </a:p>
        </p:txBody>
      </p:sp>
      <p:sp>
        <p:nvSpPr>
          <p:cNvPr id="354307" name="Rectangle 3"/>
          <p:cNvSpPr>
            <a:spLocks noGrp="1" noChangeArrowheads="1"/>
          </p:cNvSpPr>
          <p:nvPr>
            <p:ph idx="1"/>
          </p:nvPr>
        </p:nvSpPr>
        <p:spPr/>
        <p:txBody>
          <a:bodyPr/>
          <a:lstStyle/>
          <a:p>
            <a:pPr>
              <a:lnSpc>
                <a:spcPct val="80000"/>
              </a:lnSpc>
            </a:pPr>
            <a:r>
              <a:rPr lang="en-US" sz="2000"/>
              <a:t>Pace yourself and take frequent rest breaks.</a:t>
            </a:r>
          </a:p>
          <a:p>
            <a:pPr>
              <a:lnSpc>
                <a:spcPct val="80000"/>
              </a:lnSpc>
            </a:pPr>
            <a:r>
              <a:rPr lang="en-US" sz="2000"/>
              <a:t>Watch out for each other. Co-workers may not notice a hazard nearby or behind.</a:t>
            </a:r>
          </a:p>
          <a:p>
            <a:pPr>
              <a:lnSpc>
                <a:spcPct val="80000"/>
              </a:lnSpc>
            </a:pPr>
            <a:r>
              <a:rPr lang="en-US" sz="2000"/>
              <a:t>Be conscious of those around you. Responders who are exhausted, feeling stressed, or even temporarily distracted may place themselves and others at risk.</a:t>
            </a:r>
          </a:p>
          <a:p>
            <a:pPr>
              <a:lnSpc>
                <a:spcPct val="80000"/>
              </a:lnSpc>
            </a:pPr>
            <a:r>
              <a:rPr lang="en-US" sz="2000"/>
              <a:t>Maintain as normal a schedule as possible: </a:t>
            </a:r>
            <a:r>
              <a:rPr lang="en-US" sz="2000" b="1" i="1"/>
              <a:t>regular eating and sleeping are crucial</a:t>
            </a:r>
            <a:r>
              <a:rPr lang="en-US" sz="2000"/>
              <a:t>. </a:t>
            </a:r>
          </a:p>
          <a:p>
            <a:pPr>
              <a:lnSpc>
                <a:spcPct val="80000"/>
              </a:lnSpc>
            </a:pPr>
            <a:r>
              <a:rPr lang="en-US" sz="2000"/>
              <a:t>Make sure that you drink plenty of fluids such as water and juices.</a:t>
            </a:r>
          </a:p>
          <a:p>
            <a:pPr>
              <a:lnSpc>
                <a:spcPct val="80000"/>
              </a:lnSpc>
            </a:pPr>
            <a:r>
              <a:rPr lang="en-US" sz="2000"/>
              <a:t>Try to eat a variety of foods and increase your intake of complex carbohydrates (for example, breads and muffins made with whole grains, granola bars).</a:t>
            </a:r>
          </a:p>
          <a:p>
            <a:pPr>
              <a:lnSpc>
                <a:spcPct val="80000"/>
              </a:lnSpc>
            </a:pPr>
            <a:r>
              <a:rPr lang="en-US" sz="2000"/>
              <a:t>Whenever possible, take breaks away from the work area. Eat and drink in the cleanest area available.</a:t>
            </a:r>
          </a:p>
          <a:p>
            <a:pPr>
              <a:lnSpc>
                <a:spcPct val="90000"/>
              </a:lnSpc>
            </a:pPr>
            <a:endParaRPr lang="en-US"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dirty="0"/>
              <a:t>Traumatic Stress </a:t>
            </a:r>
            <a:r>
              <a:rPr lang="en-US" sz="2800" i="1" dirty="0"/>
              <a:t>(continued)</a:t>
            </a:r>
            <a:endParaRPr lang="en-US" sz="2800" dirty="0"/>
          </a:p>
        </p:txBody>
      </p:sp>
      <p:sp>
        <p:nvSpPr>
          <p:cNvPr id="355331" name="Rectangle 3"/>
          <p:cNvSpPr>
            <a:spLocks noGrp="1" noChangeArrowheads="1"/>
          </p:cNvSpPr>
          <p:nvPr>
            <p:ph idx="1"/>
          </p:nvPr>
        </p:nvSpPr>
        <p:spPr/>
        <p:txBody>
          <a:bodyPr/>
          <a:lstStyle/>
          <a:p>
            <a:pPr>
              <a:lnSpc>
                <a:spcPct val="80000"/>
              </a:lnSpc>
            </a:pPr>
            <a:r>
              <a:rPr lang="en-US" sz="2000"/>
              <a:t>Recognize and accept what you cannot change—the chain of command, organizational structure, waiting, equipment failures, etc.</a:t>
            </a:r>
          </a:p>
          <a:p>
            <a:pPr>
              <a:lnSpc>
                <a:spcPct val="80000"/>
              </a:lnSpc>
            </a:pPr>
            <a:r>
              <a:rPr lang="en-US" sz="2000"/>
              <a:t>Talk to people when </a:t>
            </a:r>
            <a:r>
              <a:rPr lang="en-US" sz="2000" b="1" i="1"/>
              <a:t>YOU</a:t>
            </a:r>
            <a:r>
              <a:rPr lang="en-US" sz="2000"/>
              <a:t> feel like it. You decide when you want to discuss your experience. Talking about an event may be reliving it. Choose your own comfort level.</a:t>
            </a:r>
          </a:p>
          <a:p>
            <a:pPr>
              <a:lnSpc>
                <a:spcPct val="80000"/>
              </a:lnSpc>
            </a:pPr>
            <a:r>
              <a:rPr lang="en-US" sz="2000"/>
              <a:t>If your employer provides you with formal mental health support, use it!</a:t>
            </a:r>
          </a:p>
          <a:p>
            <a:pPr>
              <a:lnSpc>
                <a:spcPct val="80000"/>
              </a:lnSpc>
            </a:pPr>
            <a:r>
              <a:rPr lang="en-US" sz="2000"/>
              <a:t>Give yourself permission to feel rotten: You are in a difficult situation.</a:t>
            </a:r>
          </a:p>
          <a:p>
            <a:pPr>
              <a:lnSpc>
                <a:spcPct val="80000"/>
              </a:lnSpc>
            </a:pPr>
            <a:r>
              <a:rPr lang="en-US" sz="2000"/>
              <a:t>Recurring thoughts, dreams, or flashbacks are normal—do not try to fight them. They will decrease over time.</a:t>
            </a:r>
          </a:p>
          <a:p>
            <a:pPr>
              <a:lnSpc>
                <a:spcPct val="80000"/>
              </a:lnSpc>
            </a:pPr>
            <a:r>
              <a:rPr lang="en-US" sz="2000"/>
              <a:t>Communicate with your loved ones at home as frequently as possible.</a:t>
            </a:r>
          </a:p>
          <a:p>
            <a:endParaRPr lang="en-US" sz="2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dirty="0"/>
              <a:t>Traumatic Stress </a:t>
            </a:r>
            <a:r>
              <a:rPr lang="en-US" sz="2800" i="1" dirty="0"/>
              <a:t>(continued)</a:t>
            </a:r>
            <a:endParaRPr lang="en-US" sz="2800" dirty="0"/>
          </a:p>
        </p:txBody>
      </p:sp>
      <p:sp>
        <p:nvSpPr>
          <p:cNvPr id="356355" name="Rectangle 3"/>
          <p:cNvSpPr>
            <a:spLocks noGrp="1" noChangeArrowheads="1"/>
          </p:cNvSpPr>
          <p:nvPr>
            <p:ph idx="1"/>
          </p:nvPr>
        </p:nvSpPr>
        <p:spPr/>
        <p:txBody>
          <a:bodyPr/>
          <a:lstStyle/>
          <a:p>
            <a:pPr>
              <a:lnSpc>
                <a:spcPct val="80000"/>
              </a:lnSpc>
              <a:buFontTx/>
              <a:buNone/>
            </a:pPr>
            <a:r>
              <a:rPr lang="en-US" sz="2400" b="1" dirty="0"/>
              <a:t>What you can do at home</a:t>
            </a:r>
          </a:p>
          <a:p>
            <a:pPr>
              <a:lnSpc>
                <a:spcPct val="80000"/>
              </a:lnSpc>
            </a:pPr>
            <a:r>
              <a:rPr lang="en-US" sz="1800" dirty="0"/>
              <a:t>Reach out—people really do care</a:t>
            </a:r>
          </a:p>
          <a:p>
            <a:pPr>
              <a:lnSpc>
                <a:spcPct val="80000"/>
              </a:lnSpc>
            </a:pPr>
            <a:r>
              <a:rPr lang="en-US" sz="1800" dirty="0"/>
              <a:t>Reconnect with family, spiritual, and community supports</a:t>
            </a:r>
          </a:p>
          <a:p>
            <a:pPr>
              <a:lnSpc>
                <a:spcPct val="80000"/>
              </a:lnSpc>
            </a:pPr>
            <a:r>
              <a:rPr lang="en-US" sz="1800" dirty="0"/>
              <a:t>Consider keeping a journal</a:t>
            </a:r>
          </a:p>
          <a:p>
            <a:pPr>
              <a:lnSpc>
                <a:spcPct val="80000"/>
              </a:lnSpc>
            </a:pPr>
            <a:r>
              <a:rPr lang="en-US" sz="1800" dirty="0"/>
              <a:t>Do not make any big life decisions</a:t>
            </a:r>
          </a:p>
          <a:p>
            <a:pPr>
              <a:lnSpc>
                <a:spcPct val="80000"/>
              </a:lnSpc>
            </a:pPr>
            <a:r>
              <a:rPr lang="en-US" sz="1800" dirty="0"/>
              <a:t>Make as many daily decisions as possible to give yourself a feeling of control over your life</a:t>
            </a:r>
          </a:p>
          <a:p>
            <a:pPr>
              <a:lnSpc>
                <a:spcPct val="80000"/>
              </a:lnSpc>
            </a:pPr>
            <a:r>
              <a:rPr lang="en-US" sz="1800" dirty="0"/>
              <a:t>Spend time with others or alone doing the things you enjoy to refresh and recharge yourself</a:t>
            </a:r>
          </a:p>
          <a:p>
            <a:pPr>
              <a:lnSpc>
                <a:spcPct val="80000"/>
              </a:lnSpc>
            </a:pPr>
            <a:r>
              <a:rPr lang="en-US" sz="1800" dirty="0"/>
              <a:t>Be aware that you may feel particularly fearful for your family. This is normal and will pass in time</a:t>
            </a:r>
          </a:p>
          <a:p>
            <a:pPr>
              <a:lnSpc>
                <a:spcPct val="80000"/>
              </a:lnSpc>
            </a:pPr>
            <a:r>
              <a:rPr lang="en-US" sz="1800" dirty="0"/>
              <a:t>Remember that "getting back to normal" takes time. Gradually work back into your routine. Let others carry more weight for a while at home and at work.</a:t>
            </a:r>
          </a:p>
          <a:p>
            <a:endParaRPr lang="en-US"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dirty="0"/>
              <a:t>Traumatic Stress </a:t>
            </a:r>
            <a:r>
              <a:rPr lang="en-US" sz="2800" i="1" dirty="0"/>
              <a:t>(continued)</a:t>
            </a:r>
            <a:endParaRPr lang="en-US" sz="2800" dirty="0"/>
          </a:p>
        </p:txBody>
      </p:sp>
      <p:sp>
        <p:nvSpPr>
          <p:cNvPr id="357379" name="Rectangle 3"/>
          <p:cNvSpPr>
            <a:spLocks noGrp="1" noChangeArrowheads="1"/>
          </p:cNvSpPr>
          <p:nvPr>
            <p:ph idx="1"/>
          </p:nvPr>
        </p:nvSpPr>
        <p:spPr/>
        <p:txBody>
          <a:bodyPr/>
          <a:lstStyle/>
          <a:p>
            <a:pPr>
              <a:lnSpc>
                <a:spcPct val="80000"/>
              </a:lnSpc>
              <a:buFontTx/>
              <a:buNone/>
            </a:pPr>
            <a:r>
              <a:rPr lang="en-US" sz="2400" b="1" dirty="0"/>
              <a:t>What you can do at home</a:t>
            </a:r>
          </a:p>
          <a:p>
            <a:pPr>
              <a:lnSpc>
                <a:spcPct val="90000"/>
              </a:lnSpc>
            </a:pPr>
            <a:r>
              <a:rPr lang="en-US" sz="2000" dirty="0"/>
              <a:t>Be aware that recovery is not a straight path but a matter of two steps forward and one back. You will make progress.</a:t>
            </a:r>
          </a:p>
          <a:p>
            <a:pPr>
              <a:lnSpc>
                <a:spcPct val="90000"/>
              </a:lnSpc>
            </a:pPr>
            <a:r>
              <a:rPr lang="en-US" sz="2000" dirty="0"/>
              <a:t>Appreciate a sense of humor in yourself and others. It is OK to laugh again.</a:t>
            </a:r>
          </a:p>
          <a:p>
            <a:pPr>
              <a:lnSpc>
                <a:spcPct val="90000"/>
              </a:lnSpc>
            </a:pPr>
            <a:r>
              <a:rPr lang="en-US" sz="2000" dirty="0"/>
              <a:t>Your family will experience the disaster along with you. You need to support each other. This is a time for patience, understanding, and communication.</a:t>
            </a:r>
          </a:p>
          <a:p>
            <a:pPr>
              <a:lnSpc>
                <a:spcPct val="90000"/>
              </a:lnSpc>
            </a:pPr>
            <a:r>
              <a:rPr lang="en-US" sz="2000" dirty="0"/>
              <a:t>Avoid overuse of drugs or alcohol. You do not need to complicate your situation with a substance abuse problem.</a:t>
            </a:r>
          </a:p>
          <a:p>
            <a:pPr>
              <a:lnSpc>
                <a:spcPct val="90000"/>
              </a:lnSpc>
            </a:pPr>
            <a:r>
              <a:rPr lang="en-US" sz="2000" dirty="0"/>
              <a:t>Get plenty of rest and normal exercise. Eat well balanced, regular meals.</a:t>
            </a:r>
            <a:r>
              <a:rPr lang="en-US" sz="2400" dirty="0"/>
              <a:t> </a:t>
            </a:r>
          </a:p>
          <a:p>
            <a:pPr>
              <a:lnSpc>
                <a:spcPct val="90000"/>
              </a:lnSpc>
            </a:pPr>
            <a:endParaRPr lang="en-US"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r>
              <a:rPr lang="en-US"/>
              <a:t>Other Protective Measures</a:t>
            </a:r>
            <a:endParaRPr lang="en-US" sz="3200"/>
          </a:p>
        </p:txBody>
      </p:sp>
      <p:sp>
        <p:nvSpPr>
          <p:cNvPr id="69635" name="Rectangle 3"/>
          <p:cNvSpPr>
            <a:spLocks noGrp="1" noChangeArrowheads="1"/>
          </p:cNvSpPr>
          <p:nvPr>
            <p:ph idx="1"/>
          </p:nvPr>
        </p:nvSpPr>
        <p:spPr>
          <a:noFill/>
        </p:spPr>
        <p:txBody>
          <a:bodyPr/>
          <a:lstStyle/>
          <a:p>
            <a:pPr marL="0" indent="0">
              <a:buNone/>
            </a:pPr>
            <a:r>
              <a:rPr lang="en-US" sz="2400" b="1" dirty="0"/>
              <a:t>Key items to have:</a:t>
            </a:r>
          </a:p>
          <a:p>
            <a:r>
              <a:rPr lang="en-US" sz="2200" dirty="0"/>
              <a:t>Insect repellent with </a:t>
            </a:r>
            <a:r>
              <a:rPr lang="en-US" sz="2200" dirty="0" err="1"/>
              <a:t>Deet</a:t>
            </a:r>
            <a:r>
              <a:rPr lang="en-US" sz="2200" dirty="0"/>
              <a:t> or </a:t>
            </a:r>
            <a:r>
              <a:rPr lang="en-US" sz="2200" dirty="0" err="1"/>
              <a:t>Picaridin</a:t>
            </a:r>
            <a:endParaRPr lang="en-US" sz="2200" dirty="0"/>
          </a:p>
          <a:p>
            <a:r>
              <a:rPr lang="en-US" sz="2200" dirty="0"/>
              <a:t>PPE – For information on what equipment you need for protection, contact your local OSHA office or NIOSH</a:t>
            </a:r>
          </a:p>
          <a:p>
            <a:r>
              <a:rPr lang="en-US" sz="2200" dirty="0"/>
              <a:t>Personal floatation device</a:t>
            </a:r>
          </a:p>
          <a:p>
            <a:r>
              <a:rPr lang="en-US" sz="2200" dirty="0"/>
              <a:t>Earplugs</a:t>
            </a:r>
          </a:p>
          <a:p>
            <a:r>
              <a:rPr lang="en-US" sz="2200" dirty="0"/>
              <a:t>Bottled water</a:t>
            </a:r>
          </a:p>
          <a:p>
            <a:r>
              <a:rPr lang="en-US" sz="2200" dirty="0"/>
              <a:t>Sun screen</a:t>
            </a:r>
          </a:p>
          <a:p>
            <a:r>
              <a:rPr lang="en-US" sz="2200" dirty="0"/>
              <a:t>Rain Gear</a:t>
            </a:r>
          </a:p>
          <a:p>
            <a:r>
              <a:rPr lang="en-US" sz="2200" dirty="0"/>
              <a:t>Pocket Knife </a:t>
            </a:r>
            <a:r>
              <a:rPr lang="en-US" sz="2200" i="1" dirty="0"/>
              <a:t>(put in your checked luggage)</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en-US" dirty="0"/>
              <a:t>Additional Information</a:t>
            </a:r>
          </a:p>
        </p:txBody>
      </p:sp>
      <p:sp>
        <p:nvSpPr>
          <p:cNvPr id="40963" name="Rectangle 3"/>
          <p:cNvSpPr>
            <a:spLocks noGrp="1" noChangeArrowheads="1"/>
          </p:cNvSpPr>
          <p:nvPr>
            <p:ph idx="1"/>
          </p:nvPr>
        </p:nvSpPr>
        <p:spPr>
          <a:noFill/>
        </p:spPr>
        <p:txBody>
          <a:bodyPr/>
          <a:lstStyle/>
          <a:p>
            <a:pPr>
              <a:spcBef>
                <a:spcPct val="25000"/>
              </a:spcBef>
              <a:spcAft>
                <a:spcPct val="25000"/>
              </a:spcAft>
            </a:pPr>
            <a:r>
              <a:rPr lang="en-US" dirty="0"/>
              <a:t>This training program is based on recommendations from FEMA, NIEHS, NIOSH, OSHA, CDC and the USACE</a:t>
            </a:r>
          </a:p>
          <a:p>
            <a:pPr lvl="1">
              <a:spcBef>
                <a:spcPct val="25000"/>
              </a:spcBef>
              <a:spcAft>
                <a:spcPct val="25000"/>
              </a:spcAft>
            </a:pPr>
            <a:r>
              <a:rPr lang="en-US" dirty="0"/>
              <a:t>You can find a link to their fact sheets and other important information at the National Clearinghouse for Worker Safety and Health Training website, </a:t>
            </a:r>
            <a:r>
              <a:rPr lang="en-US" dirty="0">
                <a:hlinkClick r:id="rId3" tooltip="National Clearinghouse website"/>
              </a:rPr>
              <a:t>http://tools.niehs.nih.gov/wetp/</a:t>
            </a:r>
            <a:r>
              <a:rPr lang="en-US" dirty="0"/>
              <a:t>.   </a:t>
            </a:r>
          </a:p>
          <a:p>
            <a:pPr>
              <a:spcBef>
                <a:spcPct val="25000"/>
              </a:spcBef>
              <a:spcAft>
                <a:spcPct val="25000"/>
              </a:spcAft>
            </a:pPr>
            <a:endParaRPr lang="en-US" sz="2800"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noFill/>
        </p:spPr>
        <p:txBody>
          <a:bodyPr/>
          <a:lstStyle/>
          <a:p>
            <a:r>
              <a:rPr lang="en-US"/>
              <a:t>Summary</a:t>
            </a:r>
          </a:p>
        </p:txBody>
      </p:sp>
      <p:sp>
        <p:nvSpPr>
          <p:cNvPr id="235523" name="Rectangle 3"/>
          <p:cNvSpPr>
            <a:spLocks noGrp="1" noChangeArrowheads="1"/>
          </p:cNvSpPr>
          <p:nvPr>
            <p:ph idx="1"/>
          </p:nvPr>
        </p:nvSpPr>
        <p:spPr>
          <a:noFill/>
        </p:spPr>
        <p:txBody>
          <a:bodyPr/>
          <a:lstStyle/>
          <a:p>
            <a:pPr>
              <a:lnSpc>
                <a:spcPct val="90000"/>
              </a:lnSpc>
              <a:spcBef>
                <a:spcPct val="25000"/>
              </a:spcBef>
              <a:spcAft>
                <a:spcPct val="25000"/>
              </a:spcAft>
            </a:pPr>
            <a:r>
              <a:rPr lang="en-US" sz="2800"/>
              <a:t>The hazards and issues are dynamic and require vigilance and flexibility</a:t>
            </a:r>
          </a:p>
          <a:p>
            <a:pPr>
              <a:lnSpc>
                <a:spcPct val="90000"/>
              </a:lnSpc>
              <a:spcBef>
                <a:spcPct val="25000"/>
              </a:spcBef>
              <a:spcAft>
                <a:spcPct val="25000"/>
              </a:spcAft>
            </a:pPr>
            <a:r>
              <a:rPr lang="en-US" sz="2800"/>
              <a:t>The key to a safe response is attention to the safety issues of your work environment</a:t>
            </a:r>
          </a:p>
          <a:p>
            <a:pPr lvl="1">
              <a:lnSpc>
                <a:spcPct val="90000"/>
              </a:lnSpc>
              <a:spcBef>
                <a:spcPct val="25000"/>
              </a:spcBef>
              <a:spcAft>
                <a:spcPct val="25000"/>
              </a:spcAft>
            </a:pPr>
            <a:r>
              <a:rPr lang="en-US"/>
              <a:t>The physical hazards are similar to any construction or demolition site</a:t>
            </a:r>
          </a:p>
          <a:p>
            <a:pPr lvl="1">
              <a:lnSpc>
                <a:spcPct val="90000"/>
              </a:lnSpc>
              <a:spcBef>
                <a:spcPct val="25000"/>
              </a:spcBef>
              <a:spcAft>
                <a:spcPct val="25000"/>
              </a:spcAft>
            </a:pPr>
            <a:r>
              <a:rPr lang="en-US"/>
              <a:t>The health hazards include the hazards associated with the environment</a:t>
            </a:r>
          </a:p>
          <a:p>
            <a:pPr>
              <a:lnSpc>
                <a:spcPct val="90000"/>
              </a:lnSpc>
              <a:spcBef>
                <a:spcPct val="25000"/>
              </a:spcBef>
              <a:spcAft>
                <a:spcPct val="25000"/>
              </a:spcAft>
              <a:buFontTx/>
              <a:buNone/>
            </a:pPr>
            <a:endParaRPr lang="en-US" sz="2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Incident Command System Structure</a:t>
            </a:r>
          </a:p>
        </p:txBody>
      </p:sp>
      <p:graphicFrame>
        <p:nvGraphicFramePr>
          <p:cNvPr id="4" name="Content Placeholder 3" descr="Incident Command Structure"/>
          <p:cNvGraphicFramePr>
            <a:graphicFrameLocks noGrp="1"/>
          </p:cNvGraphicFramePr>
          <p:nvPr>
            <p:ph idx="1"/>
            <p:extLst>
              <p:ext uri="{D42A27DB-BD31-4B8C-83A1-F6EECF244321}">
                <p14:modId xmlns:p14="http://schemas.microsoft.com/office/powerpoint/2010/main" val="2623309807"/>
              </p:ext>
            </p:extLst>
          </p:nvPr>
        </p:nvGraphicFramePr>
        <p:xfrm>
          <a:off x="1201615" y="2132221"/>
          <a:ext cx="6740770" cy="3965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81400" y="1828800"/>
            <a:ext cx="1903085" cy="346249"/>
          </a:xfrm>
          <a:prstGeom prst="rect">
            <a:avLst/>
          </a:prstGeom>
          <a:noFill/>
        </p:spPr>
        <p:txBody>
          <a:bodyPr wrap="none" rtlCol="0">
            <a:spAutoFit/>
          </a:bodyPr>
          <a:lstStyle/>
          <a:p>
            <a:pPr>
              <a:buNone/>
            </a:pPr>
            <a:r>
              <a:rPr lang="en-US" sz="1800" b="1" dirty="0"/>
              <a:t>Command Staff</a:t>
            </a:r>
          </a:p>
        </p:txBody>
      </p:sp>
    </p:spTree>
    <p:extLst>
      <p:ext uri="{BB962C8B-B14F-4D97-AF65-F5344CB8AC3E}">
        <p14:creationId xmlns:p14="http://schemas.microsoft.com/office/powerpoint/2010/main" val="1697462396"/>
      </p:ext>
    </p:extLst>
  </p:cSld>
  <p:clrMapOvr>
    <a:masterClrMapping/>
  </p:clrMapOvr>
</p:sld>
</file>

<file path=ppt/theme/theme1.xml><?xml version="1.0" encoding="utf-8"?>
<a:theme xmlns:a="http://schemas.openxmlformats.org/drawingml/2006/main" name="wetp">
  <a:themeElements>
    <a:clrScheme name="">
      <a:dk1>
        <a:srgbClr val="000000"/>
      </a:dk1>
      <a:lt1>
        <a:srgbClr val="FFFFFF"/>
      </a:lt1>
      <a:dk2>
        <a:srgbClr val="660033"/>
      </a:dk2>
      <a:lt2>
        <a:srgbClr val="660033"/>
      </a:lt2>
      <a:accent1>
        <a:srgbClr val="EAEAEA"/>
      </a:accent1>
      <a:accent2>
        <a:srgbClr val="660033"/>
      </a:accent2>
      <a:accent3>
        <a:srgbClr val="FFFFFF"/>
      </a:accent3>
      <a:accent4>
        <a:srgbClr val="000000"/>
      </a:accent4>
      <a:accent5>
        <a:srgbClr val="F3F3F3"/>
      </a:accent5>
      <a:accent6>
        <a:srgbClr val="5C002D"/>
      </a:accent6>
      <a:hlink>
        <a:srgbClr val="000066"/>
      </a:hlink>
      <a:folHlink>
        <a:srgbClr val="CBCBCB"/>
      </a:folHlink>
    </a:clrScheme>
    <a:fontScheme name="wet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90000"/>
          </a:lnSpc>
          <a:spcBef>
            <a:spcPct val="20000"/>
          </a:spcBef>
          <a:spcAft>
            <a:spcPct val="0"/>
          </a:spcAft>
          <a:buClrTx/>
          <a:buSzTx/>
          <a:buFontTx/>
          <a:buChar char="•"/>
          <a:tabLst/>
          <a:defRPr kumimoji="1"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90000"/>
          </a:lnSpc>
          <a:spcBef>
            <a:spcPct val="20000"/>
          </a:spcBef>
          <a:spcAft>
            <a:spcPct val="0"/>
          </a:spcAft>
          <a:buClrTx/>
          <a:buSzTx/>
          <a:buFontTx/>
          <a:buChar char="•"/>
          <a:tabLst/>
          <a:defRPr kumimoji="1"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wetp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wet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wet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P:\wetp\presentations\templates\wetp.pot</Template>
  <TotalTime>8579</TotalTime>
  <Words>6434</Words>
  <Application>Microsoft Office PowerPoint</Application>
  <PresentationFormat>On-screen Show (4:3)</PresentationFormat>
  <Paragraphs>709</Paragraphs>
  <Slides>87</Slides>
  <Notes>58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4" baseType="lpstr">
      <vt:lpstr>ＭＳ Ｐゴシック</vt:lpstr>
      <vt:lpstr>Arial</vt:lpstr>
      <vt:lpstr>Symbol</vt:lpstr>
      <vt:lpstr>Tahoma</vt:lpstr>
      <vt:lpstr>Times New Roman</vt:lpstr>
      <vt:lpstr>wetp</vt:lpstr>
      <vt:lpstr>Photo Editor Photo</vt:lpstr>
      <vt:lpstr>Safety Awareness for Responders to Hurricanes:  Protecting Yourself While Helping Others</vt:lpstr>
      <vt:lpstr>Overview</vt:lpstr>
      <vt:lpstr>Training Objectives</vt:lpstr>
      <vt:lpstr>Introduction</vt:lpstr>
      <vt:lpstr>Workers’ Rights</vt:lpstr>
      <vt:lpstr>Workers’ Rights (continued)</vt:lpstr>
      <vt:lpstr>Advanced/Additional  Training Required</vt:lpstr>
      <vt:lpstr>Incident Command</vt:lpstr>
      <vt:lpstr>Incident Command System Structure</vt:lpstr>
      <vt:lpstr>Emergency in the Field</vt:lpstr>
      <vt:lpstr>Protect Yourself</vt:lpstr>
      <vt:lpstr>Injuries May Result From </vt:lpstr>
      <vt:lpstr>Physical Environment</vt:lpstr>
      <vt:lpstr>Hazard: Falls</vt:lpstr>
      <vt:lpstr>Hazard: Ladders</vt:lpstr>
      <vt:lpstr>The Blue Tarps</vt:lpstr>
      <vt:lpstr>Aerial Lifts</vt:lpstr>
      <vt:lpstr>QA Towers</vt:lpstr>
      <vt:lpstr>Hazard: Driving</vt:lpstr>
      <vt:lpstr>Traffic Issues</vt:lpstr>
      <vt:lpstr>Work Zone Safety</vt:lpstr>
      <vt:lpstr>Component Parts of a Temporary Traffic Control Zone</vt:lpstr>
      <vt:lpstr>Minimum Signs Recommended in the Manual on Uniform Traffic Control Devices (MUTCD)</vt:lpstr>
      <vt:lpstr>Debris Truck Hazards</vt:lpstr>
      <vt:lpstr>Hazard: Electrical, Overhead Power Lines, Downed Electrical Wires, Cables</vt:lpstr>
      <vt:lpstr>Exposed Underground  Power Lines</vt:lpstr>
      <vt:lpstr>Hazard: Operating a Chain Saw</vt:lpstr>
      <vt:lpstr> Operating a Chain Saw</vt:lpstr>
      <vt:lpstr>Hazard: Eye Injuries</vt:lpstr>
      <vt:lpstr>Hazard: Flying Debris/ Material Handling</vt:lpstr>
      <vt:lpstr>Hazard: Debris Piles/ Unstable Work Surfaces</vt:lpstr>
      <vt:lpstr>Hazard: Handling a Variety of Sharp, Jagged Materials</vt:lpstr>
      <vt:lpstr>Hazard: Confined Space</vt:lpstr>
      <vt:lpstr>Structural Integrity</vt:lpstr>
      <vt:lpstr>Hazard: Heavy Equipment</vt:lpstr>
      <vt:lpstr>Heavy Equipment</vt:lpstr>
      <vt:lpstr>Chippers-Grinders</vt:lpstr>
      <vt:lpstr>Health Hazards</vt:lpstr>
      <vt:lpstr>Hazard: Heat Related Illness</vt:lpstr>
      <vt:lpstr>Hydration is Critical!!</vt:lpstr>
      <vt:lpstr>Hazard: Cold Stress</vt:lpstr>
      <vt:lpstr>Hazard: Cold Stress (continued)</vt:lpstr>
      <vt:lpstr>Hazard: Cold Stress (continued)</vt:lpstr>
      <vt:lpstr>Hazard: Cold Stress (continued)</vt:lpstr>
      <vt:lpstr>Hazard: Cold Stress (continued)</vt:lpstr>
      <vt:lpstr>Hazard: Sunburn</vt:lpstr>
      <vt:lpstr>Hazard: Noise</vt:lpstr>
      <vt:lpstr>Hazard: Inhalation of Dust Containing Asbestos, Silica and Other Toxins</vt:lpstr>
      <vt:lpstr>Hazard: Carbon Monoxide Inhalation</vt:lpstr>
      <vt:lpstr>Hazard: Chemicals</vt:lpstr>
      <vt:lpstr>Potential Chemical Exposures</vt:lpstr>
      <vt:lpstr>Hazard Communication</vt:lpstr>
      <vt:lpstr>Hazard: Mold</vt:lpstr>
      <vt:lpstr>Hazard: Trench Foot (Immersion Foot)</vt:lpstr>
      <vt:lpstr>Hazard: Blood-borne Disease</vt:lpstr>
      <vt:lpstr>Hazard: Handling Bodies  of Victims</vt:lpstr>
      <vt:lpstr>Hazard: Food-borne Disease</vt:lpstr>
      <vt:lpstr>Hazard: Water-borne Disease</vt:lpstr>
      <vt:lpstr>Hazard: Animals and Insects</vt:lpstr>
      <vt:lpstr>Spiders: Black Widow</vt:lpstr>
      <vt:lpstr>Black Widow</vt:lpstr>
      <vt:lpstr>Spiders: Brown Recluse</vt:lpstr>
      <vt:lpstr>Brown Recluse</vt:lpstr>
      <vt:lpstr>Fire Ants</vt:lpstr>
      <vt:lpstr>Fire Ants</vt:lpstr>
      <vt:lpstr>American Dog Tick</vt:lpstr>
      <vt:lpstr>Lone Star Tick</vt:lpstr>
      <vt:lpstr>Tick-Borne Disease</vt:lpstr>
      <vt:lpstr>Self Protection From Ticks</vt:lpstr>
      <vt:lpstr>Self Protection</vt:lpstr>
      <vt:lpstr>Tick Removal</vt:lpstr>
      <vt:lpstr>Tick Removal</vt:lpstr>
      <vt:lpstr>Tick Removal</vt:lpstr>
      <vt:lpstr>Hazard: Snakes and  other reptiles</vt:lpstr>
      <vt:lpstr>Cottonmouth</vt:lpstr>
      <vt:lpstr>Copperhead</vt:lpstr>
      <vt:lpstr>Rattlesnakes</vt:lpstr>
      <vt:lpstr>Alligators</vt:lpstr>
      <vt:lpstr>Alligators</vt:lpstr>
      <vt:lpstr>Hazard: Poisonous Plants</vt:lpstr>
      <vt:lpstr>Hazard: Traumatic Stress</vt:lpstr>
      <vt:lpstr>Traumatic Stress (continued)</vt:lpstr>
      <vt:lpstr>Traumatic Stress (continued)</vt:lpstr>
      <vt:lpstr>Traumatic Stress (continued)</vt:lpstr>
      <vt:lpstr>Other Protective Measures</vt:lpstr>
      <vt:lpstr>Additional Information</vt:lpstr>
      <vt:lpstr>Summary</vt:lpstr>
    </vt:vector>
  </TitlesOfParts>
  <Company>HMTRI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NEIHS-OSHA Katrina Safety</dc:title>
  <dc:subject>Safety Awareness Disaster Site Worker</dc:subject>
  <dc:creator>HMTRI</dc:creator>
  <cp:lastModifiedBy>Tim Hilbert</cp:lastModifiedBy>
  <cp:revision>272</cp:revision>
  <cp:lastPrinted>2012-11-16T16:06:29Z</cp:lastPrinted>
  <dcterms:created xsi:type="dcterms:W3CDTF">2002-11-08T19:46:59Z</dcterms:created>
  <dcterms:modified xsi:type="dcterms:W3CDTF">2022-08-16T11:40:44Z</dcterms:modified>
</cp:coreProperties>
</file>