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61" r:id="rId4"/>
    <p:sldId id="258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0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4303-6CBC-465E-A447-46FA34CC4A0E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F495-69CC-4F92-81F1-A9BAF1416CC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4303-6CBC-465E-A447-46FA34CC4A0E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F495-69CC-4F92-81F1-A9BAF1416C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4303-6CBC-465E-A447-46FA34CC4A0E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F495-69CC-4F92-81F1-A9BAF1416C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4303-6CBC-465E-A447-46FA34CC4A0E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F495-69CC-4F92-81F1-A9BAF1416C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4303-6CBC-465E-A447-46FA34CC4A0E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F495-69CC-4F92-81F1-A9BAF1416CC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4303-6CBC-465E-A447-46FA34CC4A0E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F495-69CC-4F92-81F1-A9BAF1416C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4303-6CBC-465E-A447-46FA34CC4A0E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F495-69CC-4F92-81F1-A9BAF1416CC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4303-6CBC-465E-A447-46FA34CC4A0E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F495-69CC-4F92-81F1-A9BAF1416C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4303-6CBC-465E-A447-46FA34CC4A0E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F495-69CC-4F92-81F1-A9BAF1416C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4303-6CBC-465E-A447-46FA34CC4A0E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F495-69CC-4F92-81F1-A9BAF1416CC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4303-6CBC-465E-A447-46FA34CC4A0E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F495-69CC-4F92-81F1-A9BAF1416C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E864303-6CBC-465E-A447-46FA34CC4A0E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50EF495-69CC-4F92-81F1-A9BAF1416CC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www.sccfd.org/originals/swrescue_1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sunherald.com/images/dfw/startelegram/news/2060445-857784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Working Around Water: </a:t>
            </a:r>
            <a:br>
              <a:rPr lang="en-US" dirty="0" smtClean="0"/>
            </a:br>
            <a:r>
              <a:rPr lang="en-US" dirty="0" smtClean="0"/>
              <a:t>Dressing for the Dance</a:t>
            </a:r>
            <a:endParaRPr lang="en-US" dirty="0"/>
          </a:p>
        </p:txBody>
      </p:sp>
      <p:pic>
        <p:nvPicPr>
          <p:cNvPr id="6" name="Picture 4" descr="swift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9"/>
          <a:stretch>
            <a:fillRect/>
          </a:stretch>
        </p:blipFill>
        <p:spPr bwMode="auto">
          <a:xfrm>
            <a:off x="2895600" y="1899531"/>
            <a:ext cx="3276600" cy="437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626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 III PFD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For general boating or the specialized activity that is marked on the device </a:t>
            </a:r>
            <a:r>
              <a:rPr lang="en-US" sz="2400" dirty="0" smtClean="0"/>
              <a:t>Good </a:t>
            </a:r>
            <a:r>
              <a:rPr lang="en-US" sz="2400" dirty="0"/>
              <a:t>for calm, inland waters, or where there is a good chance for fast rescue. </a:t>
            </a:r>
          </a:p>
          <a:p>
            <a:pPr lvl="0"/>
            <a:r>
              <a:rPr lang="en-US" sz="2400" dirty="0"/>
              <a:t>Inherently Buoyant Type III PFDs</a:t>
            </a:r>
          </a:p>
          <a:p>
            <a:pPr lvl="0"/>
            <a:r>
              <a:rPr lang="en-US" sz="2400" dirty="0"/>
              <a:t>Inflatable Type III PFDs</a:t>
            </a:r>
          </a:p>
          <a:p>
            <a:pPr lvl="0"/>
            <a:r>
              <a:rPr lang="en-US" sz="2400" dirty="0"/>
              <a:t>Hybrid Type III PFDs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0" y="1981200"/>
            <a:ext cx="3733800" cy="3733800"/>
          </a:xfrm>
        </p:spPr>
      </p:pic>
    </p:spTree>
    <p:extLst>
      <p:ext uri="{BB962C8B-B14F-4D97-AF65-F5344CB8AC3E}">
        <p14:creationId xmlns:p14="http://schemas.microsoft.com/office/powerpoint/2010/main" val="2520849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 IV PFD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These are designed to be thrown to a person in the water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 Throw able </a:t>
            </a:r>
            <a:r>
              <a:rPr lang="en-US" sz="2400" dirty="0"/>
              <a:t>devices include boat cushions, ring buoys, and horseshoe buoys. </a:t>
            </a:r>
            <a:r>
              <a:rPr lang="en-US" sz="2400" dirty="0" smtClean="0"/>
              <a:t>]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They </a:t>
            </a:r>
            <a:r>
              <a:rPr lang="en-US" sz="2400" dirty="0"/>
              <a:t>are not designed to be worn and must be supplemented by wearable PFD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57400"/>
            <a:ext cx="4105275" cy="3352800"/>
          </a:xfrm>
        </p:spPr>
      </p:pic>
    </p:spTree>
    <p:extLst>
      <p:ext uri="{BB962C8B-B14F-4D97-AF65-F5344CB8AC3E}">
        <p14:creationId xmlns:p14="http://schemas.microsoft.com/office/powerpoint/2010/main" val="1943429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 V PFD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Only for special uses or conditions. </a:t>
            </a:r>
            <a:br>
              <a:rPr lang="en-US" sz="2400" dirty="0"/>
            </a:br>
            <a:r>
              <a:rPr lang="en-US" sz="2400" dirty="0"/>
              <a:t>See label for limits of use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Hybrid Inflatable PFDs</a:t>
            </a:r>
          </a:p>
          <a:p>
            <a:pPr lvl="0"/>
            <a:r>
              <a:rPr lang="en-US" sz="2400" dirty="0"/>
              <a:t>Canoe/Kayak Vest</a:t>
            </a:r>
          </a:p>
          <a:p>
            <a:pPr lvl="0"/>
            <a:r>
              <a:rPr lang="en-US" sz="2400" dirty="0" smtClean="0"/>
              <a:t>Deck </a:t>
            </a:r>
            <a:r>
              <a:rPr lang="en-US" sz="2400" dirty="0"/>
              <a:t>Suits</a:t>
            </a:r>
          </a:p>
          <a:p>
            <a:pPr lvl="0"/>
            <a:r>
              <a:rPr lang="en-US" sz="2400" dirty="0"/>
              <a:t>Work Vests for Commercial Vessels</a:t>
            </a:r>
          </a:p>
          <a:p>
            <a:pPr lvl="0"/>
            <a:r>
              <a:rPr lang="en-US" sz="2400" dirty="0"/>
              <a:t>Commercial Whitewater Vests</a:t>
            </a:r>
          </a:p>
          <a:p>
            <a:pPr lvl="0"/>
            <a:r>
              <a:rPr lang="en-US" sz="2400" dirty="0"/>
              <a:t>Man-Overboard Rescue Devices</a:t>
            </a:r>
          </a:p>
          <a:p>
            <a:pPr lvl="0"/>
            <a:r>
              <a:rPr lang="en-US" sz="2400" dirty="0"/>
              <a:t>Law Enforcement Flotation Devices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50" y="2133600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1045686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Should We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b="1" dirty="0" smtClean="0"/>
              <a:t>Type III as a minimum</a:t>
            </a:r>
          </a:p>
          <a:p>
            <a:endParaRPr lang="en-US" sz="3200" b="1" dirty="0"/>
          </a:p>
          <a:p>
            <a:r>
              <a:rPr lang="en-US" sz="3200" b="1" dirty="0" smtClean="0"/>
              <a:t>Type V if high risk or rescue operation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46005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90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“Bank” work: Layered synthetics materials work best in cooler conditions</a:t>
            </a:r>
          </a:p>
          <a:p>
            <a:r>
              <a:rPr lang="en-US" dirty="0" smtClean="0"/>
              <a:t>“Entry” work: wet/dry suits as appropriate.</a:t>
            </a:r>
          </a:p>
          <a:p>
            <a:r>
              <a:rPr lang="en-US" dirty="0" smtClean="0"/>
              <a:t>Dry suits are better choice  for contaminated/polluted environments</a:t>
            </a:r>
          </a:p>
          <a:p>
            <a:r>
              <a:rPr lang="en-US" dirty="0" smtClean="0"/>
              <a:t>Dry suits require specific safety training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76400"/>
            <a:ext cx="2419350" cy="4678233"/>
          </a:xfrm>
        </p:spPr>
      </p:pic>
    </p:spTree>
    <p:extLst>
      <p:ext uri="{BB962C8B-B14F-4D97-AF65-F5344CB8AC3E}">
        <p14:creationId xmlns:p14="http://schemas.microsoft.com/office/powerpoint/2010/main" val="33137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NO FIREFIGHTER TURNOUTS IN AREAS  WITH MOVING WATER!!!</a:t>
            </a:r>
            <a:endParaRPr lang="en-US" dirty="0"/>
          </a:p>
        </p:txBody>
      </p:sp>
      <p:pic>
        <p:nvPicPr>
          <p:cNvPr id="7" name="Content Placeholder 6" descr="http://www.sccfd.org/originals/swrescue_1.jpg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743" y="1600200"/>
            <a:ext cx="617651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360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Footwear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 smtClean="0"/>
              <a:t>NO RUBBER TURNOUT BOOTS !!!</a:t>
            </a:r>
          </a:p>
          <a:p>
            <a:r>
              <a:rPr lang="en-US" b="1" dirty="0" smtClean="0"/>
              <a:t>Lace up hard sole boots are adequate</a:t>
            </a:r>
          </a:p>
          <a:p>
            <a:r>
              <a:rPr lang="en-US" b="1" dirty="0" smtClean="0"/>
              <a:t>Special water operations boots are available (for a price!)</a:t>
            </a:r>
          </a:p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43263"/>
            <a:ext cx="4038600" cy="2577973"/>
          </a:xfrm>
        </p:spPr>
      </p:pic>
    </p:spTree>
    <p:extLst>
      <p:ext uri="{BB962C8B-B14F-4D97-AF65-F5344CB8AC3E}">
        <p14:creationId xmlns:p14="http://schemas.microsoft.com/office/powerpoint/2010/main" val="2165116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Gloves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Neoprene or work-specific gloves superior to cloth or leather</a:t>
            </a:r>
          </a:p>
          <a:p>
            <a:r>
              <a:rPr lang="en-US" dirty="0" smtClean="0"/>
              <a:t>If chemical contamination is present, “Silvershield” or other over-glove may be used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52492"/>
            <a:ext cx="4038600" cy="4159516"/>
          </a:xfrm>
        </p:spPr>
      </p:pic>
    </p:spTree>
    <p:extLst>
      <p:ext uri="{BB962C8B-B14F-4D97-AF65-F5344CB8AC3E}">
        <p14:creationId xmlns:p14="http://schemas.microsoft.com/office/powerpoint/2010/main" val="2181040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Knife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If you are working around moving water, you should carry a good knife</a:t>
            </a:r>
          </a:p>
          <a:p>
            <a:r>
              <a:rPr lang="en-US" dirty="0" smtClean="0"/>
              <a:t>Single edge</a:t>
            </a:r>
          </a:p>
          <a:p>
            <a:r>
              <a:rPr lang="en-US" dirty="0" smtClean="0"/>
              <a:t>Heavy blade</a:t>
            </a:r>
          </a:p>
          <a:p>
            <a:r>
              <a:rPr lang="en-US" dirty="0" smtClean="0"/>
              <a:t>Blunt tip if possible</a:t>
            </a:r>
          </a:p>
          <a:p>
            <a:r>
              <a:rPr lang="en-US" dirty="0" smtClean="0"/>
              <a:t>“Folders” ok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187" y="2286000"/>
            <a:ext cx="3383280" cy="3429000"/>
          </a:xfrm>
        </p:spPr>
      </p:pic>
    </p:spTree>
    <p:extLst>
      <p:ext uri="{BB962C8B-B14F-4D97-AF65-F5344CB8AC3E}">
        <p14:creationId xmlns:p14="http://schemas.microsoft.com/office/powerpoint/2010/main" val="1752600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Visibility Enhancement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Reflective striping on vests, helmets</a:t>
            </a:r>
          </a:p>
          <a:p>
            <a:r>
              <a:rPr lang="en-US" dirty="0" smtClean="0"/>
              <a:t>Waterproof strobes for persons entering water at night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12950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88693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Water Incidents Are Going to Occur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Floods most destructive of natural </a:t>
            </a:r>
            <a:r>
              <a:rPr lang="en-US" dirty="0" smtClean="0"/>
              <a:t>catastrophes</a:t>
            </a:r>
          </a:p>
          <a:p>
            <a:r>
              <a:rPr lang="en-US" dirty="0" smtClean="0"/>
              <a:t>•Kill </a:t>
            </a:r>
            <a:r>
              <a:rPr lang="en-US" dirty="0"/>
              <a:t>more people than any other form of </a:t>
            </a:r>
            <a:r>
              <a:rPr lang="en-US" dirty="0" smtClean="0"/>
              <a:t>disaster</a:t>
            </a:r>
          </a:p>
          <a:p>
            <a:r>
              <a:rPr lang="en-US" dirty="0" smtClean="0"/>
              <a:t>Expose public employees to hazards they are often not prepared for</a:t>
            </a:r>
            <a:endParaRPr lang="en-US" dirty="0"/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438400"/>
            <a:ext cx="4267200" cy="3276600"/>
          </a:xfrm>
        </p:spPr>
      </p:pic>
    </p:spTree>
    <p:extLst>
      <p:ext uri="{BB962C8B-B14F-4D97-AF65-F5344CB8AC3E}">
        <p14:creationId xmlns:p14="http://schemas.microsoft.com/office/powerpoint/2010/main" val="2229809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Closing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 must have the right PPE for the tasks at hand</a:t>
            </a:r>
          </a:p>
          <a:p>
            <a:r>
              <a:rPr lang="en-US" dirty="0" smtClean="0"/>
              <a:t>“Improvisation” in this environment can lead to disasters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2200"/>
            <a:ext cx="4038600" cy="2274042"/>
          </a:xfrm>
        </p:spPr>
      </p:pic>
    </p:spTree>
    <p:extLst>
      <p:ext uri="{BB962C8B-B14F-4D97-AF65-F5344CB8AC3E}">
        <p14:creationId xmlns:p14="http://schemas.microsoft.com/office/powerpoint/2010/main" val="2452316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074" name="Picture 2" descr="C:\Users\widol\AppData\Local\Microsoft\Windows\Temporary Internet Files\Content.IE5\MKYWY8RL\MC900442072[1].wm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2514600"/>
            <a:ext cx="3887604" cy="277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220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Common Characteristics Of Failed Operations </a:t>
            </a:r>
            <a:br>
              <a:rPr lang="en-US" sz="2800" b="1" dirty="0" smtClean="0"/>
            </a:br>
            <a:r>
              <a:rPr lang="en-US" sz="2800" b="1" dirty="0" smtClean="0"/>
              <a:t>(We Got Someone Hurt or Killed)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Good people</a:t>
            </a:r>
          </a:p>
          <a:p>
            <a:r>
              <a:rPr lang="en-US" dirty="0" smtClean="0"/>
              <a:t>Good Intentions</a:t>
            </a:r>
          </a:p>
          <a:p>
            <a:r>
              <a:rPr lang="en-US" dirty="0" smtClean="0"/>
              <a:t>Poor or no training</a:t>
            </a:r>
          </a:p>
          <a:p>
            <a:r>
              <a:rPr lang="en-US" dirty="0" smtClean="0"/>
              <a:t>Wrong equipment</a:t>
            </a:r>
          </a:p>
          <a:p>
            <a:r>
              <a:rPr lang="en-US" dirty="0" smtClean="0"/>
              <a:t>Failure to recognize hazards</a:t>
            </a:r>
          </a:p>
          <a:p>
            <a:r>
              <a:rPr lang="en-US" dirty="0" smtClean="0"/>
              <a:t>Failure to evaluate risk versus benefit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343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619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Desire to Help Can Get You Killed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“If you do not have the skills, If you do not have the equipment, If you do not have the knowledge, </a:t>
            </a:r>
            <a:r>
              <a:rPr lang="en-US" dirty="0" smtClean="0"/>
              <a:t>then you </a:t>
            </a:r>
            <a:r>
              <a:rPr lang="en-US" dirty="0"/>
              <a:t>should not </a:t>
            </a:r>
            <a:r>
              <a:rPr lang="en-US" dirty="0" smtClean="0"/>
              <a:t>even be here”</a:t>
            </a:r>
            <a:endParaRPr lang="en-US" dirty="0"/>
          </a:p>
        </p:txBody>
      </p:sp>
      <p:pic>
        <p:nvPicPr>
          <p:cNvPr id="5" name="Content Placeholder 4" descr="http://www.sunherald.com/images/dfw/startelegram/news/2060445-8577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51667"/>
            <a:ext cx="4038600" cy="31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418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Working Safely: Critical Elements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b="1" dirty="0" smtClean="0"/>
              <a:t>Awareness</a:t>
            </a:r>
            <a:r>
              <a:rPr lang="en-US" dirty="0" smtClean="0"/>
              <a:t>: To understand the dangers</a:t>
            </a:r>
          </a:p>
          <a:p>
            <a:r>
              <a:rPr lang="en-US" b="1" dirty="0" smtClean="0"/>
              <a:t>Capability</a:t>
            </a:r>
            <a:r>
              <a:rPr lang="en-US" dirty="0" smtClean="0"/>
              <a:t>: Having the right mental and physical tools to do the job</a:t>
            </a:r>
          </a:p>
          <a:p>
            <a:r>
              <a:rPr lang="en-US" b="1" dirty="0" smtClean="0"/>
              <a:t>Knowledge</a:t>
            </a:r>
            <a:r>
              <a:rPr lang="en-US" dirty="0" smtClean="0"/>
              <a:t>: Having a plan, knowing what to do and how to do it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57400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1511095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Basics: 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Swift water type helmet (best option)</a:t>
            </a:r>
          </a:p>
          <a:p>
            <a:r>
              <a:rPr lang="en-US" dirty="0" smtClean="0"/>
              <a:t>Low brim rescue helmet</a:t>
            </a:r>
          </a:p>
          <a:p>
            <a:r>
              <a:rPr lang="en-US" dirty="0" smtClean="0"/>
              <a:t>Low Brim hard hat with chin strap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 FIRE HELMETS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28800"/>
            <a:ext cx="3594894" cy="4108450"/>
          </a:xfrm>
        </p:spPr>
      </p:pic>
    </p:spTree>
    <p:extLst>
      <p:ext uri="{BB962C8B-B14F-4D97-AF65-F5344CB8AC3E}">
        <p14:creationId xmlns:p14="http://schemas.microsoft.com/office/powerpoint/2010/main" val="2135816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Flotation Devices Are Rated by USCG:</a:t>
            </a:r>
          </a:p>
          <a:p>
            <a:endParaRPr lang="en-US" dirty="0"/>
          </a:p>
          <a:p>
            <a:r>
              <a:rPr lang="en-US" dirty="0" smtClean="0"/>
              <a:t>Three Main Types:</a:t>
            </a:r>
          </a:p>
          <a:p>
            <a:r>
              <a:rPr lang="en-US" dirty="0"/>
              <a:t>Inherently buoyant—a foam vest that floats on its own. </a:t>
            </a:r>
            <a:r>
              <a:rPr lang="en-US" dirty="0" smtClean="0"/>
              <a:t>Offers buoyancy without the need for inflation</a:t>
            </a:r>
            <a:endParaRPr lang="en-US" dirty="0"/>
          </a:p>
          <a:p>
            <a:r>
              <a:rPr lang="en-US" dirty="0" smtClean="0"/>
              <a:t>Inflatable—features </a:t>
            </a:r>
            <a:r>
              <a:rPr lang="en-US" dirty="0"/>
              <a:t>chamber that is inflated by CO2 </a:t>
            </a:r>
            <a:r>
              <a:rPr lang="en-US" dirty="0" smtClean="0"/>
              <a:t>mechanism when buoyancy is needed</a:t>
            </a:r>
            <a:endParaRPr lang="en-US" dirty="0"/>
          </a:p>
          <a:p>
            <a:r>
              <a:rPr lang="en-US" dirty="0" smtClean="0"/>
              <a:t>Manual </a:t>
            </a:r>
            <a:r>
              <a:rPr lang="en-US" dirty="0"/>
              <a:t>and automatic options available.</a:t>
            </a:r>
          </a:p>
          <a:p>
            <a:r>
              <a:rPr lang="en-US" dirty="0"/>
              <a:t>Hybrid—features an inflatable chamber and buoyant foam material.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2336800"/>
            <a:ext cx="2857500" cy="3390900"/>
          </a:xfrm>
        </p:spPr>
      </p:pic>
    </p:spTree>
    <p:extLst>
      <p:ext uri="{BB962C8B-B14F-4D97-AF65-F5344CB8AC3E}">
        <p14:creationId xmlns:p14="http://schemas.microsoft.com/office/powerpoint/2010/main" val="732307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 1 PFD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Best for all waters, open ocean, rough seas, or remote water, where rescue may be slow coming. Abandon-ship lifejacket for commercial vessels and all vessels carrying passengers for hire: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57400"/>
            <a:ext cx="4267200" cy="3886200"/>
          </a:xfrm>
        </p:spPr>
      </p:pic>
    </p:spTree>
    <p:extLst>
      <p:ext uri="{BB962C8B-B14F-4D97-AF65-F5344CB8AC3E}">
        <p14:creationId xmlns:p14="http://schemas.microsoft.com/office/powerpoint/2010/main" val="141473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 II PFD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For general boating activities. Good for calm, inland waters, or where there is a good chance for fast rescue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Inherently Buoyant Type II PFDs</a:t>
            </a:r>
          </a:p>
          <a:p>
            <a:pPr lvl="0"/>
            <a:r>
              <a:rPr lang="en-US" dirty="0"/>
              <a:t>Inflatable Type II PFDs</a:t>
            </a:r>
          </a:p>
          <a:p>
            <a:pPr lvl="0"/>
            <a:r>
              <a:rPr lang="en-US" dirty="0"/>
              <a:t>Hybrid Type II PFDs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50" y="2133600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3514707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224</TotalTime>
  <Words>631</Words>
  <Application>Microsoft Office PowerPoint</Application>
  <PresentationFormat>On-screen Show (4:3)</PresentationFormat>
  <Paragraphs>101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Clarity</vt:lpstr>
      <vt:lpstr>Working Around Water:  Dressing for the Dance</vt:lpstr>
      <vt:lpstr>Water Incidents Are Going to Occur</vt:lpstr>
      <vt:lpstr>Common Characteristics Of Failed Operations  (We Got Someone Hurt or Killed)</vt:lpstr>
      <vt:lpstr>The Desire to Help Can Get You Killed</vt:lpstr>
      <vt:lpstr>Working Safely: Critical Elements</vt:lpstr>
      <vt:lpstr>The Basics: Head</vt:lpstr>
      <vt:lpstr>Flotation</vt:lpstr>
      <vt:lpstr>Type 1 PFD</vt:lpstr>
      <vt:lpstr>Type II PFD</vt:lpstr>
      <vt:lpstr>Type III PFD</vt:lpstr>
      <vt:lpstr>Type IV PFD</vt:lpstr>
      <vt:lpstr>Type V PFD</vt:lpstr>
      <vt:lpstr>What Should We Use?</vt:lpstr>
      <vt:lpstr>Clothing</vt:lpstr>
      <vt:lpstr>NO FIREFIGHTER TURNOUTS IN AREAS  WITH MOVING WATER!!!</vt:lpstr>
      <vt:lpstr>Footwear</vt:lpstr>
      <vt:lpstr>Gloves</vt:lpstr>
      <vt:lpstr>Knife</vt:lpstr>
      <vt:lpstr> Visibility Enhancement</vt:lpstr>
      <vt:lpstr>Closing Comments</vt:lpstr>
      <vt:lpstr>Questions?</vt:lpstr>
    </vt:vector>
  </TitlesOfParts>
  <Company>University of Tennessee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Storm Responder Safety</dc:title>
  <dc:creator>Idol, Walter D</dc:creator>
  <cp:lastModifiedBy>Tim Hilbert</cp:lastModifiedBy>
  <cp:revision>16</cp:revision>
  <dcterms:created xsi:type="dcterms:W3CDTF">2013-10-08T16:31:30Z</dcterms:created>
  <dcterms:modified xsi:type="dcterms:W3CDTF">2021-07-22T13:07:10Z</dcterms:modified>
</cp:coreProperties>
</file>