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4.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sldIdLst>
    <p:sldId id="277" r:id="rId7"/>
    <p:sldId id="272" r:id="rId8"/>
    <p:sldId id="385" r:id="rId9"/>
    <p:sldId id="279" r:id="rId10"/>
    <p:sldId id="281" r:id="rId11"/>
    <p:sldId id="282" r:id="rId12"/>
    <p:sldId id="283" r:id="rId13"/>
    <p:sldId id="286" r:id="rId14"/>
    <p:sldId id="288" r:id="rId15"/>
    <p:sldId id="290" r:id="rId16"/>
    <p:sldId id="291" r:id="rId17"/>
    <p:sldId id="300" r:id="rId18"/>
    <p:sldId id="301" r:id="rId19"/>
    <p:sldId id="292" r:id="rId20"/>
    <p:sldId id="293" r:id="rId21"/>
    <p:sldId id="294" r:id="rId22"/>
    <p:sldId id="295" r:id="rId23"/>
    <p:sldId id="296" r:id="rId24"/>
    <p:sldId id="299" r:id="rId25"/>
    <p:sldId id="285" r:id="rId26"/>
    <p:sldId id="302" r:id="rId27"/>
    <p:sldId id="303" r:id="rId28"/>
    <p:sldId id="306" r:id="rId29"/>
    <p:sldId id="307" r:id="rId30"/>
    <p:sldId id="297" r:id="rId31"/>
    <p:sldId id="298" r:id="rId32"/>
    <p:sldId id="384" r:id="rId33"/>
    <p:sldId id="366" r:id="rId34"/>
    <p:sldId id="309" r:id="rId35"/>
    <p:sldId id="328" r:id="rId36"/>
    <p:sldId id="332" r:id="rId37"/>
    <p:sldId id="334" r:id="rId38"/>
    <p:sldId id="383" r:id="rId39"/>
    <p:sldId id="382" r:id="rId40"/>
    <p:sldId id="343" r:id="rId41"/>
    <p:sldId id="342" r:id="rId42"/>
    <p:sldId id="341" r:id="rId43"/>
    <p:sldId id="380" r:id="rId44"/>
    <p:sldId id="339" r:id="rId45"/>
    <p:sldId id="310" r:id="rId46"/>
    <p:sldId id="337" r:id="rId47"/>
    <p:sldId id="351" r:id="rId48"/>
    <p:sldId id="354" r:id="rId49"/>
    <p:sldId id="355" r:id="rId50"/>
    <p:sldId id="358" r:id="rId51"/>
    <p:sldId id="357" r:id="rId52"/>
    <p:sldId id="359" r:id="rId53"/>
    <p:sldId id="356" r:id="rId54"/>
    <p:sldId id="345" r:id="rId55"/>
    <p:sldId id="349" r:id="rId56"/>
    <p:sldId id="363" r:id="rId57"/>
    <p:sldId id="311" r:id="rId58"/>
    <p:sldId id="367" r:id="rId59"/>
    <p:sldId id="373" r:id="rId60"/>
    <p:sldId id="372" r:id="rId61"/>
    <p:sldId id="368" r:id="rId62"/>
    <p:sldId id="374" r:id="rId63"/>
    <p:sldId id="370" r:id="rId64"/>
    <p:sldId id="377" r:id="rId65"/>
    <p:sldId id="378" r:id="rId66"/>
    <p:sldId id="375" r:id="rId67"/>
    <p:sldId id="406" r:id="rId68"/>
    <p:sldId id="376" r:id="rId69"/>
    <p:sldId id="371" r:id="rId70"/>
    <p:sldId id="379" r:id="rId71"/>
    <p:sldId id="369" r:id="rId72"/>
    <p:sldId id="388" r:id="rId73"/>
    <p:sldId id="390" r:id="rId74"/>
    <p:sldId id="344" r:id="rId75"/>
    <p:sldId id="329" r:id="rId76"/>
    <p:sldId id="394" r:id="rId77"/>
    <p:sldId id="395" r:id="rId78"/>
    <p:sldId id="346" r:id="rId79"/>
    <p:sldId id="340" r:id="rId80"/>
    <p:sldId id="396" r:id="rId81"/>
    <p:sldId id="397" r:id="rId82"/>
    <p:sldId id="398" r:id="rId83"/>
    <p:sldId id="399" r:id="rId84"/>
    <p:sldId id="400" r:id="rId85"/>
    <p:sldId id="401" r:id="rId86"/>
    <p:sldId id="352" r:id="rId87"/>
    <p:sldId id="402" r:id="rId88"/>
    <p:sldId id="403" r:id="rId89"/>
    <p:sldId id="404" r:id="rId90"/>
    <p:sldId id="405"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604F4F-4938-E4D1-471F-FBF76209F224}" name="Peter Raynor" initials="PR" userId="de8511aeb75bf1a3" providerId="Windows Live"/>
  <p188:author id="{5842D3BF-472C-1FDE-FD92-E405D20B59C6}" name="Hilbert, Timothy (hilbertj)" initials="HT(" userId="S::hilbertj@ucmail.uc.edu::9cfa7d61-48d1-4a46-becd-d88a4fcf0d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86683" autoAdjust="0"/>
  </p:normalViewPr>
  <p:slideViewPr>
    <p:cSldViewPr snapToGrid="0">
      <p:cViewPr varScale="1">
        <p:scale>
          <a:sx n="98" d="100"/>
          <a:sy n="98" d="100"/>
        </p:scale>
        <p:origin x="1014" y="90"/>
      </p:cViewPr>
      <p:guideLst/>
    </p:cSldViewPr>
  </p:slideViewPr>
  <p:notesTextViewPr>
    <p:cViewPr>
      <p:scale>
        <a:sx n="3" d="2"/>
        <a:sy n="3" d="2"/>
      </p:scale>
      <p:origin x="0" y="0"/>
    </p:cViewPr>
  </p:notesTextViewPr>
  <p:sorterViewPr>
    <p:cViewPr>
      <p:scale>
        <a:sx n="140" d="100"/>
        <a:sy n="140" d="100"/>
      </p:scale>
      <p:origin x="0" y="-462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theme" Target="theme/theme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53784-6941-4495-B3C8-B0CD2AFC150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0BE9BF3-6D77-4F99-85EA-D05E42522153}">
      <dgm:prSet phldrT="[Text]" custT="1"/>
      <dgm:spPr>
        <a:solidFill>
          <a:srgbClr val="00497F"/>
        </a:solidFill>
      </dgm:spPr>
      <dgm:t>
        <a:bodyPr/>
        <a:lstStyle/>
        <a:p>
          <a:r>
            <a:rPr lang="en-US" sz="2800" dirty="0"/>
            <a:t>76% do not offer training </a:t>
          </a:r>
        </a:p>
      </dgm:t>
    </dgm:pt>
    <dgm:pt modelId="{DB84C969-24F5-4214-87FF-F5DFAF105BE1}" type="parTrans" cxnId="{4B2F2D19-2C52-4AE0-8161-D4A5DA22801A}">
      <dgm:prSet/>
      <dgm:spPr/>
      <dgm:t>
        <a:bodyPr/>
        <a:lstStyle/>
        <a:p>
          <a:endParaRPr lang="en-US"/>
        </a:p>
      </dgm:t>
    </dgm:pt>
    <dgm:pt modelId="{9E0A333E-405B-4E82-A770-57AC1DEC29AC}" type="sibTrans" cxnId="{4B2F2D19-2C52-4AE0-8161-D4A5DA22801A}">
      <dgm:prSet/>
      <dgm:spPr/>
      <dgm:t>
        <a:bodyPr/>
        <a:lstStyle/>
        <a:p>
          <a:endParaRPr lang="en-US"/>
        </a:p>
      </dgm:t>
    </dgm:pt>
    <dgm:pt modelId="{8FCE95C9-1241-497D-A908-2E2F26C64B4D}">
      <dgm:prSet phldrT="[Text]" custT="1"/>
      <dgm:spPr>
        <a:solidFill>
          <a:srgbClr val="00497F"/>
        </a:solidFill>
      </dgm:spPr>
      <dgm:t>
        <a:bodyPr/>
        <a:lstStyle/>
        <a:p>
          <a:r>
            <a:rPr lang="en-US" sz="2800" dirty="0"/>
            <a:t>81% lack a workplace policy</a:t>
          </a:r>
        </a:p>
      </dgm:t>
    </dgm:pt>
    <dgm:pt modelId="{676F191F-E2E3-4594-B3E8-876D18022969}" type="parTrans" cxnId="{FF095C2C-7198-4831-AADF-C8ABABA62852}">
      <dgm:prSet/>
      <dgm:spPr/>
      <dgm:t>
        <a:bodyPr/>
        <a:lstStyle/>
        <a:p>
          <a:endParaRPr lang="en-US"/>
        </a:p>
      </dgm:t>
    </dgm:pt>
    <dgm:pt modelId="{C9A0A611-16B4-4AF4-A12E-32687509112E}" type="sibTrans" cxnId="{FF095C2C-7198-4831-AADF-C8ABABA62852}">
      <dgm:prSet/>
      <dgm:spPr/>
      <dgm:t>
        <a:bodyPr/>
        <a:lstStyle/>
        <a:p>
          <a:endParaRPr lang="en-US"/>
        </a:p>
      </dgm:t>
    </dgm:pt>
    <dgm:pt modelId="{3ED27850-DA98-4255-91D1-6C0942557AC5}">
      <dgm:prSet phldrT="[Text]" custT="1"/>
      <dgm:spPr>
        <a:solidFill>
          <a:srgbClr val="00497F"/>
        </a:solidFill>
      </dgm:spPr>
      <dgm:t>
        <a:bodyPr/>
        <a:lstStyle/>
        <a:p>
          <a:r>
            <a:rPr lang="en-US" sz="2800" dirty="0"/>
            <a:t>41% who drug test don’t test for synthetic opioids</a:t>
          </a:r>
        </a:p>
      </dgm:t>
    </dgm:pt>
    <dgm:pt modelId="{499333B4-EF46-429C-A1E6-BA02FFCC97CF}" type="parTrans" cxnId="{38A2D16F-1942-4959-980E-F7BCAF2B76F0}">
      <dgm:prSet/>
      <dgm:spPr/>
      <dgm:t>
        <a:bodyPr/>
        <a:lstStyle/>
        <a:p>
          <a:endParaRPr lang="en-US"/>
        </a:p>
      </dgm:t>
    </dgm:pt>
    <dgm:pt modelId="{5D65C6CB-8005-4737-98BB-71D77F3A7B38}" type="sibTrans" cxnId="{38A2D16F-1942-4959-980E-F7BCAF2B76F0}">
      <dgm:prSet/>
      <dgm:spPr/>
      <dgm:t>
        <a:bodyPr/>
        <a:lstStyle/>
        <a:p>
          <a:endParaRPr lang="en-US"/>
        </a:p>
      </dgm:t>
    </dgm:pt>
    <dgm:pt modelId="{F1F5EE17-7E26-4CAC-87C9-4544069CBE48}">
      <dgm:prSet phldrT="[Text]" custT="1"/>
      <dgm:spPr>
        <a:solidFill>
          <a:srgbClr val="00497F"/>
        </a:solidFill>
      </dgm:spPr>
      <dgm:t>
        <a:bodyPr/>
        <a:lstStyle/>
        <a:p>
          <a:r>
            <a:rPr lang="en-US" sz="2800" dirty="0"/>
            <a:t>Many lack sufficient insurance coverage for substance use and mental health treatment</a:t>
          </a:r>
        </a:p>
      </dgm:t>
    </dgm:pt>
    <dgm:pt modelId="{03548776-DA34-4014-9B9D-28EEC2924B18}" type="parTrans" cxnId="{0914E5B7-78BA-40CA-A93B-4833039B24BF}">
      <dgm:prSet/>
      <dgm:spPr/>
      <dgm:t>
        <a:bodyPr/>
        <a:lstStyle/>
        <a:p>
          <a:endParaRPr lang="en-US"/>
        </a:p>
      </dgm:t>
    </dgm:pt>
    <dgm:pt modelId="{9ED591E3-BBBB-4E9F-BF36-62FC63129172}" type="sibTrans" cxnId="{0914E5B7-78BA-40CA-A93B-4833039B24BF}">
      <dgm:prSet/>
      <dgm:spPr/>
      <dgm:t>
        <a:bodyPr/>
        <a:lstStyle/>
        <a:p>
          <a:endParaRPr lang="en-US"/>
        </a:p>
      </dgm:t>
    </dgm:pt>
    <dgm:pt modelId="{C0E15568-0470-4641-9D28-5B2C2089B452}" type="pres">
      <dgm:prSet presAssocID="{99F53784-6941-4495-B3C8-B0CD2AFC1508}" presName="diagram" presStyleCnt="0">
        <dgm:presLayoutVars>
          <dgm:dir/>
          <dgm:resizeHandles val="exact"/>
        </dgm:presLayoutVars>
      </dgm:prSet>
      <dgm:spPr/>
    </dgm:pt>
    <dgm:pt modelId="{5E093AF1-58A3-4C50-A900-F89AAE9634D8}" type="pres">
      <dgm:prSet presAssocID="{F0BE9BF3-6D77-4F99-85EA-D05E42522153}" presName="node" presStyleLbl="node1" presStyleIdx="0" presStyleCnt="4" custScaleY="79359" custLinFactNeighborX="-22482">
        <dgm:presLayoutVars>
          <dgm:bulletEnabled val="1"/>
        </dgm:presLayoutVars>
      </dgm:prSet>
      <dgm:spPr/>
    </dgm:pt>
    <dgm:pt modelId="{A3CD9DE7-0B67-43D1-8E2F-AA9F9043B4AF}" type="pres">
      <dgm:prSet presAssocID="{9E0A333E-405B-4E82-A770-57AC1DEC29AC}" presName="sibTrans" presStyleCnt="0"/>
      <dgm:spPr/>
    </dgm:pt>
    <dgm:pt modelId="{EE3FDFFD-9CD7-4556-B4A7-C01D9356BFB8}" type="pres">
      <dgm:prSet presAssocID="{8FCE95C9-1241-497D-A908-2E2F26C64B4D}" presName="node" presStyleLbl="node1" presStyleIdx="1" presStyleCnt="4" custScaleY="79359">
        <dgm:presLayoutVars>
          <dgm:bulletEnabled val="1"/>
        </dgm:presLayoutVars>
      </dgm:prSet>
      <dgm:spPr/>
    </dgm:pt>
    <dgm:pt modelId="{88A9CC64-A746-418F-888C-20B6057BDD68}" type="pres">
      <dgm:prSet presAssocID="{C9A0A611-16B4-4AF4-A12E-32687509112E}" presName="sibTrans" presStyleCnt="0"/>
      <dgm:spPr/>
    </dgm:pt>
    <dgm:pt modelId="{C30670BF-61F1-4693-A021-6A882EA25BF1}" type="pres">
      <dgm:prSet presAssocID="{3ED27850-DA98-4255-91D1-6C0942557AC5}" presName="node" presStyleLbl="node1" presStyleIdx="2" presStyleCnt="4" custScaleY="79359">
        <dgm:presLayoutVars>
          <dgm:bulletEnabled val="1"/>
        </dgm:presLayoutVars>
      </dgm:prSet>
      <dgm:spPr/>
    </dgm:pt>
    <dgm:pt modelId="{A4397FA5-CFBE-4430-A7B9-E67A69CDA09C}" type="pres">
      <dgm:prSet presAssocID="{5D65C6CB-8005-4737-98BB-71D77F3A7B38}" presName="sibTrans" presStyleCnt="0"/>
      <dgm:spPr/>
    </dgm:pt>
    <dgm:pt modelId="{D90DD0ED-E703-4D70-973F-75C999636450}" type="pres">
      <dgm:prSet presAssocID="{F1F5EE17-7E26-4CAC-87C9-4544069CBE48}" presName="node" presStyleLbl="node1" presStyleIdx="3" presStyleCnt="4" custScaleY="79359">
        <dgm:presLayoutVars>
          <dgm:bulletEnabled val="1"/>
        </dgm:presLayoutVars>
      </dgm:prSet>
      <dgm:spPr/>
    </dgm:pt>
  </dgm:ptLst>
  <dgm:cxnLst>
    <dgm:cxn modelId="{4B2F2D19-2C52-4AE0-8161-D4A5DA22801A}" srcId="{99F53784-6941-4495-B3C8-B0CD2AFC1508}" destId="{F0BE9BF3-6D77-4F99-85EA-D05E42522153}" srcOrd="0" destOrd="0" parTransId="{DB84C969-24F5-4214-87FF-F5DFAF105BE1}" sibTransId="{9E0A333E-405B-4E82-A770-57AC1DEC29AC}"/>
    <dgm:cxn modelId="{FF095C2C-7198-4831-AADF-C8ABABA62852}" srcId="{99F53784-6941-4495-B3C8-B0CD2AFC1508}" destId="{8FCE95C9-1241-497D-A908-2E2F26C64B4D}" srcOrd="1" destOrd="0" parTransId="{676F191F-E2E3-4594-B3E8-876D18022969}" sibTransId="{C9A0A611-16B4-4AF4-A12E-32687509112E}"/>
    <dgm:cxn modelId="{5E97CD5E-9795-41E3-B9F0-A64A5028FCA5}" type="presOf" srcId="{99F53784-6941-4495-B3C8-B0CD2AFC1508}" destId="{C0E15568-0470-4641-9D28-5B2C2089B452}" srcOrd="0" destOrd="0" presId="urn:microsoft.com/office/officeart/2005/8/layout/default"/>
    <dgm:cxn modelId="{38A2D16F-1942-4959-980E-F7BCAF2B76F0}" srcId="{99F53784-6941-4495-B3C8-B0CD2AFC1508}" destId="{3ED27850-DA98-4255-91D1-6C0942557AC5}" srcOrd="2" destOrd="0" parTransId="{499333B4-EF46-429C-A1E6-BA02FFCC97CF}" sibTransId="{5D65C6CB-8005-4737-98BB-71D77F3A7B38}"/>
    <dgm:cxn modelId="{2DA08A7F-A2FB-4587-978E-5F1A1DBE8B21}" type="presOf" srcId="{8FCE95C9-1241-497D-A908-2E2F26C64B4D}" destId="{EE3FDFFD-9CD7-4556-B4A7-C01D9356BFB8}" srcOrd="0" destOrd="0" presId="urn:microsoft.com/office/officeart/2005/8/layout/default"/>
    <dgm:cxn modelId="{77570FA0-3BE2-480D-99CB-01E0B94CA22C}" type="presOf" srcId="{F1F5EE17-7E26-4CAC-87C9-4544069CBE48}" destId="{D90DD0ED-E703-4D70-973F-75C999636450}" srcOrd="0" destOrd="0" presId="urn:microsoft.com/office/officeart/2005/8/layout/default"/>
    <dgm:cxn modelId="{E82EBAA8-1827-4F40-9C02-4D7040AD7ACC}" type="presOf" srcId="{3ED27850-DA98-4255-91D1-6C0942557AC5}" destId="{C30670BF-61F1-4693-A021-6A882EA25BF1}" srcOrd="0" destOrd="0" presId="urn:microsoft.com/office/officeart/2005/8/layout/default"/>
    <dgm:cxn modelId="{0914E5B7-78BA-40CA-A93B-4833039B24BF}" srcId="{99F53784-6941-4495-B3C8-B0CD2AFC1508}" destId="{F1F5EE17-7E26-4CAC-87C9-4544069CBE48}" srcOrd="3" destOrd="0" parTransId="{03548776-DA34-4014-9B9D-28EEC2924B18}" sibTransId="{9ED591E3-BBBB-4E9F-BF36-62FC63129172}"/>
    <dgm:cxn modelId="{83D324D6-762F-4983-A0A1-634EAC65E9A8}" type="presOf" srcId="{F0BE9BF3-6D77-4F99-85EA-D05E42522153}" destId="{5E093AF1-58A3-4C50-A900-F89AAE9634D8}" srcOrd="0" destOrd="0" presId="urn:microsoft.com/office/officeart/2005/8/layout/default"/>
    <dgm:cxn modelId="{75B81E66-664F-4C6B-B79D-AAF8828F9C8F}" type="presParOf" srcId="{C0E15568-0470-4641-9D28-5B2C2089B452}" destId="{5E093AF1-58A3-4C50-A900-F89AAE9634D8}" srcOrd="0" destOrd="0" presId="urn:microsoft.com/office/officeart/2005/8/layout/default"/>
    <dgm:cxn modelId="{7831A661-4E0C-4686-9766-1BB42C51E731}" type="presParOf" srcId="{C0E15568-0470-4641-9D28-5B2C2089B452}" destId="{A3CD9DE7-0B67-43D1-8E2F-AA9F9043B4AF}" srcOrd="1" destOrd="0" presId="urn:microsoft.com/office/officeart/2005/8/layout/default"/>
    <dgm:cxn modelId="{6B58A06F-734D-416A-AD65-961CFE699735}" type="presParOf" srcId="{C0E15568-0470-4641-9D28-5B2C2089B452}" destId="{EE3FDFFD-9CD7-4556-B4A7-C01D9356BFB8}" srcOrd="2" destOrd="0" presId="urn:microsoft.com/office/officeart/2005/8/layout/default"/>
    <dgm:cxn modelId="{5BE4492E-4515-42AE-8128-4DE7BCA06FAD}" type="presParOf" srcId="{C0E15568-0470-4641-9D28-5B2C2089B452}" destId="{88A9CC64-A746-418F-888C-20B6057BDD68}" srcOrd="3" destOrd="0" presId="urn:microsoft.com/office/officeart/2005/8/layout/default"/>
    <dgm:cxn modelId="{9AE6A3F1-EC09-4F2D-93F5-217F00D6BEFC}" type="presParOf" srcId="{C0E15568-0470-4641-9D28-5B2C2089B452}" destId="{C30670BF-61F1-4693-A021-6A882EA25BF1}" srcOrd="4" destOrd="0" presId="urn:microsoft.com/office/officeart/2005/8/layout/default"/>
    <dgm:cxn modelId="{232F49BA-797E-4937-A2DB-08695FDA4450}" type="presParOf" srcId="{C0E15568-0470-4641-9D28-5B2C2089B452}" destId="{A4397FA5-CFBE-4430-A7B9-E67A69CDA09C}" srcOrd="5" destOrd="0" presId="urn:microsoft.com/office/officeart/2005/8/layout/default"/>
    <dgm:cxn modelId="{A1FA3D81-1FA3-46A1-B73E-07E27D5CAE38}" type="presParOf" srcId="{C0E15568-0470-4641-9D28-5B2C2089B452}" destId="{D90DD0ED-E703-4D70-973F-75C999636450}"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C39FFA-F3A9-4B71-AA64-388C41FF4F42}" type="doc">
      <dgm:prSet loTypeId="urn:microsoft.com/office/officeart/2005/8/layout/cycle3" loCatId="cycle" qsTypeId="urn:microsoft.com/office/officeart/2005/8/quickstyle/simple2" qsCatId="simple" csTypeId="urn:microsoft.com/office/officeart/2005/8/colors/colorful2" csCatId="colorful" phldr="1"/>
      <dgm:spPr/>
      <dgm:t>
        <a:bodyPr/>
        <a:lstStyle/>
        <a:p>
          <a:endParaRPr lang="en-US"/>
        </a:p>
      </dgm:t>
    </dgm:pt>
    <dgm:pt modelId="{8FDFDAEF-6210-4169-8088-5D612B059EE1}">
      <dgm:prSet custT="1"/>
      <dgm:spPr/>
      <dgm:t>
        <a:bodyPr/>
        <a:lstStyle/>
        <a:p>
          <a:r>
            <a:rPr lang="en-US" sz="1600" dirty="0"/>
            <a:t>Written policy with union and employee involvement</a:t>
          </a:r>
        </a:p>
      </dgm:t>
    </dgm:pt>
    <dgm:pt modelId="{52425041-266B-44B3-93C5-08711CDBC58D}" type="parTrans" cxnId="{2A0DB762-3575-4CD5-BB28-1B8C2D162A7C}">
      <dgm:prSet/>
      <dgm:spPr/>
      <dgm:t>
        <a:bodyPr/>
        <a:lstStyle/>
        <a:p>
          <a:endParaRPr lang="en-US"/>
        </a:p>
      </dgm:t>
    </dgm:pt>
    <dgm:pt modelId="{C08F74EF-FE11-4523-90BF-81EF014C2E15}" type="sibTrans" cxnId="{2A0DB762-3575-4CD5-BB28-1B8C2D162A7C}">
      <dgm:prSet/>
      <dgm:spPr/>
      <dgm:t>
        <a:bodyPr/>
        <a:lstStyle/>
        <a:p>
          <a:endParaRPr lang="en-US" sz="2800"/>
        </a:p>
      </dgm:t>
    </dgm:pt>
    <dgm:pt modelId="{1B3045BA-23E7-444B-BDF0-09A6B3AB1E83}">
      <dgm:prSet custT="1"/>
      <dgm:spPr/>
      <dgm:t>
        <a:bodyPr/>
        <a:lstStyle/>
        <a:p>
          <a:r>
            <a:rPr lang="en-US" sz="1600" dirty="0"/>
            <a:t>Training of supervisors, managers, union reps, and employees</a:t>
          </a:r>
        </a:p>
      </dgm:t>
    </dgm:pt>
    <dgm:pt modelId="{82E340CF-974C-4767-8040-3A450F632534}" type="parTrans" cxnId="{E8129BC2-E667-4C16-B90D-E5E3098D56E4}">
      <dgm:prSet/>
      <dgm:spPr/>
      <dgm:t>
        <a:bodyPr/>
        <a:lstStyle/>
        <a:p>
          <a:endParaRPr lang="en-US"/>
        </a:p>
      </dgm:t>
    </dgm:pt>
    <dgm:pt modelId="{E33F8FA3-72CB-4DDB-809D-DE97D56CFD1B}" type="sibTrans" cxnId="{E8129BC2-E667-4C16-B90D-E5E3098D56E4}">
      <dgm:prSet/>
      <dgm:spPr/>
      <dgm:t>
        <a:bodyPr/>
        <a:lstStyle/>
        <a:p>
          <a:endParaRPr lang="en-US"/>
        </a:p>
      </dgm:t>
    </dgm:pt>
    <dgm:pt modelId="{90CD06DC-76CF-4D2B-BD5F-49B3F07904FF}">
      <dgm:prSet custT="1"/>
      <dgm:spPr/>
      <dgm:t>
        <a:bodyPr/>
        <a:lstStyle/>
        <a:p>
          <a:r>
            <a:rPr lang="en-US" sz="1600" dirty="0"/>
            <a:t>Access to treatment for addiction, facilitated by the workplace or union</a:t>
          </a:r>
        </a:p>
      </dgm:t>
    </dgm:pt>
    <dgm:pt modelId="{BDF50AF9-31ED-49E9-BEA5-09329B3E9448}" type="parTrans" cxnId="{A485962C-40A4-4F29-9856-9F116FDD6E3E}">
      <dgm:prSet/>
      <dgm:spPr/>
      <dgm:t>
        <a:bodyPr/>
        <a:lstStyle/>
        <a:p>
          <a:endParaRPr lang="en-US"/>
        </a:p>
      </dgm:t>
    </dgm:pt>
    <dgm:pt modelId="{7627C830-AE81-48C4-A4ED-656962D13253}" type="sibTrans" cxnId="{A485962C-40A4-4F29-9856-9F116FDD6E3E}">
      <dgm:prSet/>
      <dgm:spPr/>
      <dgm:t>
        <a:bodyPr/>
        <a:lstStyle/>
        <a:p>
          <a:endParaRPr lang="en-US"/>
        </a:p>
      </dgm:t>
    </dgm:pt>
    <dgm:pt modelId="{060F81E8-58F6-4C56-8C38-4424F4430CBA}">
      <dgm:prSet custT="1"/>
      <dgm:spPr/>
      <dgm:t>
        <a:bodyPr/>
        <a:lstStyle/>
        <a:p>
          <a:r>
            <a:rPr lang="en-US" sz="1600" dirty="0"/>
            <a:t>Leave of absence for detoxification and treatment</a:t>
          </a:r>
        </a:p>
      </dgm:t>
    </dgm:pt>
    <dgm:pt modelId="{FDE6EC11-B256-4B75-B88D-27ACAC74E9F2}" type="parTrans" cxnId="{B64202BA-02D4-4D46-A8D7-8498AB0639EF}">
      <dgm:prSet/>
      <dgm:spPr/>
      <dgm:t>
        <a:bodyPr/>
        <a:lstStyle/>
        <a:p>
          <a:endParaRPr lang="en-US"/>
        </a:p>
      </dgm:t>
    </dgm:pt>
    <dgm:pt modelId="{2D9B9973-179F-4772-AC2C-A382A063BB2A}" type="sibTrans" cxnId="{B64202BA-02D4-4D46-A8D7-8498AB0639EF}">
      <dgm:prSet/>
      <dgm:spPr/>
      <dgm:t>
        <a:bodyPr/>
        <a:lstStyle/>
        <a:p>
          <a:endParaRPr lang="en-US"/>
        </a:p>
      </dgm:t>
    </dgm:pt>
    <dgm:pt modelId="{1D54887E-FF7C-42A2-A4DB-CAF6CB1F5746}">
      <dgm:prSet custT="1"/>
      <dgm:spPr/>
      <dgm:t>
        <a:bodyPr/>
        <a:lstStyle/>
        <a:p>
          <a:r>
            <a:rPr lang="en-US" sz="1600" dirty="0"/>
            <a:t>Leave for medical appointments and recovery meetings</a:t>
          </a:r>
        </a:p>
      </dgm:t>
    </dgm:pt>
    <dgm:pt modelId="{0A4F7F37-D9A9-4C44-A125-FA876A545B41}" type="parTrans" cxnId="{9909EE0C-6082-4482-8521-0DEB5286BE44}">
      <dgm:prSet/>
      <dgm:spPr/>
      <dgm:t>
        <a:bodyPr/>
        <a:lstStyle/>
        <a:p>
          <a:endParaRPr lang="en-US"/>
        </a:p>
      </dgm:t>
    </dgm:pt>
    <dgm:pt modelId="{0670519C-14B3-4587-A248-5437B87F6CCF}" type="sibTrans" cxnId="{9909EE0C-6082-4482-8521-0DEB5286BE44}">
      <dgm:prSet/>
      <dgm:spPr/>
      <dgm:t>
        <a:bodyPr/>
        <a:lstStyle/>
        <a:p>
          <a:endParaRPr lang="en-US"/>
        </a:p>
      </dgm:t>
    </dgm:pt>
    <dgm:pt modelId="{0D7F8D38-BF06-410F-9CD2-CC6959D3E412}">
      <dgm:prSet custT="1"/>
      <dgm:spPr/>
      <dgm:t>
        <a:bodyPr/>
        <a:lstStyle/>
        <a:p>
          <a:r>
            <a:rPr lang="en-US" sz="1600" dirty="0"/>
            <a:t>Alternate duty assignments</a:t>
          </a:r>
        </a:p>
      </dgm:t>
    </dgm:pt>
    <dgm:pt modelId="{AF6C644F-446D-4FC0-849B-A72779B605BC}" type="parTrans" cxnId="{B10AB8E7-FA36-4569-9BEA-280C97F57F3D}">
      <dgm:prSet/>
      <dgm:spPr/>
      <dgm:t>
        <a:bodyPr/>
        <a:lstStyle/>
        <a:p>
          <a:endParaRPr lang="en-US"/>
        </a:p>
      </dgm:t>
    </dgm:pt>
    <dgm:pt modelId="{341C38A4-7778-4DC9-8FDF-8AE2C0502688}" type="sibTrans" cxnId="{B10AB8E7-FA36-4569-9BEA-280C97F57F3D}">
      <dgm:prSet/>
      <dgm:spPr/>
      <dgm:t>
        <a:bodyPr/>
        <a:lstStyle/>
        <a:p>
          <a:endParaRPr lang="en-US"/>
        </a:p>
      </dgm:t>
    </dgm:pt>
    <dgm:pt modelId="{2CCF6FBB-FD25-4D23-81E6-043F167BBD74}">
      <dgm:prSet custT="1"/>
      <dgm:spPr/>
      <dgm:t>
        <a:bodyPr/>
        <a:lstStyle/>
        <a:p>
          <a:r>
            <a:rPr lang="en-US" sz="1600" dirty="0"/>
            <a:t>Reassignments to nonhazardous work</a:t>
          </a:r>
        </a:p>
      </dgm:t>
    </dgm:pt>
    <dgm:pt modelId="{2052EBDE-3526-45D2-8A7A-F284B4BD403F}" type="parTrans" cxnId="{24B68BB3-8F5E-4BEB-B9A4-3CC44B9A028B}">
      <dgm:prSet/>
      <dgm:spPr/>
      <dgm:t>
        <a:bodyPr/>
        <a:lstStyle/>
        <a:p>
          <a:endParaRPr lang="en-US"/>
        </a:p>
      </dgm:t>
    </dgm:pt>
    <dgm:pt modelId="{C0191947-E961-443C-B084-C38F54AE205A}" type="sibTrans" cxnId="{24B68BB3-8F5E-4BEB-B9A4-3CC44B9A028B}">
      <dgm:prSet/>
      <dgm:spPr/>
      <dgm:t>
        <a:bodyPr/>
        <a:lstStyle/>
        <a:p>
          <a:endParaRPr lang="en-US"/>
        </a:p>
      </dgm:t>
    </dgm:pt>
    <dgm:pt modelId="{5F6ED2DF-AA26-4C50-9EAF-E34A6508CF1D}" type="pres">
      <dgm:prSet presAssocID="{E5C39FFA-F3A9-4B71-AA64-388C41FF4F42}" presName="Name0" presStyleCnt="0">
        <dgm:presLayoutVars>
          <dgm:dir/>
          <dgm:resizeHandles val="exact"/>
        </dgm:presLayoutVars>
      </dgm:prSet>
      <dgm:spPr/>
    </dgm:pt>
    <dgm:pt modelId="{842ABC96-14DB-48FF-8FA2-9A228F814329}" type="pres">
      <dgm:prSet presAssocID="{E5C39FFA-F3A9-4B71-AA64-388C41FF4F42}" presName="cycle" presStyleCnt="0"/>
      <dgm:spPr/>
    </dgm:pt>
    <dgm:pt modelId="{7D4D0152-6BA8-48CC-9C7C-5FABAA8160A0}" type="pres">
      <dgm:prSet presAssocID="{8FDFDAEF-6210-4169-8088-5D612B059EE1}" presName="nodeFirstNode" presStyleLbl="node1" presStyleIdx="0" presStyleCnt="7" custScaleX="164403" custScaleY="120771" custRadScaleRad="101291" custRadScaleInc="20349">
        <dgm:presLayoutVars>
          <dgm:bulletEnabled val="1"/>
        </dgm:presLayoutVars>
      </dgm:prSet>
      <dgm:spPr/>
    </dgm:pt>
    <dgm:pt modelId="{FA3B62AD-6F90-44E7-B682-7310C8F33263}" type="pres">
      <dgm:prSet presAssocID="{C08F74EF-FE11-4523-90BF-81EF014C2E15}" presName="sibTransFirstNode" presStyleLbl="bgShp" presStyleIdx="0" presStyleCnt="1" custLinFactNeighborX="-11955" custLinFactNeighborY="3939"/>
      <dgm:spPr/>
    </dgm:pt>
    <dgm:pt modelId="{3B104A60-04CB-4600-B327-C9259E4CC724}" type="pres">
      <dgm:prSet presAssocID="{1B3045BA-23E7-444B-BDF0-09A6B3AB1E83}" presName="nodeFollowingNodes" presStyleLbl="node1" presStyleIdx="1" presStyleCnt="7" custScaleX="167177" custScaleY="128681" custRadScaleRad="121832" custRadScaleInc="42820">
        <dgm:presLayoutVars>
          <dgm:bulletEnabled val="1"/>
        </dgm:presLayoutVars>
      </dgm:prSet>
      <dgm:spPr/>
    </dgm:pt>
    <dgm:pt modelId="{7300F71E-DE8A-4745-A780-31E02D05F17C}" type="pres">
      <dgm:prSet presAssocID="{90CD06DC-76CF-4D2B-BD5F-49B3F07904FF}" presName="nodeFollowingNodes" presStyleLbl="node1" presStyleIdx="2" presStyleCnt="7" custScaleX="160378" custScaleY="122221" custRadScaleRad="89762" custRadScaleInc="-5011">
        <dgm:presLayoutVars>
          <dgm:bulletEnabled val="1"/>
        </dgm:presLayoutVars>
      </dgm:prSet>
      <dgm:spPr/>
    </dgm:pt>
    <dgm:pt modelId="{F14D7DD1-CCCB-448A-89CB-4E91C2E544DB}" type="pres">
      <dgm:prSet presAssocID="{060F81E8-58F6-4C56-8C38-4424F4430CBA}" presName="nodeFollowingNodes" presStyleLbl="node1" presStyleIdx="3" presStyleCnt="7" custScaleX="163088" custScaleY="117159" custRadScaleRad="99611" custRadScaleInc="-31990">
        <dgm:presLayoutVars>
          <dgm:bulletEnabled val="1"/>
        </dgm:presLayoutVars>
      </dgm:prSet>
      <dgm:spPr/>
    </dgm:pt>
    <dgm:pt modelId="{F6856152-448A-454E-9BAE-8EFBBD67D86F}" type="pres">
      <dgm:prSet presAssocID="{1D54887E-FF7C-42A2-A4DB-CAF6CB1F5746}" presName="nodeFollowingNodes" presStyleLbl="node1" presStyleIdx="4" presStyleCnt="7" custScaleX="165343" custScaleY="117159" custRadScaleRad="116081" custRadScaleInc="52348">
        <dgm:presLayoutVars>
          <dgm:bulletEnabled val="1"/>
        </dgm:presLayoutVars>
      </dgm:prSet>
      <dgm:spPr/>
    </dgm:pt>
    <dgm:pt modelId="{7A6DEC70-BD6A-41D3-A71A-9973A0040519}" type="pres">
      <dgm:prSet presAssocID="{0D7F8D38-BF06-410F-9CD2-CC6959D3E412}" presName="nodeFollowingNodes" presStyleLbl="node1" presStyleIdx="5" presStyleCnt="7" custScaleX="164465" custScaleY="120856" custRadScaleRad="129285" custRadScaleInc="14427">
        <dgm:presLayoutVars>
          <dgm:bulletEnabled val="1"/>
        </dgm:presLayoutVars>
      </dgm:prSet>
      <dgm:spPr/>
    </dgm:pt>
    <dgm:pt modelId="{D2FF8822-F0A0-4EFA-B9C7-CCED0898B9B6}" type="pres">
      <dgm:prSet presAssocID="{2CCF6FBB-FD25-4D23-81E6-043F167BBD74}" presName="nodeFollowingNodes" presStyleLbl="node1" presStyleIdx="6" presStyleCnt="7" custScaleX="164806" custScaleY="118963" custRadScaleRad="149428" custRadScaleInc="-49165">
        <dgm:presLayoutVars>
          <dgm:bulletEnabled val="1"/>
        </dgm:presLayoutVars>
      </dgm:prSet>
      <dgm:spPr/>
    </dgm:pt>
  </dgm:ptLst>
  <dgm:cxnLst>
    <dgm:cxn modelId="{9909EE0C-6082-4482-8521-0DEB5286BE44}" srcId="{E5C39FFA-F3A9-4B71-AA64-388C41FF4F42}" destId="{1D54887E-FF7C-42A2-A4DB-CAF6CB1F5746}" srcOrd="4" destOrd="0" parTransId="{0A4F7F37-D9A9-4C44-A125-FA876A545B41}" sibTransId="{0670519C-14B3-4587-A248-5437B87F6CCF}"/>
    <dgm:cxn modelId="{A3EE690E-7C68-49C6-BE76-A0E8755EF000}" type="presOf" srcId="{90CD06DC-76CF-4D2B-BD5F-49B3F07904FF}" destId="{7300F71E-DE8A-4745-A780-31E02D05F17C}" srcOrd="0" destOrd="0" presId="urn:microsoft.com/office/officeart/2005/8/layout/cycle3"/>
    <dgm:cxn modelId="{C2C4D919-88A5-4A1D-91F8-BE3692B24180}" type="presOf" srcId="{0D7F8D38-BF06-410F-9CD2-CC6959D3E412}" destId="{7A6DEC70-BD6A-41D3-A71A-9973A0040519}" srcOrd="0" destOrd="0" presId="urn:microsoft.com/office/officeart/2005/8/layout/cycle3"/>
    <dgm:cxn modelId="{A485962C-40A4-4F29-9856-9F116FDD6E3E}" srcId="{E5C39FFA-F3A9-4B71-AA64-388C41FF4F42}" destId="{90CD06DC-76CF-4D2B-BD5F-49B3F07904FF}" srcOrd="2" destOrd="0" parTransId="{BDF50AF9-31ED-49E9-BEA5-09329B3E9448}" sibTransId="{7627C830-AE81-48C4-A4ED-656962D13253}"/>
    <dgm:cxn modelId="{83C36C34-A43B-40A7-983C-D4C7EFC554A0}" type="presOf" srcId="{060F81E8-58F6-4C56-8C38-4424F4430CBA}" destId="{F14D7DD1-CCCB-448A-89CB-4E91C2E544DB}" srcOrd="0" destOrd="0" presId="urn:microsoft.com/office/officeart/2005/8/layout/cycle3"/>
    <dgm:cxn modelId="{8AC89A37-FFE3-4F73-AAD7-954FFA6D76FC}" type="presOf" srcId="{1D54887E-FF7C-42A2-A4DB-CAF6CB1F5746}" destId="{F6856152-448A-454E-9BAE-8EFBBD67D86F}" srcOrd="0" destOrd="0" presId="urn:microsoft.com/office/officeart/2005/8/layout/cycle3"/>
    <dgm:cxn modelId="{2A0DB762-3575-4CD5-BB28-1B8C2D162A7C}" srcId="{E5C39FFA-F3A9-4B71-AA64-388C41FF4F42}" destId="{8FDFDAEF-6210-4169-8088-5D612B059EE1}" srcOrd="0" destOrd="0" parTransId="{52425041-266B-44B3-93C5-08711CDBC58D}" sibTransId="{C08F74EF-FE11-4523-90BF-81EF014C2E15}"/>
    <dgm:cxn modelId="{06B8954B-2289-4FC0-B57C-F9BF72B9A309}" type="presOf" srcId="{2CCF6FBB-FD25-4D23-81E6-043F167BBD74}" destId="{D2FF8822-F0A0-4EFA-B9C7-CCED0898B9B6}" srcOrd="0" destOrd="0" presId="urn:microsoft.com/office/officeart/2005/8/layout/cycle3"/>
    <dgm:cxn modelId="{748DE555-BB67-4ACA-A663-7A500D9838C2}" type="presOf" srcId="{1B3045BA-23E7-444B-BDF0-09A6B3AB1E83}" destId="{3B104A60-04CB-4600-B327-C9259E4CC724}" srcOrd="0" destOrd="0" presId="urn:microsoft.com/office/officeart/2005/8/layout/cycle3"/>
    <dgm:cxn modelId="{915BF6A6-C8C1-43FC-A665-6D9CD0001127}" type="presOf" srcId="{8FDFDAEF-6210-4169-8088-5D612B059EE1}" destId="{7D4D0152-6BA8-48CC-9C7C-5FABAA8160A0}" srcOrd="0" destOrd="0" presId="urn:microsoft.com/office/officeart/2005/8/layout/cycle3"/>
    <dgm:cxn modelId="{24B68BB3-8F5E-4BEB-B9A4-3CC44B9A028B}" srcId="{E5C39FFA-F3A9-4B71-AA64-388C41FF4F42}" destId="{2CCF6FBB-FD25-4D23-81E6-043F167BBD74}" srcOrd="6" destOrd="0" parTransId="{2052EBDE-3526-45D2-8A7A-F284B4BD403F}" sibTransId="{C0191947-E961-443C-B084-C38F54AE205A}"/>
    <dgm:cxn modelId="{B64202BA-02D4-4D46-A8D7-8498AB0639EF}" srcId="{E5C39FFA-F3A9-4B71-AA64-388C41FF4F42}" destId="{060F81E8-58F6-4C56-8C38-4424F4430CBA}" srcOrd="3" destOrd="0" parTransId="{FDE6EC11-B256-4B75-B88D-27ACAC74E9F2}" sibTransId="{2D9B9973-179F-4772-AC2C-A382A063BB2A}"/>
    <dgm:cxn modelId="{E8129BC2-E667-4C16-B90D-E5E3098D56E4}" srcId="{E5C39FFA-F3A9-4B71-AA64-388C41FF4F42}" destId="{1B3045BA-23E7-444B-BDF0-09A6B3AB1E83}" srcOrd="1" destOrd="0" parTransId="{82E340CF-974C-4767-8040-3A450F632534}" sibTransId="{E33F8FA3-72CB-4DDB-809D-DE97D56CFD1B}"/>
    <dgm:cxn modelId="{DEC05BDD-2181-4572-A61B-D26F9A238A60}" type="presOf" srcId="{C08F74EF-FE11-4523-90BF-81EF014C2E15}" destId="{FA3B62AD-6F90-44E7-B682-7310C8F33263}" srcOrd="0" destOrd="0" presId="urn:microsoft.com/office/officeart/2005/8/layout/cycle3"/>
    <dgm:cxn modelId="{3F51CDDD-5991-4050-84EA-7CEED20B6874}" type="presOf" srcId="{E5C39FFA-F3A9-4B71-AA64-388C41FF4F42}" destId="{5F6ED2DF-AA26-4C50-9EAF-E34A6508CF1D}" srcOrd="0" destOrd="0" presId="urn:microsoft.com/office/officeart/2005/8/layout/cycle3"/>
    <dgm:cxn modelId="{B10AB8E7-FA36-4569-9BEA-280C97F57F3D}" srcId="{E5C39FFA-F3A9-4B71-AA64-388C41FF4F42}" destId="{0D7F8D38-BF06-410F-9CD2-CC6959D3E412}" srcOrd="5" destOrd="0" parTransId="{AF6C644F-446D-4FC0-849B-A72779B605BC}" sibTransId="{341C38A4-7778-4DC9-8FDF-8AE2C0502688}"/>
    <dgm:cxn modelId="{F7036654-748D-447A-96B5-B92186BEE862}" type="presParOf" srcId="{5F6ED2DF-AA26-4C50-9EAF-E34A6508CF1D}" destId="{842ABC96-14DB-48FF-8FA2-9A228F814329}" srcOrd="0" destOrd="0" presId="urn:microsoft.com/office/officeart/2005/8/layout/cycle3"/>
    <dgm:cxn modelId="{24F47096-CBD9-41E8-B2A3-5E0F3EEE79D8}" type="presParOf" srcId="{842ABC96-14DB-48FF-8FA2-9A228F814329}" destId="{7D4D0152-6BA8-48CC-9C7C-5FABAA8160A0}" srcOrd="0" destOrd="0" presId="urn:microsoft.com/office/officeart/2005/8/layout/cycle3"/>
    <dgm:cxn modelId="{0DFD2CDC-48BD-4AA8-A6B8-2B976F150480}" type="presParOf" srcId="{842ABC96-14DB-48FF-8FA2-9A228F814329}" destId="{FA3B62AD-6F90-44E7-B682-7310C8F33263}" srcOrd="1" destOrd="0" presId="urn:microsoft.com/office/officeart/2005/8/layout/cycle3"/>
    <dgm:cxn modelId="{9C3E114F-2666-4D03-95FE-6297F2B94E0E}" type="presParOf" srcId="{842ABC96-14DB-48FF-8FA2-9A228F814329}" destId="{3B104A60-04CB-4600-B327-C9259E4CC724}" srcOrd="2" destOrd="0" presId="urn:microsoft.com/office/officeart/2005/8/layout/cycle3"/>
    <dgm:cxn modelId="{C9A82C77-A935-4390-85B6-269E69A57E2D}" type="presParOf" srcId="{842ABC96-14DB-48FF-8FA2-9A228F814329}" destId="{7300F71E-DE8A-4745-A780-31E02D05F17C}" srcOrd="3" destOrd="0" presId="urn:microsoft.com/office/officeart/2005/8/layout/cycle3"/>
    <dgm:cxn modelId="{28EF7396-0360-42BF-BBA8-793099E59572}" type="presParOf" srcId="{842ABC96-14DB-48FF-8FA2-9A228F814329}" destId="{F14D7DD1-CCCB-448A-89CB-4E91C2E544DB}" srcOrd="4" destOrd="0" presId="urn:microsoft.com/office/officeart/2005/8/layout/cycle3"/>
    <dgm:cxn modelId="{468C67DE-12DF-43BA-82D3-03DC449712E6}" type="presParOf" srcId="{842ABC96-14DB-48FF-8FA2-9A228F814329}" destId="{F6856152-448A-454E-9BAE-8EFBBD67D86F}" srcOrd="5" destOrd="0" presId="urn:microsoft.com/office/officeart/2005/8/layout/cycle3"/>
    <dgm:cxn modelId="{8A874A20-DC5B-437D-8BE2-631DCC98D948}" type="presParOf" srcId="{842ABC96-14DB-48FF-8FA2-9A228F814329}" destId="{7A6DEC70-BD6A-41D3-A71A-9973A0040519}" srcOrd="6" destOrd="0" presId="urn:microsoft.com/office/officeart/2005/8/layout/cycle3"/>
    <dgm:cxn modelId="{378EEA25-F8AB-4525-9C22-23F69280F3B5}" type="presParOf" srcId="{842ABC96-14DB-48FF-8FA2-9A228F814329}" destId="{D2FF8822-F0A0-4EFA-B9C7-CCED0898B9B6}"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BE1E1-2055-414E-9D6F-35F638614FEA}" type="doc">
      <dgm:prSet loTypeId="urn:microsoft.com/office/officeart/2005/8/layout/hierarchy2" loCatId="cycle" qsTypeId="urn:microsoft.com/office/officeart/2005/8/quickstyle/simple2" qsCatId="simple" csTypeId="urn:microsoft.com/office/officeart/2005/8/colors/colorful2" csCatId="colorful" phldr="1"/>
      <dgm:spPr/>
      <dgm:t>
        <a:bodyPr/>
        <a:lstStyle/>
        <a:p>
          <a:endParaRPr lang="en-US"/>
        </a:p>
      </dgm:t>
    </dgm:pt>
    <dgm:pt modelId="{58ABA905-5A65-4367-8B7B-92D26DCFFD25}">
      <dgm:prSet custT="1"/>
      <dgm:spPr>
        <a:solidFill>
          <a:srgbClr val="526E24"/>
        </a:solidFill>
      </dgm:spPr>
      <dgm:t>
        <a:bodyPr/>
        <a:lstStyle/>
        <a:p>
          <a:r>
            <a:rPr lang="en-US" sz="1800" dirty="0"/>
            <a:t>Alternative-to-discipline (ATD) programs help workers recover from addiction and return to work without losing their jobs.</a:t>
          </a:r>
        </a:p>
      </dgm:t>
    </dgm:pt>
    <dgm:pt modelId="{CD1335A5-E56C-478D-8672-B71A02C5CB57}" type="parTrans" cxnId="{34E75FEF-FA28-472B-B3A0-8A114859B8E8}">
      <dgm:prSet/>
      <dgm:spPr/>
      <dgm:t>
        <a:bodyPr/>
        <a:lstStyle/>
        <a:p>
          <a:endParaRPr lang="en-US"/>
        </a:p>
      </dgm:t>
    </dgm:pt>
    <dgm:pt modelId="{C363872F-ED15-4781-8DDF-3A256B1FF6B6}" type="sibTrans" cxnId="{34E75FEF-FA28-472B-B3A0-8A114859B8E8}">
      <dgm:prSet/>
      <dgm:spPr/>
      <dgm:t>
        <a:bodyPr/>
        <a:lstStyle/>
        <a:p>
          <a:endParaRPr lang="en-US"/>
        </a:p>
      </dgm:t>
    </dgm:pt>
    <dgm:pt modelId="{36AAD3B6-D483-4234-9C4E-CF9B5891F706}">
      <dgm:prSet custT="1"/>
      <dgm:spPr>
        <a:solidFill>
          <a:srgbClr val="0070C0"/>
        </a:solidFill>
      </dgm:spPr>
      <dgm:t>
        <a:bodyPr/>
        <a:lstStyle/>
        <a:p>
          <a:r>
            <a:rPr lang="en-US" sz="1800" dirty="0"/>
            <a:t>The worker enters a substance use treatment program.</a:t>
          </a:r>
        </a:p>
      </dgm:t>
    </dgm:pt>
    <dgm:pt modelId="{1D0104E2-FA46-4876-BE1C-90CD9D45351B}" type="parTrans" cxnId="{C46D93CD-AE55-46C0-9989-55BC229AB05B}">
      <dgm:prSet/>
      <dgm:spPr/>
      <dgm:t>
        <a:bodyPr/>
        <a:lstStyle/>
        <a:p>
          <a:endParaRPr lang="en-US" dirty="0"/>
        </a:p>
      </dgm:t>
    </dgm:pt>
    <dgm:pt modelId="{4514E980-B3ED-42EA-8022-F19575893487}" type="sibTrans" cxnId="{C46D93CD-AE55-46C0-9989-55BC229AB05B}">
      <dgm:prSet/>
      <dgm:spPr/>
      <dgm:t>
        <a:bodyPr/>
        <a:lstStyle/>
        <a:p>
          <a:endParaRPr lang="en-US"/>
        </a:p>
      </dgm:t>
    </dgm:pt>
    <dgm:pt modelId="{A3FD6DD6-8C07-43A6-ADAF-5976DBE9742D}">
      <dgm:prSet custT="1"/>
      <dgm:spPr>
        <a:solidFill>
          <a:srgbClr val="0070C0"/>
        </a:solidFill>
      </dgm:spPr>
      <dgm:t>
        <a:bodyPr/>
        <a:lstStyle/>
        <a:p>
          <a:r>
            <a:rPr lang="en-US" sz="1800" dirty="0"/>
            <a:t>An individual sobriety and recovery program is established.</a:t>
          </a:r>
        </a:p>
      </dgm:t>
    </dgm:pt>
    <dgm:pt modelId="{E34A2F26-C1D8-4755-A192-D7D784E98CEE}" type="parTrans" cxnId="{6DF94D59-7FEB-4F04-8607-72A856C22785}">
      <dgm:prSet/>
      <dgm:spPr/>
      <dgm:t>
        <a:bodyPr/>
        <a:lstStyle/>
        <a:p>
          <a:endParaRPr lang="en-US" dirty="0"/>
        </a:p>
      </dgm:t>
    </dgm:pt>
    <dgm:pt modelId="{DF747039-3597-4448-B877-5E778D1FBAD1}" type="sibTrans" cxnId="{6DF94D59-7FEB-4F04-8607-72A856C22785}">
      <dgm:prSet/>
      <dgm:spPr/>
      <dgm:t>
        <a:bodyPr/>
        <a:lstStyle/>
        <a:p>
          <a:endParaRPr lang="en-US"/>
        </a:p>
      </dgm:t>
    </dgm:pt>
    <dgm:pt modelId="{AC1DE06F-9576-47B5-A54D-8E9AC16062E6}">
      <dgm:prSet custT="1"/>
      <dgm:spPr>
        <a:solidFill>
          <a:srgbClr val="0070C0"/>
        </a:solidFill>
      </dgm:spPr>
      <dgm:t>
        <a:bodyPr/>
        <a:lstStyle/>
        <a:p>
          <a:r>
            <a:rPr lang="en-US" sz="1800" dirty="0"/>
            <a:t>Return-to-work agreements involve drug testing and participation in recovery programs. In health care and law enforcement, no access to narcotics.</a:t>
          </a:r>
        </a:p>
      </dgm:t>
    </dgm:pt>
    <dgm:pt modelId="{76646A96-8BA2-4FEC-80A5-F9EA44639528}" type="parTrans" cxnId="{0C72E696-3EAB-4301-B15D-9FC8F2883B2F}">
      <dgm:prSet/>
      <dgm:spPr/>
      <dgm:t>
        <a:bodyPr/>
        <a:lstStyle/>
        <a:p>
          <a:endParaRPr lang="en-US" dirty="0"/>
        </a:p>
      </dgm:t>
    </dgm:pt>
    <dgm:pt modelId="{4F718794-070F-4448-8DA9-82524629514F}" type="sibTrans" cxnId="{0C72E696-3EAB-4301-B15D-9FC8F2883B2F}">
      <dgm:prSet/>
      <dgm:spPr/>
      <dgm:t>
        <a:bodyPr/>
        <a:lstStyle/>
        <a:p>
          <a:endParaRPr lang="en-US"/>
        </a:p>
      </dgm:t>
    </dgm:pt>
    <dgm:pt modelId="{CE1EDFBA-604E-4C1E-88A0-5ECFA1D50D68}">
      <dgm:prSet custT="1"/>
      <dgm:spPr>
        <a:solidFill>
          <a:srgbClr val="0070C0"/>
        </a:solidFill>
      </dgm:spPr>
      <dgm:t>
        <a:bodyPr/>
        <a:lstStyle/>
        <a:p>
          <a:r>
            <a:rPr lang="en-US" sz="1800" dirty="0"/>
            <a:t>Continued treatment and monitoring for periods of 2 to 5 years.</a:t>
          </a:r>
        </a:p>
      </dgm:t>
    </dgm:pt>
    <dgm:pt modelId="{3E226C05-CC26-4055-B95A-0F0AAAABD368}" type="parTrans" cxnId="{5F2D329A-CFBE-41BC-A546-B3969DFA3EC1}">
      <dgm:prSet/>
      <dgm:spPr/>
      <dgm:t>
        <a:bodyPr/>
        <a:lstStyle/>
        <a:p>
          <a:endParaRPr lang="en-US" dirty="0"/>
        </a:p>
      </dgm:t>
    </dgm:pt>
    <dgm:pt modelId="{F23AE271-1574-4E89-8DE7-F933ED2E7B7D}" type="sibTrans" cxnId="{5F2D329A-CFBE-41BC-A546-B3969DFA3EC1}">
      <dgm:prSet/>
      <dgm:spPr/>
      <dgm:t>
        <a:bodyPr/>
        <a:lstStyle/>
        <a:p>
          <a:endParaRPr lang="en-US"/>
        </a:p>
      </dgm:t>
    </dgm:pt>
    <dgm:pt modelId="{2A0D13D9-0EFF-4247-B7F0-DA258379D7B0}">
      <dgm:prSet custT="1"/>
      <dgm:spPr>
        <a:solidFill>
          <a:srgbClr val="526E24"/>
        </a:solidFill>
      </dgm:spPr>
      <dgm:t>
        <a:bodyPr/>
        <a:lstStyle/>
        <a:p>
          <a:r>
            <a:rPr lang="en-US" sz="1800" dirty="0"/>
            <a:t>These programs have been successful by providing a nonpunitive pathway for workers to obtain treatment and keep their employment.</a:t>
          </a:r>
        </a:p>
      </dgm:t>
    </dgm:pt>
    <dgm:pt modelId="{8B9F20B3-E449-42DE-94B3-861735DF98A6}" type="parTrans" cxnId="{1AA27371-DF01-46D6-838C-8AD7AF79CF71}">
      <dgm:prSet/>
      <dgm:spPr/>
      <dgm:t>
        <a:bodyPr/>
        <a:lstStyle/>
        <a:p>
          <a:endParaRPr lang="en-US"/>
        </a:p>
      </dgm:t>
    </dgm:pt>
    <dgm:pt modelId="{3D21AA95-F34A-4CFD-8DDA-B7F23F9FD973}" type="sibTrans" cxnId="{1AA27371-DF01-46D6-838C-8AD7AF79CF71}">
      <dgm:prSet/>
      <dgm:spPr/>
      <dgm:t>
        <a:bodyPr/>
        <a:lstStyle/>
        <a:p>
          <a:endParaRPr lang="en-US"/>
        </a:p>
      </dgm:t>
    </dgm:pt>
    <dgm:pt modelId="{F76E98E1-24A9-4222-9422-DA0C0BE23691}" type="pres">
      <dgm:prSet presAssocID="{04DBE1E1-2055-414E-9D6F-35F638614FEA}" presName="diagram" presStyleCnt="0">
        <dgm:presLayoutVars>
          <dgm:chPref val="1"/>
          <dgm:dir/>
          <dgm:animOne val="branch"/>
          <dgm:animLvl val="lvl"/>
          <dgm:resizeHandles val="exact"/>
        </dgm:presLayoutVars>
      </dgm:prSet>
      <dgm:spPr/>
    </dgm:pt>
    <dgm:pt modelId="{41D56A98-7FC3-4641-9B31-F12730B64DE8}" type="pres">
      <dgm:prSet presAssocID="{58ABA905-5A65-4367-8B7B-92D26DCFFD25}" presName="root1" presStyleCnt="0"/>
      <dgm:spPr/>
    </dgm:pt>
    <dgm:pt modelId="{7EC67B57-6C2D-48CA-AF3F-2DFC0EF95239}" type="pres">
      <dgm:prSet presAssocID="{58ABA905-5A65-4367-8B7B-92D26DCFFD25}" presName="LevelOneTextNode" presStyleLbl="node0" presStyleIdx="0" presStyleCnt="2" custScaleX="298887" custScaleY="332196" custLinFactNeighborX="-388" custLinFactNeighborY="-13191">
        <dgm:presLayoutVars>
          <dgm:chPref val="3"/>
        </dgm:presLayoutVars>
      </dgm:prSet>
      <dgm:spPr/>
    </dgm:pt>
    <dgm:pt modelId="{AF975D70-C941-40F9-B751-4717E344708E}" type="pres">
      <dgm:prSet presAssocID="{58ABA905-5A65-4367-8B7B-92D26DCFFD25}" presName="level2hierChild" presStyleCnt="0"/>
      <dgm:spPr/>
    </dgm:pt>
    <dgm:pt modelId="{F0F595CA-171E-4A05-8EBC-B27DFD9F5899}" type="pres">
      <dgm:prSet presAssocID="{1D0104E2-FA46-4876-BE1C-90CD9D45351B}" presName="conn2-1" presStyleLbl="parChTrans1D2" presStyleIdx="0" presStyleCnt="4"/>
      <dgm:spPr/>
    </dgm:pt>
    <dgm:pt modelId="{1077FEAC-D77A-4207-807C-84E26D60C4D4}" type="pres">
      <dgm:prSet presAssocID="{1D0104E2-FA46-4876-BE1C-90CD9D45351B}" presName="connTx" presStyleLbl="parChTrans1D2" presStyleIdx="0" presStyleCnt="4"/>
      <dgm:spPr/>
    </dgm:pt>
    <dgm:pt modelId="{38322827-F6FD-412F-A991-F9F7E27252F4}" type="pres">
      <dgm:prSet presAssocID="{36AAD3B6-D483-4234-9C4E-CF9B5891F706}" presName="root2" presStyleCnt="0"/>
      <dgm:spPr/>
    </dgm:pt>
    <dgm:pt modelId="{EB234671-36B5-488A-8707-F74A143BB1B6}" type="pres">
      <dgm:prSet presAssocID="{36AAD3B6-D483-4234-9C4E-CF9B5891F706}" presName="LevelTwoTextNode" presStyleLbl="node2" presStyleIdx="0" presStyleCnt="4" custScaleX="594612" custScaleY="196375">
        <dgm:presLayoutVars>
          <dgm:chPref val="3"/>
        </dgm:presLayoutVars>
      </dgm:prSet>
      <dgm:spPr/>
    </dgm:pt>
    <dgm:pt modelId="{4AA4DAEF-F5BE-41DE-93CF-B994764ADE89}" type="pres">
      <dgm:prSet presAssocID="{36AAD3B6-D483-4234-9C4E-CF9B5891F706}" presName="level3hierChild" presStyleCnt="0"/>
      <dgm:spPr/>
    </dgm:pt>
    <dgm:pt modelId="{A7CDE994-42E9-4961-A406-BB2974A8C5D8}" type="pres">
      <dgm:prSet presAssocID="{E34A2F26-C1D8-4755-A192-D7D784E98CEE}" presName="conn2-1" presStyleLbl="parChTrans1D2" presStyleIdx="1" presStyleCnt="4"/>
      <dgm:spPr/>
    </dgm:pt>
    <dgm:pt modelId="{514F5C36-DD86-4495-987C-11041F2C7BB8}" type="pres">
      <dgm:prSet presAssocID="{E34A2F26-C1D8-4755-A192-D7D784E98CEE}" presName="connTx" presStyleLbl="parChTrans1D2" presStyleIdx="1" presStyleCnt="4"/>
      <dgm:spPr/>
    </dgm:pt>
    <dgm:pt modelId="{CF180B74-8CCE-40A1-B6A2-FF05E5D639E5}" type="pres">
      <dgm:prSet presAssocID="{A3FD6DD6-8C07-43A6-ADAF-5976DBE9742D}" presName="root2" presStyleCnt="0"/>
      <dgm:spPr/>
    </dgm:pt>
    <dgm:pt modelId="{FAE011CB-90C6-49F9-9412-BB8FA16A4397}" type="pres">
      <dgm:prSet presAssocID="{A3FD6DD6-8C07-43A6-ADAF-5976DBE9742D}" presName="LevelTwoTextNode" presStyleLbl="node2" presStyleIdx="1" presStyleCnt="4" custScaleX="594612" custScaleY="196375">
        <dgm:presLayoutVars>
          <dgm:chPref val="3"/>
        </dgm:presLayoutVars>
      </dgm:prSet>
      <dgm:spPr/>
    </dgm:pt>
    <dgm:pt modelId="{0514C778-D333-4B8B-98A2-AAECAE7CB634}" type="pres">
      <dgm:prSet presAssocID="{A3FD6DD6-8C07-43A6-ADAF-5976DBE9742D}" presName="level3hierChild" presStyleCnt="0"/>
      <dgm:spPr/>
    </dgm:pt>
    <dgm:pt modelId="{F4F4DB75-4EAA-42F9-ADA4-16157897F8AC}" type="pres">
      <dgm:prSet presAssocID="{76646A96-8BA2-4FEC-80A5-F9EA44639528}" presName="conn2-1" presStyleLbl="parChTrans1D2" presStyleIdx="2" presStyleCnt="4"/>
      <dgm:spPr/>
    </dgm:pt>
    <dgm:pt modelId="{BBFB9E8E-662F-4C01-A029-506B284FFD29}" type="pres">
      <dgm:prSet presAssocID="{76646A96-8BA2-4FEC-80A5-F9EA44639528}" presName="connTx" presStyleLbl="parChTrans1D2" presStyleIdx="2" presStyleCnt="4"/>
      <dgm:spPr/>
    </dgm:pt>
    <dgm:pt modelId="{FA86D9E3-CC80-48FA-A8F0-D12E2230154B}" type="pres">
      <dgm:prSet presAssocID="{AC1DE06F-9576-47B5-A54D-8E9AC16062E6}" presName="root2" presStyleCnt="0"/>
      <dgm:spPr/>
    </dgm:pt>
    <dgm:pt modelId="{03DEC1AE-972F-4E44-A0CA-760D4DF5D387}" type="pres">
      <dgm:prSet presAssocID="{AC1DE06F-9576-47B5-A54D-8E9AC16062E6}" presName="LevelTwoTextNode" presStyleLbl="node2" presStyleIdx="2" presStyleCnt="4" custScaleX="594612" custScaleY="217565" custLinFactNeighborX="56816" custLinFactNeighborY="2320">
        <dgm:presLayoutVars>
          <dgm:chPref val="3"/>
        </dgm:presLayoutVars>
      </dgm:prSet>
      <dgm:spPr/>
    </dgm:pt>
    <dgm:pt modelId="{6C323B5A-4713-46F8-A1A4-5F263D75C332}" type="pres">
      <dgm:prSet presAssocID="{AC1DE06F-9576-47B5-A54D-8E9AC16062E6}" presName="level3hierChild" presStyleCnt="0"/>
      <dgm:spPr/>
    </dgm:pt>
    <dgm:pt modelId="{D3D21BA5-A0A0-4E63-A52C-7E7D603F7287}" type="pres">
      <dgm:prSet presAssocID="{3E226C05-CC26-4055-B95A-0F0AAAABD368}" presName="conn2-1" presStyleLbl="parChTrans1D2" presStyleIdx="3" presStyleCnt="4"/>
      <dgm:spPr/>
    </dgm:pt>
    <dgm:pt modelId="{63045FF8-87AD-439F-B318-864DD222ED73}" type="pres">
      <dgm:prSet presAssocID="{3E226C05-CC26-4055-B95A-0F0AAAABD368}" presName="connTx" presStyleLbl="parChTrans1D2" presStyleIdx="3" presStyleCnt="4"/>
      <dgm:spPr/>
    </dgm:pt>
    <dgm:pt modelId="{D467B8F0-26CF-4ADD-8C3E-F7AFDD87F312}" type="pres">
      <dgm:prSet presAssocID="{CE1EDFBA-604E-4C1E-88A0-5ECFA1D50D68}" presName="root2" presStyleCnt="0"/>
      <dgm:spPr/>
    </dgm:pt>
    <dgm:pt modelId="{493826DF-D1B2-47FA-B825-5F0CE48D01E3}" type="pres">
      <dgm:prSet presAssocID="{CE1EDFBA-604E-4C1E-88A0-5ECFA1D50D68}" presName="LevelTwoTextNode" presStyleLbl="node2" presStyleIdx="3" presStyleCnt="4" custScaleX="594612" custScaleY="196375">
        <dgm:presLayoutVars>
          <dgm:chPref val="3"/>
        </dgm:presLayoutVars>
      </dgm:prSet>
      <dgm:spPr/>
    </dgm:pt>
    <dgm:pt modelId="{315FC7BA-5D95-48EE-800F-82A34060A3A9}" type="pres">
      <dgm:prSet presAssocID="{CE1EDFBA-604E-4C1E-88A0-5ECFA1D50D68}" presName="level3hierChild" presStyleCnt="0"/>
      <dgm:spPr/>
    </dgm:pt>
    <dgm:pt modelId="{15A2B7AB-F64B-496A-8BCC-EB51FB458319}" type="pres">
      <dgm:prSet presAssocID="{2A0D13D9-0EFF-4247-B7F0-DA258379D7B0}" presName="root1" presStyleCnt="0"/>
      <dgm:spPr/>
    </dgm:pt>
    <dgm:pt modelId="{58CC949D-2821-4A31-AEC5-22AC6FF18EEB}" type="pres">
      <dgm:prSet presAssocID="{2A0D13D9-0EFF-4247-B7F0-DA258379D7B0}" presName="LevelOneTextNode" presStyleLbl="node0" presStyleIdx="1" presStyleCnt="2" custScaleX="298887" custScaleY="408508">
        <dgm:presLayoutVars>
          <dgm:chPref val="3"/>
        </dgm:presLayoutVars>
      </dgm:prSet>
      <dgm:spPr/>
    </dgm:pt>
    <dgm:pt modelId="{123B9999-3474-4EE5-897D-0DD205D0B428}" type="pres">
      <dgm:prSet presAssocID="{2A0D13D9-0EFF-4247-B7F0-DA258379D7B0}" presName="level2hierChild" presStyleCnt="0"/>
      <dgm:spPr/>
    </dgm:pt>
  </dgm:ptLst>
  <dgm:cxnLst>
    <dgm:cxn modelId="{50B49301-6E68-402F-BCD6-D1BBC2659116}" type="presOf" srcId="{CE1EDFBA-604E-4C1E-88A0-5ECFA1D50D68}" destId="{493826DF-D1B2-47FA-B825-5F0CE48D01E3}" srcOrd="0" destOrd="0" presId="urn:microsoft.com/office/officeart/2005/8/layout/hierarchy2"/>
    <dgm:cxn modelId="{9EC0B607-B851-441F-9A67-FDA561511B83}" type="presOf" srcId="{2A0D13D9-0EFF-4247-B7F0-DA258379D7B0}" destId="{58CC949D-2821-4A31-AEC5-22AC6FF18EEB}" srcOrd="0" destOrd="0" presId="urn:microsoft.com/office/officeart/2005/8/layout/hierarchy2"/>
    <dgm:cxn modelId="{513C720B-8651-46BF-86AA-088AAAD78EB9}" type="presOf" srcId="{3E226C05-CC26-4055-B95A-0F0AAAABD368}" destId="{D3D21BA5-A0A0-4E63-A52C-7E7D603F7287}" srcOrd="0" destOrd="0" presId="urn:microsoft.com/office/officeart/2005/8/layout/hierarchy2"/>
    <dgm:cxn modelId="{FBF6F00B-4A8D-4C98-AEBC-960BAFC92AB4}" type="presOf" srcId="{1D0104E2-FA46-4876-BE1C-90CD9D45351B}" destId="{1077FEAC-D77A-4207-807C-84E26D60C4D4}" srcOrd="1" destOrd="0" presId="urn:microsoft.com/office/officeart/2005/8/layout/hierarchy2"/>
    <dgm:cxn modelId="{AAA3E213-3566-4B14-90AF-9851524A26B4}" type="presOf" srcId="{1D0104E2-FA46-4876-BE1C-90CD9D45351B}" destId="{F0F595CA-171E-4A05-8EBC-B27DFD9F5899}" srcOrd="0" destOrd="0" presId="urn:microsoft.com/office/officeart/2005/8/layout/hierarchy2"/>
    <dgm:cxn modelId="{7C50EE16-26AC-4F55-BD89-4D1BFF00AD90}" type="presOf" srcId="{AC1DE06F-9576-47B5-A54D-8E9AC16062E6}" destId="{03DEC1AE-972F-4E44-A0CA-760D4DF5D387}" srcOrd="0" destOrd="0" presId="urn:microsoft.com/office/officeart/2005/8/layout/hierarchy2"/>
    <dgm:cxn modelId="{E84DAB1F-D6E5-4E37-AA34-4002601F2C75}" type="presOf" srcId="{3E226C05-CC26-4055-B95A-0F0AAAABD368}" destId="{63045FF8-87AD-439F-B318-864DD222ED73}" srcOrd="1" destOrd="0" presId="urn:microsoft.com/office/officeart/2005/8/layout/hierarchy2"/>
    <dgm:cxn modelId="{AE47F22B-2B14-4BE2-9E44-05DBB31C3105}" type="presOf" srcId="{76646A96-8BA2-4FEC-80A5-F9EA44639528}" destId="{F4F4DB75-4EAA-42F9-ADA4-16157897F8AC}" srcOrd="0" destOrd="0" presId="urn:microsoft.com/office/officeart/2005/8/layout/hierarchy2"/>
    <dgm:cxn modelId="{30411943-8105-490C-8761-540EFC7DAD78}" type="presOf" srcId="{E34A2F26-C1D8-4755-A192-D7D784E98CEE}" destId="{514F5C36-DD86-4495-987C-11041F2C7BB8}" srcOrd="1" destOrd="0" presId="urn:microsoft.com/office/officeart/2005/8/layout/hierarchy2"/>
    <dgm:cxn modelId="{EC632C6B-F933-4F37-AB1A-C3C0AFE665B3}" type="presOf" srcId="{76646A96-8BA2-4FEC-80A5-F9EA44639528}" destId="{BBFB9E8E-662F-4C01-A029-506B284FFD29}" srcOrd="1" destOrd="0" presId="urn:microsoft.com/office/officeart/2005/8/layout/hierarchy2"/>
    <dgm:cxn modelId="{1AA27371-DF01-46D6-838C-8AD7AF79CF71}" srcId="{04DBE1E1-2055-414E-9D6F-35F638614FEA}" destId="{2A0D13D9-0EFF-4247-B7F0-DA258379D7B0}" srcOrd="1" destOrd="0" parTransId="{8B9F20B3-E449-42DE-94B3-861735DF98A6}" sibTransId="{3D21AA95-F34A-4CFD-8DDA-B7F23F9FD973}"/>
    <dgm:cxn modelId="{6DF94D59-7FEB-4F04-8607-72A856C22785}" srcId="{58ABA905-5A65-4367-8B7B-92D26DCFFD25}" destId="{A3FD6DD6-8C07-43A6-ADAF-5976DBE9742D}" srcOrd="1" destOrd="0" parTransId="{E34A2F26-C1D8-4755-A192-D7D784E98CEE}" sibTransId="{DF747039-3597-4448-B877-5E778D1FBAD1}"/>
    <dgm:cxn modelId="{E69EF082-AEFB-4179-9213-E813778CAA1C}" type="presOf" srcId="{A3FD6DD6-8C07-43A6-ADAF-5976DBE9742D}" destId="{FAE011CB-90C6-49F9-9412-BB8FA16A4397}" srcOrd="0" destOrd="0" presId="urn:microsoft.com/office/officeart/2005/8/layout/hierarchy2"/>
    <dgm:cxn modelId="{0C72E696-3EAB-4301-B15D-9FC8F2883B2F}" srcId="{58ABA905-5A65-4367-8B7B-92D26DCFFD25}" destId="{AC1DE06F-9576-47B5-A54D-8E9AC16062E6}" srcOrd="2" destOrd="0" parTransId="{76646A96-8BA2-4FEC-80A5-F9EA44639528}" sibTransId="{4F718794-070F-4448-8DA9-82524629514F}"/>
    <dgm:cxn modelId="{2178D398-924A-4882-93BB-7B5563E2F04D}" type="presOf" srcId="{E34A2F26-C1D8-4755-A192-D7D784E98CEE}" destId="{A7CDE994-42E9-4961-A406-BB2974A8C5D8}" srcOrd="0" destOrd="0" presId="urn:microsoft.com/office/officeart/2005/8/layout/hierarchy2"/>
    <dgm:cxn modelId="{5F2D329A-CFBE-41BC-A546-B3969DFA3EC1}" srcId="{58ABA905-5A65-4367-8B7B-92D26DCFFD25}" destId="{CE1EDFBA-604E-4C1E-88A0-5ECFA1D50D68}" srcOrd="3" destOrd="0" parTransId="{3E226C05-CC26-4055-B95A-0F0AAAABD368}" sibTransId="{F23AE271-1574-4E89-8DE7-F933ED2E7B7D}"/>
    <dgm:cxn modelId="{6E6124B3-1D67-4536-960D-EC7EEE91C672}" type="presOf" srcId="{58ABA905-5A65-4367-8B7B-92D26DCFFD25}" destId="{7EC67B57-6C2D-48CA-AF3F-2DFC0EF95239}" srcOrd="0" destOrd="0" presId="urn:microsoft.com/office/officeart/2005/8/layout/hierarchy2"/>
    <dgm:cxn modelId="{C46D93CD-AE55-46C0-9989-55BC229AB05B}" srcId="{58ABA905-5A65-4367-8B7B-92D26DCFFD25}" destId="{36AAD3B6-D483-4234-9C4E-CF9B5891F706}" srcOrd="0" destOrd="0" parTransId="{1D0104E2-FA46-4876-BE1C-90CD9D45351B}" sibTransId="{4514E980-B3ED-42EA-8022-F19575893487}"/>
    <dgm:cxn modelId="{D399FCD0-DADA-43E2-A8CB-A760A598EA29}" type="presOf" srcId="{36AAD3B6-D483-4234-9C4E-CF9B5891F706}" destId="{EB234671-36B5-488A-8707-F74A143BB1B6}" srcOrd="0" destOrd="0" presId="urn:microsoft.com/office/officeart/2005/8/layout/hierarchy2"/>
    <dgm:cxn modelId="{34E75FEF-FA28-472B-B3A0-8A114859B8E8}" srcId="{04DBE1E1-2055-414E-9D6F-35F638614FEA}" destId="{58ABA905-5A65-4367-8B7B-92D26DCFFD25}" srcOrd="0" destOrd="0" parTransId="{CD1335A5-E56C-478D-8672-B71A02C5CB57}" sibTransId="{C363872F-ED15-4781-8DDF-3A256B1FF6B6}"/>
    <dgm:cxn modelId="{EF7D5DFA-FB1B-48B4-B9E3-46B54DEAB0E7}" type="presOf" srcId="{04DBE1E1-2055-414E-9D6F-35F638614FEA}" destId="{F76E98E1-24A9-4222-9422-DA0C0BE23691}" srcOrd="0" destOrd="0" presId="urn:microsoft.com/office/officeart/2005/8/layout/hierarchy2"/>
    <dgm:cxn modelId="{C0C7DA15-46CE-49B5-AA7A-481C0DCDC64D}" type="presParOf" srcId="{F76E98E1-24A9-4222-9422-DA0C0BE23691}" destId="{41D56A98-7FC3-4641-9B31-F12730B64DE8}" srcOrd="0" destOrd="0" presId="urn:microsoft.com/office/officeart/2005/8/layout/hierarchy2"/>
    <dgm:cxn modelId="{03E5E8C4-85F4-4F1F-A637-E3B6BE11A497}" type="presParOf" srcId="{41D56A98-7FC3-4641-9B31-F12730B64DE8}" destId="{7EC67B57-6C2D-48CA-AF3F-2DFC0EF95239}" srcOrd="0" destOrd="0" presId="urn:microsoft.com/office/officeart/2005/8/layout/hierarchy2"/>
    <dgm:cxn modelId="{FA14C24D-A884-4C9B-BF5F-CF98815AF9A0}" type="presParOf" srcId="{41D56A98-7FC3-4641-9B31-F12730B64DE8}" destId="{AF975D70-C941-40F9-B751-4717E344708E}" srcOrd="1" destOrd="0" presId="urn:microsoft.com/office/officeart/2005/8/layout/hierarchy2"/>
    <dgm:cxn modelId="{56F81678-0F0E-42F6-A71D-D4DF80D71112}" type="presParOf" srcId="{AF975D70-C941-40F9-B751-4717E344708E}" destId="{F0F595CA-171E-4A05-8EBC-B27DFD9F5899}" srcOrd="0" destOrd="0" presId="urn:microsoft.com/office/officeart/2005/8/layout/hierarchy2"/>
    <dgm:cxn modelId="{4C5B8CF5-2E35-43D8-9704-2AF7C2A4F052}" type="presParOf" srcId="{F0F595CA-171E-4A05-8EBC-B27DFD9F5899}" destId="{1077FEAC-D77A-4207-807C-84E26D60C4D4}" srcOrd="0" destOrd="0" presId="urn:microsoft.com/office/officeart/2005/8/layout/hierarchy2"/>
    <dgm:cxn modelId="{441B168B-C352-4A8B-8AEF-5CD24DC440A3}" type="presParOf" srcId="{AF975D70-C941-40F9-B751-4717E344708E}" destId="{38322827-F6FD-412F-A991-F9F7E27252F4}" srcOrd="1" destOrd="0" presId="urn:microsoft.com/office/officeart/2005/8/layout/hierarchy2"/>
    <dgm:cxn modelId="{B9DDDCD4-BDBD-4279-BE77-96B128E4A922}" type="presParOf" srcId="{38322827-F6FD-412F-A991-F9F7E27252F4}" destId="{EB234671-36B5-488A-8707-F74A143BB1B6}" srcOrd="0" destOrd="0" presId="urn:microsoft.com/office/officeart/2005/8/layout/hierarchy2"/>
    <dgm:cxn modelId="{6A96C8BB-7DB3-445A-BA5F-F9538A531C39}" type="presParOf" srcId="{38322827-F6FD-412F-A991-F9F7E27252F4}" destId="{4AA4DAEF-F5BE-41DE-93CF-B994764ADE89}" srcOrd="1" destOrd="0" presId="urn:microsoft.com/office/officeart/2005/8/layout/hierarchy2"/>
    <dgm:cxn modelId="{8C798490-951B-49A6-BCC9-FAE55216F179}" type="presParOf" srcId="{AF975D70-C941-40F9-B751-4717E344708E}" destId="{A7CDE994-42E9-4961-A406-BB2974A8C5D8}" srcOrd="2" destOrd="0" presId="urn:microsoft.com/office/officeart/2005/8/layout/hierarchy2"/>
    <dgm:cxn modelId="{5CDBD758-FB48-4616-91B8-E525E7EB6713}" type="presParOf" srcId="{A7CDE994-42E9-4961-A406-BB2974A8C5D8}" destId="{514F5C36-DD86-4495-987C-11041F2C7BB8}" srcOrd="0" destOrd="0" presId="urn:microsoft.com/office/officeart/2005/8/layout/hierarchy2"/>
    <dgm:cxn modelId="{CDA1688D-1ADE-4F3D-BB5A-6BF5AF3EDAF4}" type="presParOf" srcId="{AF975D70-C941-40F9-B751-4717E344708E}" destId="{CF180B74-8CCE-40A1-B6A2-FF05E5D639E5}" srcOrd="3" destOrd="0" presId="urn:microsoft.com/office/officeart/2005/8/layout/hierarchy2"/>
    <dgm:cxn modelId="{93DEF571-AC6B-430E-9787-CD10288E07C9}" type="presParOf" srcId="{CF180B74-8CCE-40A1-B6A2-FF05E5D639E5}" destId="{FAE011CB-90C6-49F9-9412-BB8FA16A4397}" srcOrd="0" destOrd="0" presId="urn:microsoft.com/office/officeart/2005/8/layout/hierarchy2"/>
    <dgm:cxn modelId="{DF0E5493-70A1-4A60-94FB-FFE2A7C87747}" type="presParOf" srcId="{CF180B74-8CCE-40A1-B6A2-FF05E5D639E5}" destId="{0514C778-D333-4B8B-98A2-AAECAE7CB634}" srcOrd="1" destOrd="0" presId="urn:microsoft.com/office/officeart/2005/8/layout/hierarchy2"/>
    <dgm:cxn modelId="{CB8646D0-7BA7-43C9-8B88-A8449F2CBEEF}" type="presParOf" srcId="{AF975D70-C941-40F9-B751-4717E344708E}" destId="{F4F4DB75-4EAA-42F9-ADA4-16157897F8AC}" srcOrd="4" destOrd="0" presId="urn:microsoft.com/office/officeart/2005/8/layout/hierarchy2"/>
    <dgm:cxn modelId="{35AC8C6C-D7C6-4D67-BA39-97A67A1F9DB7}" type="presParOf" srcId="{F4F4DB75-4EAA-42F9-ADA4-16157897F8AC}" destId="{BBFB9E8E-662F-4C01-A029-506B284FFD29}" srcOrd="0" destOrd="0" presId="urn:microsoft.com/office/officeart/2005/8/layout/hierarchy2"/>
    <dgm:cxn modelId="{3093EC28-308C-418C-834D-E672132ABD71}" type="presParOf" srcId="{AF975D70-C941-40F9-B751-4717E344708E}" destId="{FA86D9E3-CC80-48FA-A8F0-D12E2230154B}" srcOrd="5" destOrd="0" presId="urn:microsoft.com/office/officeart/2005/8/layout/hierarchy2"/>
    <dgm:cxn modelId="{261B1749-4529-4AA6-941B-243AF02031B7}" type="presParOf" srcId="{FA86D9E3-CC80-48FA-A8F0-D12E2230154B}" destId="{03DEC1AE-972F-4E44-A0CA-760D4DF5D387}" srcOrd="0" destOrd="0" presId="urn:microsoft.com/office/officeart/2005/8/layout/hierarchy2"/>
    <dgm:cxn modelId="{193E614F-87C3-4FCE-B0A3-044CB56E06CD}" type="presParOf" srcId="{FA86D9E3-CC80-48FA-A8F0-D12E2230154B}" destId="{6C323B5A-4713-46F8-A1A4-5F263D75C332}" srcOrd="1" destOrd="0" presId="urn:microsoft.com/office/officeart/2005/8/layout/hierarchy2"/>
    <dgm:cxn modelId="{644F74CC-1DA8-4B34-AF48-A4B4C2681BED}" type="presParOf" srcId="{AF975D70-C941-40F9-B751-4717E344708E}" destId="{D3D21BA5-A0A0-4E63-A52C-7E7D603F7287}" srcOrd="6" destOrd="0" presId="urn:microsoft.com/office/officeart/2005/8/layout/hierarchy2"/>
    <dgm:cxn modelId="{4D4A87AC-A81C-468D-88A4-87D7740F5473}" type="presParOf" srcId="{D3D21BA5-A0A0-4E63-A52C-7E7D603F7287}" destId="{63045FF8-87AD-439F-B318-864DD222ED73}" srcOrd="0" destOrd="0" presId="urn:microsoft.com/office/officeart/2005/8/layout/hierarchy2"/>
    <dgm:cxn modelId="{E1722F6E-2A37-45C1-A081-26ACF62BA1B8}" type="presParOf" srcId="{AF975D70-C941-40F9-B751-4717E344708E}" destId="{D467B8F0-26CF-4ADD-8C3E-F7AFDD87F312}" srcOrd="7" destOrd="0" presId="urn:microsoft.com/office/officeart/2005/8/layout/hierarchy2"/>
    <dgm:cxn modelId="{3FFB9DB0-75C2-4271-80F5-5950E4683DB3}" type="presParOf" srcId="{D467B8F0-26CF-4ADD-8C3E-F7AFDD87F312}" destId="{493826DF-D1B2-47FA-B825-5F0CE48D01E3}" srcOrd="0" destOrd="0" presId="urn:microsoft.com/office/officeart/2005/8/layout/hierarchy2"/>
    <dgm:cxn modelId="{037B1B78-2A20-408B-88FF-D82758E29B5F}" type="presParOf" srcId="{D467B8F0-26CF-4ADD-8C3E-F7AFDD87F312}" destId="{315FC7BA-5D95-48EE-800F-82A34060A3A9}" srcOrd="1" destOrd="0" presId="urn:microsoft.com/office/officeart/2005/8/layout/hierarchy2"/>
    <dgm:cxn modelId="{24A30487-76FD-4256-8679-D617DE5FBAA1}" type="presParOf" srcId="{F76E98E1-24A9-4222-9422-DA0C0BE23691}" destId="{15A2B7AB-F64B-496A-8BCC-EB51FB458319}" srcOrd="1" destOrd="0" presId="urn:microsoft.com/office/officeart/2005/8/layout/hierarchy2"/>
    <dgm:cxn modelId="{23453F17-A53C-456B-A604-D209246AE0E2}" type="presParOf" srcId="{15A2B7AB-F64B-496A-8BCC-EB51FB458319}" destId="{58CC949D-2821-4A31-AEC5-22AC6FF18EEB}" srcOrd="0" destOrd="0" presId="urn:microsoft.com/office/officeart/2005/8/layout/hierarchy2"/>
    <dgm:cxn modelId="{61D0C949-C197-4408-8D01-5EA24E490AC2}" type="presParOf" srcId="{15A2B7AB-F64B-496A-8BCC-EB51FB458319}" destId="{123B9999-3474-4EE5-897D-0DD205D0B42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399AB5-0FAA-41CC-985B-76B728C5FEE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E3384A3-44C3-4005-B78D-5184E256622A}">
      <dgm:prSet phldrT="[Text]" custT="1"/>
      <dgm:spPr>
        <a:solidFill>
          <a:srgbClr val="708D05"/>
        </a:solidFill>
      </dgm:spPr>
      <dgm:t>
        <a:bodyPr/>
        <a:lstStyle/>
        <a:p>
          <a:pPr>
            <a:buClr>
              <a:srgbClr val="B0002D"/>
            </a:buClr>
            <a:buSzPct val="85000"/>
            <a:buFont typeface="Arial" pitchFamily="34" charset="0"/>
            <a:buChar char="►"/>
          </a:pPr>
          <a:r>
            <a:rPr lang="en-US" sz="2400" b="1" dirty="0">
              <a:ea typeface="MS PGothic" pitchFamily="34" charset="-128"/>
            </a:rPr>
            <a:t>Inhalation of powders and aerosols</a:t>
          </a:r>
          <a:endParaRPr lang="en-US" sz="2400" b="1" dirty="0"/>
        </a:p>
      </dgm:t>
    </dgm:pt>
    <dgm:pt modelId="{CB5ED450-1F87-4349-9845-0DED33DFDAF8}" type="parTrans" cxnId="{31EBF771-A722-40DF-AD5C-B4553FB3C837}">
      <dgm:prSet/>
      <dgm:spPr/>
      <dgm:t>
        <a:bodyPr/>
        <a:lstStyle/>
        <a:p>
          <a:endParaRPr lang="en-US" b="1"/>
        </a:p>
      </dgm:t>
    </dgm:pt>
    <dgm:pt modelId="{976E0CBB-8768-4402-94AF-9294BBFBAEF8}" type="sibTrans" cxnId="{31EBF771-A722-40DF-AD5C-B4553FB3C837}">
      <dgm:prSet/>
      <dgm:spPr/>
      <dgm:t>
        <a:bodyPr/>
        <a:lstStyle/>
        <a:p>
          <a:endParaRPr lang="en-US" b="1"/>
        </a:p>
      </dgm:t>
    </dgm:pt>
    <dgm:pt modelId="{AABDAAB9-9929-4091-B977-3AEE3C0206D4}">
      <dgm:prSet custT="1"/>
      <dgm:spPr>
        <a:solidFill>
          <a:srgbClr val="346195"/>
        </a:solidFill>
      </dgm:spPr>
      <dgm:t>
        <a:bodyPr/>
        <a:lstStyle/>
        <a:p>
          <a:r>
            <a:rPr lang="en-US" sz="2400" b="1" dirty="0">
              <a:ea typeface="MS PGothic" pitchFamily="34" charset="-128"/>
            </a:rPr>
            <a:t>Skin, eye, and mucous membrane absorption</a:t>
          </a:r>
        </a:p>
      </dgm:t>
    </dgm:pt>
    <dgm:pt modelId="{2AD5E411-5685-476A-9168-7A792840CF63}" type="parTrans" cxnId="{8C7E172A-A3FB-419E-8324-E6A2166A1C22}">
      <dgm:prSet/>
      <dgm:spPr/>
      <dgm:t>
        <a:bodyPr/>
        <a:lstStyle/>
        <a:p>
          <a:endParaRPr lang="en-US" b="1"/>
        </a:p>
      </dgm:t>
    </dgm:pt>
    <dgm:pt modelId="{E2E34E6C-050D-48A8-AB02-251D9E45A440}" type="sibTrans" cxnId="{8C7E172A-A3FB-419E-8324-E6A2166A1C22}">
      <dgm:prSet/>
      <dgm:spPr/>
      <dgm:t>
        <a:bodyPr/>
        <a:lstStyle/>
        <a:p>
          <a:endParaRPr lang="en-US" b="1"/>
        </a:p>
      </dgm:t>
    </dgm:pt>
    <dgm:pt modelId="{0A2F45AC-6732-4691-AC4A-AB171C107AE9}">
      <dgm:prSet custT="1"/>
      <dgm:spPr>
        <a:solidFill>
          <a:srgbClr val="C5203E"/>
        </a:solidFill>
      </dgm:spPr>
      <dgm:t>
        <a:bodyPr/>
        <a:lstStyle/>
        <a:p>
          <a:r>
            <a:rPr lang="en-US" sz="2400" b="1" dirty="0">
              <a:ea typeface="MS PGothic" pitchFamily="34" charset="-128"/>
            </a:rPr>
            <a:t>Incidental ingestion (hand to mouth)</a:t>
          </a:r>
        </a:p>
      </dgm:t>
    </dgm:pt>
    <dgm:pt modelId="{A410FF30-73A0-4CF8-A066-DD0DF26F3704}" type="parTrans" cxnId="{BDED7439-2EE7-4F23-A4B3-11E03E876EE7}">
      <dgm:prSet/>
      <dgm:spPr/>
      <dgm:t>
        <a:bodyPr/>
        <a:lstStyle/>
        <a:p>
          <a:endParaRPr lang="en-US" b="1"/>
        </a:p>
      </dgm:t>
    </dgm:pt>
    <dgm:pt modelId="{68EF504E-469D-4133-8506-D8DE8B890340}" type="sibTrans" cxnId="{BDED7439-2EE7-4F23-A4B3-11E03E876EE7}">
      <dgm:prSet/>
      <dgm:spPr/>
      <dgm:t>
        <a:bodyPr/>
        <a:lstStyle/>
        <a:p>
          <a:endParaRPr lang="en-US" b="1"/>
        </a:p>
      </dgm:t>
    </dgm:pt>
    <dgm:pt modelId="{8302DDB9-0604-4FB1-AA1A-6CDE335D7CBF}">
      <dgm:prSet custT="1"/>
      <dgm:spPr>
        <a:solidFill>
          <a:srgbClr val="D86516"/>
        </a:solidFill>
      </dgm:spPr>
      <dgm:t>
        <a:bodyPr/>
        <a:lstStyle/>
        <a:p>
          <a:r>
            <a:rPr lang="en-US" sz="2400" b="1" dirty="0">
              <a:ea typeface="MS PGothic" pitchFamily="34" charset="-128"/>
            </a:rPr>
            <a:t>Accidental inoculation with sharps or needles</a:t>
          </a:r>
        </a:p>
      </dgm:t>
    </dgm:pt>
    <dgm:pt modelId="{AAD8AB6D-60BA-4E7C-B4E7-FE941D914116}" type="parTrans" cxnId="{562D75F2-CEBF-4346-84B4-B3D67F67C77B}">
      <dgm:prSet/>
      <dgm:spPr/>
      <dgm:t>
        <a:bodyPr/>
        <a:lstStyle/>
        <a:p>
          <a:endParaRPr lang="en-US" b="1"/>
        </a:p>
      </dgm:t>
    </dgm:pt>
    <dgm:pt modelId="{A9E457D4-4B11-4C45-B087-2718A9ABB866}" type="sibTrans" cxnId="{562D75F2-CEBF-4346-84B4-B3D67F67C77B}">
      <dgm:prSet/>
      <dgm:spPr/>
      <dgm:t>
        <a:bodyPr/>
        <a:lstStyle/>
        <a:p>
          <a:endParaRPr lang="en-US" b="1"/>
        </a:p>
      </dgm:t>
    </dgm:pt>
    <dgm:pt modelId="{C2FFE908-4C44-4B1A-A39C-EA156F7F4834}" type="pres">
      <dgm:prSet presAssocID="{67399AB5-0FAA-41CC-985B-76B728C5FEE9}" presName="diagram" presStyleCnt="0">
        <dgm:presLayoutVars>
          <dgm:dir/>
          <dgm:resizeHandles val="exact"/>
        </dgm:presLayoutVars>
      </dgm:prSet>
      <dgm:spPr/>
    </dgm:pt>
    <dgm:pt modelId="{21217CE8-2394-487F-A700-8BE4DE2DE3C0}" type="pres">
      <dgm:prSet presAssocID="{DE3384A3-44C3-4005-B78D-5184E256622A}" presName="node" presStyleLbl="node1" presStyleIdx="0" presStyleCnt="4" custScaleX="90274" custScaleY="193260" custLinFactNeighborY="-95979">
        <dgm:presLayoutVars>
          <dgm:bulletEnabled val="1"/>
        </dgm:presLayoutVars>
      </dgm:prSet>
      <dgm:spPr/>
    </dgm:pt>
    <dgm:pt modelId="{DB808391-088A-467F-ACCC-880A23C004F9}" type="pres">
      <dgm:prSet presAssocID="{976E0CBB-8768-4402-94AF-9294BBFBAEF8}" presName="sibTrans" presStyleCnt="0"/>
      <dgm:spPr/>
    </dgm:pt>
    <dgm:pt modelId="{82BE6C14-39A6-4C83-888C-A5071E7F2E95}" type="pres">
      <dgm:prSet presAssocID="{AABDAAB9-9929-4091-B977-3AEE3C0206D4}" presName="node" presStyleLbl="node1" presStyleIdx="1" presStyleCnt="4" custScaleX="90342" custScaleY="193260" custLinFactNeighborY="-95979">
        <dgm:presLayoutVars>
          <dgm:bulletEnabled val="1"/>
        </dgm:presLayoutVars>
      </dgm:prSet>
      <dgm:spPr/>
    </dgm:pt>
    <dgm:pt modelId="{20DD70E2-E7D5-42D9-8F23-5E08C2A59A30}" type="pres">
      <dgm:prSet presAssocID="{E2E34E6C-050D-48A8-AB02-251D9E45A440}" presName="sibTrans" presStyleCnt="0"/>
      <dgm:spPr/>
    </dgm:pt>
    <dgm:pt modelId="{B7BDF0D5-1244-4C4F-A15E-5496F42461FB}" type="pres">
      <dgm:prSet presAssocID="{0A2F45AC-6732-4691-AC4A-AB171C107AE9}" presName="node" presStyleLbl="node1" presStyleIdx="2" presStyleCnt="4" custScaleX="86820" custScaleY="193260" custLinFactNeighborY="-95979">
        <dgm:presLayoutVars>
          <dgm:bulletEnabled val="1"/>
        </dgm:presLayoutVars>
      </dgm:prSet>
      <dgm:spPr/>
    </dgm:pt>
    <dgm:pt modelId="{F326C41C-4DC9-421C-A93F-E61CD2A7A1CE}" type="pres">
      <dgm:prSet presAssocID="{68EF504E-469D-4133-8506-D8DE8B890340}" presName="sibTrans" presStyleCnt="0"/>
      <dgm:spPr/>
    </dgm:pt>
    <dgm:pt modelId="{79BD180F-195C-4952-8EA0-842D948D0331}" type="pres">
      <dgm:prSet presAssocID="{8302DDB9-0604-4FB1-AA1A-6CDE335D7CBF}" presName="node" presStyleLbl="node1" presStyleIdx="3" presStyleCnt="4" custScaleX="84124" custScaleY="193260" custLinFactNeighborY="-95979">
        <dgm:presLayoutVars>
          <dgm:bulletEnabled val="1"/>
        </dgm:presLayoutVars>
      </dgm:prSet>
      <dgm:spPr/>
    </dgm:pt>
  </dgm:ptLst>
  <dgm:cxnLst>
    <dgm:cxn modelId="{97BDE729-23C0-46C5-8010-D0D759BCF218}" type="presOf" srcId="{8302DDB9-0604-4FB1-AA1A-6CDE335D7CBF}" destId="{79BD180F-195C-4952-8EA0-842D948D0331}" srcOrd="0" destOrd="0" presId="urn:microsoft.com/office/officeart/2005/8/layout/default"/>
    <dgm:cxn modelId="{8C7E172A-A3FB-419E-8324-E6A2166A1C22}" srcId="{67399AB5-0FAA-41CC-985B-76B728C5FEE9}" destId="{AABDAAB9-9929-4091-B977-3AEE3C0206D4}" srcOrd="1" destOrd="0" parTransId="{2AD5E411-5685-476A-9168-7A792840CF63}" sibTransId="{E2E34E6C-050D-48A8-AB02-251D9E45A440}"/>
    <dgm:cxn modelId="{BDED7439-2EE7-4F23-A4B3-11E03E876EE7}" srcId="{67399AB5-0FAA-41CC-985B-76B728C5FEE9}" destId="{0A2F45AC-6732-4691-AC4A-AB171C107AE9}" srcOrd="2" destOrd="0" parTransId="{A410FF30-73A0-4CF8-A066-DD0DF26F3704}" sibTransId="{68EF504E-469D-4133-8506-D8DE8B890340}"/>
    <dgm:cxn modelId="{A53A7340-289F-4824-BF15-2DFB13701E79}" type="presOf" srcId="{AABDAAB9-9929-4091-B977-3AEE3C0206D4}" destId="{82BE6C14-39A6-4C83-888C-A5071E7F2E95}" srcOrd="0" destOrd="0" presId="urn:microsoft.com/office/officeart/2005/8/layout/default"/>
    <dgm:cxn modelId="{D5AC5546-5EC3-43D6-950A-279B8DB28FAF}" type="presOf" srcId="{0A2F45AC-6732-4691-AC4A-AB171C107AE9}" destId="{B7BDF0D5-1244-4C4F-A15E-5496F42461FB}" srcOrd="0" destOrd="0" presId="urn:microsoft.com/office/officeart/2005/8/layout/default"/>
    <dgm:cxn modelId="{31EBF771-A722-40DF-AD5C-B4553FB3C837}" srcId="{67399AB5-0FAA-41CC-985B-76B728C5FEE9}" destId="{DE3384A3-44C3-4005-B78D-5184E256622A}" srcOrd="0" destOrd="0" parTransId="{CB5ED450-1F87-4349-9845-0DED33DFDAF8}" sibTransId="{976E0CBB-8768-4402-94AF-9294BBFBAEF8}"/>
    <dgm:cxn modelId="{A67B92C0-2E3A-4F57-9B8F-76A5A8EB7111}" type="presOf" srcId="{DE3384A3-44C3-4005-B78D-5184E256622A}" destId="{21217CE8-2394-487F-A700-8BE4DE2DE3C0}" srcOrd="0" destOrd="0" presId="urn:microsoft.com/office/officeart/2005/8/layout/default"/>
    <dgm:cxn modelId="{CA5424E5-2F44-45CF-98EF-48BC14A1D201}" type="presOf" srcId="{67399AB5-0FAA-41CC-985B-76B728C5FEE9}" destId="{C2FFE908-4C44-4B1A-A39C-EA156F7F4834}" srcOrd="0" destOrd="0" presId="urn:microsoft.com/office/officeart/2005/8/layout/default"/>
    <dgm:cxn modelId="{562D75F2-CEBF-4346-84B4-B3D67F67C77B}" srcId="{67399AB5-0FAA-41CC-985B-76B728C5FEE9}" destId="{8302DDB9-0604-4FB1-AA1A-6CDE335D7CBF}" srcOrd="3" destOrd="0" parTransId="{AAD8AB6D-60BA-4E7C-B4E7-FE941D914116}" sibTransId="{A9E457D4-4B11-4C45-B087-2718A9ABB866}"/>
    <dgm:cxn modelId="{F9D5DB3E-BA9C-4424-873C-A359928DE38D}" type="presParOf" srcId="{C2FFE908-4C44-4B1A-A39C-EA156F7F4834}" destId="{21217CE8-2394-487F-A700-8BE4DE2DE3C0}" srcOrd="0" destOrd="0" presId="urn:microsoft.com/office/officeart/2005/8/layout/default"/>
    <dgm:cxn modelId="{E3DC9493-87DF-412C-8B8F-046704C183A6}" type="presParOf" srcId="{C2FFE908-4C44-4B1A-A39C-EA156F7F4834}" destId="{DB808391-088A-467F-ACCC-880A23C004F9}" srcOrd="1" destOrd="0" presId="urn:microsoft.com/office/officeart/2005/8/layout/default"/>
    <dgm:cxn modelId="{FFB4DB63-93FB-4AC1-A69B-0519911783FF}" type="presParOf" srcId="{C2FFE908-4C44-4B1A-A39C-EA156F7F4834}" destId="{82BE6C14-39A6-4C83-888C-A5071E7F2E95}" srcOrd="2" destOrd="0" presId="urn:microsoft.com/office/officeart/2005/8/layout/default"/>
    <dgm:cxn modelId="{EE0EAAC1-52FB-4B8D-8442-331A3FE1D4A0}" type="presParOf" srcId="{C2FFE908-4C44-4B1A-A39C-EA156F7F4834}" destId="{20DD70E2-E7D5-42D9-8F23-5E08C2A59A30}" srcOrd="3" destOrd="0" presId="urn:microsoft.com/office/officeart/2005/8/layout/default"/>
    <dgm:cxn modelId="{87C017C1-91A6-4B31-8A80-5D1F5D1132CB}" type="presParOf" srcId="{C2FFE908-4C44-4B1A-A39C-EA156F7F4834}" destId="{B7BDF0D5-1244-4C4F-A15E-5496F42461FB}" srcOrd="4" destOrd="0" presId="urn:microsoft.com/office/officeart/2005/8/layout/default"/>
    <dgm:cxn modelId="{FAD43338-18A9-43E9-A4C8-F051026AF4A1}" type="presParOf" srcId="{C2FFE908-4C44-4B1A-A39C-EA156F7F4834}" destId="{F326C41C-4DC9-421C-A93F-E61CD2A7A1CE}" srcOrd="5" destOrd="0" presId="urn:microsoft.com/office/officeart/2005/8/layout/default"/>
    <dgm:cxn modelId="{E524B446-D0FD-40F4-A2C6-344D667A9552}" type="presParOf" srcId="{C2FFE908-4C44-4B1A-A39C-EA156F7F4834}" destId="{79BD180F-195C-4952-8EA0-842D948D033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93AF1-58A3-4C50-A900-F89AAE9634D8}">
      <dsp:nvSpPr>
        <dsp:cNvPr id="0" name=""/>
        <dsp:cNvSpPr/>
      </dsp:nvSpPr>
      <dsp:spPr>
        <a:xfrm>
          <a:off x="0" y="251568"/>
          <a:ext cx="3917900" cy="1865523"/>
        </a:xfrm>
        <a:prstGeom prst="rect">
          <a:avLst/>
        </a:prstGeom>
        <a:solidFill>
          <a:srgbClr val="0049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76% do not offer training </a:t>
          </a:r>
        </a:p>
      </dsp:txBody>
      <dsp:txXfrm>
        <a:off x="0" y="251568"/>
        <a:ext cx="3917900" cy="1865523"/>
      </dsp:txXfrm>
    </dsp:sp>
    <dsp:sp modelId="{EE3FDFFD-9CD7-4556-B4A7-C01D9356BFB8}">
      <dsp:nvSpPr>
        <dsp:cNvPr id="0" name=""/>
        <dsp:cNvSpPr/>
      </dsp:nvSpPr>
      <dsp:spPr>
        <a:xfrm>
          <a:off x="4310695" y="251568"/>
          <a:ext cx="3917900" cy="1865523"/>
        </a:xfrm>
        <a:prstGeom prst="rect">
          <a:avLst/>
        </a:prstGeom>
        <a:solidFill>
          <a:srgbClr val="0049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81% lack a workplace policy</a:t>
          </a:r>
        </a:p>
      </dsp:txBody>
      <dsp:txXfrm>
        <a:off x="4310695" y="251568"/>
        <a:ext cx="3917900" cy="1865523"/>
      </dsp:txXfrm>
    </dsp:sp>
    <dsp:sp modelId="{C30670BF-61F1-4693-A021-6A882EA25BF1}">
      <dsp:nvSpPr>
        <dsp:cNvPr id="0" name=""/>
        <dsp:cNvSpPr/>
      </dsp:nvSpPr>
      <dsp:spPr>
        <a:xfrm>
          <a:off x="1004" y="2508882"/>
          <a:ext cx="3917900" cy="1865523"/>
        </a:xfrm>
        <a:prstGeom prst="rect">
          <a:avLst/>
        </a:prstGeom>
        <a:solidFill>
          <a:srgbClr val="0049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41% who drug test don’t test for synthetic opioids</a:t>
          </a:r>
        </a:p>
      </dsp:txBody>
      <dsp:txXfrm>
        <a:off x="1004" y="2508882"/>
        <a:ext cx="3917900" cy="1865523"/>
      </dsp:txXfrm>
    </dsp:sp>
    <dsp:sp modelId="{D90DD0ED-E703-4D70-973F-75C999636450}">
      <dsp:nvSpPr>
        <dsp:cNvPr id="0" name=""/>
        <dsp:cNvSpPr/>
      </dsp:nvSpPr>
      <dsp:spPr>
        <a:xfrm>
          <a:off x="4310695" y="2508882"/>
          <a:ext cx="3917900" cy="1865523"/>
        </a:xfrm>
        <a:prstGeom prst="rect">
          <a:avLst/>
        </a:prstGeom>
        <a:solidFill>
          <a:srgbClr val="0049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Many lack sufficient insurance coverage for substance use and mental health treatment</a:t>
          </a:r>
        </a:p>
      </dsp:txBody>
      <dsp:txXfrm>
        <a:off x="4310695" y="2508882"/>
        <a:ext cx="3917900" cy="1865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B62AD-6F90-44E7-B682-7310C8F33263}">
      <dsp:nvSpPr>
        <dsp:cNvPr id="0" name=""/>
        <dsp:cNvSpPr/>
      </dsp:nvSpPr>
      <dsp:spPr>
        <a:xfrm>
          <a:off x="1438004" y="-108979"/>
          <a:ext cx="5379496" cy="5379496"/>
        </a:xfrm>
        <a:prstGeom prst="circularArrow">
          <a:avLst>
            <a:gd name="adj1" fmla="val 5544"/>
            <a:gd name="adj2" fmla="val 330680"/>
            <a:gd name="adj3" fmla="val 13520774"/>
            <a:gd name="adj4" fmla="val 1754328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D0152-6BA8-48CC-9C7C-5FABAA8160A0}">
      <dsp:nvSpPr>
        <dsp:cNvPr id="0" name=""/>
        <dsp:cNvSpPr/>
      </dsp:nvSpPr>
      <dsp:spPr>
        <a:xfrm>
          <a:off x="3375570" y="-78859"/>
          <a:ext cx="2790601" cy="102499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Written policy with union and employee involvement</a:t>
          </a:r>
        </a:p>
      </dsp:txBody>
      <dsp:txXfrm>
        <a:off x="3425606" y="-28823"/>
        <a:ext cx="2690529" cy="924920"/>
      </dsp:txXfrm>
    </dsp:sp>
    <dsp:sp modelId="{3B104A60-04CB-4600-B327-C9259E4CC724}">
      <dsp:nvSpPr>
        <dsp:cNvPr id="0" name=""/>
        <dsp:cNvSpPr/>
      </dsp:nvSpPr>
      <dsp:spPr>
        <a:xfrm>
          <a:off x="5619993" y="1257749"/>
          <a:ext cx="2837688" cy="1092125"/>
        </a:xfrm>
        <a:prstGeom prst="round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Training of supervisors, managers, union reps, and employees</a:t>
          </a:r>
        </a:p>
      </dsp:txBody>
      <dsp:txXfrm>
        <a:off x="5673306" y="1311062"/>
        <a:ext cx="2731062" cy="985499"/>
      </dsp:txXfrm>
    </dsp:sp>
    <dsp:sp modelId="{7300F71E-DE8A-4745-A780-31E02D05F17C}">
      <dsp:nvSpPr>
        <dsp:cNvPr id="0" name=""/>
        <dsp:cNvSpPr/>
      </dsp:nvSpPr>
      <dsp:spPr>
        <a:xfrm>
          <a:off x="5063956" y="2587879"/>
          <a:ext cx="2722280" cy="1037299"/>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Access to treatment for addiction, facilitated by the workplace or union</a:t>
          </a:r>
        </a:p>
      </dsp:txBody>
      <dsp:txXfrm>
        <a:off x="5114593" y="2638516"/>
        <a:ext cx="2621006" cy="936025"/>
      </dsp:txXfrm>
    </dsp:sp>
    <dsp:sp modelId="{F14D7DD1-CCCB-448A-89CB-4E91C2E544DB}">
      <dsp:nvSpPr>
        <dsp:cNvPr id="0" name=""/>
        <dsp:cNvSpPr/>
      </dsp:nvSpPr>
      <dsp:spPr>
        <a:xfrm>
          <a:off x="4489132" y="3978170"/>
          <a:ext cx="2768280" cy="994337"/>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Leave of absence for detoxification and treatment</a:t>
          </a:r>
        </a:p>
      </dsp:txBody>
      <dsp:txXfrm>
        <a:off x="4537672" y="4026710"/>
        <a:ext cx="2671200" cy="897257"/>
      </dsp:txXfrm>
    </dsp:sp>
    <dsp:sp modelId="{F6856152-448A-454E-9BAE-8EFBBD67D86F}">
      <dsp:nvSpPr>
        <dsp:cNvPr id="0" name=""/>
        <dsp:cNvSpPr/>
      </dsp:nvSpPr>
      <dsp:spPr>
        <a:xfrm>
          <a:off x="979828" y="3968015"/>
          <a:ext cx="2806557" cy="994337"/>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Leave for medical appointments and recovery meetings</a:t>
          </a:r>
        </a:p>
      </dsp:txBody>
      <dsp:txXfrm>
        <a:off x="1028368" y="4016555"/>
        <a:ext cx="2709477" cy="897257"/>
      </dsp:txXfrm>
    </dsp:sp>
    <dsp:sp modelId="{7A6DEC70-BD6A-41D3-A71A-9973A0040519}">
      <dsp:nvSpPr>
        <dsp:cNvPr id="0" name=""/>
        <dsp:cNvSpPr/>
      </dsp:nvSpPr>
      <dsp:spPr>
        <a:xfrm>
          <a:off x="57704" y="2543605"/>
          <a:ext cx="2791654" cy="1025714"/>
        </a:xfrm>
        <a:prstGeom prst="round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Alternate duty assignments</a:t>
          </a:r>
        </a:p>
      </dsp:txBody>
      <dsp:txXfrm>
        <a:off x="107775" y="2593676"/>
        <a:ext cx="2691512" cy="925572"/>
      </dsp:txXfrm>
    </dsp:sp>
    <dsp:sp modelId="{D2FF8822-F0A0-4EFA-B9C7-CCED0898B9B6}">
      <dsp:nvSpPr>
        <dsp:cNvPr id="0" name=""/>
        <dsp:cNvSpPr/>
      </dsp:nvSpPr>
      <dsp:spPr>
        <a:xfrm>
          <a:off x="0" y="1252289"/>
          <a:ext cx="2797442" cy="1009648"/>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Reassignments to nonhazardous work</a:t>
          </a:r>
        </a:p>
      </dsp:txBody>
      <dsp:txXfrm>
        <a:off x="49287" y="1301576"/>
        <a:ext cx="2698868" cy="911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67B57-6C2D-48CA-AF3F-2DFC0EF95239}">
      <dsp:nvSpPr>
        <dsp:cNvPr id="0" name=""/>
        <dsp:cNvSpPr/>
      </dsp:nvSpPr>
      <dsp:spPr>
        <a:xfrm>
          <a:off x="34880" y="1309214"/>
          <a:ext cx="3161874" cy="1757122"/>
        </a:xfrm>
        <a:prstGeom prst="roundRect">
          <a:avLst>
            <a:gd name="adj" fmla="val 10000"/>
          </a:avLst>
        </a:prstGeom>
        <a:solidFill>
          <a:srgbClr val="526E2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Alternative-to-discipline (ATD) programs help workers recover from addiction and return to work without losing their jobs.</a:t>
          </a:r>
        </a:p>
      </dsp:txBody>
      <dsp:txXfrm>
        <a:off x="86344" y="1360678"/>
        <a:ext cx="3058946" cy="1654194"/>
      </dsp:txXfrm>
    </dsp:sp>
    <dsp:sp modelId="{F0F595CA-171E-4A05-8EBC-B27DFD9F5899}">
      <dsp:nvSpPr>
        <dsp:cNvPr id="0" name=""/>
        <dsp:cNvSpPr/>
      </dsp:nvSpPr>
      <dsp:spPr>
        <a:xfrm rot="17064356">
          <a:off x="2551713" y="1347257"/>
          <a:ext cx="1717341" cy="17692"/>
        </a:xfrm>
        <a:custGeom>
          <a:avLst/>
          <a:gdLst/>
          <a:ahLst/>
          <a:cxnLst/>
          <a:rect l="0" t="0" r="0" b="0"/>
          <a:pathLst>
            <a:path>
              <a:moveTo>
                <a:pt x="0" y="8846"/>
              </a:moveTo>
              <a:lnTo>
                <a:pt x="1717341" y="88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367450" y="1313169"/>
        <a:ext cx="85867" cy="85867"/>
      </dsp:txXfrm>
    </dsp:sp>
    <dsp:sp modelId="{EB234671-36B5-488A-8707-F74A143BB1B6}">
      <dsp:nvSpPr>
        <dsp:cNvPr id="0" name=""/>
        <dsp:cNvSpPr/>
      </dsp:nvSpPr>
      <dsp:spPr>
        <a:xfrm>
          <a:off x="3624012" y="5077"/>
          <a:ext cx="6290299" cy="1038708"/>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The worker enters a substance use treatment program.</a:t>
          </a:r>
        </a:p>
      </dsp:txBody>
      <dsp:txXfrm>
        <a:off x="3654435" y="35500"/>
        <a:ext cx="6229453" cy="977862"/>
      </dsp:txXfrm>
    </dsp:sp>
    <dsp:sp modelId="{A7CDE994-42E9-4961-A406-BB2974A8C5D8}">
      <dsp:nvSpPr>
        <dsp:cNvPr id="0" name=""/>
        <dsp:cNvSpPr/>
      </dsp:nvSpPr>
      <dsp:spPr>
        <a:xfrm rot="18484801">
          <a:off x="3064011" y="1906282"/>
          <a:ext cx="692744" cy="17692"/>
        </a:xfrm>
        <a:custGeom>
          <a:avLst/>
          <a:gdLst/>
          <a:ahLst/>
          <a:cxnLst/>
          <a:rect l="0" t="0" r="0" b="0"/>
          <a:pathLst>
            <a:path>
              <a:moveTo>
                <a:pt x="0" y="8846"/>
              </a:moveTo>
              <a:lnTo>
                <a:pt x="692744" y="88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93065" y="1897809"/>
        <a:ext cx="34637" cy="34637"/>
      </dsp:txXfrm>
    </dsp:sp>
    <dsp:sp modelId="{FAE011CB-90C6-49F9-9412-BB8FA16A4397}">
      <dsp:nvSpPr>
        <dsp:cNvPr id="0" name=""/>
        <dsp:cNvSpPr/>
      </dsp:nvSpPr>
      <dsp:spPr>
        <a:xfrm>
          <a:off x="3624012" y="1123127"/>
          <a:ext cx="6290299" cy="1038708"/>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An individual sobriety and recovery program is established.</a:t>
          </a:r>
        </a:p>
      </dsp:txBody>
      <dsp:txXfrm>
        <a:off x="3654435" y="1153550"/>
        <a:ext cx="6229453" cy="977862"/>
      </dsp:txXfrm>
    </dsp:sp>
    <dsp:sp modelId="{F4F4DB75-4EAA-42F9-ADA4-16157897F8AC}">
      <dsp:nvSpPr>
        <dsp:cNvPr id="0" name=""/>
        <dsp:cNvSpPr/>
      </dsp:nvSpPr>
      <dsp:spPr>
        <a:xfrm rot="3238321">
          <a:off x="3033533" y="2499463"/>
          <a:ext cx="792686" cy="17692"/>
        </a:xfrm>
        <a:custGeom>
          <a:avLst/>
          <a:gdLst/>
          <a:ahLst/>
          <a:cxnLst/>
          <a:rect l="0" t="0" r="0" b="0"/>
          <a:pathLst>
            <a:path>
              <a:moveTo>
                <a:pt x="0" y="8846"/>
              </a:moveTo>
              <a:lnTo>
                <a:pt x="792686" y="88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10059" y="2488492"/>
        <a:ext cx="39634" cy="39634"/>
      </dsp:txXfrm>
    </dsp:sp>
    <dsp:sp modelId="{03DEC1AE-972F-4E44-A0CA-760D4DF5D387}">
      <dsp:nvSpPr>
        <dsp:cNvPr id="0" name=""/>
        <dsp:cNvSpPr/>
      </dsp:nvSpPr>
      <dsp:spPr>
        <a:xfrm>
          <a:off x="3662997" y="2253448"/>
          <a:ext cx="6290299" cy="1150791"/>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Return-to-work agreements involve drug testing and participation in recovery programs. In health care and law enforcement, no access to narcotics.</a:t>
          </a:r>
        </a:p>
      </dsp:txBody>
      <dsp:txXfrm>
        <a:off x="3696703" y="2287154"/>
        <a:ext cx="6222887" cy="1083379"/>
      </dsp:txXfrm>
    </dsp:sp>
    <dsp:sp modelId="{D3D21BA5-A0A0-4E63-A52C-7E7D603F7287}">
      <dsp:nvSpPr>
        <dsp:cNvPr id="0" name=""/>
        <dsp:cNvSpPr/>
      </dsp:nvSpPr>
      <dsp:spPr>
        <a:xfrm rot="4600063">
          <a:off x="2483971" y="3080373"/>
          <a:ext cx="1852824" cy="17692"/>
        </a:xfrm>
        <a:custGeom>
          <a:avLst/>
          <a:gdLst/>
          <a:ahLst/>
          <a:cxnLst/>
          <a:rect l="0" t="0" r="0" b="0"/>
          <a:pathLst>
            <a:path>
              <a:moveTo>
                <a:pt x="0" y="8846"/>
              </a:moveTo>
              <a:lnTo>
                <a:pt x="1852824" y="88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364063" y="3042899"/>
        <a:ext cx="92641" cy="92641"/>
      </dsp:txXfrm>
    </dsp:sp>
    <dsp:sp modelId="{493826DF-D1B2-47FA-B825-5F0CE48D01E3}">
      <dsp:nvSpPr>
        <dsp:cNvPr id="0" name=""/>
        <dsp:cNvSpPr/>
      </dsp:nvSpPr>
      <dsp:spPr>
        <a:xfrm>
          <a:off x="3624012" y="3471310"/>
          <a:ext cx="6290299" cy="1038708"/>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Continued treatment and monitoring for periods of 2 to 5 years.</a:t>
          </a:r>
        </a:p>
      </dsp:txBody>
      <dsp:txXfrm>
        <a:off x="3654435" y="3501733"/>
        <a:ext cx="6229453" cy="977862"/>
      </dsp:txXfrm>
    </dsp:sp>
    <dsp:sp modelId="{58CC949D-2821-4A31-AEC5-22AC6FF18EEB}">
      <dsp:nvSpPr>
        <dsp:cNvPr id="0" name=""/>
        <dsp:cNvSpPr/>
      </dsp:nvSpPr>
      <dsp:spPr>
        <a:xfrm>
          <a:off x="38984" y="3215450"/>
          <a:ext cx="3161874" cy="2160768"/>
        </a:xfrm>
        <a:prstGeom prst="roundRect">
          <a:avLst>
            <a:gd name="adj" fmla="val 10000"/>
          </a:avLst>
        </a:prstGeom>
        <a:solidFill>
          <a:srgbClr val="526E2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These programs have been successful by providing a nonpunitive pathway for workers to obtain treatment and keep their employment.</a:t>
          </a:r>
        </a:p>
      </dsp:txBody>
      <dsp:txXfrm>
        <a:off x="102271" y="3278737"/>
        <a:ext cx="3035300" cy="20341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17CE8-2394-487F-A700-8BE4DE2DE3C0}">
      <dsp:nvSpPr>
        <dsp:cNvPr id="0" name=""/>
        <dsp:cNvSpPr/>
      </dsp:nvSpPr>
      <dsp:spPr>
        <a:xfrm>
          <a:off x="5702" y="0"/>
          <a:ext cx="1944358" cy="2497507"/>
        </a:xfrm>
        <a:prstGeom prst="rect">
          <a:avLst/>
        </a:prstGeom>
        <a:solidFill>
          <a:srgbClr val="708D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rgbClr val="B0002D"/>
            </a:buClr>
            <a:buSzPct val="85000"/>
            <a:buFont typeface="Arial" pitchFamily="34" charset="0"/>
            <a:buNone/>
          </a:pPr>
          <a:r>
            <a:rPr lang="en-US" sz="2400" b="1" kern="1200" dirty="0">
              <a:ea typeface="MS PGothic" pitchFamily="34" charset="-128"/>
            </a:rPr>
            <a:t>Inhalation of powders and aerosols</a:t>
          </a:r>
          <a:endParaRPr lang="en-US" sz="2400" b="1" kern="1200" dirty="0"/>
        </a:p>
      </dsp:txBody>
      <dsp:txXfrm>
        <a:off x="5702" y="0"/>
        <a:ext cx="1944358" cy="2497507"/>
      </dsp:txXfrm>
    </dsp:sp>
    <dsp:sp modelId="{82BE6C14-39A6-4C83-888C-A5071E7F2E95}">
      <dsp:nvSpPr>
        <dsp:cNvPr id="0" name=""/>
        <dsp:cNvSpPr/>
      </dsp:nvSpPr>
      <dsp:spPr>
        <a:xfrm>
          <a:off x="2165445" y="0"/>
          <a:ext cx="1945822" cy="2497507"/>
        </a:xfrm>
        <a:prstGeom prst="rect">
          <a:avLst/>
        </a:prstGeom>
        <a:solidFill>
          <a:srgbClr val="3461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a typeface="MS PGothic" pitchFamily="34" charset="-128"/>
            </a:rPr>
            <a:t>Skin, eye, and mucous membrane absorption</a:t>
          </a:r>
        </a:p>
      </dsp:txBody>
      <dsp:txXfrm>
        <a:off x="2165445" y="0"/>
        <a:ext cx="1945822" cy="2497507"/>
      </dsp:txXfrm>
    </dsp:sp>
    <dsp:sp modelId="{B7BDF0D5-1244-4C4F-A15E-5496F42461FB}">
      <dsp:nvSpPr>
        <dsp:cNvPr id="0" name=""/>
        <dsp:cNvSpPr/>
      </dsp:nvSpPr>
      <dsp:spPr>
        <a:xfrm>
          <a:off x="4326651" y="0"/>
          <a:ext cx="1869964" cy="2497507"/>
        </a:xfrm>
        <a:prstGeom prst="rect">
          <a:avLst/>
        </a:prstGeom>
        <a:solidFill>
          <a:srgbClr val="C520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a typeface="MS PGothic" pitchFamily="34" charset="-128"/>
            </a:rPr>
            <a:t>Incidental ingestion (hand to mouth)</a:t>
          </a:r>
        </a:p>
      </dsp:txBody>
      <dsp:txXfrm>
        <a:off x="4326651" y="0"/>
        <a:ext cx="1869964" cy="2497507"/>
      </dsp:txXfrm>
    </dsp:sp>
    <dsp:sp modelId="{79BD180F-195C-4952-8EA0-842D948D0331}">
      <dsp:nvSpPr>
        <dsp:cNvPr id="0" name=""/>
        <dsp:cNvSpPr/>
      </dsp:nvSpPr>
      <dsp:spPr>
        <a:xfrm>
          <a:off x="6412000" y="0"/>
          <a:ext cx="1811896" cy="2497507"/>
        </a:xfrm>
        <a:prstGeom prst="rect">
          <a:avLst/>
        </a:prstGeom>
        <a:solidFill>
          <a:srgbClr val="D865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a typeface="MS PGothic" pitchFamily="34" charset="-128"/>
            </a:rPr>
            <a:t>Accidental inoculation with sharps or needles</a:t>
          </a:r>
        </a:p>
      </dsp:txBody>
      <dsp:txXfrm>
        <a:off x="6412000" y="0"/>
        <a:ext cx="1811896" cy="24975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45E11-1433-4D97-9A00-06AD39B5177B}"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E4B42-6FB9-46FF-9BF3-E76906A8CC40}" type="slidenum">
              <a:rPr lang="en-US" smtClean="0"/>
              <a:t>‹#›</a:t>
            </a:fld>
            <a:endParaRPr lang="en-US"/>
          </a:p>
        </p:txBody>
      </p:sp>
    </p:spTree>
    <p:extLst>
      <p:ext uri="{BB962C8B-B14F-4D97-AF65-F5344CB8AC3E}">
        <p14:creationId xmlns:p14="http://schemas.microsoft.com/office/powerpoint/2010/main" val="120544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opioids/overdoseprevention/index.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ools.niehs.nih.gov/wetp/index.cfm?id=258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rxawareness/treatment/index.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drugabuse.gov/publications/research-reports/common-comorbidities-substance-use-disorders/part-1-connection-between-substance-use-disorders-mental-illnes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dc.gov/hrqol/wellbeing.htm#thre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mentalhealth.gov/basics/what-is-mental-health"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mentalhealth.gov/talk/people-mental-health-problems"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and websites up-to-date as of: 10/27/2023</a:t>
            </a:r>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1</a:t>
            </a:fld>
            <a:endParaRPr lang="en-US"/>
          </a:p>
        </p:txBody>
      </p:sp>
    </p:spTree>
    <p:extLst>
      <p:ext uri="{BB962C8B-B14F-4D97-AF65-F5344CB8AC3E}">
        <p14:creationId xmlns:p14="http://schemas.microsoft.com/office/powerpoint/2010/main" val="65138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a:p>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Substance Abuse and Mental Health Services Administration. 2014. Results from the 2013 National Survey on Drug Use and Health: Summary of National Findings, NSDUH Series H-48, HHS Publication No. (SMA) 14-4863. Rockville, MD: Substance Abuse and Mental Health Services Administration. </a:t>
            </a:r>
          </a:p>
          <a:p>
            <a:r>
              <a:rPr lang="en-US" dirty="0" err="1"/>
              <a:t>Dydyk</a:t>
            </a:r>
            <a:r>
              <a:rPr lang="en-US" dirty="0"/>
              <a:t> AM, Jain NK, Gupta M. Opioid Use Disorder. In: </a:t>
            </a:r>
            <a:r>
              <a:rPr lang="en-US" dirty="0" err="1"/>
              <a:t>StatPearls</a:t>
            </a:r>
            <a:r>
              <a:rPr lang="en-US" dirty="0"/>
              <a:t>. Treasure Island (FL): </a:t>
            </a:r>
            <a:r>
              <a:rPr lang="en-US" dirty="0" err="1"/>
              <a:t>StatPearls</a:t>
            </a:r>
            <a:r>
              <a:rPr lang="en-US" dirty="0"/>
              <a:t> Publishing; 2021.</a:t>
            </a:r>
          </a:p>
          <a:p>
            <a:r>
              <a:rPr lang="en-US" dirty="0"/>
              <a:t>Photo: Earl Dotter</a:t>
            </a:r>
          </a:p>
        </p:txBody>
      </p:sp>
      <p:sp>
        <p:nvSpPr>
          <p:cNvPr id="4" name="Slide Number Placeholder 3"/>
          <p:cNvSpPr>
            <a:spLocks noGrp="1"/>
          </p:cNvSpPr>
          <p:nvPr>
            <p:ph type="sldNum" sz="quarter" idx="5"/>
          </p:nvPr>
        </p:nvSpPr>
        <p:spPr/>
        <p:txBody>
          <a:bodyPr/>
          <a:lstStyle/>
          <a:p>
            <a:fld id="{451D6137-E163-4DDF-8EB3-8AF66834D17F}" type="slidenum">
              <a:rPr lang="en-US" smtClean="0"/>
              <a:t>12</a:t>
            </a:fld>
            <a:endParaRPr lang="en-US" dirty="0"/>
          </a:p>
        </p:txBody>
      </p:sp>
    </p:spTree>
    <p:extLst>
      <p:ext uri="{BB962C8B-B14F-4D97-AF65-F5344CB8AC3E}">
        <p14:creationId xmlns:p14="http://schemas.microsoft.com/office/powerpoint/2010/main" val="405475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Photo: U.S. Department of Veterans Affairs</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13</a:t>
            </a:fld>
            <a:endParaRPr lang="en-US" dirty="0"/>
          </a:p>
        </p:txBody>
      </p:sp>
    </p:spTree>
    <p:extLst>
      <p:ext uri="{BB962C8B-B14F-4D97-AF65-F5344CB8AC3E}">
        <p14:creationId xmlns:p14="http://schemas.microsoft.com/office/powerpoint/2010/main" val="370049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a:p>
            <a:r>
              <a:rPr lang="en-US" dirty="0"/>
              <a:t>Source: New York State Office of Alcoholism and Substance Abuse Services. Recognizing the Signs of Addiction. Available: https://combataddiction.ny.gov/warning-signs.</a:t>
            </a:r>
          </a:p>
        </p:txBody>
      </p:sp>
      <p:sp>
        <p:nvSpPr>
          <p:cNvPr id="4" name="Slide Number Placeholder 3"/>
          <p:cNvSpPr>
            <a:spLocks noGrp="1"/>
          </p:cNvSpPr>
          <p:nvPr>
            <p:ph type="sldNum" sz="quarter" idx="5"/>
          </p:nvPr>
        </p:nvSpPr>
        <p:spPr/>
        <p:txBody>
          <a:bodyPr/>
          <a:lstStyle/>
          <a:p>
            <a:fld id="{451D6137-E163-4DDF-8EB3-8AF66834D17F}" type="slidenum">
              <a:rPr lang="en-US" smtClean="0"/>
              <a:t>14</a:t>
            </a:fld>
            <a:endParaRPr lang="en-US" dirty="0"/>
          </a:p>
        </p:txBody>
      </p:sp>
    </p:spTree>
    <p:extLst>
      <p:ext uri="{BB962C8B-B14F-4D97-AF65-F5344CB8AC3E}">
        <p14:creationId xmlns:p14="http://schemas.microsoft.com/office/powerpoint/2010/main" val="284090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Source: New York State Office of Alcoholism and Substance Abuse Services. Recognizing the Signs of Addiction. Available: https://combataddiction.ny.gov/warning-signs.</a:t>
            </a:r>
          </a:p>
          <a:p>
            <a:endParaRPr lang="en-US" dirty="0"/>
          </a:p>
          <a:p>
            <a:r>
              <a:rPr lang="en-US" dirty="0"/>
              <a:t>Photo: U.S. Department of Veterans Affairs</a:t>
            </a:r>
          </a:p>
        </p:txBody>
      </p:sp>
      <p:sp>
        <p:nvSpPr>
          <p:cNvPr id="4" name="Slide Number Placeholder 3"/>
          <p:cNvSpPr>
            <a:spLocks noGrp="1"/>
          </p:cNvSpPr>
          <p:nvPr>
            <p:ph type="sldNum" sz="quarter" idx="5"/>
          </p:nvPr>
        </p:nvSpPr>
        <p:spPr/>
        <p:txBody>
          <a:bodyPr/>
          <a:lstStyle/>
          <a:p>
            <a:fld id="{451D6137-E163-4DDF-8EB3-8AF66834D17F}" type="slidenum">
              <a:rPr lang="en-US" smtClean="0"/>
              <a:t>15</a:t>
            </a:fld>
            <a:endParaRPr lang="en-US" dirty="0"/>
          </a:p>
        </p:txBody>
      </p:sp>
    </p:spTree>
    <p:extLst>
      <p:ext uri="{BB962C8B-B14F-4D97-AF65-F5344CB8AC3E}">
        <p14:creationId xmlns:p14="http://schemas.microsoft.com/office/powerpoint/2010/main" val="163843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endParaRPr lang="en-US" b="1" dirty="0"/>
          </a:p>
          <a:p>
            <a:pPr fontAlgn="base"/>
            <a:endParaRPr lang="en-US" dirty="0"/>
          </a:p>
          <a:p>
            <a:pPr fontAlgn="base"/>
            <a:r>
              <a:rPr lang="en-US" dirty="0"/>
              <a:t>Source: National Institute on Drug Abuse. Fentanyl. Available: https://www.drugabuse.gov/publications/drugfacts/fentanyl.</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16</a:t>
            </a:fld>
            <a:endParaRPr lang="en-US" dirty="0"/>
          </a:p>
        </p:txBody>
      </p:sp>
    </p:spTree>
    <p:extLst>
      <p:ext uri="{BB962C8B-B14F-4D97-AF65-F5344CB8AC3E}">
        <p14:creationId xmlns:p14="http://schemas.microsoft.com/office/powerpoint/2010/main" val="368118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pPr defTabSz="474739">
              <a:defRPr/>
            </a:pPr>
            <a:r>
              <a:rPr lang="en-US" b="0" dirty="0"/>
              <a:t>Photo: </a:t>
            </a:r>
            <a:r>
              <a:rPr lang="en-US" dirty="0"/>
              <a:t>Donna S. Heidel, CIH, FAIHA</a:t>
            </a:r>
          </a:p>
          <a:p>
            <a:pPr defTabSz="474739">
              <a:defRPr/>
            </a:pPr>
            <a:endParaRPr lang="en-US" b="0" dirty="0"/>
          </a:p>
        </p:txBody>
      </p:sp>
      <p:sp>
        <p:nvSpPr>
          <p:cNvPr id="4" name="Slide Number Placeholder 3"/>
          <p:cNvSpPr>
            <a:spLocks noGrp="1"/>
          </p:cNvSpPr>
          <p:nvPr>
            <p:ph type="sldNum" sz="quarter" idx="10"/>
          </p:nvPr>
        </p:nvSpPr>
        <p:spPr/>
        <p:txBody>
          <a:bodyPr/>
          <a:lstStyle/>
          <a:p>
            <a:pPr defTabSz="465887">
              <a:defRPr/>
            </a:pPr>
            <a:fld id="{AEB3B4AB-C7BC-2F44-87CB-40F8A6C0B7ED}" type="slidenum">
              <a:rPr lang="en-US">
                <a:solidFill>
                  <a:prstClr val="black"/>
                </a:solidFill>
                <a:latin typeface="Calibri"/>
              </a:rPr>
              <a:pPr defTabSz="465887">
                <a:defRPr/>
              </a:pPr>
              <a:t>17</a:t>
            </a:fld>
            <a:endParaRPr lang="en-US" dirty="0">
              <a:solidFill>
                <a:prstClr val="black"/>
              </a:solidFill>
              <a:latin typeface="Calibri"/>
            </a:endParaRPr>
          </a:p>
        </p:txBody>
      </p:sp>
    </p:spTree>
    <p:extLst>
      <p:ext uri="{BB962C8B-B14F-4D97-AF65-F5344CB8AC3E}">
        <p14:creationId xmlns:p14="http://schemas.microsoft.com/office/powerpoint/2010/main" val="712176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defTabSz="465887">
              <a:defRPr/>
            </a:pPr>
            <a:r>
              <a:rPr lang="en-US" b="0" dirty="0"/>
              <a:t>Photos: </a:t>
            </a:r>
            <a:r>
              <a:rPr lang="en-US" dirty="0"/>
              <a:t>Donna S. Heidel, CIH, FAIHA</a:t>
            </a:r>
          </a:p>
        </p:txBody>
      </p:sp>
      <p:sp>
        <p:nvSpPr>
          <p:cNvPr id="4" name="Slide Number Placeholder 3"/>
          <p:cNvSpPr>
            <a:spLocks noGrp="1"/>
          </p:cNvSpPr>
          <p:nvPr>
            <p:ph type="sldNum" sz="quarter" idx="5"/>
          </p:nvPr>
        </p:nvSpPr>
        <p:spPr/>
        <p:txBody>
          <a:bodyPr/>
          <a:lstStyle/>
          <a:p>
            <a:fld id="{451D6137-E163-4DDF-8EB3-8AF66834D17F}" type="slidenum">
              <a:rPr lang="en-US" smtClean="0"/>
              <a:t>18</a:t>
            </a:fld>
            <a:endParaRPr lang="en-US" dirty="0"/>
          </a:p>
        </p:txBody>
      </p:sp>
    </p:spTree>
    <p:extLst>
      <p:ext uri="{BB962C8B-B14F-4D97-AF65-F5344CB8AC3E}">
        <p14:creationId xmlns:p14="http://schemas.microsoft.com/office/powerpoint/2010/main" val="3903599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https://www.cdc.gov/opioids/overdoseprevention/index.html</a:t>
            </a:r>
            <a:endParaRPr lang="en-US" dirty="0"/>
          </a:p>
          <a:p>
            <a:endParaRPr lang="en-US" dirty="0"/>
          </a:p>
        </p:txBody>
      </p:sp>
      <p:sp>
        <p:nvSpPr>
          <p:cNvPr id="4" name="Slide Number Placeholder 3"/>
          <p:cNvSpPr>
            <a:spLocks noGrp="1"/>
          </p:cNvSpPr>
          <p:nvPr>
            <p:ph type="sldNum" sz="quarter" idx="5"/>
          </p:nvPr>
        </p:nvSpPr>
        <p:spPr/>
        <p:txBody>
          <a:bodyPr/>
          <a:lstStyle/>
          <a:p>
            <a:fld id="{354E4B42-6FB9-46FF-9BF3-E76906A8CC40}" type="slidenum">
              <a:rPr lang="en-US" smtClean="0"/>
              <a:t>19</a:t>
            </a:fld>
            <a:endParaRPr lang="en-US"/>
          </a:p>
        </p:txBody>
      </p:sp>
    </p:spTree>
    <p:extLst>
      <p:ext uri="{BB962C8B-B14F-4D97-AF65-F5344CB8AC3E}">
        <p14:creationId xmlns:p14="http://schemas.microsoft.com/office/powerpoint/2010/main" val="3259176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CDC (Centers for Disease Control and Prevention). Opioid Overdose: Understanding the Epidemic. Available: https://www.cdc.gov/drugoverdose/epidemic/index.html.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CDC (Centers for Disease Control and Prevention). Opioid Overdose: </a:t>
            </a:r>
            <a:r>
              <a:rPr lang="en-US" sz="1200" b="0" i="0" kern="1200" dirty="0">
                <a:solidFill>
                  <a:schemeClr val="tx1"/>
                </a:solidFill>
                <a:effectLst/>
                <a:latin typeface="+mn-lt"/>
                <a:ea typeface="+mn-ea"/>
                <a:cs typeface="+mn-cs"/>
              </a:rPr>
              <a:t>Prescription Opioids. Available: </a:t>
            </a:r>
            <a:r>
              <a:rPr lang="en-US" dirty="0"/>
              <a:t>https://www.cdc.gov/drugoverdose/opioids/prescribed.html. </a:t>
            </a:r>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20</a:t>
            </a:fld>
            <a:endParaRPr lang="en-US" dirty="0"/>
          </a:p>
        </p:txBody>
      </p:sp>
    </p:spTree>
    <p:extLst>
      <p:ext uri="{BB962C8B-B14F-4D97-AF65-F5344CB8AC3E}">
        <p14:creationId xmlns:p14="http://schemas.microsoft.com/office/powerpoint/2010/main" val="3803840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21</a:t>
            </a:fld>
            <a:endParaRPr lang="en-US" dirty="0"/>
          </a:p>
        </p:txBody>
      </p:sp>
    </p:spTree>
    <p:extLst>
      <p:ext uri="{BB962C8B-B14F-4D97-AF65-F5344CB8AC3E}">
        <p14:creationId xmlns:p14="http://schemas.microsoft.com/office/powerpoint/2010/main" val="325882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https://tools.niehs.nih.gov/wetp/index.cfm?id=2587</a:t>
            </a:r>
            <a:endParaRPr lang="en-US" sz="1200" dirty="0"/>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2</a:t>
            </a:fld>
            <a:endParaRPr lang="en-US"/>
          </a:p>
        </p:txBody>
      </p:sp>
    </p:spTree>
    <p:extLst>
      <p:ext uri="{BB962C8B-B14F-4D97-AF65-F5344CB8AC3E}">
        <p14:creationId xmlns:p14="http://schemas.microsoft.com/office/powerpoint/2010/main" val="1024967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Source: Substance Abuse and Mental Health Services Administration. 2018. </a:t>
            </a:r>
            <a:r>
              <a:rPr lang="en-US" i="0" dirty="0"/>
              <a:t>Key Substance Use and Mental Health Indicators in the United States: Results from the 2017 National Survey on Drug Use and Health </a:t>
            </a:r>
            <a:r>
              <a:rPr lang="en-US" dirty="0"/>
              <a:t>(HHS Publication No. SMA 18-5068, NSDUH Series H-53). Rockville, MD: Center for Behavioral Health Statistics and Quality, Substance Abuse and Mental Health Services Administration. Available: </a:t>
            </a:r>
            <a:r>
              <a:rPr lang="en-US" sz="1200" u="none" kern="1200" dirty="0">
                <a:solidFill>
                  <a:schemeClr val="tx1"/>
                </a:solidFill>
                <a:effectLst/>
                <a:latin typeface="+mn-lt"/>
                <a:ea typeface="+mn-ea"/>
                <a:cs typeface="+mn-cs"/>
              </a:rPr>
              <a:t>https://www.samhsa.gov/data/nsduh/reports-detailed-tables-2017-NSDUH.</a:t>
            </a:r>
            <a:endParaRPr lang="en-US" u="none" dirty="0"/>
          </a:p>
          <a:p>
            <a:pPr defTabSz="931774">
              <a:defRPr/>
            </a:pPr>
            <a:endParaRPr lang="en-US" dirty="0"/>
          </a:p>
          <a:p>
            <a:pPr defTabSz="931774">
              <a:defRPr/>
            </a:pPr>
            <a:endParaRPr lang="en-US" dirty="0"/>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22</a:t>
            </a:fld>
            <a:endParaRPr lang="en-US" dirty="0"/>
          </a:p>
        </p:txBody>
      </p:sp>
    </p:spTree>
    <p:extLst>
      <p:ext uri="{BB962C8B-B14F-4D97-AF65-F5344CB8AC3E}">
        <p14:creationId xmlns:p14="http://schemas.microsoft.com/office/powerpoint/2010/main" val="2524467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IUOE International</a:t>
            </a:r>
          </a:p>
          <a:p>
            <a:endParaRPr lang="en-US" dirty="0"/>
          </a:p>
        </p:txBody>
      </p:sp>
      <p:sp>
        <p:nvSpPr>
          <p:cNvPr id="4" name="Slide Number Placeholder 3"/>
          <p:cNvSpPr>
            <a:spLocks noGrp="1"/>
          </p:cNvSpPr>
          <p:nvPr>
            <p:ph type="sldNum" sz="quarter" idx="5"/>
          </p:nvPr>
        </p:nvSpPr>
        <p:spPr/>
        <p:txBody>
          <a:bodyPr/>
          <a:lstStyle/>
          <a:p>
            <a:fld id="{354E4B42-6FB9-46FF-9BF3-E76906A8CC40}" type="slidenum">
              <a:rPr lang="en-US" smtClean="0"/>
              <a:t>23</a:t>
            </a:fld>
            <a:endParaRPr lang="en-US"/>
          </a:p>
        </p:txBody>
      </p:sp>
    </p:spTree>
    <p:extLst>
      <p:ext uri="{BB962C8B-B14F-4D97-AF65-F5344CB8AC3E}">
        <p14:creationId xmlns:p14="http://schemas.microsoft.com/office/powerpoint/2010/main" val="3240142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hlinkClick r:id="rId3"/>
              </a:rPr>
              <a:t>https://www.cdc.gov/rxawareness/treatment/index.html</a:t>
            </a:r>
            <a:endParaRPr lang="en-US"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fld id="{354E4B42-6FB9-46FF-9BF3-E76906A8CC40}" type="slidenum">
              <a:rPr lang="en-US" smtClean="0"/>
              <a:t>24</a:t>
            </a:fld>
            <a:endParaRPr lang="en-US"/>
          </a:p>
        </p:txBody>
      </p:sp>
    </p:spTree>
    <p:extLst>
      <p:ext uri="{BB962C8B-B14F-4D97-AF65-F5344CB8AC3E}">
        <p14:creationId xmlns:p14="http://schemas.microsoft.com/office/powerpoint/2010/main" val="3410444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Sources: </a:t>
            </a:r>
          </a:p>
          <a:p>
            <a:r>
              <a:rPr lang="en-US" sz="1200" b="0" i="0" u="none" strike="noStrike" kern="1200" baseline="0" dirty="0">
                <a:solidFill>
                  <a:schemeClr val="tx1"/>
                </a:solidFill>
                <a:latin typeface="+mn-lt"/>
                <a:ea typeface="+mn-ea"/>
                <a:cs typeface="+mn-cs"/>
              </a:rPr>
              <a:t>Bondurant S, Lindo JM, Swensen ID. 2018. Access to substance abuse treatment, drug overdose deaths, and crime. Econofact, 16 March. Available: https://econofact.org/access-to-substance-abuse-treatment-drug-overdose-deaths-and-crime.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President’s Commission On Combating Drug Addiction And The Opioid Crisis Final Report. 2017. Available: https://trumpwhitehouse.archives.gov/sites/whitehouse.gov/files/images/Final_Report_Draft_11-15-2017.pdf.</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25</a:t>
            </a:fld>
            <a:endParaRPr lang="en-US" dirty="0"/>
          </a:p>
        </p:txBody>
      </p:sp>
    </p:spTree>
    <p:extLst>
      <p:ext uri="{BB962C8B-B14F-4D97-AF65-F5344CB8AC3E}">
        <p14:creationId xmlns:p14="http://schemas.microsoft.com/office/powerpoint/2010/main" val="3464083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CA" dirty="0"/>
          </a:p>
          <a:p>
            <a:pPr lvl="0"/>
            <a:endParaRPr lang="en-US" dirty="0"/>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26</a:t>
            </a:fld>
            <a:endParaRPr lang="en-US" dirty="0"/>
          </a:p>
        </p:txBody>
      </p:sp>
    </p:spTree>
    <p:extLst>
      <p:ext uri="{BB962C8B-B14F-4D97-AF65-F5344CB8AC3E}">
        <p14:creationId xmlns:p14="http://schemas.microsoft.com/office/powerpoint/2010/main" val="3615739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pPr defTabSz="931774">
              <a:defRPr/>
            </a:pPr>
            <a:endParaRPr lang="en-US" b="1" dirty="0"/>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28</a:t>
            </a:fld>
            <a:endParaRPr lang="en-US" dirty="0"/>
          </a:p>
        </p:txBody>
      </p:sp>
    </p:spTree>
    <p:extLst>
      <p:ext uri="{BB962C8B-B14F-4D97-AF65-F5344CB8AC3E}">
        <p14:creationId xmlns:p14="http://schemas.microsoft.com/office/powerpoint/2010/main" val="2196308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Source: U.S. Department of Labor, Bureau of Labor Statistics. 2018. Employer-Reported Workplace Injuries and Illnesses – 2017. News Release. USDOL 18-1788. Available: https://www.bls.gov/news.release/pdf/osh.pdf. </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30</a:t>
            </a:fld>
            <a:endParaRPr lang="en-US" dirty="0"/>
          </a:p>
        </p:txBody>
      </p:sp>
    </p:spTree>
    <p:extLst>
      <p:ext uri="{BB962C8B-B14F-4D97-AF65-F5344CB8AC3E}">
        <p14:creationId xmlns:p14="http://schemas.microsoft.com/office/powerpoint/2010/main" val="568954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Source: Massachusetts Department of Public Health, Occupational Health Surveillance Program. 2018. Opioid-related Overdose Deaths in Massachusetts by Industry and Occupation, 2011-2015. Boston, MA: Massachusetts Department of Public Health. Available: https://www.mass.gov/doc/opioid-related-overdose-deaths-in-massachusetts-by-industry-and-occupation-2011-2015/download</a:t>
            </a:r>
          </a:p>
          <a:p>
            <a:endParaRPr lang="en-US" dirty="0"/>
          </a:p>
        </p:txBody>
      </p:sp>
      <p:sp>
        <p:nvSpPr>
          <p:cNvPr id="4" name="Slide Number Placeholder 3"/>
          <p:cNvSpPr>
            <a:spLocks noGrp="1"/>
          </p:cNvSpPr>
          <p:nvPr>
            <p:ph type="sldNum" sz="quarter" idx="10"/>
          </p:nvPr>
        </p:nvSpPr>
        <p:spPr/>
        <p:txBody>
          <a:bodyPr/>
          <a:lstStyle/>
          <a:p>
            <a:fld id="{451D6137-E163-4DDF-8EB3-8AF66834D17F}" type="slidenum">
              <a:rPr lang="en-US" smtClean="0"/>
              <a:t>31</a:t>
            </a:fld>
            <a:endParaRPr lang="en-US" dirty="0"/>
          </a:p>
        </p:txBody>
      </p:sp>
    </p:spTree>
    <p:extLst>
      <p:ext uri="{BB962C8B-B14F-4D97-AF65-F5344CB8AC3E}">
        <p14:creationId xmlns:p14="http://schemas.microsoft.com/office/powerpoint/2010/main" val="2734113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Source: Massachusetts Department of Public Health. 2021. Opioid-related Overdose Deaths in Massachusetts by Industry and Occupation, 2016-2017. Boston, MA: Massachusetts Department of Public Health. Available: https://www.mass.gov/doc/opioid-related-overdose-deaths-by-industry-and-occupation-2016-2017-0/download</a:t>
            </a:r>
            <a:endParaRPr lang="en-US" dirty="0"/>
          </a:p>
          <a:p>
            <a:endParaRPr lang="en-US" dirty="0"/>
          </a:p>
        </p:txBody>
      </p:sp>
      <p:sp>
        <p:nvSpPr>
          <p:cNvPr id="4" name="Slide Number Placeholder 3"/>
          <p:cNvSpPr>
            <a:spLocks noGrp="1"/>
          </p:cNvSpPr>
          <p:nvPr>
            <p:ph type="sldNum" sz="quarter" idx="10"/>
          </p:nvPr>
        </p:nvSpPr>
        <p:spPr/>
        <p:txBody>
          <a:bodyPr/>
          <a:lstStyle/>
          <a:p>
            <a:fld id="{451D6137-E163-4DDF-8EB3-8AF66834D17F}" type="slidenum">
              <a:rPr lang="en-US" smtClean="0"/>
              <a:t>32</a:t>
            </a:fld>
            <a:endParaRPr lang="en-US" dirty="0"/>
          </a:p>
        </p:txBody>
      </p:sp>
    </p:spTree>
    <p:extLst>
      <p:ext uri="{BB962C8B-B14F-4D97-AF65-F5344CB8AC3E}">
        <p14:creationId xmlns:p14="http://schemas.microsoft.com/office/powerpoint/2010/main" val="2676732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pPr defTabSz="931774">
              <a:defRPr/>
            </a:pPr>
            <a:r>
              <a:rPr lang="en-US" b="0" dirty="0"/>
              <a:t>Source</a:t>
            </a:r>
            <a:r>
              <a:rPr lang="en-US" b="0" baseline="0" dirty="0"/>
              <a:t> – Adapted from: </a:t>
            </a:r>
            <a:r>
              <a:rPr lang="en-US" b="0" dirty="0"/>
              <a:t>Letitia Davis, Massachusetts Department of Public Health, PowerPoint presentation presented at the NIEHS Worker Training Program Fall 2018 Technical Workshop, 24 October 2018.</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33</a:t>
            </a:fld>
            <a:endParaRPr lang="en-US" dirty="0"/>
          </a:p>
        </p:txBody>
      </p:sp>
    </p:spTree>
    <p:extLst>
      <p:ext uri="{BB962C8B-B14F-4D97-AF65-F5344CB8AC3E}">
        <p14:creationId xmlns:p14="http://schemas.microsoft.com/office/powerpoint/2010/main" val="128310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CDC (Centers for Disease Control and Prevention). Opioid Overdose: Prescription Opioids. Available: https://www.cdc.gov/drugoverdose/opioids/prescribed.html.  </a:t>
            </a:r>
          </a:p>
          <a:p>
            <a:endParaRPr lang="en-US" dirty="0"/>
          </a:p>
          <a:p>
            <a:r>
              <a:rPr lang="en-US" dirty="0"/>
              <a:t>Photo: U.S. Department of Veterans Affairs</a:t>
            </a:r>
          </a:p>
          <a:p>
            <a:pPr defTabSz="949478">
              <a:lnSpc>
                <a:spcPct val="90000"/>
              </a:lnSpc>
              <a:buClr>
                <a:srgbClr val="C00000"/>
              </a:buClr>
            </a:pPr>
            <a:endParaRPr lang="en-US" dirty="0"/>
          </a:p>
          <a:p>
            <a:endParaRPr lang="en-US" b="0" dirty="0"/>
          </a:p>
        </p:txBody>
      </p:sp>
      <p:sp>
        <p:nvSpPr>
          <p:cNvPr id="4" name="Slide Number Placeholder 3"/>
          <p:cNvSpPr>
            <a:spLocks noGrp="1"/>
          </p:cNvSpPr>
          <p:nvPr>
            <p:ph type="sldNum" sz="quarter" idx="10"/>
          </p:nvPr>
        </p:nvSpPr>
        <p:spPr/>
        <p:txBody>
          <a:bodyPr/>
          <a:lstStyle/>
          <a:p>
            <a:pPr defTabSz="465887">
              <a:defRPr/>
            </a:pPr>
            <a:fld id="{AEB3B4AB-C7BC-2F44-87CB-40F8A6C0B7ED}" type="slidenum">
              <a:rPr lang="en-US">
                <a:solidFill>
                  <a:prstClr val="black"/>
                </a:solidFill>
                <a:latin typeface="Calibri"/>
              </a:rPr>
              <a:pPr defTabSz="465887">
                <a:defRPr/>
              </a:pPr>
              <a:t>5</a:t>
            </a:fld>
            <a:endParaRPr lang="en-US" dirty="0">
              <a:solidFill>
                <a:prstClr val="black"/>
              </a:solidFill>
              <a:latin typeface="Calibri"/>
            </a:endParaRPr>
          </a:p>
        </p:txBody>
      </p:sp>
    </p:spTree>
    <p:extLst>
      <p:ext uri="{BB962C8B-B14F-4D97-AF65-F5344CB8AC3E}">
        <p14:creationId xmlns:p14="http://schemas.microsoft.com/office/powerpoint/2010/main" val="1892026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r>
              <a:rPr lang="en-US" b="0" dirty="0"/>
              <a:t>Photos and source: NIOSH (The National Institute for Occupational Safety and Health). Ergonomics and Musculoskeletal Disorders. Available: https://www.cdc.gov/niosh/topics/ergonomics/default.html.</a:t>
            </a:r>
          </a:p>
          <a:p>
            <a:endParaRPr lang="en-US" b="0" dirty="0"/>
          </a:p>
          <a:p>
            <a:endParaRPr lang="en-US" b="0" dirty="0"/>
          </a:p>
        </p:txBody>
      </p:sp>
      <p:sp>
        <p:nvSpPr>
          <p:cNvPr id="4" name="Slide Number Placeholder 3"/>
          <p:cNvSpPr>
            <a:spLocks noGrp="1"/>
          </p:cNvSpPr>
          <p:nvPr>
            <p:ph type="sldNum" sz="quarter" idx="5"/>
          </p:nvPr>
        </p:nvSpPr>
        <p:spPr/>
        <p:txBody>
          <a:bodyPr/>
          <a:lstStyle/>
          <a:p>
            <a:fld id="{451D6137-E163-4DDF-8EB3-8AF66834D17F}" type="slidenum">
              <a:rPr lang="en-US" smtClean="0"/>
              <a:t>35</a:t>
            </a:fld>
            <a:endParaRPr lang="en-US" dirty="0"/>
          </a:p>
        </p:txBody>
      </p:sp>
    </p:spTree>
    <p:extLst>
      <p:ext uri="{BB962C8B-B14F-4D97-AF65-F5344CB8AC3E}">
        <p14:creationId xmlns:p14="http://schemas.microsoft.com/office/powerpoint/2010/main" val="410278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r>
              <a:rPr lang="en-US" b="0" dirty="0"/>
              <a:t>Photos and source: NIOSH (The National Institute for Occupational Safety and Health). Ergonomics and Musculoskeletal Disorders. Available: https://www.cdc.gov/niosh/topics/ergonomics/default.html.</a:t>
            </a:r>
          </a:p>
          <a:p>
            <a:endParaRPr lang="en-US" b="0" dirty="0"/>
          </a:p>
        </p:txBody>
      </p:sp>
      <p:sp>
        <p:nvSpPr>
          <p:cNvPr id="4" name="Slide Number Placeholder 3"/>
          <p:cNvSpPr>
            <a:spLocks noGrp="1"/>
          </p:cNvSpPr>
          <p:nvPr>
            <p:ph type="sldNum" sz="quarter" idx="5"/>
          </p:nvPr>
        </p:nvSpPr>
        <p:spPr/>
        <p:txBody>
          <a:bodyPr/>
          <a:lstStyle/>
          <a:p>
            <a:fld id="{451D6137-E163-4DDF-8EB3-8AF66834D17F}" type="slidenum">
              <a:rPr lang="en-US" smtClean="0"/>
              <a:t>36</a:t>
            </a:fld>
            <a:endParaRPr lang="en-US" dirty="0"/>
          </a:p>
        </p:txBody>
      </p:sp>
    </p:spTree>
    <p:extLst>
      <p:ext uri="{BB962C8B-B14F-4D97-AF65-F5344CB8AC3E}">
        <p14:creationId xmlns:p14="http://schemas.microsoft.com/office/powerpoint/2010/main" val="1859599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37</a:t>
            </a:fld>
            <a:endParaRPr lang="en-US" dirty="0"/>
          </a:p>
        </p:txBody>
      </p:sp>
    </p:spTree>
    <p:extLst>
      <p:ext uri="{BB962C8B-B14F-4D97-AF65-F5344CB8AC3E}">
        <p14:creationId xmlns:p14="http://schemas.microsoft.com/office/powerpoint/2010/main" val="3486093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38</a:t>
            </a:fld>
            <a:endParaRPr lang="en-US" dirty="0"/>
          </a:p>
        </p:txBody>
      </p:sp>
    </p:spTree>
    <p:extLst>
      <p:ext uri="{BB962C8B-B14F-4D97-AF65-F5344CB8AC3E}">
        <p14:creationId xmlns:p14="http://schemas.microsoft.com/office/powerpoint/2010/main" val="1723098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endParaRPr lang="en-US" b="1" dirty="0"/>
          </a:p>
          <a:p>
            <a:endParaRPr lang="en-US" b="0" dirty="0"/>
          </a:p>
        </p:txBody>
      </p:sp>
      <p:sp>
        <p:nvSpPr>
          <p:cNvPr id="4" name="Slide Number Placeholder 3"/>
          <p:cNvSpPr>
            <a:spLocks noGrp="1"/>
          </p:cNvSpPr>
          <p:nvPr>
            <p:ph type="sldNum" sz="quarter" idx="10"/>
          </p:nvPr>
        </p:nvSpPr>
        <p:spPr/>
        <p:txBody>
          <a:bodyPr/>
          <a:lstStyle/>
          <a:p>
            <a:pPr defTabSz="465887">
              <a:defRPr/>
            </a:pPr>
            <a:fld id="{AEB3B4AB-C7BC-2F44-87CB-40F8A6C0B7ED}" type="slidenum">
              <a:rPr lang="en-US">
                <a:solidFill>
                  <a:prstClr val="black"/>
                </a:solidFill>
                <a:latin typeface="Calibri"/>
              </a:rPr>
              <a:pPr defTabSz="465887">
                <a:defRPr/>
              </a:pPr>
              <a:t>39</a:t>
            </a:fld>
            <a:endParaRPr lang="en-US" dirty="0">
              <a:solidFill>
                <a:prstClr val="black"/>
              </a:solidFill>
              <a:latin typeface="Calibri"/>
            </a:endParaRPr>
          </a:p>
        </p:txBody>
      </p:sp>
    </p:spTree>
    <p:extLst>
      <p:ext uri="{BB962C8B-B14F-4D97-AF65-F5344CB8AC3E}">
        <p14:creationId xmlns:p14="http://schemas.microsoft.com/office/powerpoint/2010/main" val="2675018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pPr defTabSz="931774">
              <a:defRPr/>
            </a:pPr>
            <a:r>
              <a:rPr lang="en-US" b="0" dirty="0"/>
              <a:t>Source</a:t>
            </a:r>
            <a:r>
              <a:rPr lang="en-US" b="0" baseline="0" dirty="0"/>
              <a:t> – Adapted from: </a:t>
            </a:r>
            <a:r>
              <a:rPr lang="en-US" b="0" dirty="0"/>
              <a:t>Letitia Davis, Massachusetts Department of Public Health, PowerPoint presentation presented at the NIEHS Worker Training Program Fall 2018 Technical Workshop, 24 October 2018.</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41</a:t>
            </a:fld>
            <a:endParaRPr lang="en-US" dirty="0"/>
          </a:p>
        </p:txBody>
      </p:sp>
    </p:spTree>
    <p:extLst>
      <p:ext uri="{BB962C8B-B14F-4D97-AF65-F5344CB8AC3E}">
        <p14:creationId xmlns:p14="http://schemas.microsoft.com/office/powerpoint/2010/main" val="686003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Hersman D. 2017. How the Prescription Drug Crisis is Impacting American Employers. National Safety Council.</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42</a:t>
            </a:fld>
            <a:endParaRPr lang="en-US" dirty="0"/>
          </a:p>
        </p:txBody>
      </p:sp>
    </p:spTree>
    <p:extLst>
      <p:ext uri="{BB962C8B-B14F-4D97-AF65-F5344CB8AC3E}">
        <p14:creationId xmlns:p14="http://schemas.microsoft.com/office/powerpoint/2010/main" val="1338834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Source: United States Department of Defense. Military Drug Program Historical Timeline. Available: http://prhome.defense.gov/Portals/52/Documents/RFM/Readiness/DDRP/docs/72208/DoD%20Drug%20Policy%20History.pdf.</a:t>
            </a:r>
          </a:p>
          <a:p>
            <a:endParaRPr lang="en-US" dirty="0"/>
          </a:p>
          <a:p>
            <a:r>
              <a:rPr lang="en-US" dirty="0"/>
              <a:t>Source: Reagan R. 1986. Executive Order 12564. Drug-free federal workplace. Fed Reg 51:32889. Available: https://www.archives.gov/federal-register/codification/executive-order/12564.html.</a:t>
            </a:r>
          </a:p>
        </p:txBody>
      </p:sp>
      <p:sp>
        <p:nvSpPr>
          <p:cNvPr id="4" name="Slide Number Placeholder 3"/>
          <p:cNvSpPr>
            <a:spLocks noGrp="1"/>
          </p:cNvSpPr>
          <p:nvPr>
            <p:ph type="sldNum" sz="quarter" idx="5"/>
          </p:nvPr>
        </p:nvSpPr>
        <p:spPr/>
        <p:txBody>
          <a:bodyPr/>
          <a:lstStyle/>
          <a:p>
            <a:fld id="{451D6137-E163-4DDF-8EB3-8AF66834D17F}" type="slidenum">
              <a:rPr lang="en-US" smtClean="0"/>
              <a:t>43</a:t>
            </a:fld>
            <a:endParaRPr lang="en-US" dirty="0"/>
          </a:p>
        </p:txBody>
      </p:sp>
    </p:spTree>
    <p:extLst>
      <p:ext uri="{BB962C8B-B14F-4D97-AF65-F5344CB8AC3E}">
        <p14:creationId xmlns:p14="http://schemas.microsoft.com/office/powerpoint/2010/main" val="3375983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44</a:t>
            </a:fld>
            <a:endParaRPr lang="en-US" dirty="0"/>
          </a:p>
        </p:txBody>
      </p:sp>
    </p:spTree>
    <p:extLst>
      <p:ext uri="{BB962C8B-B14F-4D97-AF65-F5344CB8AC3E}">
        <p14:creationId xmlns:p14="http://schemas.microsoft.com/office/powerpoint/2010/main" val="1060209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Source: Connecticut Department of Public Health. 2018. The Opioid Crisis and Connecticut’s Workforce: Updating Your Approach to Employees Suffering from Addiction Can Preserve Your Greatest Resource. Available: https://portal.ct.gov/-/media/Departments-and-Agencies/DPH/dph/environmental_health/occupationalhealth/Opioid-conference-writeup_FINAL-FINAL_11_28_18-(2).pdf?la=en.</a:t>
            </a:r>
          </a:p>
        </p:txBody>
      </p:sp>
      <p:sp>
        <p:nvSpPr>
          <p:cNvPr id="4" name="Slide Number Placeholder 3"/>
          <p:cNvSpPr>
            <a:spLocks noGrp="1"/>
          </p:cNvSpPr>
          <p:nvPr>
            <p:ph type="sldNum" sz="quarter" idx="5"/>
          </p:nvPr>
        </p:nvSpPr>
        <p:spPr/>
        <p:txBody>
          <a:bodyPr/>
          <a:lstStyle/>
          <a:p>
            <a:fld id="{451D6137-E163-4DDF-8EB3-8AF66834D17F}" type="slidenum">
              <a:rPr lang="en-US" smtClean="0"/>
              <a:t>45</a:t>
            </a:fld>
            <a:endParaRPr lang="en-US" dirty="0"/>
          </a:p>
        </p:txBody>
      </p:sp>
    </p:spTree>
    <p:extLst>
      <p:ext uri="{BB962C8B-B14F-4D97-AF65-F5344CB8AC3E}">
        <p14:creationId xmlns:p14="http://schemas.microsoft.com/office/powerpoint/2010/main" val="111651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49478">
              <a:defRPr/>
            </a:pPr>
            <a:r>
              <a:rPr lang="en-US" b="1" dirty="0"/>
              <a:t>Instructor notes:</a:t>
            </a:r>
          </a:p>
          <a:p>
            <a:pPr defTabSz="949478">
              <a:defRPr/>
            </a:pPr>
            <a:r>
              <a:rPr lang="fr-FR" dirty="0"/>
              <a:t>Source: CDC (Centers for Disease Control and Prevention). Opioid Overdose: Fentanyl. Available: https://www.cdc.gov/drugoverdose/opioids/fentanyl.html.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U.S. Drug Enforcement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photo shows seized illicit powered fentanyl.</a:t>
            </a:r>
          </a:p>
          <a:p>
            <a:endParaRPr lang="en-US" dirty="0"/>
          </a:p>
        </p:txBody>
      </p:sp>
      <p:sp>
        <p:nvSpPr>
          <p:cNvPr id="4" name="Slide Number Placeholder 3"/>
          <p:cNvSpPr>
            <a:spLocks noGrp="1"/>
          </p:cNvSpPr>
          <p:nvPr>
            <p:ph type="sldNum" sz="quarter" idx="10"/>
          </p:nvPr>
        </p:nvSpPr>
        <p:spPr/>
        <p:txBody>
          <a:bodyPr/>
          <a:lstStyle/>
          <a:p>
            <a:pPr defTabSz="465887">
              <a:defRPr/>
            </a:pPr>
            <a:fld id="{4700FFF6-524A-4D44-B33C-C6A31F2EC938}" type="slidenum">
              <a:rPr lang="en-US">
                <a:solidFill>
                  <a:prstClr val="black"/>
                </a:solidFill>
                <a:latin typeface="Calibri"/>
              </a:rPr>
              <a:pPr defTabSz="465887">
                <a:defRPr/>
              </a:pPr>
              <a:t>6</a:t>
            </a:fld>
            <a:endParaRPr lang="en-US" dirty="0">
              <a:solidFill>
                <a:prstClr val="black"/>
              </a:solidFill>
              <a:latin typeface="Calibri"/>
            </a:endParaRPr>
          </a:p>
        </p:txBody>
      </p:sp>
    </p:spTree>
    <p:extLst>
      <p:ext uri="{BB962C8B-B14F-4D97-AF65-F5344CB8AC3E}">
        <p14:creationId xmlns:p14="http://schemas.microsoft.com/office/powerpoint/2010/main" val="1279058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Source: Connecticut Department of Public Health. 2018. The Opioid Crisis and Connecticut’s Workforce: Updating Your Approach to Employees Suffering from Addiction Can Preserve Your Greatest Resource. Available: https://portal.ct.gov/-/media/Departments-and-Agencies/DPH/dph/environmental_health/occupationalhealth/Opioid-conference-writeup_FINAL-FINAL_11_28_18-(2).pdf?la=en.</a:t>
            </a:r>
          </a:p>
          <a:p>
            <a:endParaRPr lang="en-US" dirty="0"/>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46</a:t>
            </a:fld>
            <a:endParaRPr lang="en-US" dirty="0"/>
          </a:p>
        </p:txBody>
      </p:sp>
    </p:spTree>
    <p:extLst>
      <p:ext uri="{BB962C8B-B14F-4D97-AF65-F5344CB8AC3E}">
        <p14:creationId xmlns:p14="http://schemas.microsoft.com/office/powerpoint/2010/main" val="3514167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pPr defTabSz="465887">
              <a:defRPr/>
            </a:pPr>
            <a:r>
              <a:rPr lang="en-US" b="0" dirty="0"/>
              <a:t>Sources: </a:t>
            </a:r>
          </a:p>
          <a:p>
            <a:pPr defTabSz="465887">
              <a:defRPr/>
            </a:pPr>
            <a:r>
              <a:rPr lang="en-US" b="0" dirty="0"/>
              <a:t>Monroe TB, Kenaga H, Dietrich MS, Carter MA, Cowan RL. 2013. The prevalence of employed nurses identified or enrolled in substance use monitoring programs. </a:t>
            </a:r>
            <a:r>
              <a:rPr lang="pt-BR" b="0" dirty="0"/>
              <a:t>Nurs Res 62(1):10-15; doi:10.1097/NNR.0b013e31826ba3ca.</a:t>
            </a:r>
            <a:r>
              <a:rPr lang="en-US" b="0" dirty="0"/>
              <a:t> </a:t>
            </a:r>
          </a:p>
          <a:p>
            <a:pPr defTabSz="465887">
              <a:defRPr/>
            </a:pPr>
            <a:endParaRPr lang="en-US" b="0" dirty="0"/>
          </a:p>
          <a:p>
            <a:pPr defTabSz="465887">
              <a:defRPr/>
            </a:pPr>
            <a:r>
              <a:rPr lang="en-US" b="0" dirty="0"/>
              <a:t>NYSNA Statewide Peer Assistance for Nurses. 2017. Substance use among nurses and nursing students. “SPAN”ing New York State 14(2). </a:t>
            </a:r>
          </a:p>
          <a:p>
            <a:endParaRPr lang="en-US" b="0" dirty="0"/>
          </a:p>
        </p:txBody>
      </p:sp>
      <p:sp>
        <p:nvSpPr>
          <p:cNvPr id="4" name="Slide Number Placeholder 3"/>
          <p:cNvSpPr>
            <a:spLocks noGrp="1"/>
          </p:cNvSpPr>
          <p:nvPr>
            <p:ph type="sldNum" sz="quarter" idx="10"/>
          </p:nvPr>
        </p:nvSpPr>
        <p:spPr/>
        <p:txBody>
          <a:bodyPr/>
          <a:lstStyle/>
          <a:p>
            <a:pPr defTabSz="465887">
              <a:defRPr/>
            </a:pPr>
            <a:fld id="{AEB3B4AB-C7BC-2F44-87CB-40F8A6C0B7ED}" type="slidenum">
              <a:rPr lang="en-US">
                <a:solidFill>
                  <a:prstClr val="black"/>
                </a:solidFill>
                <a:latin typeface="Calibri"/>
              </a:rPr>
              <a:pPr defTabSz="465887">
                <a:defRPr/>
              </a:pPr>
              <a:t>47</a:t>
            </a:fld>
            <a:endParaRPr lang="en-US" dirty="0">
              <a:solidFill>
                <a:prstClr val="black"/>
              </a:solidFill>
              <a:latin typeface="Calibri"/>
            </a:endParaRPr>
          </a:p>
        </p:txBody>
      </p:sp>
    </p:spTree>
    <p:extLst>
      <p:ext uri="{BB962C8B-B14F-4D97-AF65-F5344CB8AC3E}">
        <p14:creationId xmlns:p14="http://schemas.microsoft.com/office/powerpoint/2010/main" val="2260361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48</a:t>
            </a:fld>
            <a:endParaRPr lang="en-US" dirty="0"/>
          </a:p>
        </p:txBody>
      </p:sp>
    </p:spTree>
    <p:extLst>
      <p:ext uri="{BB962C8B-B14F-4D97-AF65-F5344CB8AC3E}">
        <p14:creationId xmlns:p14="http://schemas.microsoft.com/office/powerpoint/2010/main" val="1969662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 </a:t>
            </a:r>
          </a:p>
        </p:txBody>
      </p:sp>
      <p:sp>
        <p:nvSpPr>
          <p:cNvPr id="4" name="Slide Number Placeholder 3"/>
          <p:cNvSpPr>
            <a:spLocks noGrp="1"/>
          </p:cNvSpPr>
          <p:nvPr>
            <p:ph type="sldNum" sz="quarter" idx="5"/>
          </p:nvPr>
        </p:nvSpPr>
        <p:spPr/>
        <p:txBody>
          <a:bodyPr/>
          <a:lstStyle/>
          <a:p>
            <a:fld id="{451D6137-E163-4DDF-8EB3-8AF66834D17F}" type="slidenum">
              <a:rPr lang="en-US" smtClean="0"/>
              <a:t>49</a:t>
            </a:fld>
            <a:endParaRPr lang="en-US" dirty="0"/>
          </a:p>
        </p:txBody>
      </p:sp>
    </p:spTree>
    <p:extLst>
      <p:ext uri="{BB962C8B-B14F-4D97-AF65-F5344CB8AC3E}">
        <p14:creationId xmlns:p14="http://schemas.microsoft.com/office/powerpoint/2010/main" val="16258026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50</a:t>
            </a:fld>
            <a:endParaRPr lang="en-US" dirty="0"/>
          </a:p>
        </p:txBody>
      </p:sp>
    </p:spTree>
    <p:extLst>
      <p:ext uri="{BB962C8B-B14F-4D97-AF65-F5344CB8AC3E}">
        <p14:creationId xmlns:p14="http://schemas.microsoft.com/office/powerpoint/2010/main" val="35649976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endParaRPr lang="en-US" b="1" dirty="0"/>
          </a:p>
          <a:p>
            <a:pPr marL="228600" indent="-228600">
              <a:buFont typeface="+mj-lt"/>
              <a:buAutoNum type="arabicPeriod"/>
            </a:pPr>
            <a:endParaRPr lang="en-US" dirty="0"/>
          </a:p>
          <a:p>
            <a:endParaRPr lang="en-US" b="0" dirty="0"/>
          </a:p>
        </p:txBody>
      </p:sp>
      <p:sp>
        <p:nvSpPr>
          <p:cNvPr id="4" name="Slide Number Placeholder 3"/>
          <p:cNvSpPr>
            <a:spLocks noGrp="1"/>
          </p:cNvSpPr>
          <p:nvPr>
            <p:ph type="sldNum" sz="quarter" idx="10"/>
          </p:nvPr>
        </p:nvSpPr>
        <p:spPr/>
        <p:txBody>
          <a:bodyPr/>
          <a:lstStyle/>
          <a:p>
            <a:pPr defTabSz="465887">
              <a:defRPr/>
            </a:pPr>
            <a:fld id="{AEB3B4AB-C7BC-2F44-87CB-40F8A6C0B7ED}" type="slidenum">
              <a:rPr lang="en-US">
                <a:solidFill>
                  <a:prstClr val="black"/>
                </a:solidFill>
                <a:latin typeface="Calibri"/>
              </a:rPr>
              <a:pPr defTabSz="465887">
                <a:defRPr/>
              </a:pPr>
              <a:t>51</a:t>
            </a:fld>
            <a:endParaRPr lang="en-US" dirty="0">
              <a:solidFill>
                <a:prstClr val="black"/>
              </a:solidFill>
              <a:latin typeface="Calibri"/>
            </a:endParaRPr>
          </a:p>
        </p:txBody>
      </p:sp>
    </p:spTree>
    <p:extLst>
      <p:ext uri="{BB962C8B-B14F-4D97-AF65-F5344CB8AC3E}">
        <p14:creationId xmlns:p14="http://schemas.microsoft.com/office/powerpoint/2010/main" val="2601236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https://www.drugabuse.gov/publications/research-reports/common-comorbidities-substance-use-disorders/part-1-connection-between-substance-use-disorders-mental-illness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https://www.nami.org/mhstats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53</a:t>
            </a:fld>
            <a:endParaRPr lang="en-US"/>
          </a:p>
        </p:txBody>
      </p:sp>
    </p:spTree>
    <p:extLst>
      <p:ext uri="{BB962C8B-B14F-4D97-AF65-F5344CB8AC3E}">
        <p14:creationId xmlns:p14="http://schemas.microsoft.com/office/powerpoint/2010/main" val="366441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https://www.cdc.gov/hrqol/wellbeing.htm#three</a:t>
            </a:r>
            <a:endParaRPr lang="en-US" dirty="0"/>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54</a:t>
            </a:fld>
            <a:endParaRPr lang="en-US"/>
          </a:p>
        </p:txBody>
      </p:sp>
    </p:spTree>
    <p:extLst>
      <p:ext uri="{BB962C8B-B14F-4D97-AF65-F5344CB8AC3E}">
        <p14:creationId xmlns:p14="http://schemas.microsoft.com/office/powerpoint/2010/main" val="7304501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https://www.cdc.gov/mentalhealth/learn/index.htm</a:t>
            </a:r>
          </a:p>
        </p:txBody>
      </p:sp>
      <p:sp>
        <p:nvSpPr>
          <p:cNvPr id="4" name="Slide Number Placeholder 3"/>
          <p:cNvSpPr>
            <a:spLocks noGrp="1"/>
          </p:cNvSpPr>
          <p:nvPr>
            <p:ph type="sldNum" sz="quarter" idx="10"/>
          </p:nvPr>
        </p:nvSpPr>
        <p:spPr/>
        <p:txBody>
          <a:bodyPr/>
          <a:lstStyle/>
          <a:p>
            <a:fld id="{354E4B42-6FB9-46FF-9BF3-E76906A8CC40}" type="slidenum">
              <a:rPr lang="en-US" smtClean="0"/>
              <a:t>55</a:t>
            </a:fld>
            <a:endParaRPr lang="en-US"/>
          </a:p>
        </p:txBody>
      </p:sp>
    </p:spTree>
    <p:extLst>
      <p:ext uri="{BB962C8B-B14F-4D97-AF65-F5344CB8AC3E}">
        <p14:creationId xmlns:p14="http://schemas.microsoft.com/office/powerpoint/2010/main" val="3745544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https://www.mentalhealth.gov/basics/what-is-mental-health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https://www.cdc.gov/mentalhealth/learn/index.htm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56</a:t>
            </a:fld>
            <a:endParaRPr lang="en-US"/>
          </a:p>
        </p:txBody>
      </p:sp>
    </p:spTree>
    <p:extLst>
      <p:ext uri="{BB962C8B-B14F-4D97-AF65-F5344CB8AC3E}">
        <p14:creationId xmlns:p14="http://schemas.microsoft.com/office/powerpoint/2010/main" val="259974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pPr algn="l"/>
            <a:r>
              <a:rPr lang="en-US" b="0" dirty="0"/>
              <a:t>Source and photo: DEA (U.S. Drug Enforcement Administration). 2016. Carfentanil: A Dangerous New Factor in the U.S. Opioid Crisis. Available: </a:t>
            </a:r>
            <a:r>
              <a:rPr lang="en-US" dirty="0"/>
              <a:t>https://www.dea.gov/sites/default/files/divisions/hq/2016/hq092216_attach.pdf.</a:t>
            </a:r>
            <a:endParaRPr lang="en-US" b="0" dirty="0"/>
          </a:p>
          <a:p>
            <a:pPr algn="l"/>
            <a:endParaRPr lang="en-US" b="0" dirty="0"/>
          </a:p>
        </p:txBody>
      </p:sp>
      <p:sp>
        <p:nvSpPr>
          <p:cNvPr id="4" name="Slide Number Placeholder 3"/>
          <p:cNvSpPr>
            <a:spLocks noGrp="1"/>
          </p:cNvSpPr>
          <p:nvPr>
            <p:ph type="sldNum" sz="quarter" idx="10"/>
          </p:nvPr>
        </p:nvSpPr>
        <p:spPr/>
        <p:txBody>
          <a:bodyPr/>
          <a:lstStyle/>
          <a:p>
            <a:pPr defTabSz="465887">
              <a:defRPr/>
            </a:pPr>
            <a:fld id="{AEB3B4AB-C7BC-2F44-87CB-40F8A6C0B7ED}" type="slidenum">
              <a:rPr lang="en-US">
                <a:solidFill>
                  <a:prstClr val="black"/>
                </a:solidFill>
                <a:latin typeface="Calibri"/>
              </a:rPr>
              <a:pPr defTabSz="465887">
                <a:defRPr/>
              </a:pPr>
              <a:t>7</a:t>
            </a:fld>
            <a:endParaRPr lang="en-US" dirty="0">
              <a:solidFill>
                <a:prstClr val="black"/>
              </a:solidFill>
              <a:latin typeface="Calibri"/>
            </a:endParaRPr>
          </a:p>
        </p:txBody>
      </p:sp>
    </p:spTree>
    <p:extLst>
      <p:ext uri="{BB962C8B-B14F-4D97-AF65-F5344CB8AC3E}">
        <p14:creationId xmlns:p14="http://schemas.microsoft.com/office/powerpoint/2010/main" val="1509885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https://www.mentalhealth.gov/basics/what-is-mental-health</a:t>
            </a:r>
          </a:p>
        </p:txBody>
      </p:sp>
      <p:sp>
        <p:nvSpPr>
          <p:cNvPr id="4" name="Slide Number Placeholder 3"/>
          <p:cNvSpPr>
            <a:spLocks noGrp="1"/>
          </p:cNvSpPr>
          <p:nvPr>
            <p:ph type="sldNum" sz="quarter" idx="10"/>
          </p:nvPr>
        </p:nvSpPr>
        <p:spPr/>
        <p:txBody>
          <a:bodyPr/>
          <a:lstStyle/>
          <a:p>
            <a:fld id="{354E4B42-6FB9-46FF-9BF3-E76906A8CC40}" type="slidenum">
              <a:rPr lang="en-US" smtClean="0"/>
              <a:t>57</a:t>
            </a:fld>
            <a:endParaRPr lang="en-US"/>
          </a:p>
        </p:txBody>
      </p:sp>
    </p:spTree>
    <p:extLst>
      <p:ext uri="{BB962C8B-B14F-4D97-AF65-F5344CB8AC3E}">
        <p14:creationId xmlns:p14="http://schemas.microsoft.com/office/powerpoint/2010/main" val="123189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https://www.mentalhealth.gov/basics/what-is-mental-health</a:t>
            </a: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58</a:t>
            </a:fld>
            <a:endParaRPr lang="en-US"/>
          </a:p>
        </p:txBody>
      </p:sp>
    </p:spTree>
    <p:extLst>
      <p:ext uri="{BB962C8B-B14F-4D97-AF65-F5344CB8AC3E}">
        <p14:creationId xmlns:p14="http://schemas.microsoft.com/office/powerpoint/2010/main" val="30961107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https://www.mayoclinic.org/healthy-lifestyle/stress-management/in-depth/stress-relief/art-20044476</a:t>
            </a: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59</a:t>
            </a:fld>
            <a:endParaRPr lang="en-US"/>
          </a:p>
        </p:txBody>
      </p:sp>
    </p:spTree>
    <p:extLst>
      <p:ext uri="{BB962C8B-B14F-4D97-AF65-F5344CB8AC3E}">
        <p14:creationId xmlns:p14="http://schemas.microsoft.com/office/powerpoint/2010/main" val="24853981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https://www.mentalhealth.gov/basics/what-is-mental-health</a:t>
            </a:r>
          </a:p>
        </p:txBody>
      </p:sp>
      <p:sp>
        <p:nvSpPr>
          <p:cNvPr id="4" name="Slide Number Placeholder 3"/>
          <p:cNvSpPr>
            <a:spLocks noGrp="1"/>
          </p:cNvSpPr>
          <p:nvPr>
            <p:ph type="sldNum" sz="quarter" idx="10"/>
          </p:nvPr>
        </p:nvSpPr>
        <p:spPr/>
        <p:txBody>
          <a:bodyPr/>
          <a:lstStyle/>
          <a:p>
            <a:fld id="{354E4B42-6FB9-46FF-9BF3-E76906A8CC40}" type="slidenum">
              <a:rPr lang="en-US" smtClean="0"/>
              <a:t>61</a:t>
            </a:fld>
            <a:endParaRPr lang="en-US"/>
          </a:p>
        </p:txBody>
      </p:sp>
    </p:spTree>
    <p:extLst>
      <p:ext uri="{BB962C8B-B14F-4D97-AF65-F5344CB8AC3E}">
        <p14:creationId xmlns:p14="http://schemas.microsoft.com/office/powerpoint/2010/main" val="22000993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https://www.mentalhealth.gov/basics/what-is-mental-health</a:t>
            </a:r>
          </a:p>
        </p:txBody>
      </p:sp>
      <p:sp>
        <p:nvSpPr>
          <p:cNvPr id="4" name="Slide Number Placeholder 3"/>
          <p:cNvSpPr>
            <a:spLocks noGrp="1"/>
          </p:cNvSpPr>
          <p:nvPr>
            <p:ph type="sldNum" sz="quarter" idx="10"/>
          </p:nvPr>
        </p:nvSpPr>
        <p:spPr/>
        <p:txBody>
          <a:bodyPr/>
          <a:lstStyle/>
          <a:p>
            <a:fld id="{354E4B42-6FB9-46FF-9BF3-E76906A8CC40}" type="slidenum">
              <a:rPr lang="en-US" smtClean="0"/>
              <a:t>62</a:t>
            </a:fld>
            <a:endParaRPr lang="en-US"/>
          </a:p>
        </p:txBody>
      </p:sp>
    </p:spTree>
    <p:extLst>
      <p:ext uri="{BB962C8B-B14F-4D97-AF65-F5344CB8AC3E}">
        <p14:creationId xmlns:p14="http://schemas.microsoft.com/office/powerpoint/2010/main" val="4283373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https://www.mentalhealth.gov/talk/people-mental-health-problems</a:t>
            </a:r>
            <a:endParaRPr lang="en-US" dirty="0"/>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63</a:t>
            </a:fld>
            <a:endParaRPr lang="en-US"/>
          </a:p>
        </p:txBody>
      </p:sp>
    </p:spTree>
    <p:extLst>
      <p:ext uri="{BB962C8B-B14F-4D97-AF65-F5344CB8AC3E}">
        <p14:creationId xmlns:p14="http://schemas.microsoft.com/office/powerpoint/2010/main" val="20333074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r>
              <a:rPr lang="en-US" b="0" dirty="0"/>
              <a:t>Adapted from USW, Healthy Minds for a Strong Union, Ashley Fitch, 2019.</a:t>
            </a:r>
          </a:p>
          <a:p>
            <a:endParaRPr lang="en-US" b="0" i="1" dirty="0"/>
          </a:p>
          <a:p>
            <a:endParaRPr lang="en-US" i="0" dirty="0"/>
          </a:p>
          <a:p>
            <a:endParaRPr lang="en-US" i="0" dirty="0"/>
          </a:p>
          <a:p>
            <a:endParaRPr lang="en-US" b="0" dirty="0"/>
          </a:p>
        </p:txBody>
      </p:sp>
      <p:sp>
        <p:nvSpPr>
          <p:cNvPr id="4" name="Slide Number Placeholder 3"/>
          <p:cNvSpPr>
            <a:spLocks noGrp="1"/>
          </p:cNvSpPr>
          <p:nvPr>
            <p:ph type="sldNum" sz="quarter" idx="10"/>
          </p:nvPr>
        </p:nvSpPr>
        <p:spPr/>
        <p:txBody>
          <a:bodyPr/>
          <a:lstStyle/>
          <a:p>
            <a:pPr defTabSz="465887">
              <a:defRPr/>
            </a:pPr>
            <a:fld id="{AEB3B4AB-C7BC-2F44-87CB-40F8A6C0B7ED}" type="slidenum">
              <a:rPr lang="en-US">
                <a:solidFill>
                  <a:prstClr val="black"/>
                </a:solidFill>
                <a:latin typeface="Calibri"/>
              </a:rPr>
              <a:pPr defTabSz="465887">
                <a:defRPr/>
              </a:pPr>
              <a:t>65</a:t>
            </a:fld>
            <a:endParaRPr lang="en-US" dirty="0">
              <a:solidFill>
                <a:prstClr val="black"/>
              </a:solidFill>
              <a:latin typeface="Calibri"/>
            </a:endParaRPr>
          </a:p>
        </p:txBody>
      </p:sp>
    </p:spTree>
    <p:extLst>
      <p:ext uri="{BB962C8B-B14F-4D97-AF65-F5344CB8AC3E}">
        <p14:creationId xmlns:p14="http://schemas.microsoft.com/office/powerpoint/2010/main" val="18552154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endParaRPr lang="en-US" b="1"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68</a:t>
            </a:fld>
            <a:endParaRPr lang="en-US" dirty="0"/>
          </a:p>
        </p:txBody>
      </p:sp>
    </p:spTree>
    <p:extLst>
      <p:ext uri="{BB962C8B-B14F-4D97-AF65-F5344CB8AC3E}">
        <p14:creationId xmlns:p14="http://schemas.microsoft.com/office/powerpoint/2010/main" val="477129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dirty="0"/>
          </a:p>
          <a:p>
            <a:endParaRPr lang="en-US" dirty="0"/>
          </a:p>
          <a:p>
            <a:endParaRPr lang="en-US"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69</a:t>
            </a:fld>
            <a:endParaRPr lang="en-US" dirty="0"/>
          </a:p>
        </p:txBody>
      </p:sp>
    </p:spTree>
    <p:extLst>
      <p:ext uri="{BB962C8B-B14F-4D97-AF65-F5344CB8AC3E}">
        <p14:creationId xmlns:p14="http://schemas.microsoft.com/office/powerpoint/2010/main" val="12462514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AEB3B4AB-C7BC-2F44-87CB-40F8A6C0B7ED}" type="slidenum">
              <a:rPr lang="en-US" smtClean="0"/>
              <a:t>70</a:t>
            </a:fld>
            <a:endParaRPr lang="en-US" dirty="0"/>
          </a:p>
        </p:txBody>
      </p:sp>
    </p:spTree>
    <p:extLst>
      <p:ext uri="{BB962C8B-B14F-4D97-AF65-F5344CB8AC3E}">
        <p14:creationId xmlns:p14="http://schemas.microsoft.com/office/powerpoint/2010/main" val="71559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8</a:t>
            </a:fld>
            <a:endParaRPr lang="en-US" dirty="0"/>
          </a:p>
        </p:txBody>
      </p:sp>
    </p:spTree>
    <p:extLst>
      <p:ext uri="{BB962C8B-B14F-4D97-AF65-F5344CB8AC3E}">
        <p14:creationId xmlns:p14="http://schemas.microsoft.com/office/powerpoint/2010/main" val="25041618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AEB3B4AB-C7BC-2F44-87CB-40F8A6C0B7ED}" type="slidenum">
              <a:rPr lang="en-US" smtClean="0"/>
              <a:t>71</a:t>
            </a:fld>
            <a:endParaRPr lang="en-US" dirty="0"/>
          </a:p>
        </p:txBody>
      </p:sp>
    </p:spTree>
    <p:extLst>
      <p:ext uri="{BB962C8B-B14F-4D97-AF65-F5344CB8AC3E}">
        <p14:creationId xmlns:p14="http://schemas.microsoft.com/office/powerpoint/2010/main" val="12798725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defTabSz="465887">
              <a:defRPr/>
            </a:pPr>
            <a:r>
              <a:rPr lang="en-US" b="0" dirty="0"/>
              <a:t>Source: </a:t>
            </a:r>
            <a:r>
              <a:rPr lang="en-US" dirty="0"/>
              <a:t>Fentanyl: Preventing Occupational Exposure to Emergency Responders</a:t>
            </a:r>
          </a:p>
          <a:p>
            <a:r>
              <a:rPr lang="en-US" b="0" dirty="0"/>
              <a:t>https://www.cdc.gov/niosh/topics/fentanyl/default.html</a:t>
            </a:r>
          </a:p>
          <a:p>
            <a:endParaRPr lang="en-US" b="0"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72</a:t>
            </a:fld>
            <a:endParaRPr lang="en-US" dirty="0"/>
          </a:p>
        </p:txBody>
      </p:sp>
    </p:spTree>
    <p:extLst>
      <p:ext uri="{BB962C8B-B14F-4D97-AF65-F5344CB8AC3E}">
        <p14:creationId xmlns:p14="http://schemas.microsoft.com/office/powerpoint/2010/main" val="37167154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Photo: personal.psu.edu</a:t>
            </a:r>
          </a:p>
          <a:p>
            <a:endParaRPr lang="en-US" b="1" dirty="0"/>
          </a:p>
        </p:txBody>
      </p:sp>
      <p:sp>
        <p:nvSpPr>
          <p:cNvPr id="4" name="Slide Number Placeholder 3"/>
          <p:cNvSpPr>
            <a:spLocks noGrp="1"/>
          </p:cNvSpPr>
          <p:nvPr>
            <p:ph type="sldNum" sz="quarter" idx="10"/>
          </p:nvPr>
        </p:nvSpPr>
        <p:spPr/>
        <p:txBody>
          <a:bodyPr/>
          <a:lstStyle/>
          <a:p>
            <a:fld id="{AEB3B4AB-C7BC-2F44-87CB-40F8A6C0B7ED}" type="slidenum">
              <a:rPr lang="en-US" smtClean="0"/>
              <a:t>73</a:t>
            </a:fld>
            <a:endParaRPr lang="en-US" dirty="0"/>
          </a:p>
        </p:txBody>
      </p:sp>
    </p:spTree>
    <p:extLst>
      <p:ext uri="{BB962C8B-B14F-4D97-AF65-F5344CB8AC3E}">
        <p14:creationId xmlns:p14="http://schemas.microsoft.com/office/powerpoint/2010/main" val="10567880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74</a:t>
            </a:fld>
            <a:endParaRPr lang="en-US" dirty="0"/>
          </a:p>
        </p:txBody>
      </p:sp>
    </p:spTree>
    <p:extLst>
      <p:ext uri="{BB962C8B-B14F-4D97-AF65-F5344CB8AC3E}">
        <p14:creationId xmlns:p14="http://schemas.microsoft.com/office/powerpoint/2010/main" val="19923544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75</a:t>
            </a:fld>
            <a:endParaRPr lang="en-US" dirty="0"/>
          </a:p>
        </p:txBody>
      </p:sp>
    </p:spTree>
    <p:extLst>
      <p:ext uri="{BB962C8B-B14F-4D97-AF65-F5344CB8AC3E}">
        <p14:creationId xmlns:p14="http://schemas.microsoft.com/office/powerpoint/2010/main" val="41995835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defTabSz="465887">
              <a:defRPr/>
            </a:pPr>
            <a:r>
              <a:rPr lang="en-US" b="0" dirty="0"/>
              <a:t>Photo: </a:t>
            </a:r>
            <a:r>
              <a:rPr lang="en-US" dirty="0"/>
              <a:t>Donna S. Heidel, CIH, FAIHA</a:t>
            </a:r>
          </a:p>
          <a:p>
            <a:pPr defTabSz="465887">
              <a:defRPr/>
            </a:pPr>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81</a:t>
            </a:fld>
            <a:endParaRPr lang="en-US" dirty="0"/>
          </a:p>
        </p:txBody>
      </p:sp>
    </p:spTree>
    <p:extLst>
      <p:ext uri="{BB962C8B-B14F-4D97-AF65-F5344CB8AC3E}">
        <p14:creationId xmlns:p14="http://schemas.microsoft.com/office/powerpoint/2010/main" val="37933998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Photos: </a:t>
            </a:r>
            <a:r>
              <a:rPr lang="en-US" dirty="0"/>
              <a:t>Donna S. Heidel, CIH, FAIHA</a:t>
            </a:r>
          </a:p>
          <a:p>
            <a:endParaRPr lang="en-US" i="1"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82</a:t>
            </a:fld>
            <a:endParaRPr lang="en-US" dirty="0"/>
          </a:p>
        </p:txBody>
      </p:sp>
    </p:spTree>
    <p:extLst>
      <p:ext uri="{BB962C8B-B14F-4D97-AF65-F5344CB8AC3E}">
        <p14:creationId xmlns:p14="http://schemas.microsoft.com/office/powerpoint/2010/main" val="2197355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Source: </a:t>
            </a:r>
            <a:r>
              <a:rPr lang="en-US" dirty="0"/>
              <a:t>https://www.gao.gov/products/gao-21-248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 </a:t>
            </a:r>
          </a:p>
        </p:txBody>
      </p:sp>
      <p:sp>
        <p:nvSpPr>
          <p:cNvPr id="4" name="Slide Number Placeholder 3"/>
          <p:cNvSpPr>
            <a:spLocks noGrp="1"/>
          </p:cNvSpPr>
          <p:nvPr>
            <p:ph type="sldNum" sz="quarter" idx="10"/>
          </p:nvPr>
        </p:nvSpPr>
        <p:spPr/>
        <p:txBody>
          <a:bodyPr/>
          <a:lstStyle/>
          <a:p>
            <a:fld id="{AEB3B4AB-C7BC-2F44-87CB-40F8A6C0B7ED}" type="slidenum">
              <a:rPr lang="en-US" smtClean="0"/>
              <a:t>83</a:t>
            </a:fld>
            <a:endParaRPr lang="en-US" dirty="0"/>
          </a:p>
        </p:txBody>
      </p:sp>
    </p:spTree>
    <p:extLst>
      <p:ext uri="{BB962C8B-B14F-4D97-AF65-F5344CB8AC3E}">
        <p14:creationId xmlns:p14="http://schemas.microsoft.com/office/powerpoint/2010/main" val="219107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pPr marL="0" indent="0">
              <a:buFont typeface="+mj-lt"/>
              <a:buNone/>
            </a:pPr>
            <a:r>
              <a:rPr lang="en-US" sz="1200" kern="1200" dirty="0">
                <a:solidFill>
                  <a:schemeClr val="tx1"/>
                </a:solidFill>
                <a:effectLst/>
                <a:latin typeface="+mn-lt"/>
                <a:ea typeface="+mn-ea"/>
                <a:cs typeface="+mn-cs"/>
              </a:rPr>
              <a:t>The video was developed by the National Safety Council (NSC) and is entitled, Opioids &amp; the Brain. It is 2 minutes and 36 seconds long, and features Dr. Natalie </a:t>
            </a:r>
            <a:r>
              <a:rPr lang="en-US" sz="1200" kern="1200" dirty="0" err="1">
                <a:solidFill>
                  <a:schemeClr val="tx1"/>
                </a:solidFill>
                <a:effectLst/>
                <a:latin typeface="+mn-lt"/>
                <a:ea typeface="+mn-ea"/>
                <a:cs typeface="+mn-cs"/>
              </a:rPr>
              <a:t>Kirilichin</a:t>
            </a:r>
            <a:r>
              <a:rPr lang="en-US" sz="1200" kern="1200" dirty="0">
                <a:solidFill>
                  <a:schemeClr val="tx1"/>
                </a:solidFill>
                <a:effectLst/>
                <a:latin typeface="+mn-lt"/>
                <a:ea typeface="+mn-ea"/>
                <a:cs typeface="+mn-cs"/>
              </a:rPr>
              <a:t> of the NSC Physician Speakers Bureau. </a:t>
            </a:r>
          </a:p>
          <a:p>
            <a:pPr marL="0" indent="0">
              <a:buFont typeface="+mj-lt"/>
              <a:buNone/>
            </a:pPr>
            <a:endParaRPr lang="en-US" sz="1200" kern="1200" dirty="0">
              <a:solidFill>
                <a:schemeClr val="tx1"/>
              </a:solidFill>
              <a:effectLst/>
              <a:latin typeface="+mn-lt"/>
              <a:ea typeface="+mn-ea"/>
              <a:cs typeface="+mn-cs"/>
            </a:endParaRPr>
          </a:p>
          <a:p>
            <a:pPr marL="0" indent="0">
              <a:buFont typeface="+mj-lt"/>
              <a:buNone/>
            </a:pPr>
            <a:r>
              <a:rPr lang="en-US" sz="1200" kern="1200" dirty="0">
                <a:solidFill>
                  <a:schemeClr val="tx1"/>
                </a:solidFill>
                <a:effectLst/>
                <a:latin typeface="+mn-lt"/>
                <a:ea typeface="+mn-ea"/>
                <a:cs typeface="+mn-cs"/>
              </a:rPr>
              <a:t>The video is embedded in slide. Note: you will need an internet connection and sound source to show the video. The </a:t>
            </a:r>
            <a:r>
              <a:rPr lang="en-US" sz="1200" kern="1200" dirty="0" err="1">
                <a:solidFill>
                  <a:schemeClr val="tx1"/>
                </a:solidFill>
                <a:effectLst/>
                <a:latin typeface="+mn-lt"/>
                <a:ea typeface="+mn-ea"/>
                <a:cs typeface="+mn-cs"/>
              </a:rPr>
              <a:t>Youtube</a:t>
            </a:r>
            <a:r>
              <a:rPr lang="en-US" sz="1200" kern="1200" dirty="0">
                <a:solidFill>
                  <a:schemeClr val="tx1"/>
                </a:solidFill>
                <a:effectLst/>
                <a:latin typeface="+mn-lt"/>
                <a:ea typeface="+mn-ea"/>
                <a:cs typeface="+mn-cs"/>
              </a:rPr>
              <a:t> URL for the video is: https://youtu.be/baCPgy6YLs4. If you know that you will not have internet access you can make your PPT presentation self-contained </a:t>
            </a:r>
            <a:r>
              <a:rPr lang="en-US" sz="1200" b="0" i="0" kern="1200" dirty="0">
                <a:solidFill>
                  <a:schemeClr val="tx1"/>
                </a:solidFill>
                <a:effectLst/>
                <a:latin typeface="+mn-lt"/>
                <a:ea typeface="+mn-ea"/>
                <a:cs typeface="+mn-cs"/>
              </a:rPr>
              <a:t>uploading the video and then save the PPT as a packaged PowerPoint presentation and not a full PowerPoint file by clicking File &gt; Save As &gt; PowerPoint Show. Be sure to test the file to make sure it works properly. </a:t>
            </a:r>
          </a:p>
          <a:p>
            <a:pPr marL="0" indent="0">
              <a:buFont typeface="+mj-lt"/>
              <a:buNone/>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5F9BD2F-64BF-4094-97EB-6D136D6AC71C}" type="slidenum">
              <a:rPr lang="en-US" smtClean="0"/>
              <a:t>9</a:t>
            </a:fld>
            <a:endParaRPr lang="en-US"/>
          </a:p>
        </p:txBody>
      </p:sp>
    </p:spTree>
    <p:extLst>
      <p:ext uri="{BB962C8B-B14F-4D97-AF65-F5344CB8AC3E}">
        <p14:creationId xmlns:p14="http://schemas.microsoft.com/office/powerpoint/2010/main" val="271230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pPr defTabSz="931774">
              <a:defRPr/>
            </a:pPr>
            <a:r>
              <a:rPr lang="en-US" dirty="0"/>
              <a:t>Sources:</a:t>
            </a:r>
          </a:p>
          <a:p>
            <a:pPr defTabSz="931774">
              <a:defRPr/>
            </a:pPr>
            <a:r>
              <a:rPr lang="en-US" dirty="0"/>
              <a:t>National Institute on Drug Abuse. Drugs, Brains, and Behavior: The Science of Addiction. Preface. Available: https://www.drugabuse.gov/publications/drugs-brains-behavior-science-addiction/preface.</a:t>
            </a:r>
          </a:p>
          <a:p>
            <a:pPr defTabSz="931774">
              <a:defRPr/>
            </a:pPr>
            <a:endParaRPr lang="en-US" dirty="0"/>
          </a:p>
          <a:p>
            <a:pPr defTabSz="931774">
              <a:defRPr/>
            </a:pPr>
            <a:r>
              <a:rPr lang="en-US" dirty="0"/>
              <a:t>The National Center on Addiction and Substance Abuse. 2012. Addiction Medicine: Closing the Gap between Science and Practice. Available: https://www.centeronaddiction.org/addiction-research/reports/addiction-medicine-closing-gap-between-science-and-practice.</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10</a:t>
            </a:fld>
            <a:endParaRPr lang="en-US" dirty="0"/>
          </a:p>
        </p:txBody>
      </p:sp>
    </p:spTree>
    <p:extLst>
      <p:ext uri="{BB962C8B-B14F-4D97-AF65-F5344CB8AC3E}">
        <p14:creationId xmlns:p14="http://schemas.microsoft.com/office/powerpoint/2010/main" val="290620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11</a:t>
            </a:fld>
            <a:endParaRPr lang="en-US" dirty="0"/>
          </a:p>
        </p:txBody>
      </p:sp>
    </p:spTree>
    <p:extLst>
      <p:ext uri="{BB962C8B-B14F-4D97-AF65-F5344CB8AC3E}">
        <p14:creationId xmlns:p14="http://schemas.microsoft.com/office/powerpoint/2010/main" val="317602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1461F9-BAD8-4B76-9E37-0931B6729FCE}" type="datetime1">
              <a:rPr lang="en-US" smtClean="0"/>
              <a:t>10/27/2023</a:t>
            </a:fld>
            <a:endParaRPr lang="en-US"/>
          </a:p>
        </p:txBody>
      </p:sp>
      <p:sp>
        <p:nvSpPr>
          <p:cNvPr id="5" name="Footer Placeholder 4"/>
          <p:cNvSpPr>
            <a:spLocks noGrp="1"/>
          </p:cNvSpPr>
          <p:nvPr>
            <p:ph type="ftr" sz="quarter" idx="11"/>
          </p:nvPr>
        </p:nvSpPr>
        <p:spPr/>
        <p:txBody>
          <a:bodyPr/>
          <a:lstStyle/>
          <a:p>
            <a:r>
              <a:rPr lang="en-US"/>
              <a:t>04/02/20</a:t>
            </a:r>
          </a:p>
        </p:txBody>
      </p:sp>
      <p:sp>
        <p:nvSpPr>
          <p:cNvPr id="6" name="Slide Number Placeholder 5"/>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95787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13490-BBF5-4165-AFE9-32AAEA7ED9A6}" type="datetime1">
              <a:rPr lang="en-US" smtClean="0"/>
              <a:t>10/27/2023</a:t>
            </a:fld>
            <a:endParaRPr lang="en-US"/>
          </a:p>
        </p:txBody>
      </p:sp>
      <p:sp>
        <p:nvSpPr>
          <p:cNvPr id="5" name="Footer Placeholder 4"/>
          <p:cNvSpPr>
            <a:spLocks noGrp="1"/>
          </p:cNvSpPr>
          <p:nvPr>
            <p:ph type="ftr" sz="quarter" idx="11"/>
          </p:nvPr>
        </p:nvSpPr>
        <p:spPr/>
        <p:txBody>
          <a:bodyPr/>
          <a:lstStyle/>
          <a:p>
            <a:r>
              <a:rPr lang="en-US"/>
              <a:t>04/02/20</a:t>
            </a:r>
          </a:p>
        </p:txBody>
      </p:sp>
      <p:sp>
        <p:nvSpPr>
          <p:cNvPr id="6" name="Slide Number Placeholder 5"/>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38507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BB9D-A72C-4BA2-9969-873B04D0F243}" type="datetime1">
              <a:rPr lang="en-US" smtClean="0"/>
              <a:t>10/27/2023</a:t>
            </a:fld>
            <a:endParaRPr lang="en-US"/>
          </a:p>
        </p:txBody>
      </p:sp>
      <p:sp>
        <p:nvSpPr>
          <p:cNvPr id="5" name="Footer Placeholder 4"/>
          <p:cNvSpPr>
            <a:spLocks noGrp="1"/>
          </p:cNvSpPr>
          <p:nvPr>
            <p:ph type="ftr" sz="quarter" idx="11"/>
          </p:nvPr>
        </p:nvSpPr>
        <p:spPr/>
        <p:txBody>
          <a:bodyPr/>
          <a:lstStyle/>
          <a:p>
            <a:r>
              <a:rPr lang="en-US"/>
              <a:t>04/02/20</a:t>
            </a:r>
          </a:p>
        </p:txBody>
      </p:sp>
      <p:sp>
        <p:nvSpPr>
          <p:cNvPr id="6" name="Slide Number Placeholder 5"/>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388723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wo 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838200"/>
          </a:xfrm>
        </p:spPr>
        <p:txBody>
          <a:bodyPr/>
          <a:lstStyle>
            <a:lvl1pPr>
              <a:lnSpc>
                <a:spcPct val="90000"/>
              </a:lnSpc>
              <a:defRPr/>
            </a:lvl1pPr>
          </a:lstStyle>
          <a:p>
            <a:r>
              <a:rPr lang="en-US" dirty="0"/>
              <a:t>Click to edit Master title style</a:t>
            </a:r>
          </a:p>
        </p:txBody>
      </p:sp>
      <p:sp>
        <p:nvSpPr>
          <p:cNvPr id="3" name="Content Placeholder 2"/>
          <p:cNvSpPr>
            <a:spLocks noGrp="1"/>
          </p:cNvSpPr>
          <p:nvPr>
            <p:ph sz="half" idx="1" hasCustomPrompt="1"/>
          </p:nvPr>
        </p:nvSpPr>
        <p:spPr>
          <a:xfrm>
            <a:off x="609600" y="1738618"/>
            <a:ext cx="5384800" cy="4753013"/>
          </a:xfrm>
        </p:spPr>
        <p:txBody>
          <a:bodyPr>
            <a:noAutofit/>
          </a:bodyPr>
          <a:lstStyle>
            <a:lvl1pPr marL="6350" indent="-6350">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369F72C-566E-4534-83D4-CB667CB28871}"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7" y="1738205"/>
            <a:ext cx="5403743" cy="4753251"/>
          </a:xfrm>
        </p:spPr>
        <p:txBody>
          <a:bodyPr>
            <a:noAutofit/>
          </a:bodyPr>
          <a:lstStyle/>
          <a:p>
            <a:endParaRPr lang="en-US" dirty="0"/>
          </a:p>
        </p:txBody>
      </p:sp>
    </p:spTree>
    <p:extLst>
      <p:ext uri="{BB962C8B-B14F-4D97-AF65-F5344CB8AC3E}">
        <p14:creationId xmlns:p14="http://schemas.microsoft.com/office/powerpoint/2010/main" val="488452569"/>
      </p:ext>
    </p:extLst>
  </p:cSld>
  <p:clrMapOvr>
    <a:masterClrMapping/>
  </p:clrMapOvr>
  <p:extLst>
    <p:ext uri="{DCECCB84-F9BA-43D5-87BE-67443E8EF086}">
      <p15:sldGuideLst xmlns:p15="http://schemas.microsoft.com/office/powerpoint/2012/main">
        <p15:guide id="1" orient="horz" pos="11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nten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7BF2B7-8E13-4F4D-93D6-2B444EAE06EE}"/>
              </a:ext>
            </a:extLst>
          </p:cNvPr>
          <p:cNvSpPr>
            <a:spLocks noGrp="1"/>
          </p:cNvSpPr>
          <p:nvPr>
            <p:ph type="pic" sz="quarter" idx="14"/>
          </p:nvPr>
        </p:nvSpPr>
        <p:spPr/>
        <p:txBody>
          <a:bodyPr/>
          <a:lstStyle/>
          <a:p>
            <a:endParaRPr lang="en-US" dirty="0"/>
          </a:p>
        </p:txBody>
      </p:sp>
      <p:sp>
        <p:nvSpPr>
          <p:cNvPr id="7" name="Espace réservé du texte 11"/>
          <p:cNvSpPr>
            <a:spLocks noGrp="1"/>
          </p:cNvSpPr>
          <p:nvPr>
            <p:ph type="body" sz="quarter" idx="13" hasCustomPrompt="1"/>
          </p:nvPr>
        </p:nvSpPr>
        <p:spPr>
          <a:xfrm>
            <a:off x="310897" y="209916"/>
            <a:ext cx="462443" cy="259476"/>
          </a:xfrm>
        </p:spPr>
        <p:txBody>
          <a:bodyPr lIns="0" rIns="0"/>
          <a:lstStyle>
            <a:lvl1pPr algn="ctr">
              <a:defRPr sz="1200" b="0">
                <a:solidFill>
                  <a:schemeClr val="accent6"/>
                </a:solidFill>
              </a:defRPr>
            </a:lvl1pPr>
          </a:lstStyle>
          <a:p>
            <a:pPr lvl="0"/>
            <a:r>
              <a:rPr lang="en-GB" dirty="0"/>
              <a:t>01</a:t>
            </a:r>
          </a:p>
        </p:txBody>
      </p:sp>
      <p:sp>
        <p:nvSpPr>
          <p:cNvPr id="8" name="Title 1">
            <a:extLst>
              <a:ext uri="{FF2B5EF4-FFF2-40B4-BE49-F238E27FC236}">
                <a16:creationId xmlns:a16="http://schemas.microsoft.com/office/drawing/2014/main" id="{BA8D78A6-80E7-644C-B688-253173ACBE3D}"/>
              </a:ext>
            </a:extLst>
          </p:cNvPr>
          <p:cNvSpPr>
            <a:spLocks noGrp="1"/>
          </p:cNvSpPr>
          <p:nvPr>
            <p:ph type="title"/>
          </p:nvPr>
        </p:nvSpPr>
        <p:spPr>
          <a:xfrm>
            <a:off x="609600" y="999079"/>
            <a:ext cx="10972800" cy="540717"/>
          </a:xfrm>
        </p:spPr>
        <p:txBody>
          <a:bodyPr/>
          <a:lstStyle>
            <a:lvl1pPr>
              <a:lnSpc>
                <a:spcPct val="80000"/>
              </a:lnSpc>
              <a:defRPr>
                <a:solidFill>
                  <a:srgbClr val="C5203E"/>
                </a:solidFill>
              </a:defRPr>
            </a:lvl1pPr>
          </a:lstStyle>
          <a:p>
            <a:r>
              <a:rPr lang="en-US" dirty="0"/>
              <a:t>Click to edit Master title style</a:t>
            </a:r>
          </a:p>
        </p:txBody>
      </p:sp>
      <p:sp>
        <p:nvSpPr>
          <p:cNvPr id="10" name="Date Placeholder 3">
            <a:extLst>
              <a:ext uri="{FF2B5EF4-FFF2-40B4-BE49-F238E27FC236}">
                <a16:creationId xmlns:a16="http://schemas.microsoft.com/office/drawing/2014/main" id="{42253CC7-D0B0-D543-9305-90C0FA4A3D55}"/>
              </a:ext>
            </a:extLst>
          </p:cNvPr>
          <p:cNvSpPr>
            <a:spLocks noGrp="1"/>
          </p:cNvSpPr>
          <p:nvPr>
            <p:ph type="dt" sz="half" idx="10"/>
          </p:nvPr>
        </p:nvSpPr>
        <p:spPr>
          <a:xfrm>
            <a:off x="5889625" y="6491456"/>
            <a:ext cx="2844800" cy="365125"/>
          </a:xfrm>
          <a:prstGeom prst="rect">
            <a:avLst/>
          </a:prstGeom>
        </p:spPr>
        <p:txBody>
          <a:bodyPr/>
          <a:lstStyle/>
          <a:p>
            <a:endParaRPr lang="en-US" dirty="0"/>
          </a:p>
        </p:txBody>
      </p:sp>
      <p:sp>
        <p:nvSpPr>
          <p:cNvPr id="11" name="Footer Placeholder 4">
            <a:extLst>
              <a:ext uri="{FF2B5EF4-FFF2-40B4-BE49-F238E27FC236}">
                <a16:creationId xmlns:a16="http://schemas.microsoft.com/office/drawing/2014/main" id="{0D603BA5-1C99-3D4B-858F-87069D54BD48}"/>
              </a:ext>
            </a:extLst>
          </p:cNvPr>
          <p:cNvSpPr>
            <a:spLocks noGrp="1"/>
          </p:cNvSpPr>
          <p:nvPr>
            <p:ph type="ftr" sz="quarter" idx="11"/>
          </p:nvPr>
        </p:nvSpPr>
        <p:spPr>
          <a:xfrm>
            <a:off x="609600" y="6491456"/>
            <a:ext cx="3860800" cy="365125"/>
          </a:xfrm>
          <a:prstGeom prst="rect">
            <a:avLst/>
          </a:prstGeom>
        </p:spPr>
        <p:txBody>
          <a:bodyPr/>
          <a:lstStyle>
            <a:lvl1pPr>
              <a:defRPr/>
            </a:lvl1pPr>
          </a:lstStyle>
          <a:p>
            <a:endParaRPr lang="en-US" dirty="0"/>
          </a:p>
        </p:txBody>
      </p:sp>
      <p:sp>
        <p:nvSpPr>
          <p:cNvPr id="12" name="Slide Number Placeholder 5">
            <a:extLst>
              <a:ext uri="{FF2B5EF4-FFF2-40B4-BE49-F238E27FC236}">
                <a16:creationId xmlns:a16="http://schemas.microsoft.com/office/drawing/2014/main" id="{8C4AD81E-B2A6-8742-B276-20A18B31387F}"/>
              </a:ext>
            </a:extLst>
          </p:cNvPr>
          <p:cNvSpPr>
            <a:spLocks noGrp="1"/>
          </p:cNvSpPr>
          <p:nvPr>
            <p:ph type="sldNum" sz="quarter" idx="12"/>
          </p:nvPr>
        </p:nvSpPr>
        <p:spPr>
          <a:xfrm>
            <a:off x="8737600" y="6491456"/>
            <a:ext cx="2844800" cy="365125"/>
          </a:xfrm>
          <a:prstGeom prst="rect">
            <a:avLst/>
          </a:prstGeom>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21009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wo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7" y="1570038"/>
            <a:ext cx="5403743" cy="4921250"/>
          </a:xfrm>
        </p:spPr>
        <p:txBody>
          <a:bodyPr>
            <a:noAutofit/>
          </a:bodyPr>
          <a:lstStyle/>
          <a:p>
            <a:endParaRPr lang="en-US" dirty="0"/>
          </a:p>
        </p:txBody>
      </p:sp>
      <p:sp>
        <p:nvSpPr>
          <p:cNvPr id="8" name="Picture Placeholder 8">
            <a:extLst>
              <a:ext uri="{FF2B5EF4-FFF2-40B4-BE49-F238E27FC236}">
                <a16:creationId xmlns:a16="http://schemas.microsoft.com/office/drawing/2014/main" id="{F88C6529-4ED1-A345-91A4-9E03CC84A9CA}"/>
              </a:ext>
            </a:extLst>
          </p:cNvPr>
          <p:cNvSpPr>
            <a:spLocks noGrp="1"/>
          </p:cNvSpPr>
          <p:nvPr>
            <p:ph type="pic" sz="quarter" idx="14"/>
          </p:nvPr>
        </p:nvSpPr>
        <p:spPr>
          <a:xfrm>
            <a:off x="620110" y="1570038"/>
            <a:ext cx="5403743" cy="4921250"/>
          </a:xfrm>
        </p:spPr>
        <p:txBody>
          <a:bodyPr>
            <a:noAutofit/>
          </a:bodyPr>
          <a:lstStyle/>
          <a:p>
            <a:endParaRPr lang="en-US" dirty="0"/>
          </a:p>
        </p:txBody>
      </p:sp>
    </p:spTree>
    <p:extLst>
      <p:ext uri="{BB962C8B-B14F-4D97-AF65-F5344CB8AC3E}">
        <p14:creationId xmlns:p14="http://schemas.microsoft.com/office/powerpoint/2010/main" val="1604402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D45C-C759-4450-8A87-BE4622702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DDA20B-2DAF-4D1F-AD88-0E57F9180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664991-F1BF-462B-B6C5-1CBEE8199785}"/>
              </a:ext>
            </a:extLst>
          </p:cNvPr>
          <p:cNvSpPr>
            <a:spLocks noGrp="1"/>
          </p:cNvSpPr>
          <p:nvPr>
            <p:ph type="dt" sz="half" idx="10"/>
          </p:nvPr>
        </p:nvSpPr>
        <p:spPr/>
        <p:txBody>
          <a:bodyPr/>
          <a:lstStyle/>
          <a:p>
            <a:fld id="{1A336AA6-ADF1-4938-85F4-AF8E4F68C3B9}" type="datetime1">
              <a:rPr lang="en-US" smtClean="0"/>
              <a:t>10/27/2023</a:t>
            </a:fld>
            <a:endParaRPr lang="en-US"/>
          </a:p>
        </p:txBody>
      </p:sp>
      <p:sp>
        <p:nvSpPr>
          <p:cNvPr id="5" name="Footer Placeholder 4">
            <a:extLst>
              <a:ext uri="{FF2B5EF4-FFF2-40B4-BE49-F238E27FC236}">
                <a16:creationId xmlns:a16="http://schemas.microsoft.com/office/drawing/2014/main" id="{6CE012D2-8AAC-4977-ABE3-84ED9E71A08E}"/>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E217407B-EBCA-4766-A87C-0322DCD8D919}"/>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35479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0437-1D28-436F-92FC-F4C9604E0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7C8DA-0A3A-46D9-A4F2-0A3FCDDF3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E9EC8-9652-45B6-99D0-84328EE345D4}"/>
              </a:ext>
            </a:extLst>
          </p:cNvPr>
          <p:cNvSpPr>
            <a:spLocks noGrp="1"/>
          </p:cNvSpPr>
          <p:nvPr>
            <p:ph type="dt" sz="half" idx="10"/>
          </p:nvPr>
        </p:nvSpPr>
        <p:spPr/>
        <p:txBody>
          <a:bodyPr/>
          <a:lstStyle/>
          <a:p>
            <a:fld id="{16232CF5-D833-4D0C-B618-95EC712B172F}" type="datetime1">
              <a:rPr lang="en-US" smtClean="0"/>
              <a:t>10/27/2023</a:t>
            </a:fld>
            <a:endParaRPr lang="en-US"/>
          </a:p>
        </p:txBody>
      </p:sp>
      <p:sp>
        <p:nvSpPr>
          <p:cNvPr id="5" name="Footer Placeholder 4">
            <a:extLst>
              <a:ext uri="{FF2B5EF4-FFF2-40B4-BE49-F238E27FC236}">
                <a16:creationId xmlns:a16="http://schemas.microsoft.com/office/drawing/2014/main" id="{50505E15-2AE2-4C66-9CA0-C7B91E5A53A4}"/>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49E888F2-8E91-457F-8EC0-161F23C1686A}"/>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4013331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F1D3-747C-4D35-B9D6-69F19534FC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9E13C4-722F-4C91-A556-C91D4D2084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493909-B9E1-4D62-BA69-128FE8B65323}"/>
              </a:ext>
            </a:extLst>
          </p:cNvPr>
          <p:cNvSpPr>
            <a:spLocks noGrp="1"/>
          </p:cNvSpPr>
          <p:nvPr>
            <p:ph type="dt" sz="half" idx="10"/>
          </p:nvPr>
        </p:nvSpPr>
        <p:spPr/>
        <p:txBody>
          <a:bodyPr/>
          <a:lstStyle/>
          <a:p>
            <a:fld id="{0940BA80-DC58-41F3-B2FB-7DCF19A2BD9A}" type="datetime1">
              <a:rPr lang="en-US" smtClean="0"/>
              <a:t>10/27/2023</a:t>
            </a:fld>
            <a:endParaRPr lang="en-US"/>
          </a:p>
        </p:txBody>
      </p:sp>
      <p:sp>
        <p:nvSpPr>
          <p:cNvPr id="5" name="Footer Placeholder 4">
            <a:extLst>
              <a:ext uri="{FF2B5EF4-FFF2-40B4-BE49-F238E27FC236}">
                <a16:creationId xmlns:a16="http://schemas.microsoft.com/office/drawing/2014/main" id="{EFBE53BB-25E9-4C55-8F6E-18188A7BA0ED}"/>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25ACEE94-2955-4382-8535-5EBF7FFE1F65}"/>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3555114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1639-58E5-4454-AB10-CA8AF42B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4426B-9E57-49A9-A605-8157C401D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3F6762-AED6-43A6-B39C-636F55EB96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E7C4E9-8D21-47AF-8D3F-01C67B274CDC}"/>
              </a:ext>
            </a:extLst>
          </p:cNvPr>
          <p:cNvSpPr>
            <a:spLocks noGrp="1"/>
          </p:cNvSpPr>
          <p:nvPr>
            <p:ph type="dt" sz="half" idx="10"/>
          </p:nvPr>
        </p:nvSpPr>
        <p:spPr/>
        <p:txBody>
          <a:bodyPr/>
          <a:lstStyle/>
          <a:p>
            <a:fld id="{82F9C63F-41A9-4330-992D-8A86FB7004F4}" type="datetime1">
              <a:rPr lang="en-US" smtClean="0"/>
              <a:t>10/27/2023</a:t>
            </a:fld>
            <a:endParaRPr lang="en-US"/>
          </a:p>
        </p:txBody>
      </p:sp>
      <p:sp>
        <p:nvSpPr>
          <p:cNvPr id="6" name="Footer Placeholder 5">
            <a:extLst>
              <a:ext uri="{FF2B5EF4-FFF2-40B4-BE49-F238E27FC236}">
                <a16:creationId xmlns:a16="http://schemas.microsoft.com/office/drawing/2014/main" id="{09C268FA-DC1A-4417-B1B2-82578311FBB2}"/>
              </a:ext>
            </a:extLst>
          </p:cNvPr>
          <p:cNvSpPr>
            <a:spLocks noGrp="1"/>
          </p:cNvSpPr>
          <p:nvPr>
            <p:ph type="ftr" sz="quarter" idx="11"/>
          </p:nvPr>
        </p:nvSpPr>
        <p:spPr/>
        <p:txBody>
          <a:bodyPr/>
          <a:lstStyle/>
          <a:p>
            <a:r>
              <a:rPr lang="en-US"/>
              <a:t>04/02/20</a:t>
            </a:r>
          </a:p>
        </p:txBody>
      </p:sp>
      <p:sp>
        <p:nvSpPr>
          <p:cNvPr id="7" name="Slide Number Placeholder 6">
            <a:extLst>
              <a:ext uri="{FF2B5EF4-FFF2-40B4-BE49-F238E27FC236}">
                <a16:creationId xmlns:a16="http://schemas.microsoft.com/office/drawing/2014/main" id="{BAE284DE-9BF5-4BAE-ADB0-214BB9353243}"/>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92026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AB8D-8CDE-4D10-B87A-2FF20E884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05E4E6-C6DC-45F2-9CFA-831E957EA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0CD62-ACB6-4894-87B4-EC661DCCC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3CC29-BDC9-4D96-84D5-0CF38ADCD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6F7B1-FD04-43C9-9642-63A517A32A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915F6-97AA-4349-A434-931435732361}"/>
              </a:ext>
            </a:extLst>
          </p:cNvPr>
          <p:cNvSpPr>
            <a:spLocks noGrp="1"/>
          </p:cNvSpPr>
          <p:nvPr>
            <p:ph type="dt" sz="half" idx="10"/>
          </p:nvPr>
        </p:nvSpPr>
        <p:spPr/>
        <p:txBody>
          <a:bodyPr/>
          <a:lstStyle/>
          <a:p>
            <a:fld id="{2F527C1E-2D1C-4439-AAF3-848D0ED45E9A}" type="datetime1">
              <a:rPr lang="en-US" smtClean="0"/>
              <a:t>10/27/2023</a:t>
            </a:fld>
            <a:endParaRPr lang="en-US"/>
          </a:p>
        </p:txBody>
      </p:sp>
      <p:sp>
        <p:nvSpPr>
          <p:cNvPr id="8" name="Footer Placeholder 7">
            <a:extLst>
              <a:ext uri="{FF2B5EF4-FFF2-40B4-BE49-F238E27FC236}">
                <a16:creationId xmlns:a16="http://schemas.microsoft.com/office/drawing/2014/main" id="{712E6B04-F84A-418C-8AD9-25EB0B8CEFE0}"/>
              </a:ext>
            </a:extLst>
          </p:cNvPr>
          <p:cNvSpPr>
            <a:spLocks noGrp="1"/>
          </p:cNvSpPr>
          <p:nvPr>
            <p:ph type="ftr" sz="quarter" idx="11"/>
          </p:nvPr>
        </p:nvSpPr>
        <p:spPr/>
        <p:txBody>
          <a:bodyPr/>
          <a:lstStyle/>
          <a:p>
            <a:r>
              <a:rPr lang="en-US"/>
              <a:t>04/02/20</a:t>
            </a:r>
          </a:p>
        </p:txBody>
      </p:sp>
      <p:sp>
        <p:nvSpPr>
          <p:cNvPr id="9" name="Slide Number Placeholder 8">
            <a:extLst>
              <a:ext uri="{FF2B5EF4-FFF2-40B4-BE49-F238E27FC236}">
                <a16:creationId xmlns:a16="http://schemas.microsoft.com/office/drawing/2014/main" id="{5D1520DB-82D9-4578-9E2B-88CF22C50F42}"/>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195036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E61E68-0258-436E-A1B9-B1B2D04E90CE}" type="datetime1">
              <a:rPr lang="en-US" smtClean="0"/>
              <a:t>10/27/2023</a:t>
            </a:fld>
            <a:endParaRPr lang="en-US"/>
          </a:p>
        </p:txBody>
      </p:sp>
      <p:sp>
        <p:nvSpPr>
          <p:cNvPr id="5" name="Footer Placeholder 4"/>
          <p:cNvSpPr>
            <a:spLocks noGrp="1"/>
          </p:cNvSpPr>
          <p:nvPr>
            <p:ph type="ftr" sz="quarter" idx="11"/>
          </p:nvPr>
        </p:nvSpPr>
        <p:spPr/>
        <p:txBody>
          <a:bodyPr/>
          <a:lstStyle/>
          <a:p>
            <a:r>
              <a:rPr lang="en-US"/>
              <a:t>04/02/20</a:t>
            </a:r>
          </a:p>
        </p:txBody>
      </p:sp>
      <p:sp>
        <p:nvSpPr>
          <p:cNvPr id="6" name="Slide Number Placeholder 5"/>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3225076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ED42-1EF7-4933-A50A-E3DD52BDAD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FBC3E4-7D80-47AB-8BD9-AA0099345E34}"/>
              </a:ext>
            </a:extLst>
          </p:cNvPr>
          <p:cNvSpPr>
            <a:spLocks noGrp="1"/>
          </p:cNvSpPr>
          <p:nvPr>
            <p:ph type="dt" sz="half" idx="10"/>
          </p:nvPr>
        </p:nvSpPr>
        <p:spPr/>
        <p:txBody>
          <a:bodyPr/>
          <a:lstStyle/>
          <a:p>
            <a:fld id="{CA227FAF-2A7C-4F4A-A008-E8E23DFFE15F}" type="datetime1">
              <a:rPr lang="en-US" smtClean="0"/>
              <a:t>10/27/2023</a:t>
            </a:fld>
            <a:endParaRPr lang="en-US"/>
          </a:p>
        </p:txBody>
      </p:sp>
      <p:sp>
        <p:nvSpPr>
          <p:cNvPr id="4" name="Footer Placeholder 3">
            <a:extLst>
              <a:ext uri="{FF2B5EF4-FFF2-40B4-BE49-F238E27FC236}">
                <a16:creationId xmlns:a16="http://schemas.microsoft.com/office/drawing/2014/main" id="{46A1AE6D-753E-42B5-BCB4-548DFD550CCC}"/>
              </a:ext>
            </a:extLst>
          </p:cNvPr>
          <p:cNvSpPr>
            <a:spLocks noGrp="1"/>
          </p:cNvSpPr>
          <p:nvPr>
            <p:ph type="ftr" sz="quarter" idx="11"/>
          </p:nvPr>
        </p:nvSpPr>
        <p:spPr/>
        <p:txBody>
          <a:bodyPr/>
          <a:lstStyle/>
          <a:p>
            <a:r>
              <a:rPr lang="en-US"/>
              <a:t>04/02/20</a:t>
            </a:r>
          </a:p>
        </p:txBody>
      </p:sp>
      <p:sp>
        <p:nvSpPr>
          <p:cNvPr id="5" name="Slide Number Placeholder 4">
            <a:extLst>
              <a:ext uri="{FF2B5EF4-FFF2-40B4-BE49-F238E27FC236}">
                <a16:creationId xmlns:a16="http://schemas.microsoft.com/office/drawing/2014/main" id="{B9F2C722-487C-4174-A8F2-48C88C4ABEEE}"/>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286365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93E417-68C4-4F81-811B-B5BA0C818635}"/>
              </a:ext>
            </a:extLst>
          </p:cNvPr>
          <p:cNvSpPr>
            <a:spLocks noGrp="1"/>
          </p:cNvSpPr>
          <p:nvPr>
            <p:ph type="dt" sz="half" idx="10"/>
          </p:nvPr>
        </p:nvSpPr>
        <p:spPr/>
        <p:txBody>
          <a:bodyPr/>
          <a:lstStyle/>
          <a:p>
            <a:fld id="{B01C5188-4B36-4F7B-AEF0-4672BB0CE02D}" type="datetime1">
              <a:rPr lang="en-US" smtClean="0"/>
              <a:t>10/27/2023</a:t>
            </a:fld>
            <a:endParaRPr lang="en-US"/>
          </a:p>
        </p:txBody>
      </p:sp>
      <p:sp>
        <p:nvSpPr>
          <p:cNvPr id="3" name="Footer Placeholder 2">
            <a:extLst>
              <a:ext uri="{FF2B5EF4-FFF2-40B4-BE49-F238E27FC236}">
                <a16:creationId xmlns:a16="http://schemas.microsoft.com/office/drawing/2014/main" id="{2E38DCD9-2747-49DA-AEBC-83CBBEA94E8E}"/>
              </a:ext>
            </a:extLst>
          </p:cNvPr>
          <p:cNvSpPr>
            <a:spLocks noGrp="1"/>
          </p:cNvSpPr>
          <p:nvPr>
            <p:ph type="ftr" sz="quarter" idx="11"/>
          </p:nvPr>
        </p:nvSpPr>
        <p:spPr/>
        <p:txBody>
          <a:bodyPr/>
          <a:lstStyle/>
          <a:p>
            <a:r>
              <a:rPr lang="en-US"/>
              <a:t>04/02/20</a:t>
            </a:r>
          </a:p>
        </p:txBody>
      </p:sp>
      <p:sp>
        <p:nvSpPr>
          <p:cNvPr id="4" name="Slide Number Placeholder 3">
            <a:extLst>
              <a:ext uri="{FF2B5EF4-FFF2-40B4-BE49-F238E27FC236}">
                <a16:creationId xmlns:a16="http://schemas.microsoft.com/office/drawing/2014/main" id="{69413DA4-844D-4CDA-B60E-FD2C270A7FCB}"/>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108849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CC71-5E43-43FB-95F8-D28BE7F6A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58A37-103F-4756-8E1A-753082101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6F63DC-61CD-4B44-8D80-1A6B6824E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2D66F-1F62-416F-83BB-758639CA47AB}"/>
              </a:ext>
            </a:extLst>
          </p:cNvPr>
          <p:cNvSpPr>
            <a:spLocks noGrp="1"/>
          </p:cNvSpPr>
          <p:nvPr>
            <p:ph type="dt" sz="half" idx="10"/>
          </p:nvPr>
        </p:nvSpPr>
        <p:spPr/>
        <p:txBody>
          <a:bodyPr/>
          <a:lstStyle/>
          <a:p>
            <a:fld id="{9930AB44-5444-43F7-AAE4-0DB144FDB952}" type="datetime1">
              <a:rPr lang="en-US" smtClean="0"/>
              <a:t>10/27/2023</a:t>
            </a:fld>
            <a:endParaRPr lang="en-US"/>
          </a:p>
        </p:txBody>
      </p:sp>
      <p:sp>
        <p:nvSpPr>
          <p:cNvPr id="6" name="Footer Placeholder 5">
            <a:extLst>
              <a:ext uri="{FF2B5EF4-FFF2-40B4-BE49-F238E27FC236}">
                <a16:creationId xmlns:a16="http://schemas.microsoft.com/office/drawing/2014/main" id="{939700B4-18DA-4D70-8287-BE5C7E1E103B}"/>
              </a:ext>
            </a:extLst>
          </p:cNvPr>
          <p:cNvSpPr>
            <a:spLocks noGrp="1"/>
          </p:cNvSpPr>
          <p:nvPr>
            <p:ph type="ftr" sz="quarter" idx="11"/>
          </p:nvPr>
        </p:nvSpPr>
        <p:spPr/>
        <p:txBody>
          <a:bodyPr/>
          <a:lstStyle/>
          <a:p>
            <a:r>
              <a:rPr lang="en-US"/>
              <a:t>04/02/20</a:t>
            </a:r>
          </a:p>
        </p:txBody>
      </p:sp>
      <p:sp>
        <p:nvSpPr>
          <p:cNvPr id="7" name="Slide Number Placeholder 6">
            <a:extLst>
              <a:ext uri="{FF2B5EF4-FFF2-40B4-BE49-F238E27FC236}">
                <a16:creationId xmlns:a16="http://schemas.microsoft.com/office/drawing/2014/main" id="{EB311BC2-30E5-405C-8C19-5E9D49B63B04}"/>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605614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98DF-C8AB-4C27-B0DA-474B3D4C9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30C58-C75C-4A0A-B3D6-ECF8B26CF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511A0-7274-4752-A827-DCE088F69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AFD2F-1700-4108-82DB-C48FF5CB5D1B}"/>
              </a:ext>
            </a:extLst>
          </p:cNvPr>
          <p:cNvSpPr>
            <a:spLocks noGrp="1"/>
          </p:cNvSpPr>
          <p:nvPr>
            <p:ph type="dt" sz="half" idx="10"/>
          </p:nvPr>
        </p:nvSpPr>
        <p:spPr/>
        <p:txBody>
          <a:bodyPr/>
          <a:lstStyle/>
          <a:p>
            <a:fld id="{2131B048-9032-468E-A020-FA4D5B4CEE88}" type="datetime1">
              <a:rPr lang="en-US" smtClean="0"/>
              <a:t>10/27/2023</a:t>
            </a:fld>
            <a:endParaRPr lang="en-US"/>
          </a:p>
        </p:txBody>
      </p:sp>
      <p:sp>
        <p:nvSpPr>
          <p:cNvPr id="6" name="Footer Placeholder 5">
            <a:extLst>
              <a:ext uri="{FF2B5EF4-FFF2-40B4-BE49-F238E27FC236}">
                <a16:creationId xmlns:a16="http://schemas.microsoft.com/office/drawing/2014/main" id="{7C519791-134A-4684-9458-69A3A927C54E}"/>
              </a:ext>
            </a:extLst>
          </p:cNvPr>
          <p:cNvSpPr>
            <a:spLocks noGrp="1"/>
          </p:cNvSpPr>
          <p:nvPr>
            <p:ph type="ftr" sz="quarter" idx="11"/>
          </p:nvPr>
        </p:nvSpPr>
        <p:spPr/>
        <p:txBody>
          <a:bodyPr/>
          <a:lstStyle/>
          <a:p>
            <a:r>
              <a:rPr lang="en-US"/>
              <a:t>04/02/20</a:t>
            </a:r>
          </a:p>
        </p:txBody>
      </p:sp>
      <p:sp>
        <p:nvSpPr>
          <p:cNvPr id="7" name="Slide Number Placeholder 6">
            <a:extLst>
              <a:ext uri="{FF2B5EF4-FFF2-40B4-BE49-F238E27FC236}">
                <a16:creationId xmlns:a16="http://schemas.microsoft.com/office/drawing/2014/main" id="{64231470-2BF6-4ACD-85A1-5771AAFDAC74}"/>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1591875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F5FD-AC2A-4DEB-A4C9-3FC1A620B2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955AF-266E-4DD9-B12E-B8BE8092D3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E953F-AEE8-4562-87B5-79ECEAE814A1}"/>
              </a:ext>
            </a:extLst>
          </p:cNvPr>
          <p:cNvSpPr>
            <a:spLocks noGrp="1"/>
          </p:cNvSpPr>
          <p:nvPr>
            <p:ph type="dt" sz="half" idx="10"/>
          </p:nvPr>
        </p:nvSpPr>
        <p:spPr/>
        <p:txBody>
          <a:bodyPr/>
          <a:lstStyle/>
          <a:p>
            <a:fld id="{99C351DC-0E4A-4C5C-BF3C-9E5BEA0C33DB}" type="datetime1">
              <a:rPr lang="en-US" smtClean="0"/>
              <a:t>10/27/2023</a:t>
            </a:fld>
            <a:endParaRPr lang="en-US"/>
          </a:p>
        </p:txBody>
      </p:sp>
      <p:sp>
        <p:nvSpPr>
          <p:cNvPr id="5" name="Footer Placeholder 4">
            <a:extLst>
              <a:ext uri="{FF2B5EF4-FFF2-40B4-BE49-F238E27FC236}">
                <a16:creationId xmlns:a16="http://schemas.microsoft.com/office/drawing/2014/main" id="{45090FE7-CC33-41DF-A061-FEE4943ED068}"/>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A7F02C17-FCA9-4EDA-A05E-7749D0F65415}"/>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4197050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6C51D-ED34-48B7-9091-668F0E945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2D201-069B-472A-AF09-DE7AEA9E17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8A2AA-7E1B-490F-BD53-6796E9993D5D}"/>
              </a:ext>
            </a:extLst>
          </p:cNvPr>
          <p:cNvSpPr>
            <a:spLocks noGrp="1"/>
          </p:cNvSpPr>
          <p:nvPr>
            <p:ph type="dt" sz="half" idx="10"/>
          </p:nvPr>
        </p:nvSpPr>
        <p:spPr/>
        <p:txBody>
          <a:bodyPr/>
          <a:lstStyle/>
          <a:p>
            <a:fld id="{67489ED4-63A3-48F0-A767-EEBD8F84C3AE}" type="datetime1">
              <a:rPr lang="en-US" smtClean="0"/>
              <a:t>10/27/2023</a:t>
            </a:fld>
            <a:endParaRPr lang="en-US"/>
          </a:p>
        </p:txBody>
      </p:sp>
      <p:sp>
        <p:nvSpPr>
          <p:cNvPr id="5" name="Footer Placeholder 4">
            <a:extLst>
              <a:ext uri="{FF2B5EF4-FFF2-40B4-BE49-F238E27FC236}">
                <a16:creationId xmlns:a16="http://schemas.microsoft.com/office/drawing/2014/main" id="{CA879373-D147-4BE7-AEEE-B4EB85B8D66A}"/>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09EF9CA5-6A93-4502-A7AF-FC04823FDA95}"/>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3516019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381"/>
            <a:ext cx="12190645" cy="6857238"/>
          </a:xfrm>
          <a:prstGeom prst="rect">
            <a:avLst/>
          </a:prstGeom>
        </p:spPr>
      </p:pic>
    </p:spTree>
    <p:extLst>
      <p:ext uri="{BB962C8B-B14F-4D97-AF65-F5344CB8AC3E}">
        <p14:creationId xmlns:p14="http://schemas.microsoft.com/office/powerpoint/2010/main" val="2483617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48583"/>
            <a:ext cx="10972800" cy="781130"/>
          </a:xfrm>
        </p:spPr>
        <p:txBody>
          <a:bodyPr/>
          <a:lstStyle>
            <a:lvl1pPr>
              <a:lnSpc>
                <a:spcPct val="90000"/>
              </a:lnSpc>
              <a:defRPr>
                <a:solidFill>
                  <a:srgbClr val="C5203E"/>
                </a:solidFill>
              </a:defRPr>
            </a:lvl1pPr>
          </a:lstStyle>
          <a:p>
            <a:r>
              <a:rPr lang="en-US" dirty="0"/>
              <a:t>Click to edit Master title style</a:t>
            </a:r>
          </a:p>
        </p:txBody>
      </p:sp>
      <p:sp>
        <p:nvSpPr>
          <p:cNvPr id="3" name="Content Placeholder 2"/>
          <p:cNvSpPr>
            <a:spLocks noGrp="1"/>
          </p:cNvSpPr>
          <p:nvPr>
            <p:ph idx="1"/>
          </p:nvPr>
        </p:nvSpPr>
        <p:spPr>
          <a:xfrm>
            <a:off x="609600" y="1800659"/>
            <a:ext cx="10972800" cy="4625779"/>
          </a:xfrm>
        </p:spPr>
        <p:txBody>
          <a:bodyPr/>
          <a:lstStyle>
            <a:lvl1pPr>
              <a:buClr>
                <a:srgbClr val="C5203E"/>
              </a:buClr>
              <a:defRPr sz="2600"/>
            </a:lvl1pPr>
            <a:lvl2pPr>
              <a:buClr>
                <a:srgbClr val="C5203E"/>
              </a:buClr>
              <a:defRPr sz="2600"/>
            </a:lvl2pPr>
            <a:lvl3pPr>
              <a:buClr>
                <a:srgbClr val="C5203E"/>
              </a:buClr>
              <a:defRPr/>
            </a:lvl3pPr>
            <a:lvl4pPr>
              <a:buClr>
                <a:srgbClr val="C5203E"/>
              </a:buClr>
              <a:defRPr sz="1800"/>
            </a:lvl4pPr>
            <a:lvl5pPr>
              <a:buClr>
                <a:srgbClr val="C5203E"/>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5EB2E5-EB75-4CA7-B06D-5EE3EA63967A}" type="datetime1">
              <a:rPr lang="en-US" smtClean="0"/>
              <a:t>10/27/2023</a:t>
            </a:fld>
            <a:endParaRPr lang="en-US" dirty="0"/>
          </a:p>
        </p:txBody>
      </p:sp>
      <p:sp>
        <p:nvSpPr>
          <p:cNvPr id="5" name="Footer Placeholder 4"/>
          <p:cNvSpPr>
            <a:spLocks noGrp="1"/>
          </p:cNvSpPr>
          <p:nvPr>
            <p:ph type="ftr" sz="quarter" idx="11"/>
          </p:nvPr>
        </p:nvSpPr>
        <p:spPr/>
        <p:txBody>
          <a:bodyPr/>
          <a:lstStyle>
            <a:lvl1pPr>
              <a:defRPr/>
            </a:lvl1pPr>
          </a:lstStyle>
          <a:p>
            <a:r>
              <a:rPr lang="pt-BR"/>
              <a:t>04/02/20</a:t>
            </a:r>
            <a:endParaRPr lang="en-US" dirty="0"/>
          </a:p>
        </p:txBody>
      </p:sp>
      <p:sp>
        <p:nvSpPr>
          <p:cNvPr id="6" name="Slide Number Placeholder 5"/>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606730295"/>
      </p:ext>
    </p:extLst>
  </p:cSld>
  <p:clrMapOvr>
    <a:masterClrMapping/>
  </p:clrMapOvr>
  <p:extLst>
    <p:ext uri="{DCECCB84-F9BA-43D5-87BE-67443E8EF086}">
      <p15:sldGuideLst xmlns:p15="http://schemas.microsoft.com/office/powerpoint/2012/main">
        <p15:guide id="1" orient="horz" pos="11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Numbers">
    <p:spTree>
      <p:nvGrpSpPr>
        <p:cNvPr id="1" name=""/>
        <p:cNvGrpSpPr/>
        <p:nvPr/>
      </p:nvGrpSpPr>
      <p:grpSpPr>
        <a:xfrm>
          <a:off x="0" y="0"/>
          <a:ext cx="0" cy="0"/>
          <a:chOff x="0" y="0"/>
          <a:chExt cx="0" cy="0"/>
        </a:xfrm>
      </p:grpSpPr>
      <p:sp>
        <p:nvSpPr>
          <p:cNvPr id="2" name="Title 1"/>
          <p:cNvSpPr>
            <a:spLocks noGrp="1"/>
          </p:cNvSpPr>
          <p:nvPr>
            <p:ph type="title"/>
          </p:nvPr>
        </p:nvSpPr>
        <p:spPr>
          <a:xfrm>
            <a:off x="609600" y="931492"/>
            <a:ext cx="10972800" cy="821108"/>
          </a:xfrm>
        </p:spPr>
        <p:txBody>
          <a:bodyPr/>
          <a:lstStyle>
            <a:lvl1pPr>
              <a:defRPr>
                <a:solidFill>
                  <a:srgbClr val="C5203E"/>
                </a:solidFill>
              </a:defRPr>
            </a:lvl1pPr>
          </a:lstStyle>
          <a:p>
            <a:r>
              <a:rPr lang="en-US" dirty="0"/>
              <a:t>Click to edit Master title style</a:t>
            </a:r>
          </a:p>
        </p:txBody>
      </p:sp>
      <p:sp>
        <p:nvSpPr>
          <p:cNvPr id="3" name="Content Placeholder 2"/>
          <p:cNvSpPr>
            <a:spLocks noGrp="1"/>
          </p:cNvSpPr>
          <p:nvPr>
            <p:ph idx="1"/>
          </p:nvPr>
        </p:nvSpPr>
        <p:spPr>
          <a:xfrm>
            <a:off x="609600" y="1823545"/>
            <a:ext cx="10972800" cy="4602892"/>
          </a:xfrm>
        </p:spPr>
        <p:txBody>
          <a:bodyPr/>
          <a:lstStyle>
            <a:lvl1pPr>
              <a:buClr>
                <a:srgbClr val="C5203E"/>
              </a:buClr>
              <a:defRPr sz="2600"/>
            </a:lvl1pPr>
            <a:lvl2pPr marL="457200" indent="-457200">
              <a:buClr>
                <a:srgbClr val="C5203E"/>
              </a:buClr>
              <a:buFont typeface="+mj-lt"/>
              <a:buAutoNum type="arabicPeriod"/>
              <a:defRPr sz="2600"/>
            </a:lvl2pPr>
            <a:lvl3pPr marL="684212" indent="-457200">
              <a:buClr>
                <a:srgbClr val="C5203E"/>
              </a:buClr>
              <a:buFont typeface="+mj-lt"/>
              <a:buAutoNum type="arabicPeriod"/>
              <a:defRPr/>
            </a:lvl3pPr>
            <a:lvl4pPr marL="911225" indent="-457200">
              <a:buClr>
                <a:srgbClr val="C5203E"/>
              </a:buClr>
              <a:buFont typeface="+mj-lt"/>
              <a:buAutoNum type="arabicPeriod"/>
              <a:defRPr sz="1800"/>
            </a:lvl4pPr>
            <a:lvl5pPr marL="1025525" indent="-342900">
              <a:buClr>
                <a:srgbClr val="C5203E"/>
              </a:buClr>
              <a:buFont typeface="+mj-lt"/>
              <a:buAutoNum type="arabicPeriod"/>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5B6AAA-B985-4E32-A40E-A3C751122639}" type="datetime1">
              <a:rPr lang="en-US" smtClean="0"/>
              <a:t>10/27/2023</a:t>
            </a:fld>
            <a:endParaRPr lang="en-US" dirty="0"/>
          </a:p>
        </p:txBody>
      </p:sp>
      <p:sp>
        <p:nvSpPr>
          <p:cNvPr id="5" name="Footer Placeholder 4"/>
          <p:cNvSpPr>
            <a:spLocks noGrp="1"/>
          </p:cNvSpPr>
          <p:nvPr>
            <p:ph type="ftr" sz="quarter" idx="11"/>
          </p:nvPr>
        </p:nvSpPr>
        <p:spPr/>
        <p:txBody>
          <a:bodyPr/>
          <a:lstStyle>
            <a:lvl1pPr>
              <a:defRPr/>
            </a:lvl1pPr>
          </a:lstStyle>
          <a:p>
            <a:r>
              <a:rPr lang="pt-BR"/>
              <a:t>04/02/20</a:t>
            </a:r>
            <a:endParaRPr lang="en-US" dirty="0"/>
          </a:p>
        </p:txBody>
      </p:sp>
      <p:sp>
        <p:nvSpPr>
          <p:cNvPr id="6" name="Slide Number Placeholder 5"/>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2444269174"/>
      </p:ext>
    </p:extLst>
  </p:cSld>
  <p:clrMapOvr>
    <a:masterClrMapping/>
  </p:clrMapOvr>
  <p:extLst>
    <p:ext uri="{DCECCB84-F9BA-43D5-87BE-67443E8EF086}">
      <p15:sldGuideLst xmlns:p15="http://schemas.microsoft.com/office/powerpoint/2012/main">
        <p15:guide id="1" orient="horz" pos="110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7421DF-BF36-A34C-8570-FA13D0EE42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963084" y="914401"/>
            <a:ext cx="10363200" cy="2147848"/>
          </a:xfrm>
        </p:spPr>
        <p:txBody>
          <a:bodyPr anchor="ctr">
            <a:normAutofit/>
          </a:bodyPr>
          <a:lstStyle>
            <a:lvl1pPr algn="ctr">
              <a:defRPr sz="4800" b="1" cap="all" baseline="0">
                <a:solidFill>
                  <a:schemeClr val="accent6"/>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lvl1pPr>
          </a:lstStyle>
          <a:p>
            <a:r>
              <a:rPr lang="pt-BR"/>
              <a:t>04/02/20</a:t>
            </a:r>
            <a:endParaRPr lang="en-US" dirty="0"/>
          </a:p>
        </p:txBody>
      </p:sp>
      <p:sp>
        <p:nvSpPr>
          <p:cNvPr id="6" name="Slide Number Placeholder 5"/>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72605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9B45DB-2A69-4367-8DA7-CE1B0808F13A}" type="datetime1">
              <a:rPr lang="en-US" smtClean="0"/>
              <a:t>10/27/2023</a:t>
            </a:fld>
            <a:endParaRPr lang="en-US"/>
          </a:p>
        </p:txBody>
      </p:sp>
      <p:sp>
        <p:nvSpPr>
          <p:cNvPr id="5" name="Footer Placeholder 4"/>
          <p:cNvSpPr>
            <a:spLocks noGrp="1"/>
          </p:cNvSpPr>
          <p:nvPr>
            <p:ph type="ftr" sz="quarter" idx="11"/>
          </p:nvPr>
        </p:nvSpPr>
        <p:spPr/>
        <p:txBody>
          <a:bodyPr/>
          <a:lstStyle/>
          <a:p>
            <a:r>
              <a:rPr lang="en-US"/>
              <a:t>04/02/20</a:t>
            </a:r>
          </a:p>
        </p:txBody>
      </p:sp>
      <p:sp>
        <p:nvSpPr>
          <p:cNvPr id="6" name="Slide Number Placeholder 5"/>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2791325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Divider Slides">
    <p:spTree>
      <p:nvGrpSpPr>
        <p:cNvPr id="1" name=""/>
        <p:cNvGrpSpPr/>
        <p:nvPr/>
      </p:nvGrpSpPr>
      <p:grpSpPr>
        <a:xfrm>
          <a:off x="0" y="0"/>
          <a:ext cx="0" cy="0"/>
          <a:chOff x="0" y="0"/>
          <a:chExt cx="0" cy="0"/>
        </a:xfrm>
      </p:grpSpPr>
      <p:sp>
        <p:nvSpPr>
          <p:cNvPr id="2" name="Title 1"/>
          <p:cNvSpPr>
            <a:spLocks noGrp="1"/>
          </p:cNvSpPr>
          <p:nvPr>
            <p:ph type="title"/>
          </p:nvPr>
        </p:nvSpPr>
        <p:spPr>
          <a:xfrm>
            <a:off x="963084" y="1025527"/>
            <a:ext cx="10363200" cy="1362075"/>
          </a:xfrm>
        </p:spPr>
        <p:txBody>
          <a:bodyPr anchor="b"/>
          <a:lstStyle>
            <a:lvl1pPr algn="l">
              <a:defRPr sz="4000" b="1" cap="all"/>
            </a:lvl1pPr>
          </a:lstStyle>
          <a:p>
            <a:r>
              <a:rPr lang="en-US" dirty="0"/>
              <a:t>Click to edit Master title style</a:t>
            </a:r>
          </a:p>
        </p:txBody>
      </p:sp>
      <p:sp>
        <p:nvSpPr>
          <p:cNvPr id="3" name="Text Placeholder 2"/>
          <p:cNvSpPr>
            <a:spLocks noGrp="1"/>
          </p:cNvSpPr>
          <p:nvPr>
            <p:ph type="body" idx="1" hasCustomPrompt="1"/>
          </p:nvPr>
        </p:nvSpPr>
        <p:spPr>
          <a:xfrm>
            <a:off x="963084" y="2387601"/>
            <a:ext cx="10363200" cy="1915885"/>
          </a:xfrm>
        </p:spPr>
        <p:txBody>
          <a:bodyPr anchor="t">
            <a:no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E0DBAF-C0E3-4CAE-9FE8-90EC8936B981}" type="datetime1">
              <a:rPr lang="en-US" smtClean="0"/>
              <a:t>10/27/2023</a:t>
            </a:fld>
            <a:endParaRPr lang="en-US" dirty="0"/>
          </a:p>
        </p:txBody>
      </p:sp>
      <p:sp>
        <p:nvSpPr>
          <p:cNvPr id="5" name="Footer Placeholder 4"/>
          <p:cNvSpPr>
            <a:spLocks noGrp="1"/>
          </p:cNvSpPr>
          <p:nvPr>
            <p:ph type="ftr" sz="quarter" idx="11"/>
          </p:nvPr>
        </p:nvSpPr>
        <p:spPr/>
        <p:txBody>
          <a:bodyPr/>
          <a:lstStyle>
            <a:lvl1pPr>
              <a:defRPr/>
            </a:lvl1pPr>
          </a:lstStyle>
          <a:p>
            <a:r>
              <a:rPr lang="pt-BR"/>
              <a:t>04/02/20</a:t>
            </a:r>
            <a:endParaRPr lang="en-US" dirty="0"/>
          </a:p>
        </p:txBody>
      </p:sp>
      <p:sp>
        <p:nvSpPr>
          <p:cNvPr id="6" name="Slide Number Placeholder 5"/>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1618111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838200"/>
          </a:xfrm>
        </p:spPr>
        <p:txBody>
          <a:bodyPr/>
          <a:lstStyle>
            <a:lvl1pPr>
              <a:lnSpc>
                <a:spcPct val="90000"/>
              </a:lnSpc>
              <a:defRPr/>
            </a:lvl1pPr>
          </a:lstStyle>
          <a:p>
            <a:r>
              <a:rPr lang="en-US" dirty="0"/>
              <a:t>Click to edit Master title style</a:t>
            </a:r>
          </a:p>
        </p:txBody>
      </p:sp>
      <p:sp>
        <p:nvSpPr>
          <p:cNvPr id="3" name="Content Placeholder 2"/>
          <p:cNvSpPr>
            <a:spLocks noGrp="1"/>
          </p:cNvSpPr>
          <p:nvPr>
            <p:ph sz="half" idx="1"/>
          </p:nvPr>
        </p:nvSpPr>
        <p:spPr>
          <a:xfrm>
            <a:off x="609600" y="1738617"/>
            <a:ext cx="5384800" cy="475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738617"/>
            <a:ext cx="5384800" cy="4752838"/>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EBEBF8E-B60A-47F7-99AF-83B6BD361636}"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595745419"/>
      </p:ext>
    </p:extLst>
  </p:cSld>
  <p:clrMapOvr>
    <a:masterClrMapping/>
  </p:clrMapOvr>
  <p:extLst>
    <p:ext uri="{DCECCB84-F9BA-43D5-87BE-67443E8EF086}">
      <p15:sldGuideLst xmlns:p15="http://schemas.microsoft.com/office/powerpoint/2012/main">
        <p15:guide id="1" orient="horz" pos="1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838200"/>
          </a:xfrm>
        </p:spPr>
        <p:txBody>
          <a:bodyPr/>
          <a:lstStyle>
            <a:lvl1pPr>
              <a:lnSpc>
                <a:spcPct val="90000"/>
              </a:lnSpc>
              <a:defRPr/>
            </a:lvl1pPr>
          </a:lstStyle>
          <a:p>
            <a:r>
              <a:rPr lang="en-US" dirty="0"/>
              <a:t>Click to edit Master title style</a:t>
            </a:r>
          </a:p>
        </p:txBody>
      </p:sp>
      <p:sp>
        <p:nvSpPr>
          <p:cNvPr id="3" name="Content Placeholder 2"/>
          <p:cNvSpPr>
            <a:spLocks noGrp="1"/>
          </p:cNvSpPr>
          <p:nvPr>
            <p:ph sz="half" idx="1" hasCustomPrompt="1"/>
          </p:nvPr>
        </p:nvSpPr>
        <p:spPr>
          <a:xfrm>
            <a:off x="609600" y="1738618"/>
            <a:ext cx="5384800" cy="4753013"/>
          </a:xfrm>
        </p:spPr>
        <p:txBody>
          <a:bodyPr>
            <a:noAutofit/>
          </a:bodyPr>
          <a:lstStyle>
            <a:lvl1pPr marL="6350" indent="-6350">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BF2736-09C5-4322-A92F-E67AC4C5047A}"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7" y="1738205"/>
            <a:ext cx="5403743" cy="4753251"/>
          </a:xfrm>
        </p:spPr>
        <p:txBody>
          <a:bodyPr>
            <a:noAutofit/>
          </a:bodyPr>
          <a:lstStyle/>
          <a:p>
            <a:endParaRPr lang="en-US" dirty="0"/>
          </a:p>
        </p:txBody>
      </p:sp>
    </p:spTree>
    <p:extLst>
      <p:ext uri="{BB962C8B-B14F-4D97-AF65-F5344CB8AC3E}">
        <p14:creationId xmlns:p14="http://schemas.microsoft.com/office/powerpoint/2010/main" val="1747351710"/>
      </p:ext>
    </p:extLst>
  </p:cSld>
  <p:clrMapOvr>
    <a:masterClrMapping/>
  </p:clrMapOvr>
  <p:extLst>
    <p:ext uri="{DCECCB84-F9BA-43D5-87BE-67443E8EF086}">
      <p15:sldGuideLst xmlns:p15="http://schemas.microsoft.com/office/powerpoint/2012/main">
        <p15:guide id="1" orient="horz" pos="110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wo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6F98CD1-0400-4D96-B53E-408F8C1C6EB6}"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7" y="1570038"/>
            <a:ext cx="5403743" cy="4921250"/>
          </a:xfrm>
        </p:spPr>
        <p:txBody>
          <a:bodyPr>
            <a:noAutofit/>
          </a:bodyPr>
          <a:lstStyle/>
          <a:p>
            <a:endParaRPr lang="en-US" dirty="0"/>
          </a:p>
        </p:txBody>
      </p:sp>
      <p:sp>
        <p:nvSpPr>
          <p:cNvPr id="8" name="Picture Placeholder 8">
            <a:extLst>
              <a:ext uri="{FF2B5EF4-FFF2-40B4-BE49-F238E27FC236}">
                <a16:creationId xmlns:a16="http://schemas.microsoft.com/office/drawing/2014/main" id="{F88C6529-4ED1-A345-91A4-9E03CC84A9CA}"/>
              </a:ext>
            </a:extLst>
          </p:cNvPr>
          <p:cNvSpPr>
            <a:spLocks noGrp="1"/>
          </p:cNvSpPr>
          <p:nvPr>
            <p:ph type="pic" sz="quarter" idx="14"/>
          </p:nvPr>
        </p:nvSpPr>
        <p:spPr>
          <a:xfrm>
            <a:off x="620110" y="1570038"/>
            <a:ext cx="5403743" cy="4921250"/>
          </a:xfrm>
        </p:spPr>
        <p:txBody>
          <a:bodyPr>
            <a:noAutofit/>
          </a:bodyPr>
          <a:lstStyle/>
          <a:p>
            <a:endParaRPr lang="en-US" dirty="0"/>
          </a:p>
        </p:txBody>
      </p:sp>
    </p:spTree>
    <p:extLst>
      <p:ext uri="{BB962C8B-B14F-4D97-AF65-F5344CB8AC3E}">
        <p14:creationId xmlns:p14="http://schemas.microsoft.com/office/powerpoint/2010/main" val="2676634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658070"/>
            <a:ext cx="10972800" cy="54071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018307"/>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224354"/>
            <a:ext cx="5386917" cy="4013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8307"/>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24354"/>
            <a:ext cx="5389033" cy="4013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D40ABD-BB90-488B-97D7-76A627308715}" type="datetime1">
              <a:rPr lang="en-US" smtClean="0"/>
              <a:t>10/27/2023</a:t>
            </a:fld>
            <a:endParaRPr lang="en-US" dirty="0"/>
          </a:p>
        </p:txBody>
      </p:sp>
      <p:sp>
        <p:nvSpPr>
          <p:cNvPr id="8" name="Footer Placeholder 7"/>
          <p:cNvSpPr>
            <a:spLocks noGrp="1"/>
          </p:cNvSpPr>
          <p:nvPr>
            <p:ph type="ftr" sz="quarter" idx="11"/>
          </p:nvPr>
        </p:nvSpPr>
        <p:spPr/>
        <p:txBody>
          <a:bodyPr/>
          <a:lstStyle>
            <a:lvl1pPr>
              <a:defRPr/>
            </a:lvl1pPr>
          </a:lstStyle>
          <a:p>
            <a:r>
              <a:rPr lang="pt-BR"/>
              <a:t>04/02/20</a:t>
            </a:r>
            <a:endParaRPr lang="en-US" dirty="0"/>
          </a:p>
        </p:txBody>
      </p:sp>
      <p:sp>
        <p:nvSpPr>
          <p:cNvPr id="9" name="Slide Number Placeholder 8"/>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1418982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7D9AB7-1665-40DE-912F-56DFF873C4A2}" type="datetime1">
              <a:rPr lang="en-US" smtClean="0"/>
              <a:t>10/27/2023</a:t>
            </a:fld>
            <a:endParaRPr lang="en-US" dirty="0"/>
          </a:p>
        </p:txBody>
      </p:sp>
      <p:sp>
        <p:nvSpPr>
          <p:cNvPr id="4" name="Footer Placeholder 3"/>
          <p:cNvSpPr>
            <a:spLocks noGrp="1"/>
          </p:cNvSpPr>
          <p:nvPr>
            <p:ph type="ftr" sz="quarter" idx="11"/>
          </p:nvPr>
        </p:nvSpPr>
        <p:spPr/>
        <p:txBody>
          <a:bodyPr/>
          <a:lstStyle>
            <a:lvl1pPr>
              <a:defRPr/>
            </a:lvl1pPr>
          </a:lstStyle>
          <a:p>
            <a:r>
              <a:rPr lang="pt-BR"/>
              <a:t>04/02/20</a:t>
            </a:r>
            <a:endParaRPr lang="en-US" dirty="0"/>
          </a:p>
        </p:txBody>
      </p:sp>
      <p:sp>
        <p:nvSpPr>
          <p:cNvPr id="5" name="Slide Number Placeholder 4"/>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815376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029CB-F629-4868-BE76-69326A974349}" type="datetime1">
              <a:rPr lang="en-US" smtClean="0"/>
              <a:t>10/27/2023</a:t>
            </a:fld>
            <a:endParaRPr lang="en-US" dirty="0"/>
          </a:p>
        </p:txBody>
      </p:sp>
      <p:sp>
        <p:nvSpPr>
          <p:cNvPr id="3" name="Footer Placeholder 2"/>
          <p:cNvSpPr>
            <a:spLocks noGrp="1"/>
          </p:cNvSpPr>
          <p:nvPr>
            <p:ph type="ftr" sz="quarter" idx="11"/>
          </p:nvPr>
        </p:nvSpPr>
        <p:spPr/>
        <p:txBody>
          <a:bodyPr/>
          <a:lstStyle>
            <a:lvl1pPr>
              <a:defRPr/>
            </a:lvl1pPr>
          </a:lstStyle>
          <a:p>
            <a:r>
              <a:rPr lang="pt-BR"/>
              <a:t>04/02/20</a:t>
            </a:r>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1642821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00551"/>
            <a:ext cx="4011084" cy="691407"/>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000551"/>
            <a:ext cx="6815667" cy="54909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691957"/>
            <a:ext cx="4011084" cy="4799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2A4EE0-8AF0-450A-BBA3-3B8EC4FC2EFE}"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1744196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30429"/>
            <a:ext cx="109728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921740"/>
            <a:ext cx="10972800" cy="4135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09600" y="5697167"/>
            <a:ext cx="10972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441702-6AEC-4303-AB93-FA0FE7AEBD9D}"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781619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7BF2B7-8E13-4F4D-93D6-2B444EAE06EE}"/>
              </a:ext>
            </a:extLst>
          </p:cNvPr>
          <p:cNvSpPr>
            <a:spLocks noGrp="1"/>
          </p:cNvSpPr>
          <p:nvPr>
            <p:ph type="pic" sz="quarter" idx="14"/>
          </p:nvPr>
        </p:nvSpPr>
        <p:spPr/>
        <p:txBody>
          <a:bodyPr/>
          <a:lstStyle/>
          <a:p>
            <a:endParaRPr lang="en-US" dirty="0"/>
          </a:p>
        </p:txBody>
      </p:sp>
      <p:sp>
        <p:nvSpPr>
          <p:cNvPr id="7" name="Espace réservé du texte 11"/>
          <p:cNvSpPr>
            <a:spLocks noGrp="1"/>
          </p:cNvSpPr>
          <p:nvPr>
            <p:ph type="body" sz="quarter" idx="13" hasCustomPrompt="1"/>
          </p:nvPr>
        </p:nvSpPr>
        <p:spPr>
          <a:xfrm>
            <a:off x="310897" y="209916"/>
            <a:ext cx="462443" cy="259476"/>
          </a:xfrm>
        </p:spPr>
        <p:txBody>
          <a:bodyPr lIns="0" rIns="0"/>
          <a:lstStyle>
            <a:lvl1pPr algn="ctr">
              <a:defRPr sz="1200" b="0">
                <a:solidFill>
                  <a:schemeClr val="accent6"/>
                </a:solidFill>
              </a:defRPr>
            </a:lvl1pPr>
          </a:lstStyle>
          <a:p>
            <a:pPr lvl="0"/>
            <a:r>
              <a:rPr lang="en-GB" dirty="0"/>
              <a:t>01</a:t>
            </a:r>
          </a:p>
        </p:txBody>
      </p:sp>
      <p:sp>
        <p:nvSpPr>
          <p:cNvPr id="8" name="Title 1">
            <a:extLst>
              <a:ext uri="{FF2B5EF4-FFF2-40B4-BE49-F238E27FC236}">
                <a16:creationId xmlns:a16="http://schemas.microsoft.com/office/drawing/2014/main" id="{BA8D78A6-80E7-644C-B688-253173ACBE3D}"/>
              </a:ext>
            </a:extLst>
          </p:cNvPr>
          <p:cNvSpPr>
            <a:spLocks noGrp="1"/>
          </p:cNvSpPr>
          <p:nvPr>
            <p:ph type="title"/>
          </p:nvPr>
        </p:nvSpPr>
        <p:spPr>
          <a:xfrm>
            <a:off x="609600" y="999079"/>
            <a:ext cx="10972800" cy="540717"/>
          </a:xfrm>
        </p:spPr>
        <p:txBody>
          <a:bodyPr/>
          <a:lstStyle>
            <a:lvl1pPr>
              <a:lnSpc>
                <a:spcPct val="80000"/>
              </a:lnSpc>
              <a:defRPr>
                <a:solidFill>
                  <a:srgbClr val="C5203E"/>
                </a:solidFill>
              </a:defRPr>
            </a:lvl1pPr>
          </a:lstStyle>
          <a:p>
            <a:r>
              <a:rPr lang="en-US" dirty="0"/>
              <a:t>Click to edit Master title style</a:t>
            </a:r>
          </a:p>
        </p:txBody>
      </p:sp>
      <p:sp>
        <p:nvSpPr>
          <p:cNvPr id="10" name="Date Placeholder 3">
            <a:extLst>
              <a:ext uri="{FF2B5EF4-FFF2-40B4-BE49-F238E27FC236}">
                <a16:creationId xmlns:a16="http://schemas.microsoft.com/office/drawing/2014/main" id="{42253CC7-D0B0-D543-9305-90C0FA4A3D55}"/>
              </a:ext>
            </a:extLst>
          </p:cNvPr>
          <p:cNvSpPr>
            <a:spLocks noGrp="1"/>
          </p:cNvSpPr>
          <p:nvPr>
            <p:ph type="dt" sz="half" idx="10"/>
          </p:nvPr>
        </p:nvSpPr>
        <p:spPr>
          <a:xfrm>
            <a:off x="5889625" y="6491456"/>
            <a:ext cx="2844800" cy="365125"/>
          </a:xfrm>
          <a:prstGeom prst="rect">
            <a:avLst/>
          </a:prstGeom>
        </p:spPr>
        <p:txBody>
          <a:bodyPr/>
          <a:lstStyle/>
          <a:p>
            <a:fld id="{FDFAB23F-FCBF-410C-8EEE-C2FA6BA9B023}" type="datetime1">
              <a:rPr lang="en-US" smtClean="0"/>
              <a:t>10/27/2023</a:t>
            </a:fld>
            <a:endParaRPr lang="en-US" dirty="0"/>
          </a:p>
        </p:txBody>
      </p:sp>
      <p:sp>
        <p:nvSpPr>
          <p:cNvPr id="11" name="Footer Placeholder 4">
            <a:extLst>
              <a:ext uri="{FF2B5EF4-FFF2-40B4-BE49-F238E27FC236}">
                <a16:creationId xmlns:a16="http://schemas.microsoft.com/office/drawing/2014/main" id="{0D603BA5-1C99-3D4B-858F-87069D54BD48}"/>
              </a:ext>
            </a:extLst>
          </p:cNvPr>
          <p:cNvSpPr>
            <a:spLocks noGrp="1"/>
          </p:cNvSpPr>
          <p:nvPr>
            <p:ph type="ftr" sz="quarter" idx="11"/>
          </p:nvPr>
        </p:nvSpPr>
        <p:spPr>
          <a:xfrm>
            <a:off x="609600" y="6491456"/>
            <a:ext cx="3860800" cy="365125"/>
          </a:xfrm>
          <a:prstGeom prst="rect">
            <a:avLst/>
          </a:prstGeom>
        </p:spPr>
        <p:txBody>
          <a:bodyPr/>
          <a:lstStyle>
            <a:lvl1pPr>
              <a:defRPr/>
            </a:lvl1pPr>
          </a:lstStyle>
          <a:p>
            <a:r>
              <a:rPr lang="pt-BR"/>
              <a:t>04/02/20</a:t>
            </a:r>
            <a:endParaRPr lang="en-US" dirty="0"/>
          </a:p>
        </p:txBody>
      </p:sp>
      <p:sp>
        <p:nvSpPr>
          <p:cNvPr id="12" name="Slide Number Placeholder 5">
            <a:extLst>
              <a:ext uri="{FF2B5EF4-FFF2-40B4-BE49-F238E27FC236}">
                <a16:creationId xmlns:a16="http://schemas.microsoft.com/office/drawing/2014/main" id="{8C4AD81E-B2A6-8742-B276-20A18B31387F}"/>
              </a:ext>
            </a:extLst>
          </p:cNvPr>
          <p:cNvSpPr>
            <a:spLocks noGrp="1"/>
          </p:cNvSpPr>
          <p:nvPr>
            <p:ph type="sldNum" sz="quarter" idx="12"/>
          </p:nvPr>
        </p:nvSpPr>
        <p:spPr>
          <a:xfrm>
            <a:off x="8737600" y="6491456"/>
            <a:ext cx="2844800" cy="365125"/>
          </a:xfrm>
          <a:prstGeom prst="rect">
            <a:avLst/>
          </a:prstGeom>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9329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D9D29C-DAC6-465A-9890-5C631AD0D804}" type="datetime1">
              <a:rPr lang="en-US" smtClean="0"/>
              <a:t>10/27/2023</a:t>
            </a:fld>
            <a:endParaRPr lang="en-US"/>
          </a:p>
        </p:txBody>
      </p:sp>
      <p:sp>
        <p:nvSpPr>
          <p:cNvPr id="6" name="Footer Placeholder 5"/>
          <p:cNvSpPr>
            <a:spLocks noGrp="1"/>
          </p:cNvSpPr>
          <p:nvPr>
            <p:ph type="ftr" sz="quarter" idx="11"/>
          </p:nvPr>
        </p:nvSpPr>
        <p:spPr/>
        <p:txBody>
          <a:bodyPr/>
          <a:lstStyle/>
          <a:p>
            <a:r>
              <a:rPr lang="en-US"/>
              <a:t>04/02/20</a:t>
            </a:r>
          </a:p>
        </p:txBody>
      </p:sp>
      <p:sp>
        <p:nvSpPr>
          <p:cNvPr id="7" name="Slide Number Placeholder 6"/>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90835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wo Content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570451"/>
            <a:ext cx="5384800" cy="4921004"/>
          </a:xfrm>
        </p:spPr>
        <p:txBody>
          <a:bodyPr>
            <a:noAutofit/>
          </a:bodyPr>
          <a:lstStyle>
            <a:lvl1pPr marL="6351" indent="-6351">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BC19F42-1029-44F9-A6F0-AD3981DEA130}"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9" y="1570038"/>
            <a:ext cx="5403743" cy="4921250"/>
          </a:xfrm>
        </p:spPr>
        <p:txBody>
          <a:bodyPr>
            <a:noAutofit/>
          </a:bodyPr>
          <a:lstStyle/>
          <a:p>
            <a:endParaRPr lang="en-US" dirty="0"/>
          </a:p>
        </p:txBody>
      </p:sp>
    </p:spTree>
    <p:extLst>
      <p:ext uri="{BB962C8B-B14F-4D97-AF65-F5344CB8AC3E}">
        <p14:creationId xmlns:p14="http://schemas.microsoft.com/office/powerpoint/2010/main" val="2558697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wo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1875AF9-201C-4684-865B-B347F7CA16C7}"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9" y="1570038"/>
            <a:ext cx="5403743" cy="4921250"/>
          </a:xfrm>
        </p:spPr>
        <p:txBody>
          <a:bodyPr>
            <a:noAutofit/>
          </a:bodyPr>
          <a:lstStyle/>
          <a:p>
            <a:endParaRPr lang="en-US" dirty="0"/>
          </a:p>
        </p:txBody>
      </p:sp>
      <p:sp>
        <p:nvSpPr>
          <p:cNvPr id="8" name="Picture Placeholder 8">
            <a:extLst>
              <a:ext uri="{FF2B5EF4-FFF2-40B4-BE49-F238E27FC236}">
                <a16:creationId xmlns:a16="http://schemas.microsoft.com/office/drawing/2014/main" id="{F88C6529-4ED1-A345-91A4-9E03CC84A9CA}"/>
              </a:ext>
            </a:extLst>
          </p:cNvPr>
          <p:cNvSpPr>
            <a:spLocks noGrp="1"/>
          </p:cNvSpPr>
          <p:nvPr>
            <p:ph type="pic" sz="quarter" idx="14"/>
          </p:nvPr>
        </p:nvSpPr>
        <p:spPr>
          <a:xfrm>
            <a:off x="620113" y="1570038"/>
            <a:ext cx="5403743" cy="4921250"/>
          </a:xfrm>
        </p:spPr>
        <p:txBody>
          <a:bodyPr>
            <a:noAutofit/>
          </a:bodyPr>
          <a:lstStyle/>
          <a:p>
            <a:endParaRPr lang="en-US" dirty="0"/>
          </a:p>
        </p:txBody>
      </p:sp>
    </p:spTree>
    <p:extLst>
      <p:ext uri="{BB962C8B-B14F-4D97-AF65-F5344CB8AC3E}">
        <p14:creationId xmlns:p14="http://schemas.microsoft.com/office/powerpoint/2010/main" val="1139716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nten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7BF2B7-8E13-4F4D-93D6-2B444EAE06EE}"/>
              </a:ext>
            </a:extLst>
          </p:cNvPr>
          <p:cNvSpPr>
            <a:spLocks noGrp="1"/>
          </p:cNvSpPr>
          <p:nvPr>
            <p:ph type="pic" sz="quarter" idx="14"/>
          </p:nvPr>
        </p:nvSpPr>
        <p:spPr/>
        <p:txBody>
          <a:bodyPr/>
          <a:lstStyle/>
          <a:p>
            <a:endParaRPr lang="en-US" dirty="0"/>
          </a:p>
        </p:txBody>
      </p:sp>
      <p:sp>
        <p:nvSpPr>
          <p:cNvPr id="7" name="Espace réservé du texte 11"/>
          <p:cNvSpPr>
            <a:spLocks noGrp="1"/>
          </p:cNvSpPr>
          <p:nvPr>
            <p:ph type="body" sz="quarter" idx="13" hasCustomPrompt="1"/>
          </p:nvPr>
        </p:nvSpPr>
        <p:spPr>
          <a:xfrm>
            <a:off x="310897" y="209916"/>
            <a:ext cx="462443" cy="259476"/>
          </a:xfrm>
        </p:spPr>
        <p:txBody>
          <a:bodyPr lIns="0" rIns="0"/>
          <a:lstStyle>
            <a:lvl1pPr algn="ctr">
              <a:defRPr sz="1200" b="0">
                <a:solidFill>
                  <a:schemeClr val="accent6"/>
                </a:solidFill>
              </a:defRPr>
            </a:lvl1pPr>
          </a:lstStyle>
          <a:p>
            <a:pPr lvl="0"/>
            <a:r>
              <a:rPr lang="en-GB" dirty="0"/>
              <a:t>01</a:t>
            </a:r>
          </a:p>
        </p:txBody>
      </p:sp>
      <p:sp>
        <p:nvSpPr>
          <p:cNvPr id="8" name="Title 1">
            <a:extLst>
              <a:ext uri="{FF2B5EF4-FFF2-40B4-BE49-F238E27FC236}">
                <a16:creationId xmlns:a16="http://schemas.microsoft.com/office/drawing/2014/main" id="{BA8D78A6-80E7-644C-B688-253173ACBE3D}"/>
              </a:ext>
            </a:extLst>
          </p:cNvPr>
          <p:cNvSpPr>
            <a:spLocks noGrp="1"/>
          </p:cNvSpPr>
          <p:nvPr>
            <p:ph type="title"/>
          </p:nvPr>
        </p:nvSpPr>
        <p:spPr>
          <a:xfrm>
            <a:off x="609600" y="999083"/>
            <a:ext cx="10972800" cy="540717"/>
          </a:xfrm>
        </p:spPr>
        <p:txBody>
          <a:bodyPr/>
          <a:lstStyle>
            <a:lvl1pPr>
              <a:lnSpc>
                <a:spcPct val="80000"/>
              </a:lnSpc>
              <a:defRPr>
                <a:solidFill>
                  <a:srgbClr val="C5203E"/>
                </a:solidFill>
              </a:defRPr>
            </a:lvl1pPr>
          </a:lstStyle>
          <a:p>
            <a:r>
              <a:rPr lang="en-US" dirty="0"/>
              <a:t>Click to edit Master title style</a:t>
            </a:r>
          </a:p>
        </p:txBody>
      </p:sp>
      <p:sp>
        <p:nvSpPr>
          <p:cNvPr id="10" name="Date Placeholder 3">
            <a:extLst>
              <a:ext uri="{FF2B5EF4-FFF2-40B4-BE49-F238E27FC236}">
                <a16:creationId xmlns:a16="http://schemas.microsoft.com/office/drawing/2014/main" id="{42253CC7-D0B0-D543-9305-90C0FA4A3D55}"/>
              </a:ext>
            </a:extLst>
          </p:cNvPr>
          <p:cNvSpPr>
            <a:spLocks noGrp="1"/>
          </p:cNvSpPr>
          <p:nvPr>
            <p:ph type="dt" sz="half" idx="10"/>
          </p:nvPr>
        </p:nvSpPr>
        <p:spPr>
          <a:xfrm>
            <a:off x="5889625" y="6491460"/>
            <a:ext cx="2844800" cy="365125"/>
          </a:xfrm>
          <a:prstGeom prst="rect">
            <a:avLst/>
          </a:prstGeom>
        </p:spPr>
        <p:txBody>
          <a:bodyPr/>
          <a:lstStyle/>
          <a:p>
            <a:fld id="{768F540E-FC31-46D0-8CBB-796DD2DFA14F}" type="datetime1">
              <a:rPr lang="en-US" smtClean="0"/>
              <a:t>10/27/2023</a:t>
            </a:fld>
            <a:endParaRPr lang="en-US" dirty="0"/>
          </a:p>
        </p:txBody>
      </p:sp>
      <p:sp>
        <p:nvSpPr>
          <p:cNvPr id="11" name="Footer Placeholder 4">
            <a:extLst>
              <a:ext uri="{FF2B5EF4-FFF2-40B4-BE49-F238E27FC236}">
                <a16:creationId xmlns:a16="http://schemas.microsoft.com/office/drawing/2014/main" id="{0D603BA5-1C99-3D4B-858F-87069D54BD48}"/>
              </a:ext>
            </a:extLst>
          </p:cNvPr>
          <p:cNvSpPr>
            <a:spLocks noGrp="1"/>
          </p:cNvSpPr>
          <p:nvPr>
            <p:ph type="ftr" sz="quarter" idx="11"/>
          </p:nvPr>
        </p:nvSpPr>
        <p:spPr>
          <a:xfrm>
            <a:off x="609600" y="6491460"/>
            <a:ext cx="3860800" cy="365125"/>
          </a:xfrm>
          <a:prstGeom prst="rect">
            <a:avLst/>
          </a:prstGeom>
        </p:spPr>
        <p:txBody>
          <a:bodyPr/>
          <a:lstStyle>
            <a:lvl1pPr>
              <a:defRPr/>
            </a:lvl1pPr>
          </a:lstStyle>
          <a:p>
            <a:r>
              <a:rPr lang="pt-BR"/>
              <a:t>04/02/20</a:t>
            </a:r>
            <a:endParaRPr lang="en-US" dirty="0"/>
          </a:p>
        </p:txBody>
      </p:sp>
      <p:sp>
        <p:nvSpPr>
          <p:cNvPr id="12" name="Slide Number Placeholder 5">
            <a:extLst>
              <a:ext uri="{FF2B5EF4-FFF2-40B4-BE49-F238E27FC236}">
                <a16:creationId xmlns:a16="http://schemas.microsoft.com/office/drawing/2014/main" id="{8C4AD81E-B2A6-8742-B276-20A18B31387F}"/>
              </a:ext>
            </a:extLst>
          </p:cNvPr>
          <p:cNvSpPr>
            <a:spLocks noGrp="1"/>
          </p:cNvSpPr>
          <p:nvPr>
            <p:ph type="sldNum" sz="quarter" idx="12"/>
          </p:nvPr>
        </p:nvSpPr>
        <p:spPr>
          <a:xfrm>
            <a:off x="8737600" y="6491460"/>
            <a:ext cx="2844800" cy="365125"/>
          </a:xfrm>
          <a:prstGeom prst="rect">
            <a:avLst/>
          </a:prstGeom>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48650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wo Content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570451"/>
            <a:ext cx="5384800" cy="4921004"/>
          </a:xfrm>
        </p:spPr>
        <p:txBody>
          <a:bodyPr>
            <a:noAutofit/>
          </a:bodyPr>
          <a:lstStyle>
            <a:lvl1pPr marL="6351" indent="-6351">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6DC161A-0B55-4B1F-AC02-389CF1D39819}"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9" y="1570038"/>
            <a:ext cx="5403743" cy="4921250"/>
          </a:xfrm>
        </p:spPr>
        <p:txBody>
          <a:bodyPr>
            <a:noAutofit/>
          </a:bodyPr>
          <a:lstStyle/>
          <a:p>
            <a:endParaRPr lang="en-US" dirty="0"/>
          </a:p>
        </p:txBody>
      </p:sp>
    </p:spTree>
    <p:extLst>
      <p:ext uri="{BB962C8B-B14F-4D97-AF65-F5344CB8AC3E}">
        <p14:creationId xmlns:p14="http://schemas.microsoft.com/office/powerpoint/2010/main" val="938534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wo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5E31D03-AC93-4E4A-85AB-D5A661DBE5F9}"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9" y="1570038"/>
            <a:ext cx="5403743" cy="4921250"/>
          </a:xfrm>
        </p:spPr>
        <p:txBody>
          <a:bodyPr>
            <a:noAutofit/>
          </a:bodyPr>
          <a:lstStyle/>
          <a:p>
            <a:endParaRPr lang="en-US" dirty="0"/>
          </a:p>
        </p:txBody>
      </p:sp>
      <p:sp>
        <p:nvSpPr>
          <p:cNvPr id="8" name="Picture Placeholder 8">
            <a:extLst>
              <a:ext uri="{FF2B5EF4-FFF2-40B4-BE49-F238E27FC236}">
                <a16:creationId xmlns:a16="http://schemas.microsoft.com/office/drawing/2014/main" id="{F88C6529-4ED1-A345-91A4-9E03CC84A9CA}"/>
              </a:ext>
            </a:extLst>
          </p:cNvPr>
          <p:cNvSpPr>
            <a:spLocks noGrp="1"/>
          </p:cNvSpPr>
          <p:nvPr>
            <p:ph type="pic" sz="quarter" idx="14"/>
          </p:nvPr>
        </p:nvSpPr>
        <p:spPr>
          <a:xfrm>
            <a:off x="620113" y="1570038"/>
            <a:ext cx="5403743" cy="4921250"/>
          </a:xfrm>
        </p:spPr>
        <p:txBody>
          <a:bodyPr>
            <a:noAutofit/>
          </a:bodyPr>
          <a:lstStyle/>
          <a:p>
            <a:endParaRPr lang="en-US" dirty="0"/>
          </a:p>
        </p:txBody>
      </p:sp>
    </p:spTree>
    <p:extLst>
      <p:ext uri="{BB962C8B-B14F-4D97-AF65-F5344CB8AC3E}">
        <p14:creationId xmlns:p14="http://schemas.microsoft.com/office/powerpoint/2010/main" val="2717961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nten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7BF2B7-8E13-4F4D-93D6-2B444EAE06EE}"/>
              </a:ext>
            </a:extLst>
          </p:cNvPr>
          <p:cNvSpPr>
            <a:spLocks noGrp="1"/>
          </p:cNvSpPr>
          <p:nvPr>
            <p:ph type="pic" sz="quarter" idx="14"/>
          </p:nvPr>
        </p:nvSpPr>
        <p:spPr/>
        <p:txBody>
          <a:bodyPr/>
          <a:lstStyle/>
          <a:p>
            <a:endParaRPr lang="en-US" dirty="0"/>
          </a:p>
        </p:txBody>
      </p:sp>
      <p:sp>
        <p:nvSpPr>
          <p:cNvPr id="7" name="Espace réservé du texte 11"/>
          <p:cNvSpPr>
            <a:spLocks noGrp="1"/>
          </p:cNvSpPr>
          <p:nvPr>
            <p:ph type="body" sz="quarter" idx="13" hasCustomPrompt="1"/>
          </p:nvPr>
        </p:nvSpPr>
        <p:spPr>
          <a:xfrm>
            <a:off x="310897" y="209916"/>
            <a:ext cx="462443" cy="259476"/>
          </a:xfrm>
        </p:spPr>
        <p:txBody>
          <a:bodyPr lIns="0" rIns="0"/>
          <a:lstStyle>
            <a:lvl1pPr algn="ctr">
              <a:defRPr sz="1200" b="0">
                <a:solidFill>
                  <a:schemeClr val="accent6"/>
                </a:solidFill>
              </a:defRPr>
            </a:lvl1pPr>
          </a:lstStyle>
          <a:p>
            <a:pPr lvl="0"/>
            <a:r>
              <a:rPr lang="en-GB" dirty="0"/>
              <a:t>01</a:t>
            </a:r>
          </a:p>
        </p:txBody>
      </p:sp>
      <p:sp>
        <p:nvSpPr>
          <p:cNvPr id="8" name="Title 1">
            <a:extLst>
              <a:ext uri="{FF2B5EF4-FFF2-40B4-BE49-F238E27FC236}">
                <a16:creationId xmlns:a16="http://schemas.microsoft.com/office/drawing/2014/main" id="{BA8D78A6-80E7-644C-B688-253173ACBE3D}"/>
              </a:ext>
            </a:extLst>
          </p:cNvPr>
          <p:cNvSpPr>
            <a:spLocks noGrp="1"/>
          </p:cNvSpPr>
          <p:nvPr>
            <p:ph type="title"/>
          </p:nvPr>
        </p:nvSpPr>
        <p:spPr>
          <a:xfrm>
            <a:off x="609600" y="999083"/>
            <a:ext cx="10972800" cy="540717"/>
          </a:xfrm>
        </p:spPr>
        <p:txBody>
          <a:bodyPr/>
          <a:lstStyle>
            <a:lvl1pPr>
              <a:lnSpc>
                <a:spcPct val="80000"/>
              </a:lnSpc>
              <a:defRPr>
                <a:solidFill>
                  <a:srgbClr val="C5203E"/>
                </a:solidFill>
              </a:defRPr>
            </a:lvl1pPr>
          </a:lstStyle>
          <a:p>
            <a:r>
              <a:rPr lang="en-US" dirty="0"/>
              <a:t>Click to edit Master title style</a:t>
            </a:r>
          </a:p>
        </p:txBody>
      </p:sp>
      <p:sp>
        <p:nvSpPr>
          <p:cNvPr id="10" name="Date Placeholder 3">
            <a:extLst>
              <a:ext uri="{FF2B5EF4-FFF2-40B4-BE49-F238E27FC236}">
                <a16:creationId xmlns:a16="http://schemas.microsoft.com/office/drawing/2014/main" id="{42253CC7-D0B0-D543-9305-90C0FA4A3D55}"/>
              </a:ext>
            </a:extLst>
          </p:cNvPr>
          <p:cNvSpPr>
            <a:spLocks noGrp="1"/>
          </p:cNvSpPr>
          <p:nvPr>
            <p:ph type="dt" sz="half" idx="10"/>
          </p:nvPr>
        </p:nvSpPr>
        <p:spPr>
          <a:xfrm>
            <a:off x="5889625" y="6491460"/>
            <a:ext cx="2844800" cy="365125"/>
          </a:xfrm>
          <a:prstGeom prst="rect">
            <a:avLst/>
          </a:prstGeom>
        </p:spPr>
        <p:txBody>
          <a:bodyPr/>
          <a:lstStyle/>
          <a:p>
            <a:fld id="{9141CE8A-CF92-40E9-B9E2-65821E34FCE2}" type="datetime1">
              <a:rPr lang="en-US" smtClean="0"/>
              <a:t>10/27/2023</a:t>
            </a:fld>
            <a:endParaRPr lang="en-US" dirty="0"/>
          </a:p>
        </p:txBody>
      </p:sp>
      <p:sp>
        <p:nvSpPr>
          <p:cNvPr id="11" name="Footer Placeholder 4">
            <a:extLst>
              <a:ext uri="{FF2B5EF4-FFF2-40B4-BE49-F238E27FC236}">
                <a16:creationId xmlns:a16="http://schemas.microsoft.com/office/drawing/2014/main" id="{0D603BA5-1C99-3D4B-858F-87069D54BD48}"/>
              </a:ext>
            </a:extLst>
          </p:cNvPr>
          <p:cNvSpPr>
            <a:spLocks noGrp="1"/>
          </p:cNvSpPr>
          <p:nvPr>
            <p:ph type="ftr" sz="quarter" idx="11"/>
          </p:nvPr>
        </p:nvSpPr>
        <p:spPr>
          <a:xfrm>
            <a:off x="609600" y="6491460"/>
            <a:ext cx="3860800" cy="365125"/>
          </a:xfrm>
          <a:prstGeom prst="rect">
            <a:avLst/>
          </a:prstGeom>
        </p:spPr>
        <p:txBody>
          <a:bodyPr/>
          <a:lstStyle>
            <a:lvl1pPr>
              <a:defRPr/>
            </a:lvl1pPr>
          </a:lstStyle>
          <a:p>
            <a:r>
              <a:rPr lang="pt-BR"/>
              <a:t>04/02/20</a:t>
            </a:r>
            <a:endParaRPr lang="en-US" dirty="0"/>
          </a:p>
        </p:txBody>
      </p:sp>
      <p:sp>
        <p:nvSpPr>
          <p:cNvPr id="12" name="Slide Number Placeholder 5">
            <a:extLst>
              <a:ext uri="{FF2B5EF4-FFF2-40B4-BE49-F238E27FC236}">
                <a16:creationId xmlns:a16="http://schemas.microsoft.com/office/drawing/2014/main" id="{8C4AD81E-B2A6-8742-B276-20A18B31387F}"/>
              </a:ext>
            </a:extLst>
          </p:cNvPr>
          <p:cNvSpPr>
            <a:spLocks noGrp="1"/>
          </p:cNvSpPr>
          <p:nvPr>
            <p:ph type="sldNum" sz="quarter" idx="12"/>
          </p:nvPr>
        </p:nvSpPr>
        <p:spPr>
          <a:xfrm>
            <a:off x="8737600" y="6491460"/>
            <a:ext cx="2844800" cy="365125"/>
          </a:xfrm>
          <a:prstGeom prst="rect">
            <a:avLst/>
          </a:prstGeom>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80211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wo Content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570451"/>
            <a:ext cx="5384800" cy="4921004"/>
          </a:xfrm>
        </p:spPr>
        <p:txBody>
          <a:bodyPr>
            <a:noAutofit/>
          </a:bodyPr>
          <a:lstStyle>
            <a:lvl1pPr marL="6351" indent="-6351">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374A46D-6E18-4B01-8416-371BFEC85302}"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9" y="1570038"/>
            <a:ext cx="5403743" cy="4921250"/>
          </a:xfrm>
        </p:spPr>
        <p:txBody>
          <a:bodyPr>
            <a:noAutofit/>
          </a:bodyPr>
          <a:lstStyle/>
          <a:p>
            <a:endParaRPr lang="en-US" dirty="0"/>
          </a:p>
        </p:txBody>
      </p:sp>
    </p:spTree>
    <p:extLst>
      <p:ext uri="{BB962C8B-B14F-4D97-AF65-F5344CB8AC3E}">
        <p14:creationId xmlns:p14="http://schemas.microsoft.com/office/powerpoint/2010/main" val="751327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wo Content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570451"/>
            <a:ext cx="5384800" cy="4921004"/>
          </a:xfrm>
        </p:spPr>
        <p:txBody>
          <a:bodyPr>
            <a:noAutofit/>
          </a:bodyPr>
          <a:lstStyle>
            <a:lvl1pPr marL="6351" indent="-6351">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943CEEA-63ED-4150-A3F9-57D812AB2FBA}"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9" y="1570038"/>
            <a:ext cx="5403743" cy="4921250"/>
          </a:xfrm>
        </p:spPr>
        <p:txBody>
          <a:bodyPr>
            <a:noAutofit/>
          </a:bodyPr>
          <a:lstStyle/>
          <a:p>
            <a:endParaRPr lang="en-US" dirty="0"/>
          </a:p>
        </p:txBody>
      </p:sp>
    </p:spTree>
    <p:extLst>
      <p:ext uri="{BB962C8B-B14F-4D97-AF65-F5344CB8AC3E}">
        <p14:creationId xmlns:p14="http://schemas.microsoft.com/office/powerpoint/2010/main" val="1460055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wo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D9346FC-AD6B-4B4B-8E6E-5F08802607FF}"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9" y="1570038"/>
            <a:ext cx="5403743" cy="4921250"/>
          </a:xfrm>
        </p:spPr>
        <p:txBody>
          <a:bodyPr>
            <a:noAutofit/>
          </a:bodyPr>
          <a:lstStyle/>
          <a:p>
            <a:endParaRPr lang="en-US" dirty="0"/>
          </a:p>
        </p:txBody>
      </p:sp>
      <p:sp>
        <p:nvSpPr>
          <p:cNvPr id="8" name="Picture Placeholder 8">
            <a:extLst>
              <a:ext uri="{FF2B5EF4-FFF2-40B4-BE49-F238E27FC236}">
                <a16:creationId xmlns:a16="http://schemas.microsoft.com/office/drawing/2014/main" id="{F88C6529-4ED1-A345-91A4-9E03CC84A9CA}"/>
              </a:ext>
            </a:extLst>
          </p:cNvPr>
          <p:cNvSpPr>
            <a:spLocks noGrp="1"/>
          </p:cNvSpPr>
          <p:nvPr>
            <p:ph type="pic" sz="quarter" idx="14"/>
          </p:nvPr>
        </p:nvSpPr>
        <p:spPr>
          <a:xfrm>
            <a:off x="620113" y="1570038"/>
            <a:ext cx="5403743" cy="4921250"/>
          </a:xfrm>
        </p:spPr>
        <p:txBody>
          <a:bodyPr>
            <a:noAutofit/>
          </a:bodyPr>
          <a:lstStyle/>
          <a:p>
            <a:endParaRPr lang="en-US" dirty="0"/>
          </a:p>
        </p:txBody>
      </p:sp>
    </p:spTree>
    <p:extLst>
      <p:ext uri="{BB962C8B-B14F-4D97-AF65-F5344CB8AC3E}">
        <p14:creationId xmlns:p14="http://schemas.microsoft.com/office/powerpoint/2010/main" val="3885837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Espace réservé du texte 11"/>
          <p:cNvSpPr>
            <a:spLocks noGrp="1"/>
          </p:cNvSpPr>
          <p:nvPr>
            <p:ph type="body" sz="quarter" idx="13" hasCustomPrompt="1"/>
          </p:nvPr>
        </p:nvSpPr>
        <p:spPr>
          <a:xfrm>
            <a:off x="310897" y="209916"/>
            <a:ext cx="462443" cy="259476"/>
          </a:xfrm>
        </p:spPr>
        <p:txBody>
          <a:bodyPr lIns="0" rIns="0"/>
          <a:lstStyle>
            <a:lvl1pPr algn="ctr">
              <a:defRPr sz="1200" b="0">
                <a:solidFill>
                  <a:schemeClr val="accent6"/>
                </a:solidFill>
              </a:defRPr>
            </a:lvl1pPr>
          </a:lstStyle>
          <a:p>
            <a:pPr lvl="0"/>
            <a:r>
              <a:rPr lang="en-GB" dirty="0"/>
              <a:t>01</a:t>
            </a:r>
          </a:p>
        </p:txBody>
      </p:sp>
      <p:sp>
        <p:nvSpPr>
          <p:cNvPr id="8" name="Title 1">
            <a:extLst>
              <a:ext uri="{FF2B5EF4-FFF2-40B4-BE49-F238E27FC236}">
                <a16:creationId xmlns:a16="http://schemas.microsoft.com/office/drawing/2014/main" id="{BA8D78A6-80E7-644C-B688-253173ACBE3D}"/>
              </a:ext>
            </a:extLst>
          </p:cNvPr>
          <p:cNvSpPr>
            <a:spLocks noGrp="1"/>
          </p:cNvSpPr>
          <p:nvPr>
            <p:ph type="title"/>
          </p:nvPr>
        </p:nvSpPr>
        <p:spPr>
          <a:xfrm>
            <a:off x="609600" y="999083"/>
            <a:ext cx="10972800" cy="540717"/>
          </a:xfrm>
        </p:spPr>
        <p:txBody>
          <a:bodyPr/>
          <a:lstStyle>
            <a:lvl1pPr>
              <a:defRPr>
                <a:solidFill>
                  <a:srgbClr val="C5203E"/>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A7AD44DF-2392-A54D-A17B-4B912C42A329}"/>
              </a:ext>
            </a:extLst>
          </p:cNvPr>
          <p:cNvSpPr>
            <a:spLocks noGrp="1"/>
          </p:cNvSpPr>
          <p:nvPr>
            <p:ph idx="1"/>
          </p:nvPr>
        </p:nvSpPr>
        <p:spPr>
          <a:xfrm>
            <a:off x="609600" y="1539795"/>
            <a:ext cx="10972800" cy="4951660"/>
          </a:xfrm>
        </p:spPr>
        <p:txBody>
          <a:bodyPr/>
          <a:lstStyle>
            <a:lvl1pPr>
              <a:buClr>
                <a:srgbClr val="C5203E"/>
              </a:buClr>
              <a:defRPr/>
            </a:lvl1pPr>
            <a:lvl2pPr>
              <a:buClr>
                <a:srgbClr val="C5203E"/>
              </a:buClr>
              <a:defRPr/>
            </a:lvl2pPr>
            <a:lvl3pPr>
              <a:buClr>
                <a:srgbClr val="C5203E"/>
              </a:buClr>
              <a:defRPr/>
            </a:lvl3pPr>
            <a:lvl4pPr>
              <a:buClr>
                <a:srgbClr val="C5203E"/>
              </a:buClr>
              <a:defRPr/>
            </a:lvl4pPr>
            <a:lvl5pPr>
              <a:buClr>
                <a:srgbClr val="C5203E"/>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42253CC7-D0B0-D543-9305-90C0FA4A3D55}"/>
              </a:ext>
            </a:extLst>
          </p:cNvPr>
          <p:cNvSpPr>
            <a:spLocks noGrp="1"/>
          </p:cNvSpPr>
          <p:nvPr>
            <p:ph type="dt" sz="half" idx="10"/>
          </p:nvPr>
        </p:nvSpPr>
        <p:spPr>
          <a:xfrm>
            <a:off x="5889625" y="6491460"/>
            <a:ext cx="2844800" cy="365125"/>
          </a:xfrm>
          <a:prstGeom prst="rect">
            <a:avLst/>
          </a:prstGeom>
        </p:spPr>
        <p:txBody>
          <a:bodyPr/>
          <a:lstStyle/>
          <a:p>
            <a:fld id="{A5BC7509-D642-4159-AD71-5D26DBC47205}" type="datetime1">
              <a:rPr lang="en-US" smtClean="0"/>
              <a:t>10/27/2023</a:t>
            </a:fld>
            <a:endParaRPr lang="en-US" dirty="0"/>
          </a:p>
        </p:txBody>
      </p:sp>
      <p:sp>
        <p:nvSpPr>
          <p:cNvPr id="11" name="Footer Placeholder 4">
            <a:extLst>
              <a:ext uri="{FF2B5EF4-FFF2-40B4-BE49-F238E27FC236}">
                <a16:creationId xmlns:a16="http://schemas.microsoft.com/office/drawing/2014/main" id="{0D603BA5-1C99-3D4B-858F-87069D54BD48}"/>
              </a:ext>
            </a:extLst>
          </p:cNvPr>
          <p:cNvSpPr>
            <a:spLocks noGrp="1"/>
          </p:cNvSpPr>
          <p:nvPr>
            <p:ph type="ftr" sz="quarter" idx="11"/>
          </p:nvPr>
        </p:nvSpPr>
        <p:spPr>
          <a:xfrm>
            <a:off x="609600" y="6491460"/>
            <a:ext cx="3860800" cy="365125"/>
          </a:xfrm>
          <a:prstGeom prst="rect">
            <a:avLst/>
          </a:prstGeom>
        </p:spPr>
        <p:txBody>
          <a:bodyPr/>
          <a:lstStyle>
            <a:lvl1pPr>
              <a:defRPr/>
            </a:lvl1pPr>
          </a:lstStyle>
          <a:p>
            <a:r>
              <a:rPr lang="pt-BR"/>
              <a:t>04/02/20</a:t>
            </a:r>
            <a:endParaRPr lang="en-US" dirty="0"/>
          </a:p>
        </p:txBody>
      </p:sp>
      <p:sp>
        <p:nvSpPr>
          <p:cNvPr id="12" name="Slide Number Placeholder 5">
            <a:extLst>
              <a:ext uri="{FF2B5EF4-FFF2-40B4-BE49-F238E27FC236}">
                <a16:creationId xmlns:a16="http://schemas.microsoft.com/office/drawing/2014/main" id="{8C4AD81E-B2A6-8742-B276-20A18B31387F}"/>
              </a:ext>
            </a:extLst>
          </p:cNvPr>
          <p:cNvSpPr>
            <a:spLocks noGrp="1"/>
          </p:cNvSpPr>
          <p:nvPr>
            <p:ph type="sldNum" sz="quarter" idx="12"/>
          </p:nvPr>
        </p:nvSpPr>
        <p:spPr>
          <a:xfrm>
            <a:off x="8737600" y="6491460"/>
            <a:ext cx="2844800" cy="365125"/>
          </a:xfrm>
          <a:prstGeom prst="rect">
            <a:avLst/>
          </a:prstGeom>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6505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9D63F3-EDF7-42AA-A446-BE80B9833D08}" type="datetime1">
              <a:rPr lang="en-US" smtClean="0"/>
              <a:t>10/27/2023</a:t>
            </a:fld>
            <a:endParaRPr lang="en-US"/>
          </a:p>
        </p:txBody>
      </p:sp>
      <p:sp>
        <p:nvSpPr>
          <p:cNvPr id="8" name="Footer Placeholder 7"/>
          <p:cNvSpPr>
            <a:spLocks noGrp="1"/>
          </p:cNvSpPr>
          <p:nvPr>
            <p:ph type="ftr" sz="quarter" idx="11"/>
          </p:nvPr>
        </p:nvSpPr>
        <p:spPr/>
        <p:txBody>
          <a:bodyPr/>
          <a:lstStyle/>
          <a:p>
            <a:r>
              <a:rPr lang="en-US"/>
              <a:t>04/02/20</a:t>
            </a:r>
          </a:p>
        </p:txBody>
      </p:sp>
      <p:sp>
        <p:nvSpPr>
          <p:cNvPr id="9" name="Slide Number Placeholder 8"/>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3390356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onten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7BF2B7-8E13-4F4D-93D6-2B444EAE06EE}"/>
              </a:ext>
            </a:extLst>
          </p:cNvPr>
          <p:cNvSpPr>
            <a:spLocks noGrp="1"/>
          </p:cNvSpPr>
          <p:nvPr>
            <p:ph type="pic" sz="quarter" idx="14"/>
          </p:nvPr>
        </p:nvSpPr>
        <p:spPr/>
        <p:txBody>
          <a:bodyPr/>
          <a:lstStyle/>
          <a:p>
            <a:endParaRPr lang="en-US" dirty="0"/>
          </a:p>
        </p:txBody>
      </p:sp>
      <p:sp>
        <p:nvSpPr>
          <p:cNvPr id="7" name="Espace réservé du texte 11"/>
          <p:cNvSpPr>
            <a:spLocks noGrp="1"/>
          </p:cNvSpPr>
          <p:nvPr>
            <p:ph type="body" sz="quarter" idx="13" hasCustomPrompt="1"/>
          </p:nvPr>
        </p:nvSpPr>
        <p:spPr>
          <a:xfrm>
            <a:off x="310897" y="209916"/>
            <a:ext cx="462443" cy="259476"/>
          </a:xfrm>
        </p:spPr>
        <p:txBody>
          <a:bodyPr lIns="0" rIns="0"/>
          <a:lstStyle>
            <a:lvl1pPr algn="ctr">
              <a:defRPr sz="1200" b="0">
                <a:solidFill>
                  <a:schemeClr val="accent6"/>
                </a:solidFill>
              </a:defRPr>
            </a:lvl1pPr>
          </a:lstStyle>
          <a:p>
            <a:pPr lvl="0"/>
            <a:r>
              <a:rPr lang="en-GB" dirty="0"/>
              <a:t>01</a:t>
            </a:r>
          </a:p>
        </p:txBody>
      </p:sp>
      <p:sp>
        <p:nvSpPr>
          <p:cNvPr id="8" name="Title 1">
            <a:extLst>
              <a:ext uri="{FF2B5EF4-FFF2-40B4-BE49-F238E27FC236}">
                <a16:creationId xmlns:a16="http://schemas.microsoft.com/office/drawing/2014/main" id="{BA8D78A6-80E7-644C-B688-253173ACBE3D}"/>
              </a:ext>
            </a:extLst>
          </p:cNvPr>
          <p:cNvSpPr>
            <a:spLocks noGrp="1"/>
          </p:cNvSpPr>
          <p:nvPr>
            <p:ph type="title"/>
          </p:nvPr>
        </p:nvSpPr>
        <p:spPr>
          <a:xfrm>
            <a:off x="609600" y="999083"/>
            <a:ext cx="10972800" cy="540717"/>
          </a:xfrm>
        </p:spPr>
        <p:txBody>
          <a:bodyPr/>
          <a:lstStyle>
            <a:lvl1pPr>
              <a:lnSpc>
                <a:spcPct val="80000"/>
              </a:lnSpc>
              <a:defRPr>
                <a:solidFill>
                  <a:srgbClr val="C5203E"/>
                </a:solidFill>
              </a:defRPr>
            </a:lvl1pPr>
          </a:lstStyle>
          <a:p>
            <a:r>
              <a:rPr lang="en-US" dirty="0"/>
              <a:t>Click to edit Master title style</a:t>
            </a:r>
          </a:p>
        </p:txBody>
      </p:sp>
      <p:sp>
        <p:nvSpPr>
          <p:cNvPr id="10" name="Date Placeholder 3">
            <a:extLst>
              <a:ext uri="{FF2B5EF4-FFF2-40B4-BE49-F238E27FC236}">
                <a16:creationId xmlns:a16="http://schemas.microsoft.com/office/drawing/2014/main" id="{42253CC7-D0B0-D543-9305-90C0FA4A3D55}"/>
              </a:ext>
            </a:extLst>
          </p:cNvPr>
          <p:cNvSpPr>
            <a:spLocks noGrp="1"/>
          </p:cNvSpPr>
          <p:nvPr>
            <p:ph type="dt" sz="half" idx="10"/>
          </p:nvPr>
        </p:nvSpPr>
        <p:spPr>
          <a:xfrm>
            <a:off x="5889625" y="6491460"/>
            <a:ext cx="2844800" cy="365125"/>
          </a:xfrm>
          <a:prstGeom prst="rect">
            <a:avLst/>
          </a:prstGeom>
        </p:spPr>
        <p:txBody>
          <a:bodyPr/>
          <a:lstStyle/>
          <a:p>
            <a:fld id="{DC3B675A-C543-4E3F-A48F-462AC1A4975B}" type="datetime1">
              <a:rPr lang="en-US" smtClean="0"/>
              <a:t>10/27/2023</a:t>
            </a:fld>
            <a:endParaRPr lang="en-US" dirty="0"/>
          </a:p>
        </p:txBody>
      </p:sp>
      <p:sp>
        <p:nvSpPr>
          <p:cNvPr id="11" name="Footer Placeholder 4">
            <a:extLst>
              <a:ext uri="{FF2B5EF4-FFF2-40B4-BE49-F238E27FC236}">
                <a16:creationId xmlns:a16="http://schemas.microsoft.com/office/drawing/2014/main" id="{0D603BA5-1C99-3D4B-858F-87069D54BD48}"/>
              </a:ext>
            </a:extLst>
          </p:cNvPr>
          <p:cNvSpPr>
            <a:spLocks noGrp="1"/>
          </p:cNvSpPr>
          <p:nvPr>
            <p:ph type="ftr" sz="quarter" idx="11"/>
          </p:nvPr>
        </p:nvSpPr>
        <p:spPr>
          <a:xfrm>
            <a:off x="609600" y="6491460"/>
            <a:ext cx="3860800" cy="365125"/>
          </a:xfrm>
          <a:prstGeom prst="rect">
            <a:avLst/>
          </a:prstGeom>
        </p:spPr>
        <p:txBody>
          <a:bodyPr/>
          <a:lstStyle>
            <a:lvl1pPr>
              <a:defRPr/>
            </a:lvl1pPr>
          </a:lstStyle>
          <a:p>
            <a:r>
              <a:rPr lang="pt-BR"/>
              <a:t>04/02/20</a:t>
            </a:r>
            <a:endParaRPr lang="en-US" dirty="0"/>
          </a:p>
        </p:txBody>
      </p:sp>
      <p:sp>
        <p:nvSpPr>
          <p:cNvPr id="12" name="Slide Number Placeholder 5">
            <a:extLst>
              <a:ext uri="{FF2B5EF4-FFF2-40B4-BE49-F238E27FC236}">
                <a16:creationId xmlns:a16="http://schemas.microsoft.com/office/drawing/2014/main" id="{8C4AD81E-B2A6-8742-B276-20A18B31387F}"/>
              </a:ext>
            </a:extLst>
          </p:cNvPr>
          <p:cNvSpPr>
            <a:spLocks noGrp="1"/>
          </p:cNvSpPr>
          <p:nvPr>
            <p:ph type="sldNum" sz="quarter" idx="12"/>
          </p:nvPr>
        </p:nvSpPr>
        <p:spPr>
          <a:xfrm>
            <a:off x="8737600" y="6491460"/>
            <a:ext cx="2844800" cy="365125"/>
          </a:xfrm>
          <a:prstGeom prst="rect">
            <a:avLst/>
          </a:prstGeom>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87914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wo Content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570451"/>
            <a:ext cx="5384800" cy="4921004"/>
          </a:xfrm>
        </p:spPr>
        <p:txBody>
          <a:bodyPr>
            <a:noAutofit/>
          </a:bodyPr>
          <a:lstStyle>
            <a:lvl1pPr marL="6351" indent="-6351">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46D15A0-CF9E-451B-A487-D39F07CEB106}" type="datetime1">
              <a:rPr lang="en-US" smtClean="0"/>
              <a:t>10/27/2023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9" y="1570038"/>
            <a:ext cx="5403743" cy="4921250"/>
          </a:xfrm>
        </p:spPr>
        <p:txBody>
          <a:bodyPr>
            <a:noAutofit/>
          </a:bodyPr>
          <a:lstStyle/>
          <a:p>
            <a:endParaRPr lang="en-US" dirty="0"/>
          </a:p>
        </p:txBody>
      </p:sp>
    </p:spTree>
    <p:extLst>
      <p:ext uri="{BB962C8B-B14F-4D97-AF65-F5344CB8AC3E}">
        <p14:creationId xmlns:p14="http://schemas.microsoft.com/office/powerpoint/2010/main" val="33733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7501B2-3532-4565-8EFD-CE3C1891966C}" type="datetime1">
              <a:rPr lang="en-US" smtClean="0"/>
              <a:t>10/27/2023</a:t>
            </a:fld>
            <a:endParaRPr lang="en-US"/>
          </a:p>
        </p:txBody>
      </p:sp>
      <p:sp>
        <p:nvSpPr>
          <p:cNvPr id="4" name="Footer Placeholder 3"/>
          <p:cNvSpPr>
            <a:spLocks noGrp="1"/>
          </p:cNvSpPr>
          <p:nvPr>
            <p:ph type="ftr" sz="quarter" idx="11"/>
          </p:nvPr>
        </p:nvSpPr>
        <p:spPr/>
        <p:txBody>
          <a:bodyPr/>
          <a:lstStyle/>
          <a:p>
            <a:r>
              <a:rPr lang="en-US"/>
              <a:t>04/02/20</a:t>
            </a:r>
          </a:p>
        </p:txBody>
      </p:sp>
      <p:sp>
        <p:nvSpPr>
          <p:cNvPr id="5" name="Slide Number Placeholder 4"/>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123281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13291-51DA-46DF-8F3C-E252B632BDF7}" type="datetime1">
              <a:rPr lang="en-US" smtClean="0"/>
              <a:t>10/27/2023</a:t>
            </a:fld>
            <a:endParaRPr lang="en-US"/>
          </a:p>
        </p:txBody>
      </p:sp>
      <p:sp>
        <p:nvSpPr>
          <p:cNvPr id="3" name="Footer Placeholder 2"/>
          <p:cNvSpPr>
            <a:spLocks noGrp="1"/>
          </p:cNvSpPr>
          <p:nvPr>
            <p:ph type="ftr" sz="quarter" idx="11"/>
          </p:nvPr>
        </p:nvSpPr>
        <p:spPr/>
        <p:txBody>
          <a:bodyPr/>
          <a:lstStyle/>
          <a:p>
            <a:r>
              <a:rPr lang="en-US"/>
              <a:t>04/02/20</a:t>
            </a:r>
          </a:p>
        </p:txBody>
      </p:sp>
      <p:sp>
        <p:nvSpPr>
          <p:cNvPr id="4" name="Slide Number Placeholder 3"/>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232468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CFF1B-81E1-44C8-858A-2549952D0B9D}" type="datetime1">
              <a:rPr lang="en-US" smtClean="0"/>
              <a:t>10/27/2023</a:t>
            </a:fld>
            <a:endParaRPr lang="en-US"/>
          </a:p>
        </p:txBody>
      </p:sp>
      <p:sp>
        <p:nvSpPr>
          <p:cNvPr id="6" name="Footer Placeholder 5"/>
          <p:cNvSpPr>
            <a:spLocks noGrp="1"/>
          </p:cNvSpPr>
          <p:nvPr>
            <p:ph type="ftr" sz="quarter" idx="11"/>
          </p:nvPr>
        </p:nvSpPr>
        <p:spPr/>
        <p:txBody>
          <a:bodyPr/>
          <a:lstStyle/>
          <a:p>
            <a:r>
              <a:rPr lang="en-US"/>
              <a:t>04/02/20</a:t>
            </a:r>
          </a:p>
        </p:txBody>
      </p:sp>
      <p:sp>
        <p:nvSpPr>
          <p:cNvPr id="7" name="Slide Number Placeholder 6"/>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199911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0F31F4-C11B-4B32-B269-D3CDF541F221}" type="datetime1">
              <a:rPr lang="en-US" smtClean="0"/>
              <a:t>10/27/2023</a:t>
            </a:fld>
            <a:endParaRPr lang="en-US"/>
          </a:p>
        </p:txBody>
      </p:sp>
      <p:sp>
        <p:nvSpPr>
          <p:cNvPr id="6" name="Footer Placeholder 5"/>
          <p:cNvSpPr>
            <a:spLocks noGrp="1"/>
          </p:cNvSpPr>
          <p:nvPr>
            <p:ph type="ftr" sz="quarter" idx="11"/>
          </p:nvPr>
        </p:nvSpPr>
        <p:spPr/>
        <p:txBody>
          <a:bodyPr/>
          <a:lstStyle/>
          <a:p>
            <a:r>
              <a:rPr lang="en-US"/>
              <a:t>04/02/20</a:t>
            </a:r>
          </a:p>
        </p:txBody>
      </p:sp>
      <p:sp>
        <p:nvSpPr>
          <p:cNvPr id="7" name="Slide Number Placeholder 6"/>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13218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1.jpe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09E6D-C78D-44C6-A879-045B09183B00}" type="datetime1">
              <a:rPr lang="en-US" smtClean="0"/>
              <a:t>10/27/2023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04/02/20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8A11C-08CE-4F11-A7A7-A43B6841AD3F}" type="slidenum">
              <a:rPr lang="en-US" smtClean="0"/>
              <a:t>‹#›</a:t>
            </a:fld>
            <a:endParaRPr lang="en-US"/>
          </a:p>
        </p:txBody>
      </p:sp>
    </p:spTree>
    <p:extLst>
      <p:ext uri="{BB962C8B-B14F-4D97-AF65-F5344CB8AC3E}">
        <p14:creationId xmlns:p14="http://schemas.microsoft.com/office/powerpoint/2010/main" val="123513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700" r:id="rId13"/>
    <p:sldLayoutId id="214748370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593E4-4D81-47BF-A2CA-D53756D6F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940F04-8A28-474A-9A7C-DBCA02885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9C534-ED58-422B-B73A-76AF97629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0D7A1-5747-4153-9793-FF2804B20430}" type="datetime1">
              <a:rPr lang="en-US" smtClean="0"/>
              <a:t>10/27/2023</a:t>
            </a:fld>
            <a:endParaRPr lang="en-US"/>
          </a:p>
        </p:txBody>
      </p:sp>
      <p:sp>
        <p:nvSpPr>
          <p:cNvPr id="5" name="Footer Placeholder 4">
            <a:extLst>
              <a:ext uri="{FF2B5EF4-FFF2-40B4-BE49-F238E27FC236}">
                <a16:creationId xmlns:a16="http://schemas.microsoft.com/office/drawing/2014/main" id="{4E6A9BC5-146C-4E6D-A108-3FBA68F77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04/02/20</a:t>
            </a:r>
          </a:p>
        </p:txBody>
      </p:sp>
      <p:sp>
        <p:nvSpPr>
          <p:cNvPr id="6" name="Slide Number Placeholder 5">
            <a:extLst>
              <a:ext uri="{FF2B5EF4-FFF2-40B4-BE49-F238E27FC236}">
                <a16:creationId xmlns:a16="http://schemas.microsoft.com/office/drawing/2014/main" id="{013B832B-5187-45A1-A86C-CFAAB48BE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5738C-EF23-450F-9570-2CF196C5DC98}" type="slidenum">
              <a:rPr lang="en-US" smtClean="0"/>
              <a:t>‹#›</a:t>
            </a:fld>
            <a:endParaRPr lang="en-US"/>
          </a:p>
        </p:txBody>
      </p:sp>
    </p:spTree>
    <p:extLst>
      <p:ext uri="{BB962C8B-B14F-4D97-AF65-F5344CB8AC3E}">
        <p14:creationId xmlns:p14="http://schemas.microsoft.com/office/powerpoint/2010/main" val="269074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8BD737-89EA-6C47-AC69-B2E963D7F179}"/>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1103586"/>
            <a:ext cx="10972800" cy="480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55379"/>
            <a:ext cx="10972800" cy="48360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92800" y="6491456"/>
            <a:ext cx="28448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21EC2D87-F5B8-4E3C-8CA5-629AD666937D}" type="datetime1">
              <a:rPr lang="en-US" smtClean="0"/>
              <a:t>10/27/2023</a:t>
            </a:fld>
            <a:endParaRPr lang="en-US" dirty="0"/>
          </a:p>
        </p:txBody>
      </p:sp>
      <p:sp>
        <p:nvSpPr>
          <p:cNvPr id="5" name="Footer Placeholder 4"/>
          <p:cNvSpPr>
            <a:spLocks noGrp="1"/>
          </p:cNvSpPr>
          <p:nvPr>
            <p:ph type="ftr" sz="quarter" idx="3"/>
          </p:nvPr>
        </p:nvSpPr>
        <p:spPr>
          <a:xfrm>
            <a:off x="617087" y="6491456"/>
            <a:ext cx="38608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r>
              <a:rPr lang="pt-BR"/>
              <a:t>04/02/20</a:t>
            </a:r>
            <a:endParaRPr lang="en-US" dirty="0"/>
          </a:p>
        </p:txBody>
      </p:sp>
      <p:sp>
        <p:nvSpPr>
          <p:cNvPr id="6" name="Slide Number Placeholder 5"/>
          <p:cNvSpPr>
            <a:spLocks noGrp="1"/>
          </p:cNvSpPr>
          <p:nvPr>
            <p:ph type="sldNum" sz="quarter" idx="4"/>
          </p:nvPr>
        </p:nvSpPr>
        <p:spPr>
          <a:xfrm>
            <a:off x="8737600" y="6491456"/>
            <a:ext cx="28448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865263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Lst>
  <p:hf hdr="0" ftr="0" dt="0"/>
  <p:txStyles>
    <p:titleStyle>
      <a:lvl1pPr algn="l" defTabSz="457200" rtl="0" eaLnBrk="1" latinLnBrk="0" hangingPunct="1">
        <a:lnSpc>
          <a:spcPct val="80000"/>
        </a:lnSpc>
        <a:spcBef>
          <a:spcPct val="0"/>
        </a:spcBef>
        <a:buNone/>
        <a:defRPr sz="3000" b="1" kern="1200">
          <a:solidFill>
            <a:srgbClr val="C5203E"/>
          </a:solidFill>
          <a:latin typeface="Arial"/>
          <a:ea typeface="+mj-ea"/>
          <a:cs typeface="Arial"/>
        </a:defRPr>
      </a:lvl1pPr>
    </p:titleStyle>
    <p:bodyStyle>
      <a:lvl1pPr marL="342900" indent="-342900" algn="l" defTabSz="457200" rtl="0" eaLnBrk="1" latinLnBrk="0" hangingPunct="1">
        <a:spcBef>
          <a:spcPct val="20000"/>
        </a:spcBef>
        <a:buClr>
          <a:srgbClr val="C5203E"/>
        </a:buClr>
        <a:buFont typeface="Arial"/>
        <a:buNone/>
        <a:defRPr sz="2400" kern="1200">
          <a:solidFill>
            <a:schemeClr val="tx1"/>
          </a:solidFill>
          <a:latin typeface="Arial"/>
          <a:ea typeface="+mn-ea"/>
          <a:cs typeface="Arial"/>
        </a:defRPr>
      </a:lvl1pPr>
      <a:lvl2pPr marL="227013" indent="-227013" algn="l" defTabSz="457200" rtl="0" eaLnBrk="1" latinLnBrk="0" hangingPunct="1">
        <a:spcBef>
          <a:spcPct val="20000"/>
        </a:spcBef>
        <a:buClr>
          <a:srgbClr val="C5203E"/>
        </a:buClr>
        <a:buFont typeface="Arial"/>
        <a:buChar char="•"/>
        <a:defRPr sz="2200" kern="1200">
          <a:solidFill>
            <a:schemeClr val="tx1"/>
          </a:solidFill>
          <a:latin typeface="Arial"/>
          <a:ea typeface="+mn-ea"/>
          <a:cs typeface="Arial"/>
        </a:defRPr>
      </a:lvl2pPr>
      <a:lvl3pPr marL="454025" indent="-227013" algn="l" defTabSz="457200" rtl="0" eaLnBrk="1" latinLnBrk="0" hangingPunct="1">
        <a:spcBef>
          <a:spcPct val="20000"/>
        </a:spcBef>
        <a:buClr>
          <a:srgbClr val="C5203E"/>
        </a:buClr>
        <a:buFont typeface="Arial"/>
        <a:buChar char="•"/>
        <a:defRPr sz="2000" kern="1200">
          <a:solidFill>
            <a:schemeClr val="tx1"/>
          </a:solidFill>
          <a:latin typeface="Arial"/>
          <a:ea typeface="+mn-ea"/>
          <a:cs typeface="Arial"/>
        </a:defRPr>
      </a:lvl3pPr>
      <a:lvl4pPr marL="682625" indent="-228600" algn="l" defTabSz="457200" rtl="0" eaLnBrk="1" latinLnBrk="0" hangingPunct="1">
        <a:spcBef>
          <a:spcPct val="20000"/>
        </a:spcBef>
        <a:buClr>
          <a:srgbClr val="C5203E"/>
        </a:buClr>
        <a:buFont typeface="Arial"/>
        <a:buChar char="•"/>
        <a:defRPr sz="2000" kern="1200">
          <a:solidFill>
            <a:schemeClr val="tx1"/>
          </a:solidFill>
          <a:latin typeface="Arial"/>
          <a:ea typeface="+mn-ea"/>
          <a:cs typeface="Arial"/>
        </a:defRPr>
      </a:lvl4pPr>
      <a:lvl5pPr marL="917575" indent="-234950" algn="l" defTabSz="457200" rtl="0" eaLnBrk="1" latinLnBrk="0" hangingPunct="1">
        <a:spcBef>
          <a:spcPct val="20000"/>
        </a:spcBef>
        <a:buClr>
          <a:srgbClr val="C5203E"/>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opioids/overdoseprevention/prescribing.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cdc.gov/opioids/overdoseprevention/treatment.html" TargetMode="External"/><Relationship Id="rId4" Type="http://schemas.openxmlformats.org/officeDocument/2006/relationships/hyperlink" Target="https://www.cdc.gov/opioids/overdoseprevention/opioid-use-disorder.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niehs.nih.gov/research/supported/translational/peph/podcasts/2019/jan24_opioids/index.cfm" TargetMode="External"/><Relationship Id="rId3" Type="http://schemas.openxmlformats.org/officeDocument/2006/relationships/hyperlink" Target="https://addictionresource.com/" TargetMode="External"/><Relationship Id="rId7" Type="http://schemas.openxmlformats.org/officeDocument/2006/relationships/hyperlink" Target="https://www.cdc.gov/niosh/topics/opioids/default.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tools.niehs.nih.gov/wetp/public/hasl_get_blob.cfm?ID=11206" TargetMode="External"/><Relationship Id="rId5" Type="http://schemas.openxmlformats.org/officeDocument/2006/relationships/hyperlink" Target="https://www.naadac.org/" TargetMode="External"/><Relationship Id="rId10" Type="http://schemas.openxmlformats.org/officeDocument/2006/relationships/hyperlink" Target="https://startyourrecovery.org/" TargetMode="External"/><Relationship Id="rId4" Type="http://schemas.openxmlformats.org/officeDocument/2006/relationships/hyperlink" Target="https://www.laborassistanceprofessionals.com/" TargetMode="External"/><Relationship Id="rId9" Type="http://schemas.openxmlformats.org/officeDocument/2006/relationships/hyperlink" Target="https://findtreatment.samhsa.gov/"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www.laborassistanceprofessionals.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hyperlink" Target="https://www.samhsa.gov/" TargetMode="External"/><Relationship Id="rId2" Type="http://schemas.openxmlformats.org/officeDocument/2006/relationships/hyperlink" Target="https://www.mentalhealth.gov/get-help" TargetMode="Externa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hyperlink" Target="https://www.gao.gov/products/gao-21-248"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baCPgy6YLs4?feature=oembed"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171" y="1570592"/>
            <a:ext cx="5574491" cy="1325563"/>
          </a:xfrm>
        </p:spPr>
        <p:txBody>
          <a:bodyPr>
            <a:normAutofit fontScale="90000"/>
          </a:bodyPr>
          <a:lstStyle/>
          <a:p>
            <a:pPr algn="ctr"/>
            <a:r>
              <a:rPr lang="en-US" sz="4900" b="1" dirty="0">
                <a:latin typeface="Arial" panose="020B0604020202020204" pitchFamily="34" charset="0"/>
                <a:cs typeface="Arial" panose="020B0604020202020204" pitchFamily="34" charset="0"/>
              </a:rPr>
              <a:t>Opioids and Work</a:t>
            </a:r>
            <a:br>
              <a:rPr lang="en-US" dirty="0"/>
            </a:br>
            <a:br>
              <a:rPr lang="en-US" dirty="0"/>
            </a:br>
            <a:r>
              <a:rPr lang="en-US" dirty="0"/>
              <a:t> </a:t>
            </a:r>
          </a:p>
        </p:txBody>
      </p:sp>
      <p:sp>
        <p:nvSpPr>
          <p:cNvPr id="4" name="Slide Number Placeholder 3"/>
          <p:cNvSpPr>
            <a:spLocks noGrp="1"/>
          </p:cNvSpPr>
          <p:nvPr>
            <p:ph type="sldNum" sz="quarter" idx="12"/>
          </p:nvPr>
        </p:nvSpPr>
        <p:spPr/>
        <p:txBody>
          <a:bodyPr/>
          <a:lstStyle/>
          <a:p>
            <a:fld id="{CF25738C-EF23-450F-9570-2CF196C5DC98}" type="slidenum">
              <a:rPr lang="en-US" smtClean="0"/>
              <a:t>1</a:t>
            </a:fld>
            <a:endParaRPr lang="en-US"/>
          </a:p>
        </p:txBody>
      </p:sp>
      <p:pic>
        <p:nvPicPr>
          <p:cNvPr id="6" name="Picture 5" descr="Midwest Consortium for Hazardous Waste Worker Training logo (mwc.umn.edu)"/>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791" y="4198175"/>
            <a:ext cx="2920237" cy="1761897"/>
          </a:xfrm>
          <a:prstGeom prst="rect">
            <a:avLst/>
          </a:prstGeom>
        </p:spPr>
      </p:pic>
      <p:pic>
        <p:nvPicPr>
          <p:cNvPr id="5" name="Picture 4" descr="5 images of workers in various occupations">
            <a:extLst>
              <a:ext uri="{FF2B5EF4-FFF2-40B4-BE49-F238E27FC236}">
                <a16:creationId xmlns:a16="http://schemas.microsoft.com/office/drawing/2014/main" id="{35C56DF4-1A4C-0CE5-98F5-06D3BFC36C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5268" y="2617280"/>
            <a:ext cx="6047941" cy="1623439"/>
          </a:xfrm>
          <a:prstGeom prst="rect">
            <a:avLst/>
          </a:prstGeom>
        </p:spPr>
      </p:pic>
    </p:spTree>
    <p:extLst>
      <p:ext uri="{BB962C8B-B14F-4D97-AF65-F5344CB8AC3E}">
        <p14:creationId xmlns:p14="http://schemas.microsoft.com/office/powerpoint/2010/main" val="6340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413F29-7CC5-4A8B-A64C-2C46BFE38647}"/>
              </a:ext>
            </a:extLst>
          </p:cNvPr>
          <p:cNvSpPr>
            <a:spLocks noGrp="1"/>
          </p:cNvSpPr>
          <p:nvPr>
            <p:ph type="title"/>
          </p:nvPr>
        </p:nvSpPr>
        <p:spPr>
          <a:xfrm>
            <a:off x="719191" y="764247"/>
            <a:ext cx="10634609" cy="2603500"/>
          </a:xfrm>
        </p:spPr>
        <p:txBody>
          <a:bodyPr>
            <a:normAutofit fontScale="90000"/>
          </a:bodyPr>
          <a:lstStyle/>
          <a:p>
            <a:r>
              <a:rPr lang="en-US" sz="3600" dirty="0">
                <a:latin typeface="Arial" panose="020B0604020202020204" pitchFamily="34" charset="0"/>
                <a:cs typeface="Arial" panose="020B0604020202020204" pitchFamily="34" charset="0"/>
              </a:rPr>
              <a:t>The American Medical Association, the American Society of Addiction Medicine, as well as most medical associations and the CDC define substance use disorder as a </a:t>
            </a:r>
            <a:r>
              <a:rPr lang="en-US" sz="3600" dirty="0">
                <a:solidFill>
                  <a:schemeClr val="tx1"/>
                </a:solidFill>
                <a:latin typeface="Arial" panose="020B0604020202020204" pitchFamily="34" charset="0"/>
                <a:cs typeface="Arial" panose="020B0604020202020204" pitchFamily="34" charset="0"/>
              </a:rPr>
              <a:t>disease</a:t>
            </a:r>
            <a:r>
              <a:rPr lang="en-US" sz="3600" dirty="0">
                <a:latin typeface="Arial" panose="020B0604020202020204" pitchFamily="34" charset="0"/>
                <a:cs typeface="Arial" panose="020B0604020202020204" pitchFamily="34" charset="0"/>
              </a:rPr>
              <a:t>, like diabetes, cancer, and heart disease.</a:t>
            </a:r>
            <a:br>
              <a:rPr lang="en-US" dirty="0"/>
            </a:br>
            <a:endParaRPr lang="en-US" dirty="0"/>
          </a:p>
        </p:txBody>
      </p:sp>
      <p:pic>
        <p:nvPicPr>
          <p:cNvPr id="13" name="Content Placeholder 12" descr="AMA logo">
            <a:extLst>
              <a:ext uri="{FF2B5EF4-FFF2-40B4-BE49-F238E27FC236}">
                <a16:creationId xmlns:a16="http://schemas.microsoft.com/office/drawing/2014/main" id="{896A0A05-06DB-47A8-9324-D4554BDF199A}"/>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484811" y="3629534"/>
            <a:ext cx="4038600" cy="1661595"/>
          </a:xfrm>
        </p:spPr>
      </p:pic>
      <p:pic>
        <p:nvPicPr>
          <p:cNvPr id="15" name="Content Placeholder 14" descr="American Society of Addiction Medicine logo">
            <a:extLst>
              <a:ext uri="{FF2B5EF4-FFF2-40B4-BE49-F238E27FC236}">
                <a16:creationId xmlns:a16="http://schemas.microsoft.com/office/drawing/2014/main" id="{CCB52D02-1AE4-41B7-8AF1-3B7587656AA1}"/>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572000" y="5701642"/>
            <a:ext cx="4038600" cy="837270"/>
          </a:xfrm>
        </p:spPr>
      </p:pic>
      <p:sp>
        <p:nvSpPr>
          <p:cNvPr id="3" name="Slide Number Placeholder 2">
            <a:extLst>
              <a:ext uri="{FF2B5EF4-FFF2-40B4-BE49-F238E27FC236}">
                <a16:creationId xmlns:a16="http://schemas.microsoft.com/office/drawing/2014/main" id="{0414CA81-5671-4D58-B58C-CE709D5EDD92}"/>
              </a:ext>
            </a:extLst>
          </p:cNvPr>
          <p:cNvSpPr>
            <a:spLocks noGrp="1"/>
          </p:cNvSpPr>
          <p:nvPr>
            <p:ph type="sldNum" sz="quarter" idx="12"/>
          </p:nvPr>
        </p:nvSpPr>
        <p:spPr/>
        <p:txBody>
          <a:bodyPr/>
          <a:lstStyle/>
          <a:p>
            <a:fld id="{3295B7C4-B768-B345-B706-EB947EE70A49}" type="slidenum">
              <a:rPr lang="en-US" smtClean="0"/>
              <a:pPr/>
              <a:t>10</a:t>
            </a:fld>
            <a:endParaRPr lang="en-US" dirty="0"/>
          </a:p>
        </p:txBody>
      </p:sp>
      <p:pic>
        <p:nvPicPr>
          <p:cNvPr id="16" name="Picture 15" descr="CDC logo">
            <a:extLst>
              <a:ext uri="{FF2B5EF4-FFF2-40B4-BE49-F238E27FC236}">
                <a16:creationId xmlns:a16="http://schemas.microsoft.com/office/drawing/2014/main" id="{412DCF5E-81D1-4F4A-9174-074ACF4003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7582" y="3695101"/>
            <a:ext cx="2234443" cy="1596028"/>
          </a:xfrm>
          <a:prstGeom prst="rect">
            <a:avLst/>
          </a:prstGeom>
        </p:spPr>
      </p:pic>
    </p:spTree>
    <p:extLst>
      <p:ext uri="{BB962C8B-B14F-4D97-AF65-F5344CB8AC3E}">
        <p14:creationId xmlns:p14="http://schemas.microsoft.com/office/powerpoint/2010/main" val="372430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E6A7-39AC-49FC-A4CA-D953E0E9B10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Substance Use Disorder Is a Disease</a:t>
            </a:r>
          </a:p>
        </p:txBody>
      </p:sp>
      <p:sp>
        <p:nvSpPr>
          <p:cNvPr id="3" name="Content Placeholder 2">
            <a:extLst>
              <a:ext uri="{FF2B5EF4-FFF2-40B4-BE49-F238E27FC236}">
                <a16:creationId xmlns:a16="http://schemas.microsoft.com/office/drawing/2014/main" id="{6D4481BB-7606-4A09-80B9-E14B0C9B6B22}"/>
              </a:ext>
            </a:extLst>
          </p:cNvPr>
          <p:cNvSpPr>
            <a:spLocks noGrp="1"/>
          </p:cNvSpPr>
          <p:nvPr>
            <p:ph sz="half" idx="1"/>
          </p:nvPr>
        </p:nvSpPr>
        <p:spPr>
          <a:xfrm>
            <a:off x="727753" y="1629080"/>
            <a:ext cx="6556185" cy="4351338"/>
          </a:xfrm>
        </p:spPr>
        <p:txBody>
          <a:bodyPr>
            <a:normAutofit/>
          </a:bodyPr>
          <a:lstStyle/>
          <a:p>
            <a:pPr marL="457200" indent="-457200"/>
            <a:r>
              <a:rPr lang="en-US" dirty="0">
                <a:latin typeface="Arial" panose="020B0604020202020204" pitchFamily="34" charset="0"/>
                <a:cs typeface="Arial" panose="020B0604020202020204" pitchFamily="34" charset="0"/>
              </a:rPr>
              <a:t>Opioid misuse </a:t>
            </a:r>
            <a:r>
              <a:rPr lang="en-US" b="1" dirty="0">
                <a:latin typeface="Arial" panose="020B0604020202020204" pitchFamily="34" charset="0"/>
                <a:cs typeface="Arial" panose="020B0604020202020204" pitchFamily="34" charset="0"/>
              </a:rPr>
              <a:t>is not</a:t>
            </a:r>
            <a:r>
              <a:rPr lang="en-US" dirty="0">
                <a:latin typeface="Arial" panose="020B0604020202020204" pitchFamily="34" charset="0"/>
                <a:cs typeface="Arial" panose="020B0604020202020204" pitchFamily="34" charset="0"/>
              </a:rPr>
              <a:t> a moral failing or caused by lack of willpower.</a:t>
            </a:r>
          </a:p>
          <a:p>
            <a:pPr marL="457200" indent="-457200"/>
            <a:r>
              <a:rPr lang="en-US" dirty="0">
                <a:latin typeface="Arial" panose="020B0604020202020204" pitchFamily="34" charset="0"/>
                <a:cs typeface="Arial" panose="020B0604020202020204" pitchFamily="34" charset="0"/>
              </a:rPr>
              <a:t>It causes changes in the brain that lead to drug-seeking behavior and avoidance of withdrawal.</a:t>
            </a:r>
          </a:p>
          <a:p>
            <a:pPr marL="457200" indent="-457200"/>
            <a:r>
              <a:rPr lang="en-US" dirty="0">
                <a:latin typeface="Arial" panose="020B0604020202020204" pitchFamily="34" charset="0"/>
                <a:cs typeface="Arial" panose="020B0604020202020204" pitchFamily="34" charset="0"/>
              </a:rPr>
              <a:t>The drug changes the brain in ways that make quitting hard, even for those who want to.</a:t>
            </a:r>
          </a:p>
          <a:p>
            <a:pPr marL="457200" indent="-457200"/>
            <a:r>
              <a:rPr lang="en-US" dirty="0">
                <a:latin typeface="Arial" panose="020B0604020202020204" pitchFamily="34" charset="0"/>
                <a:cs typeface="Arial" panose="020B0604020202020204" pitchFamily="34" charset="0"/>
              </a:rPr>
              <a:t>Quitting takes more than good intentions or good will.</a:t>
            </a:r>
          </a:p>
        </p:txBody>
      </p:sp>
      <p:pic>
        <p:nvPicPr>
          <p:cNvPr id="6" name="Content Placeholder 5" descr="Brain">
            <a:extLst>
              <a:ext uri="{FF2B5EF4-FFF2-40B4-BE49-F238E27FC236}">
                <a16:creationId xmlns:a16="http://schemas.microsoft.com/office/drawing/2014/main" id="{3C971F2E-E82A-46EC-AD7E-E95CAAD99809}"/>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8315739" y="1629081"/>
            <a:ext cx="3148507" cy="3708828"/>
          </a:xfrm>
          <a:effectLst>
            <a:softEdge rad="0"/>
          </a:effectLst>
        </p:spPr>
      </p:pic>
      <p:sp>
        <p:nvSpPr>
          <p:cNvPr id="8" name="Slide Number Placeholder 7">
            <a:extLst>
              <a:ext uri="{FF2B5EF4-FFF2-40B4-BE49-F238E27FC236}">
                <a16:creationId xmlns:a16="http://schemas.microsoft.com/office/drawing/2014/main" id="{BEA36DCE-D81B-4571-ADF2-A81ED6786CFC}"/>
              </a:ext>
            </a:extLst>
          </p:cNvPr>
          <p:cNvSpPr>
            <a:spLocks noGrp="1"/>
          </p:cNvSpPr>
          <p:nvPr>
            <p:ph type="sldNum" sz="quarter" idx="12"/>
          </p:nvPr>
        </p:nvSpPr>
        <p:spPr/>
        <p:txBody>
          <a:bodyPr/>
          <a:lstStyle/>
          <a:p>
            <a:fld id="{3295B7C4-B768-B345-B706-EB947EE70A49}" type="slidenum">
              <a:rPr lang="en-US" smtClean="0"/>
              <a:pPr/>
              <a:t>11</a:t>
            </a:fld>
            <a:endParaRPr lang="en-US" dirty="0"/>
          </a:p>
        </p:txBody>
      </p:sp>
    </p:spTree>
    <p:extLst>
      <p:ext uri="{BB962C8B-B14F-4D97-AF65-F5344CB8AC3E}">
        <p14:creationId xmlns:p14="http://schemas.microsoft.com/office/powerpoint/2010/main" val="245519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0D75CA-CAE7-43C8-A783-74C81002174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Who is Affected?</a:t>
            </a:r>
            <a:br>
              <a:rPr lang="en-US" dirty="0">
                <a:latin typeface="Arial" panose="020B0604020202020204" pitchFamily="34" charset="0"/>
                <a:cs typeface="Arial" panose="020B0604020202020204" pitchFamily="34" charset="0"/>
              </a:rPr>
            </a:br>
            <a:endParaRPr lang="en-US" dirty="0"/>
          </a:p>
        </p:txBody>
      </p:sp>
      <p:pic>
        <p:nvPicPr>
          <p:cNvPr id="8" name="Content Placeholder 7" descr="three workers walking">
            <a:extLst>
              <a:ext uri="{FF2B5EF4-FFF2-40B4-BE49-F238E27FC236}">
                <a16:creationId xmlns:a16="http://schemas.microsoft.com/office/drawing/2014/main" id="{E35E3F24-06B7-4675-B634-3D22577EF0BE}"/>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829550" y="1442197"/>
            <a:ext cx="3524250" cy="4143375"/>
          </a:xfrm>
        </p:spPr>
      </p:pic>
      <p:sp>
        <p:nvSpPr>
          <p:cNvPr id="5" name="Slide Number Placeholder 4">
            <a:extLst>
              <a:ext uri="{FF2B5EF4-FFF2-40B4-BE49-F238E27FC236}">
                <a16:creationId xmlns:a16="http://schemas.microsoft.com/office/drawing/2014/main" id="{EBAB4D5F-EE87-4E7C-8C61-609B179B81A5}"/>
              </a:ext>
            </a:extLst>
          </p:cNvPr>
          <p:cNvSpPr>
            <a:spLocks noGrp="1"/>
          </p:cNvSpPr>
          <p:nvPr>
            <p:ph type="sldNum" sz="quarter" idx="12"/>
          </p:nvPr>
        </p:nvSpPr>
        <p:spPr/>
        <p:txBody>
          <a:bodyPr/>
          <a:lstStyle/>
          <a:p>
            <a:fld id="{3295B7C4-B768-B345-B706-EB947EE70A49}" type="slidenum">
              <a:rPr lang="en-US" smtClean="0"/>
              <a:pPr/>
              <a:t>12</a:t>
            </a:fld>
            <a:endParaRPr lang="en-US" dirty="0"/>
          </a:p>
        </p:txBody>
      </p:sp>
      <p:sp>
        <p:nvSpPr>
          <p:cNvPr id="4" name="Rectangle 3"/>
          <p:cNvSpPr/>
          <p:nvPr/>
        </p:nvSpPr>
        <p:spPr>
          <a:xfrm>
            <a:off x="367324" y="1999483"/>
            <a:ext cx="7573108" cy="3416320"/>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70% of those with substance use disorder are working</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Men are more likely to misuse opioids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peak for opioid use disorder treatment is age 20-35</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peak for opioid overdose deaths is age 40-50</a:t>
            </a:r>
          </a:p>
        </p:txBody>
      </p:sp>
    </p:spTree>
    <p:extLst>
      <p:ext uri="{BB962C8B-B14F-4D97-AF65-F5344CB8AC3E}">
        <p14:creationId xmlns:p14="http://schemas.microsoft.com/office/powerpoint/2010/main" val="177594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082B-2E98-4580-8D5E-0663A8CDB290}"/>
              </a:ext>
            </a:extLst>
          </p:cNvPr>
          <p:cNvSpPr>
            <a:spLocks noGrp="1"/>
          </p:cNvSpPr>
          <p:nvPr>
            <p:ph type="title"/>
          </p:nvPr>
        </p:nvSpPr>
        <p:spPr>
          <a:xfrm>
            <a:off x="420757" y="447261"/>
            <a:ext cx="10972800" cy="838200"/>
          </a:xfrm>
        </p:spPr>
        <p:txBody>
          <a:bodyPr>
            <a:normAutofit fontScale="90000"/>
          </a:bodyPr>
          <a:lstStyle/>
          <a:p>
            <a:r>
              <a:rPr lang="en-US" dirty="0">
                <a:latin typeface="Arial" panose="020B0604020202020204" pitchFamily="34" charset="0"/>
                <a:cs typeface="Arial" panose="020B0604020202020204" pitchFamily="34" charset="0"/>
              </a:rPr>
              <a:t>What Is the Impact of Substance Use Disorder?</a:t>
            </a:r>
          </a:p>
        </p:txBody>
      </p:sp>
      <p:sp>
        <p:nvSpPr>
          <p:cNvPr id="3" name="Content Placeholder 2">
            <a:extLst>
              <a:ext uri="{FF2B5EF4-FFF2-40B4-BE49-F238E27FC236}">
                <a16:creationId xmlns:a16="http://schemas.microsoft.com/office/drawing/2014/main" id="{F962BDEA-24B2-4989-A4A0-FEF78BA15522}"/>
              </a:ext>
            </a:extLst>
          </p:cNvPr>
          <p:cNvSpPr>
            <a:spLocks noGrp="1"/>
          </p:cNvSpPr>
          <p:nvPr>
            <p:ph sz="half" idx="1"/>
          </p:nvPr>
        </p:nvSpPr>
        <p:spPr>
          <a:xfrm>
            <a:off x="477155" y="1964022"/>
            <a:ext cx="5298414" cy="3521840"/>
          </a:xfrm>
        </p:spPr>
        <p:txBody>
          <a:bodyPr/>
          <a:lstStyle/>
          <a:p>
            <a:pPr lvl="1"/>
            <a:r>
              <a:rPr lang="en-US" sz="2800" dirty="0">
                <a:latin typeface="Arial" panose="020B0604020202020204" pitchFamily="34" charset="0"/>
                <a:cs typeface="Arial" panose="020B0604020202020204" pitchFamily="34" charset="0"/>
              </a:rPr>
              <a:t>Mental and physical stress </a:t>
            </a:r>
          </a:p>
          <a:p>
            <a:pPr lvl="1"/>
            <a:r>
              <a:rPr lang="en-US" sz="2800" dirty="0">
                <a:latin typeface="Arial" panose="020B0604020202020204" pitchFamily="34" charset="0"/>
                <a:cs typeface="Arial" panose="020B0604020202020204" pitchFamily="34" charset="0"/>
              </a:rPr>
              <a:t>Financial ruin</a:t>
            </a:r>
          </a:p>
          <a:p>
            <a:pPr lvl="1"/>
            <a:r>
              <a:rPr lang="en-US" sz="2800" dirty="0">
                <a:latin typeface="Arial" panose="020B0604020202020204" pitchFamily="34" charset="0"/>
                <a:cs typeface="Arial" panose="020B0604020202020204" pitchFamily="34" charset="0"/>
              </a:rPr>
              <a:t>Divorce</a:t>
            </a:r>
          </a:p>
          <a:p>
            <a:pPr lvl="1"/>
            <a:r>
              <a:rPr lang="en-US" sz="2800" dirty="0">
                <a:latin typeface="Arial" panose="020B0604020202020204" pitchFamily="34" charset="0"/>
                <a:cs typeface="Arial" panose="020B0604020202020204" pitchFamily="34" charset="0"/>
              </a:rPr>
              <a:t>Loss of child custody</a:t>
            </a:r>
          </a:p>
          <a:p>
            <a:pPr lvl="1"/>
            <a:r>
              <a:rPr lang="en-US" sz="2800" dirty="0">
                <a:latin typeface="Arial" panose="020B0604020202020204" pitchFamily="34" charset="0"/>
                <a:cs typeface="Arial" panose="020B0604020202020204" pitchFamily="34" charset="0"/>
              </a:rPr>
              <a:t>Job loss</a:t>
            </a:r>
          </a:p>
          <a:p>
            <a:pPr lvl="1"/>
            <a:r>
              <a:rPr lang="en-US" sz="2800" dirty="0">
                <a:latin typeface="Arial" panose="020B0604020202020204" pitchFamily="34" charset="0"/>
                <a:cs typeface="Arial" panose="020B0604020202020204" pitchFamily="34" charset="0"/>
              </a:rPr>
              <a:t>Prison</a:t>
            </a:r>
          </a:p>
          <a:p>
            <a:pPr lvl="1"/>
            <a:r>
              <a:rPr lang="en-US" sz="2800" dirty="0">
                <a:latin typeface="Arial" panose="020B0604020202020204" pitchFamily="34" charset="0"/>
                <a:cs typeface="Arial" panose="020B0604020202020204" pitchFamily="34" charset="0"/>
              </a:rPr>
              <a:t>Death</a:t>
            </a:r>
          </a:p>
          <a:p>
            <a:endParaRPr lang="en-US" dirty="0"/>
          </a:p>
        </p:txBody>
      </p:sp>
      <p:pic>
        <p:nvPicPr>
          <p:cNvPr id="10" name="Content Placeholder 9" descr="&quot;&quot;">
            <a:extLst>
              <a:ext uri="{FF2B5EF4-FFF2-40B4-BE49-F238E27FC236}">
                <a16:creationId xmlns:a16="http://schemas.microsoft.com/office/drawing/2014/main" id="{82ABCE3C-0751-4685-83C7-54E30DEA1502}"/>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6674877" y="1451472"/>
            <a:ext cx="4718680" cy="4377832"/>
          </a:xfrm>
        </p:spPr>
      </p:pic>
      <p:sp>
        <p:nvSpPr>
          <p:cNvPr id="4" name="Slide Number Placeholder 3"/>
          <p:cNvSpPr>
            <a:spLocks noGrp="1"/>
          </p:cNvSpPr>
          <p:nvPr>
            <p:ph type="sldNum" sz="quarter" idx="12"/>
          </p:nvPr>
        </p:nvSpPr>
        <p:spPr/>
        <p:txBody>
          <a:bodyPr/>
          <a:lstStyle/>
          <a:p>
            <a:fld id="{3295B7C4-B768-B345-B706-EB947EE70A49}" type="slidenum">
              <a:rPr lang="en-US" smtClean="0"/>
              <a:pPr/>
              <a:t>13</a:t>
            </a:fld>
            <a:endParaRPr lang="en-US" dirty="0"/>
          </a:p>
        </p:txBody>
      </p:sp>
    </p:spTree>
    <p:extLst>
      <p:ext uri="{BB962C8B-B14F-4D97-AF65-F5344CB8AC3E}">
        <p14:creationId xmlns:p14="http://schemas.microsoft.com/office/powerpoint/2010/main" val="256722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7D58-F298-4911-AC5D-83B21923DC5D}"/>
              </a:ext>
            </a:extLst>
          </p:cNvPr>
          <p:cNvSpPr>
            <a:spLocks noGrp="1"/>
          </p:cNvSpPr>
          <p:nvPr>
            <p:ph type="title"/>
          </p:nvPr>
        </p:nvSpPr>
        <p:spPr>
          <a:xfrm>
            <a:off x="977589" y="413325"/>
            <a:ext cx="8564995" cy="781130"/>
          </a:xfrm>
        </p:spPr>
        <p:txBody>
          <a:bodyPr>
            <a:normAutofit fontScale="90000"/>
          </a:bodyPr>
          <a:lstStyle/>
          <a:p>
            <a:r>
              <a:rPr lang="en-US" dirty="0">
                <a:latin typeface="Arial" panose="020B0604020202020204" pitchFamily="34" charset="0"/>
                <a:cs typeface="Arial" panose="020B0604020202020204" pitchFamily="34" charset="0"/>
              </a:rPr>
              <a:t>Physical Warning Signs of Addiction</a:t>
            </a:r>
          </a:p>
        </p:txBody>
      </p:sp>
      <p:sp>
        <p:nvSpPr>
          <p:cNvPr id="6" name="Content Placeholder 5">
            <a:extLst>
              <a:ext uri="{FF2B5EF4-FFF2-40B4-BE49-F238E27FC236}">
                <a16:creationId xmlns:a16="http://schemas.microsoft.com/office/drawing/2014/main" id="{948E3EC3-BF54-47B0-BEF9-D9D136B894FD}"/>
              </a:ext>
            </a:extLst>
          </p:cNvPr>
          <p:cNvSpPr>
            <a:spLocks noGrp="1"/>
          </p:cNvSpPr>
          <p:nvPr>
            <p:ph idx="1"/>
          </p:nvPr>
        </p:nvSpPr>
        <p:spPr/>
        <p:txBody>
          <a:bodyPr>
            <a:normAutofit fontScale="92500" lnSpcReduction="10000"/>
          </a:bodyPr>
          <a:lstStyle/>
          <a:p>
            <a:pPr marL="457189" indent="-457189"/>
            <a:r>
              <a:rPr lang="en-US" dirty="0">
                <a:latin typeface="Arial" panose="020B0604020202020204" pitchFamily="34" charset="0"/>
                <a:cs typeface="Arial" panose="020B0604020202020204" pitchFamily="34" charset="0"/>
              </a:rPr>
              <a:t>Change in physical appearance</a:t>
            </a:r>
          </a:p>
          <a:p>
            <a:pPr marL="457189" indent="-457189"/>
            <a:r>
              <a:rPr lang="en-US" dirty="0">
                <a:latin typeface="Arial" panose="020B0604020202020204" pitchFamily="34" charset="0"/>
                <a:cs typeface="Arial" panose="020B0604020202020204" pitchFamily="34" charset="0"/>
              </a:rPr>
              <a:t>Small pupils</a:t>
            </a:r>
          </a:p>
          <a:p>
            <a:pPr marL="457189" indent="-457189"/>
            <a:r>
              <a:rPr lang="en-US" dirty="0">
                <a:latin typeface="Arial" panose="020B0604020202020204" pitchFamily="34" charset="0"/>
                <a:cs typeface="Arial" panose="020B0604020202020204" pitchFamily="34" charset="0"/>
              </a:rPr>
              <a:t>Decreased respiratory rate</a:t>
            </a:r>
          </a:p>
          <a:p>
            <a:pPr marL="457189" indent="-457189"/>
            <a:r>
              <a:rPr lang="en-US" dirty="0">
                <a:latin typeface="Arial" panose="020B0604020202020204" pitchFamily="34" charset="0"/>
                <a:cs typeface="Arial" panose="020B0604020202020204" pitchFamily="34" charset="0"/>
              </a:rPr>
              <a:t>Nonresponsiveness</a:t>
            </a:r>
          </a:p>
          <a:p>
            <a:pPr marL="457189" indent="-457189"/>
            <a:r>
              <a:rPr lang="en-US" dirty="0">
                <a:latin typeface="Arial" panose="020B0604020202020204" pitchFamily="34" charset="0"/>
                <a:cs typeface="Arial" panose="020B0604020202020204" pitchFamily="34" charset="0"/>
              </a:rPr>
              <a:t>Drowsy</a:t>
            </a:r>
          </a:p>
          <a:p>
            <a:pPr marL="457189" indent="-457189"/>
            <a:r>
              <a:rPr lang="en-US" dirty="0">
                <a:latin typeface="Arial" panose="020B0604020202020204" pitchFamily="34" charset="0"/>
                <a:cs typeface="Arial" panose="020B0604020202020204" pitchFamily="34" charset="0"/>
              </a:rPr>
              <a:t>Loss or increase in appetite</a:t>
            </a:r>
          </a:p>
          <a:p>
            <a:pPr marL="457189" indent="-457189"/>
            <a:r>
              <a:rPr lang="en-US" dirty="0">
                <a:latin typeface="Arial" panose="020B0604020202020204" pitchFamily="34" charset="0"/>
                <a:cs typeface="Arial" panose="020B0604020202020204" pitchFamily="34" charset="0"/>
              </a:rPr>
              <a:t>Weight loss or weight gain</a:t>
            </a:r>
          </a:p>
          <a:p>
            <a:pPr marL="457189" indent="-457189"/>
            <a:r>
              <a:rPr lang="en-US" dirty="0">
                <a:latin typeface="Arial" panose="020B0604020202020204" pitchFamily="34" charset="0"/>
                <a:cs typeface="Arial" panose="020B0604020202020204" pitchFamily="34" charset="0"/>
              </a:rPr>
              <a:t>Intense flu-like symptoms (nausea; vomiting; sweating; shaky hands, feet, or head; large pupils)</a:t>
            </a:r>
          </a:p>
          <a:p>
            <a:pPr marL="457189" indent="-457189"/>
            <a:r>
              <a:rPr lang="en-US" dirty="0">
                <a:latin typeface="Arial" panose="020B0604020202020204" pitchFamily="34" charset="0"/>
                <a:cs typeface="Arial" panose="020B0604020202020204" pitchFamily="34" charset="0"/>
              </a:rPr>
              <a:t>Wearing long sleeves or hiding arms</a:t>
            </a:r>
          </a:p>
        </p:txBody>
      </p:sp>
      <p:sp>
        <p:nvSpPr>
          <p:cNvPr id="7" name="Slide Number Placeholder 6">
            <a:extLst>
              <a:ext uri="{FF2B5EF4-FFF2-40B4-BE49-F238E27FC236}">
                <a16:creationId xmlns:a16="http://schemas.microsoft.com/office/drawing/2014/main" id="{1AB14CF1-BC4A-46AD-BA26-1BE8D5088070}"/>
              </a:ext>
            </a:extLst>
          </p:cNvPr>
          <p:cNvSpPr>
            <a:spLocks noGrp="1"/>
          </p:cNvSpPr>
          <p:nvPr>
            <p:ph type="sldNum" sz="quarter" idx="12"/>
          </p:nvPr>
        </p:nvSpPr>
        <p:spPr/>
        <p:txBody>
          <a:bodyPr/>
          <a:lstStyle/>
          <a:p>
            <a:fld id="{3295B7C4-B768-B345-B706-EB947EE70A49}" type="slidenum">
              <a:rPr lang="en-US" smtClean="0"/>
              <a:pPr/>
              <a:t>14</a:t>
            </a:fld>
            <a:endParaRPr lang="en-US" dirty="0"/>
          </a:p>
        </p:txBody>
      </p:sp>
      <p:pic>
        <p:nvPicPr>
          <p:cNvPr id="14" name="Content Placeholder 13" descr="Photo of woman with her head on her hands">
            <a:extLst>
              <a:ext uri="{FF2B5EF4-FFF2-40B4-BE49-F238E27FC236}">
                <a16:creationId xmlns:a16="http://schemas.microsoft.com/office/drawing/2014/main" id="{5407284A-E52C-45D3-89D3-B81341D5A720}"/>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7836877" y="1451586"/>
            <a:ext cx="3683000" cy="2354262"/>
          </a:xfrm>
          <a:prstGeom prst="rect">
            <a:avLst/>
          </a:prstGeom>
        </p:spPr>
      </p:pic>
    </p:spTree>
    <p:extLst>
      <p:ext uri="{BB962C8B-B14F-4D97-AF65-F5344CB8AC3E}">
        <p14:creationId xmlns:p14="http://schemas.microsoft.com/office/powerpoint/2010/main" val="168494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C473-AE04-4B52-8282-9F99C3ECACA0}"/>
              </a:ext>
            </a:extLst>
          </p:cNvPr>
          <p:cNvSpPr>
            <a:spLocks noGrp="1"/>
          </p:cNvSpPr>
          <p:nvPr>
            <p:ph type="title"/>
          </p:nvPr>
        </p:nvSpPr>
        <p:spPr>
          <a:xfrm>
            <a:off x="962722" y="480232"/>
            <a:ext cx="8229600" cy="781130"/>
          </a:xfrm>
        </p:spPr>
        <p:txBody>
          <a:bodyPr/>
          <a:lstStyle/>
          <a:p>
            <a:r>
              <a:rPr lang="en-US" dirty="0">
                <a:latin typeface="Arial" panose="020B0604020202020204" pitchFamily="34" charset="0"/>
                <a:cs typeface="Arial" panose="020B0604020202020204" pitchFamily="34" charset="0"/>
              </a:rPr>
              <a:t>Behavioral Warning Signs</a:t>
            </a:r>
          </a:p>
        </p:txBody>
      </p:sp>
      <p:sp>
        <p:nvSpPr>
          <p:cNvPr id="3" name="Content Placeholder 2">
            <a:extLst>
              <a:ext uri="{FF2B5EF4-FFF2-40B4-BE49-F238E27FC236}">
                <a16:creationId xmlns:a16="http://schemas.microsoft.com/office/drawing/2014/main" id="{4DBDF0EA-BC8D-48AF-B9CB-52676F3078B3}"/>
              </a:ext>
            </a:extLst>
          </p:cNvPr>
          <p:cNvSpPr>
            <a:spLocks noGrp="1"/>
          </p:cNvSpPr>
          <p:nvPr>
            <p:ph idx="1"/>
          </p:nvPr>
        </p:nvSpPr>
        <p:spPr/>
        <p:txBody>
          <a:bodyPr>
            <a:normAutofit/>
          </a:bodyPr>
          <a:lstStyle/>
          <a:p>
            <a:pPr marL="457189" indent="-457189"/>
            <a:r>
              <a:rPr lang="en-US" dirty="0">
                <a:latin typeface="Arial" panose="020B0604020202020204" pitchFamily="34" charset="0"/>
                <a:cs typeface="Arial" panose="020B0604020202020204" pitchFamily="34" charset="0"/>
              </a:rPr>
              <a:t>Change in attitude and/or personality</a:t>
            </a:r>
          </a:p>
          <a:p>
            <a:pPr marL="457189" indent="-457189"/>
            <a:r>
              <a:rPr lang="en-US" dirty="0">
                <a:latin typeface="Arial" panose="020B0604020202020204" pitchFamily="34" charset="0"/>
                <a:cs typeface="Arial" panose="020B0604020202020204" pitchFamily="34" charset="0"/>
              </a:rPr>
              <a:t>Tendency to avoid contact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with family and/or friends</a:t>
            </a:r>
          </a:p>
          <a:p>
            <a:pPr marL="457189" indent="-457189"/>
            <a:r>
              <a:rPr lang="en-US" dirty="0">
                <a:latin typeface="Arial" panose="020B0604020202020204" pitchFamily="34" charset="0"/>
                <a:cs typeface="Arial" panose="020B0604020202020204" pitchFamily="34" charset="0"/>
              </a:rPr>
              <a:t>Change in friends, hobbies,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activities and/or sports</a:t>
            </a:r>
          </a:p>
          <a:p>
            <a:pPr marL="457189" indent="-457189"/>
            <a:r>
              <a:rPr lang="en-US" dirty="0">
                <a:latin typeface="Arial" panose="020B0604020202020204" pitchFamily="34" charset="0"/>
                <a:cs typeface="Arial" panose="020B0604020202020204" pitchFamily="34" charset="0"/>
              </a:rPr>
              <a:t>Drops in grades or performance at work</a:t>
            </a:r>
          </a:p>
          <a:p>
            <a:pPr marL="457189" indent="-457189"/>
            <a:r>
              <a:rPr lang="en-US" dirty="0">
                <a:latin typeface="Arial" panose="020B0604020202020204" pitchFamily="34" charset="0"/>
                <a:cs typeface="Arial" panose="020B0604020202020204" pitchFamily="34" charset="0"/>
              </a:rPr>
              <a:t>Isolation and secretive behavior</a:t>
            </a:r>
          </a:p>
          <a:p>
            <a:pPr marL="457189" indent="-457189"/>
            <a:r>
              <a:rPr lang="en-US" dirty="0">
                <a:latin typeface="Arial" panose="020B0604020202020204" pitchFamily="34" charset="0"/>
                <a:cs typeface="Arial" panose="020B0604020202020204" pitchFamily="34" charset="0"/>
              </a:rPr>
              <a:t>Moodiness, irritability, nervousness, giddiness</a:t>
            </a:r>
          </a:p>
          <a:p>
            <a:pPr marL="457189" indent="-457189"/>
            <a:r>
              <a:rPr lang="en-US" dirty="0">
                <a:latin typeface="Arial" panose="020B0604020202020204" pitchFamily="34" charset="0"/>
                <a:cs typeface="Arial" panose="020B0604020202020204" pitchFamily="34" charset="0"/>
              </a:rPr>
              <a:t>Tendency to steal</a:t>
            </a:r>
          </a:p>
          <a:p>
            <a:endParaRPr lang="en-US" dirty="0"/>
          </a:p>
        </p:txBody>
      </p:sp>
      <p:sp>
        <p:nvSpPr>
          <p:cNvPr id="7" name="Slide Number Placeholder 6">
            <a:extLst>
              <a:ext uri="{FF2B5EF4-FFF2-40B4-BE49-F238E27FC236}">
                <a16:creationId xmlns:a16="http://schemas.microsoft.com/office/drawing/2014/main" id="{C325C60A-2440-49F3-A940-8B8B0EEED1BE}"/>
              </a:ext>
            </a:extLst>
          </p:cNvPr>
          <p:cNvSpPr>
            <a:spLocks noGrp="1"/>
          </p:cNvSpPr>
          <p:nvPr>
            <p:ph type="sldNum" sz="quarter" idx="12"/>
          </p:nvPr>
        </p:nvSpPr>
        <p:spPr/>
        <p:txBody>
          <a:bodyPr/>
          <a:lstStyle/>
          <a:p>
            <a:fld id="{3295B7C4-B768-B345-B706-EB947EE70A49}" type="slidenum">
              <a:rPr lang="en-US" smtClean="0"/>
              <a:pPr/>
              <a:t>15</a:t>
            </a:fld>
            <a:endParaRPr lang="en-US" dirty="0"/>
          </a:p>
        </p:txBody>
      </p:sp>
      <p:pic>
        <p:nvPicPr>
          <p:cNvPr id="4" name="Picture 3" descr="A person appearing troubled">
            <a:extLst>
              <a:ext uri="{FF2B5EF4-FFF2-40B4-BE49-F238E27FC236}">
                <a16:creationId xmlns:a16="http://schemas.microsoft.com/office/drawing/2014/main" id="{5A564C4F-3E63-4D3E-B129-5226BFED8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2087" y="247306"/>
            <a:ext cx="4645555" cy="5066215"/>
          </a:xfrm>
          <a:prstGeom prst="rect">
            <a:avLst/>
          </a:prstGeom>
        </p:spPr>
      </p:pic>
    </p:spTree>
    <p:extLst>
      <p:ext uri="{BB962C8B-B14F-4D97-AF65-F5344CB8AC3E}">
        <p14:creationId xmlns:p14="http://schemas.microsoft.com/office/powerpoint/2010/main" val="336317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6BA36-2DA0-489F-B5EC-1B30DFD87B0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Overdose - Signs and Symptoms</a:t>
            </a:r>
          </a:p>
        </p:txBody>
      </p:sp>
      <p:sp>
        <p:nvSpPr>
          <p:cNvPr id="5" name="Content Placeholder 4">
            <a:extLst>
              <a:ext uri="{FF2B5EF4-FFF2-40B4-BE49-F238E27FC236}">
                <a16:creationId xmlns:a16="http://schemas.microsoft.com/office/drawing/2014/main" id="{6A71FF49-B6BA-41A1-BC9E-B7D877DB6EC6}"/>
              </a:ext>
            </a:extLst>
          </p:cNvPr>
          <p:cNvSpPr>
            <a:spLocks noGrp="1"/>
          </p:cNvSpPr>
          <p:nvPr>
            <p:ph sz="half" idx="1"/>
          </p:nvPr>
        </p:nvSpPr>
        <p:spPr>
          <a:xfrm>
            <a:off x="409902" y="1616199"/>
            <a:ext cx="6106511" cy="4752838"/>
          </a:xfrm>
        </p:spPr>
        <p:txBody>
          <a:bodyPr>
            <a:normAutofit/>
          </a:bodyPr>
          <a:lstStyle/>
          <a:p>
            <a:r>
              <a:rPr lang="en-US" b="1" dirty="0">
                <a:latin typeface="Arial" panose="020B0604020202020204" pitchFamily="34" charset="0"/>
                <a:cs typeface="Arial" panose="020B0604020202020204" pitchFamily="34" charset="0"/>
              </a:rPr>
              <a:t>Overdose may result in:</a:t>
            </a:r>
          </a:p>
          <a:p>
            <a:pPr lvl="1"/>
            <a:r>
              <a:rPr lang="en-US" dirty="0">
                <a:latin typeface="Arial" panose="020B0604020202020204" pitchFamily="34" charset="0"/>
                <a:cs typeface="Arial" panose="020B0604020202020204" pitchFamily="34" charset="0"/>
              </a:rPr>
              <a:t>Stupor</a:t>
            </a:r>
          </a:p>
          <a:p>
            <a:pPr lvl="1"/>
            <a:r>
              <a:rPr lang="en-US" dirty="0">
                <a:latin typeface="Arial" panose="020B0604020202020204" pitchFamily="34" charset="0"/>
                <a:cs typeface="Arial" panose="020B0604020202020204" pitchFamily="34" charset="0"/>
              </a:rPr>
              <a:t>Pinpoint pupils that later may become dilated</a:t>
            </a:r>
          </a:p>
          <a:p>
            <a:pPr lvl="1"/>
            <a:r>
              <a:rPr lang="en-US" dirty="0">
                <a:latin typeface="Arial" panose="020B0604020202020204" pitchFamily="34" charset="0"/>
                <a:cs typeface="Arial" panose="020B0604020202020204" pitchFamily="34" charset="0"/>
              </a:rPr>
              <a:t>Cold and clammy skin</a:t>
            </a:r>
          </a:p>
          <a:p>
            <a:pPr lvl="1"/>
            <a:r>
              <a:rPr lang="en-US" dirty="0">
                <a:latin typeface="Arial" panose="020B0604020202020204" pitchFamily="34" charset="0"/>
                <a:cs typeface="Arial" panose="020B0604020202020204" pitchFamily="34" charset="0"/>
              </a:rPr>
              <a:t>Cyanosis: blue or purplish discoloration due to low oxygen</a:t>
            </a:r>
          </a:p>
          <a:p>
            <a:pPr lvl="1"/>
            <a:r>
              <a:rPr lang="en-US" dirty="0">
                <a:latin typeface="Arial" panose="020B0604020202020204" pitchFamily="34" charset="0"/>
                <a:cs typeface="Arial" panose="020B0604020202020204" pitchFamily="34" charset="0"/>
              </a:rPr>
              <a:t>Coma</a:t>
            </a:r>
          </a:p>
          <a:p>
            <a:pPr lvl="1"/>
            <a:r>
              <a:rPr lang="en-US" dirty="0">
                <a:latin typeface="Arial" panose="020B0604020202020204" pitchFamily="34" charset="0"/>
                <a:cs typeface="Arial" panose="020B0604020202020204" pitchFamily="34" charset="0"/>
              </a:rPr>
              <a:t>Respiratory failure leading to death</a:t>
            </a:r>
          </a:p>
        </p:txBody>
      </p:sp>
      <p:sp>
        <p:nvSpPr>
          <p:cNvPr id="6" name="Content Placeholder 5">
            <a:extLst>
              <a:ext uri="{FF2B5EF4-FFF2-40B4-BE49-F238E27FC236}">
                <a16:creationId xmlns:a16="http://schemas.microsoft.com/office/drawing/2014/main" id="{4D6C0B9A-2492-4151-9134-80EF1D19C727}"/>
              </a:ext>
            </a:extLst>
          </p:cNvPr>
          <p:cNvSpPr>
            <a:spLocks noGrp="1"/>
          </p:cNvSpPr>
          <p:nvPr>
            <p:ph sz="half" idx="2"/>
          </p:nvPr>
        </p:nvSpPr>
        <p:spPr>
          <a:xfrm>
            <a:off x="8001876" y="1423307"/>
            <a:ext cx="3606800" cy="4752838"/>
          </a:xfrm>
          <a:solidFill>
            <a:srgbClr val="468ABD"/>
          </a:solidFill>
        </p:spPr>
        <p:txBody>
          <a:bodyPr/>
          <a:lstStyle/>
          <a:p>
            <a:pPr indent="-53975"/>
            <a:endParaRPr lang="en-US" dirty="0">
              <a:solidFill>
                <a:schemeClr val="bg1"/>
              </a:solidFill>
            </a:endParaRPr>
          </a:p>
          <a:p>
            <a:pPr marL="174625" indent="0">
              <a:buNone/>
            </a:pPr>
            <a:r>
              <a:rPr lang="en-US" sz="2600" dirty="0">
                <a:solidFill>
                  <a:schemeClr val="bg1"/>
                </a:solidFill>
              </a:rPr>
              <a:t>The presence of a triad of symptoms is strongly suggestive of opioid poisoning:</a:t>
            </a:r>
          </a:p>
          <a:p>
            <a:pPr marL="803275" indent="-514350">
              <a:buClr>
                <a:schemeClr val="bg1"/>
              </a:buClr>
              <a:buFont typeface="+mj-lt"/>
              <a:buAutoNum type="arabicPeriod"/>
            </a:pPr>
            <a:r>
              <a:rPr lang="en-US" sz="2600" dirty="0">
                <a:solidFill>
                  <a:schemeClr val="bg1"/>
                </a:solidFill>
              </a:rPr>
              <a:t>Coma</a:t>
            </a:r>
          </a:p>
          <a:p>
            <a:pPr marL="803275" indent="-514350">
              <a:buClr>
                <a:schemeClr val="bg1"/>
              </a:buClr>
              <a:buFont typeface="+mj-lt"/>
              <a:buAutoNum type="arabicPeriod"/>
            </a:pPr>
            <a:r>
              <a:rPr lang="en-US" sz="2600" dirty="0">
                <a:solidFill>
                  <a:schemeClr val="bg1"/>
                </a:solidFill>
              </a:rPr>
              <a:t>Pinpoint pupils</a:t>
            </a:r>
          </a:p>
          <a:p>
            <a:pPr marL="803275" indent="-514350">
              <a:buClr>
                <a:schemeClr val="bg1"/>
              </a:buClr>
              <a:buFont typeface="+mj-lt"/>
              <a:buAutoNum type="arabicPeriod"/>
            </a:pPr>
            <a:r>
              <a:rPr lang="en-US" sz="2600" dirty="0">
                <a:solidFill>
                  <a:schemeClr val="bg1"/>
                </a:solidFill>
              </a:rPr>
              <a:t>Respiratory depression </a:t>
            </a:r>
          </a:p>
          <a:p>
            <a:pPr indent="-53975"/>
            <a:endParaRPr lang="en-US" dirty="0">
              <a:solidFill>
                <a:schemeClr val="bg1"/>
              </a:solidFill>
            </a:endParaRPr>
          </a:p>
        </p:txBody>
      </p:sp>
      <p:sp>
        <p:nvSpPr>
          <p:cNvPr id="8" name="Slide Number Placeholder 7">
            <a:extLst>
              <a:ext uri="{FF2B5EF4-FFF2-40B4-BE49-F238E27FC236}">
                <a16:creationId xmlns:a16="http://schemas.microsoft.com/office/drawing/2014/main" id="{DA0E7307-0A68-4499-9238-C9F84552B656}"/>
              </a:ext>
            </a:extLst>
          </p:cNvPr>
          <p:cNvSpPr>
            <a:spLocks noGrp="1"/>
          </p:cNvSpPr>
          <p:nvPr>
            <p:ph type="sldNum" sz="quarter" idx="12"/>
          </p:nvPr>
        </p:nvSpPr>
        <p:spPr/>
        <p:txBody>
          <a:bodyPr/>
          <a:lstStyle/>
          <a:p>
            <a:fld id="{3295B7C4-B768-B345-B706-EB947EE70A49}" type="slidenum">
              <a:rPr lang="en-US" smtClean="0"/>
              <a:pPr/>
              <a:t>16</a:t>
            </a:fld>
            <a:endParaRPr lang="en-US" dirty="0"/>
          </a:p>
        </p:txBody>
      </p:sp>
    </p:spTree>
    <p:extLst>
      <p:ext uri="{BB962C8B-B14F-4D97-AF65-F5344CB8AC3E}">
        <p14:creationId xmlns:p14="http://schemas.microsoft.com/office/powerpoint/2010/main" val="69719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93A0-7628-457D-91B0-A9E4B4E061B4}"/>
              </a:ext>
            </a:extLst>
          </p:cNvPr>
          <p:cNvSpPr>
            <a:spLocks noGrp="1"/>
          </p:cNvSpPr>
          <p:nvPr>
            <p:ph type="title"/>
          </p:nvPr>
        </p:nvSpPr>
        <p:spPr>
          <a:xfrm>
            <a:off x="609600" y="408878"/>
            <a:ext cx="10972800" cy="838200"/>
          </a:xfrm>
        </p:spPr>
        <p:txBody>
          <a:bodyPr/>
          <a:lstStyle/>
          <a:p>
            <a:r>
              <a:rPr lang="en-US" dirty="0">
                <a:latin typeface="Arial" panose="020B0604020202020204" pitchFamily="34" charset="0"/>
                <a:cs typeface="Arial" panose="020B0604020202020204" pitchFamily="34" charset="0"/>
              </a:rPr>
              <a:t>Post-exposure Treatment</a:t>
            </a:r>
          </a:p>
        </p:txBody>
      </p:sp>
      <p:sp>
        <p:nvSpPr>
          <p:cNvPr id="10" name="Content Placeholder 3">
            <a:extLst>
              <a:ext uri="{FF2B5EF4-FFF2-40B4-BE49-F238E27FC236}">
                <a16:creationId xmlns:a16="http://schemas.microsoft.com/office/drawing/2014/main" id="{1BDA7E23-F9DB-4F65-8141-E013168D1697}"/>
              </a:ext>
            </a:extLst>
          </p:cNvPr>
          <p:cNvSpPr>
            <a:spLocks noGrp="1"/>
          </p:cNvSpPr>
          <p:nvPr>
            <p:ph sz="half" idx="1"/>
          </p:nvPr>
        </p:nvSpPr>
        <p:spPr>
          <a:xfrm>
            <a:off x="272938" y="1785899"/>
            <a:ext cx="5183725" cy="4753013"/>
          </a:xfrm>
        </p:spPr>
        <p:txBody>
          <a:bodyPr/>
          <a:lstStyle/>
          <a:p>
            <a:pPr lvl="1"/>
            <a:r>
              <a:rPr lang="en-US" dirty="0">
                <a:latin typeface="Arial" panose="020B0604020202020204" pitchFamily="34" charset="0"/>
                <a:cs typeface="Arial" panose="020B0604020202020204" pitchFamily="34" charset="0"/>
              </a:rPr>
              <a:t>Naloxone (</a:t>
            </a:r>
            <a:r>
              <a:rPr lang="en-US" dirty="0" err="1">
                <a:latin typeface="Arial" panose="020B0604020202020204" pitchFamily="34" charset="0"/>
                <a:cs typeface="Arial" panose="020B0604020202020204" pitchFamily="34" charset="0"/>
              </a:rPr>
              <a:t>Narcan</a:t>
            </a:r>
            <a:r>
              <a:rPr lang="en-US" dirty="0">
                <a:latin typeface="Arial" panose="020B0604020202020204" pitchFamily="34" charset="0"/>
                <a:cs typeface="Arial" panose="020B0604020202020204" pitchFamily="34" charset="0"/>
              </a:rPr>
              <a:t>) displaces the opioid from the receptors in the brain. </a:t>
            </a:r>
          </a:p>
          <a:p>
            <a:pPr lvl="1"/>
            <a:r>
              <a:rPr lang="en-US" dirty="0">
                <a:latin typeface="Arial" panose="020B0604020202020204" pitchFamily="34" charset="0"/>
                <a:cs typeface="Arial" panose="020B0604020202020204" pitchFamily="34" charset="0"/>
              </a:rPr>
              <a:t>Can rapidly reverse respiratory depression in a patient with an opioid-associated emergency.</a:t>
            </a:r>
          </a:p>
          <a:p>
            <a:pPr lvl="1"/>
            <a:r>
              <a:rPr lang="en-US" dirty="0">
                <a:latin typeface="Arial" panose="020B0604020202020204" pitchFamily="34" charset="0"/>
                <a:cs typeface="Arial" panose="020B0604020202020204" pitchFamily="34" charset="0"/>
              </a:rPr>
              <a:t>Naloxone doesn’t work with drugs other than opioids.</a:t>
            </a:r>
          </a:p>
          <a:p>
            <a:pPr lvl="1"/>
            <a:r>
              <a:rPr lang="en-US" dirty="0">
                <a:latin typeface="Arial" panose="020B0604020202020204" pitchFamily="34" charset="0"/>
                <a:cs typeface="Arial" panose="020B0604020202020204" pitchFamily="34" charset="0"/>
              </a:rPr>
              <a:t>Naloxone is safe and effective. It is not a controlled substance and has no abuse potential. </a:t>
            </a:r>
          </a:p>
        </p:txBody>
      </p:sp>
      <p:sp>
        <p:nvSpPr>
          <p:cNvPr id="6" name="Slide Number Placeholder 5">
            <a:extLst>
              <a:ext uri="{FF2B5EF4-FFF2-40B4-BE49-F238E27FC236}">
                <a16:creationId xmlns:a16="http://schemas.microsoft.com/office/drawing/2014/main" id="{3D060309-E013-4F7B-9D08-9482790E7C6F}"/>
              </a:ext>
            </a:extLst>
          </p:cNvPr>
          <p:cNvSpPr>
            <a:spLocks noGrp="1"/>
          </p:cNvSpPr>
          <p:nvPr>
            <p:ph type="sldNum" sz="quarter" idx="12"/>
          </p:nvPr>
        </p:nvSpPr>
        <p:spPr/>
        <p:txBody>
          <a:bodyPr/>
          <a:lstStyle/>
          <a:p>
            <a:fld id="{3295B7C4-B768-B345-B706-EB947EE70A49}" type="slidenum">
              <a:rPr lang="en-US" smtClean="0"/>
              <a:pPr/>
              <a:t>17</a:t>
            </a:fld>
            <a:endParaRPr lang="en-US" dirty="0"/>
          </a:p>
        </p:txBody>
      </p:sp>
      <p:pic>
        <p:nvPicPr>
          <p:cNvPr id="12" name="Picture Placeholder 11" descr="Naloxone kit">
            <a:extLst>
              <a:ext uri="{FF2B5EF4-FFF2-40B4-BE49-F238E27FC236}">
                <a16:creationId xmlns:a16="http://schemas.microsoft.com/office/drawing/2014/main" id="{873AF684-4280-F346-91CE-58E5EA0987FF}"/>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08888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13CB-AF6D-E944-A2D6-08FC7A276CFD}"/>
              </a:ext>
            </a:extLst>
          </p:cNvPr>
          <p:cNvSpPr>
            <a:spLocks noGrp="1"/>
          </p:cNvSpPr>
          <p:nvPr>
            <p:ph type="title"/>
          </p:nvPr>
        </p:nvSpPr>
        <p:spPr>
          <a:xfrm>
            <a:off x="838200" y="365126"/>
            <a:ext cx="10515600" cy="808582"/>
          </a:xfrm>
        </p:spPr>
        <p:txBody>
          <a:bodyPr>
            <a:normAutofit/>
          </a:bodyPr>
          <a:lstStyle/>
          <a:p>
            <a:r>
              <a:rPr lang="en-US" dirty="0">
                <a:latin typeface="Arial" panose="020B0604020202020204" pitchFamily="34" charset="0"/>
                <a:cs typeface="Arial" panose="020B0604020202020204" pitchFamily="34" charset="0"/>
              </a:rPr>
              <a:t>Naloxone (</a:t>
            </a:r>
            <a:r>
              <a:rPr lang="en-US" dirty="0" err="1">
                <a:latin typeface="Arial" panose="020B0604020202020204" pitchFamily="34" charset="0"/>
                <a:cs typeface="Arial" panose="020B0604020202020204" pitchFamily="34" charset="0"/>
              </a:rPr>
              <a:t>Narcan</a:t>
            </a:r>
            <a:r>
              <a:rPr lang="en-US"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4B7C75AA-54C0-1940-9869-9E20C53F5E88}"/>
              </a:ext>
            </a:extLst>
          </p:cNvPr>
          <p:cNvSpPr>
            <a:spLocks noGrp="1"/>
          </p:cNvSpPr>
          <p:nvPr>
            <p:ph idx="1"/>
          </p:nvPr>
        </p:nvSpPr>
        <p:spPr>
          <a:xfrm>
            <a:off x="838200" y="1086906"/>
            <a:ext cx="10515600" cy="4351338"/>
          </a:xfrm>
        </p:spPr>
        <p:txBody>
          <a:bodyPr/>
          <a:lstStyle/>
          <a:p>
            <a:r>
              <a:rPr lang="en-US" dirty="0">
                <a:latin typeface="Arial" panose="020B0604020202020204" pitchFamily="34" charset="0"/>
                <a:cs typeface="Arial" panose="020B0604020202020204" pitchFamily="34" charset="0"/>
              </a:rPr>
              <a:t>Multiple doses are sometimes required. If the person does not wake up in five minutes, a second dose should be administered.</a:t>
            </a:r>
          </a:p>
          <a:p>
            <a:r>
              <a:rPr lang="en-US" dirty="0">
                <a:latin typeface="Arial" panose="020B0604020202020204" pitchFamily="34" charset="0"/>
                <a:cs typeface="Arial" panose="020B0604020202020204" pitchFamily="34" charset="0"/>
              </a:rPr>
              <a:t>It is available as a nasal spray and as an injectable. </a:t>
            </a:r>
          </a:p>
          <a:p>
            <a:r>
              <a:rPr lang="en-US" dirty="0">
                <a:latin typeface="Arial" panose="020B0604020202020204" pitchFamily="34" charset="0"/>
                <a:cs typeface="Arial" panose="020B0604020202020204" pitchFamily="34" charset="0"/>
              </a:rPr>
              <a:t>The spray is packaged containing two doses to allow for repeat dosing if needed. </a:t>
            </a:r>
          </a:p>
        </p:txBody>
      </p:sp>
      <p:sp>
        <p:nvSpPr>
          <p:cNvPr id="7" name="Slide Number Placeholder 7">
            <a:extLst>
              <a:ext uri="{FF2B5EF4-FFF2-40B4-BE49-F238E27FC236}">
                <a16:creationId xmlns:a16="http://schemas.microsoft.com/office/drawing/2014/main" id="{6BA79F31-4BE5-7C4C-8E3F-6D4EAE446422}"/>
              </a:ext>
            </a:extLst>
          </p:cNvPr>
          <p:cNvSpPr>
            <a:spLocks noGrp="1"/>
          </p:cNvSpPr>
          <p:nvPr>
            <p:ph type="sldNum" sz="quarter" idx="4294967295"/>
          </p:nvPr>
        </p:nvSpPr>
        <p:spPr>
          <a:xfrm>
            <a:off x="8077200" y="6491456"/>
            <a:ext cx="2133600" cy="365125"/>
          </a:xfrm>
        </p:spPr>
        <p:txBody>
          <a:bodyPr/>
          <a:lstStyle/>
          <a:p>
            <a:fld id="{3295B7C4-B768-B345-B706-EB947EE70A49}" type="slidenum">
              <a:rPr lang="en-US" smtClean="0"/>
              <a:pPr/>
              <a:t>18</a:t>
            </a:fld>
            <a:endParaRPr lang="en-US" dirty="0"/>
          </a:p>
        </p:txBody>
      </p:sp>
      <p:pic>
        <p:nvPicPr>
          <p:cNvPr id="4" name="Picture Placeholder 3" descr="Narcan nasal spray">
            <a:extLst>
              <a:ext uri="{FF2B5EF4-FFF2-40B4-BE49-F238E27FC236}">
                <a16:creationId xmlns:a16="http://schemas.microsoft.com/office/drawing/2014/main" id="{D6B402F6-36F3-E345-BAEF-B05B5D806E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89019" y="3349376"/>
            <a:ext cx="2789037" cy="3420404"/>
          </a:xfrm>
          <a:prstGeom prst="rect">
            <a:avLst/>
          </a:prstGeom>
        </p:spPr>
      </p:pic>
      <p:pic>
        <p:nvPicPr>
          <p:cNvPr id="9" name="Picture 8" descr="Naloxone spray">
            <a:extLst>
              <a:ext uri="{FF2B5EF4-FFF2-40B4-BE49-F238E27FC236}">
                <a16:creationId xmlns:a16="http://schemas.microsoft.com/office/drawing/2014/main" id="{900E2944-C9AF-4E5A-B5C0-EFC5D7D851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0972" y="3349377"/>
            <a:ext cx="5130605" cy="3420403"/>
          </a:xfrm>
          <a:prstGeom prst="rect">
            <a:avLst/>
          </a:prstGeom>
        </p:spPr>
      </p:pic>
    </p:spTree>
    <p:extLst>
      <p:ext uri="{BB962C8B-B14F-4D97-AF65-F5344CB8AC3E}">
        <p14:creationId xmlns:p14="http://schemas.microsoft.com/office/powerpoint/2010/main" val="374971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55E8-6D36-426D-91A8-ACCE0FCF96E3}"/>
              </a:ext>
            </a:extLst>
          </p:cNvPr>
          <p:cNvSpPr>
            <a:spLocks noGrp="1"/>
          </p:cNvSpPr>
          <p:nvPr>
            <p:ph type="title"/>
          </p:nvPr>
        </p:nvSpPr>
        <p:spPr>
          <a:xfrm>
            <a:off x="838200" y="365125"/>
            <a:ext cx="6877050" cy="1325563"/>
          </a:xfrm>
        </p:spPr>
        <p:txBody>
          <a:bodyPr/>
          <a:lstStyle/>
          <a:p>
            <a:r>
              <a:rPr lang="en-US" dirty="0">
                <a:latin typeface="Arial" panose="020B0604020202020204" pitchFamily="34" charset="0"/>
                <a:cs typeface="Arial" panose="020B0604020202020204" pitchFamily="34" charset="0"/>
              </a:rPr>
              <a:t>Opioid misuse prevention</a:t>
            </a:r>
          </a:p>
        </p:txBody>
      </p:sp>
      <p:sp>
        <p:nvSpPr>
          <p:cNvPr id="3" name="Content Placeholder 2">
            <a:extLst>
              <a:ext uri="{FF2B5EF4-FFF2-40B4-BE49-F238E27FC236}">
                <a16:creationId xmlns:a16="http://schemas.microsoft.com/office/drawing/2014/main" id="{41AE2986-B90A-4887-AD69-5DD0EB9C345E}"/>
              </a:ext>
            </a:extLst>
          </p:cNvPr>
          <p:cNvSpPr>
            <a:spLocks noGrp="1"/>
          </p:cNvSpPr>
          <p:nvPr>
            <p:ph idx="1"/>
          </p:nvPr>
        </p:nvSpPr>
        <p:spPr>
          <a:xfrm>
            <a:off x="729866" y="1823312"/>
            <a:ext cx="6773224" cy="3612983"/>
          </a:xfrm>
        </p:spPr>
        <p:txBody>
          <a:bodyPr>
            <a:normAutofit/>
          </a:bodyPr>
          <a:lstStyle/>
          <a:p>
            <a:r>
              <a:rPr lang="en-US" sz="3200" dirty="0">
                <a:latin typeface="Arial" panose="020B0604020202020204" pitchFamily="34" charset="0"/>
                <a:cs typeface="Arial" panose="020B0604020202020204" pitchFamily="34" charset="0"/>
                <a:hlinkClick r:id="rId3"/>
              </a:rPr>
              <a:t>Improve Opioid Prescribing</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hlinkClick r:id="rId4"/>
              </a:rPr>
              <a:t>Prevent Opioid Use Disorder</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hlinkClick r:id="rId5"/>
              </a:rPr>
              <a:t>Treat Opioid Use Disorder</a:t>
            </a:r>
            <a:endParaRPr lang="en-US" sz="3200" dirty="0">
              <a:latin typeface="Arial" panose="020B0604020202020204" pitchFamily="34" charset="0"/>
              <a:cs typeface="Arial" panose="020B0604020202020204" pitchFamily="34" charset="0"/>
            </a:endParaRPr>
          </a:p>
          <a:p>
            <a:endParaRPr lang="en-US" dirty="0"/>
          </a:p>
          <a:p>
            <a:pPr marL="0" indent="0">
              <a:buNone/>
            </a:pPr>
            <a:endParaRPr lang="en-US" dirty="0"/>
          </a:p>
          <a:p>
            <a:endParaRPr lang="en-US" dirty="0"/>
          </a:p>
          <a:p>
            <a:endParaRPr lang="en-US" dirty="0"/>
          </a:p>
          <a:p>
            <a:endParaRPr lang="en-US" dirty="0"/>
          </a:p>
          <a:p>
            <a:endParaRPr lang="en-US" dirty="0"/>
          </a:p>
        </p:txBody>
      </p:sp>
      <p:pic>
        <p:nvPicPr>
          <p:cNvPr id="4" name="Picture 3" descr="Photo of empty prescription pill bottl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16679" y="1690688"/>
            <a:ext cx="3724979" cy="4151736"/>
          </a:xfrm>
          <a:prstGeom prst="rect">
            <a:avLst/>
          </a:prstGeom>
        </p:spPr>
      </p:pic>
      <p:sp>
        <p:nvSpPr>
          <p:cNvPr id="5" name="Slide Number Placeholder 4"/>
          <p:cNvSpPr>
            <a:spLocks noGrp="1"/>
          </p:cNvSpPr>
          <p:nvPr>
            <p:ph type="sldNum" sz="quarter" idx="12"/>
          </p:nvPr>
        </p:nvSpPr>
        <p:spPr/>
        <p:txBody>
          <a:bodyPr/>
          <a:lstStyle/>
          <a:p>
            <a:fld id="{6078A11C-08CE-4F11-A7A7-A43B6841AD3F}" type="slidenum">
              <a:rPr lang="en-US" smtClean="0"/>
              <a:t>19</a:t>
            </a:fld>
            <a:endParaRPr lang="en-US"/>
          </a:p>
        </p:txBody>
      </p:sp>
    </p:spTree>
    <p:extLst>
      <p:ext uri="{BB962C8B-B14F-4D97-AF65-F5344CB8AC3E}">
        <p14:creationId xmlns:p14="http://schemas.microsoft.com/office/powerpoint/2010/main" val="113048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EA9325F-4DB1-4EB3-B1D3-1BEAC218023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Acknowledgement</a:t>
            </a:r>
            <a:br>
              <a:rPr lang="en-US"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E3404CC-53F3-4A6E-8E50-CBC1ACCC5455}"/>
              </a:ext>
            </a:extLst>
          </p:cNvPr>
          <p:cNvSpPr>
            <a:spLocks noGrp="1"/>
          </p:cNvSpPr>
          <p:nvPr>
            <p:ph idx="1"/>
          </p:nvPr>
        </p:nvSpPr>
        <p:spPr>
          <a:xfrm>
            <a:off x="696686" y="1690688"/>
            <a:ext cx="7770224" cy="4351338"/>
          </a:xfrm>
        </p:spPr>
        <p:txBody>
          <a:bodyPr/>
          <a:lstStyle/>
          <a:p>
            <a:pPr marL="0" indent="0">
              <a:buNone/>
            </a:pPr>
            <a:r>
              <a:rPr lang="en-US" dirty="0"/>
              <a:t>Developed by the Midwest Consortium for Hazardous Waste Worker Training under cooperative agreement U45 ES06184 from the National Institute of Environmental Health Sciences, this program uses content from the ʹNational Institute of Environmental Health Sciences – Opioids and the Workplace Training Toolʹ.</a:t>
            </a:r>
          </a:p>
        </p:txBody>
      </p:sp>
      <p:sp>
        <p:nvSpPr>
          <p:cNvPr id="5" name="Slide Number Placeholder 4"/>
          <p:cNvSpPr>
            <a:spLocks noGrp="1"/>
          </p:cNvSpPr>
          <p:nvPr>
            <p:ph type="sldNum" sz="quarter" idx="12"/>
          </p:nvPr>
        </p:nvSpPr>
        <p:spPr/>
        <p:txBody>
          <a:bodyPr/>
          <a:lstStyle/>
          <a:p>
            <a:fld id="{CF25738C-EF23-450F-9570-2CF196C5DC98}" type="slidenum">
              <a:rPr lang="en-US" smtClean="0"/>
              <a:pPr/>
              <a:t>2</a:t>
            </a:fld>
            <a:endParaRPr lang="en-US"/>
          </a:p>
        </p:txBody>
      </p:sp>
      <p:pic>
        <p:nvPicPr>
          <p:cNvPr id="4" name="Picture 3">
            <a:extLst>
              <a:ext uri="{FF2B5EF4-FFF2-40B4-BE49-F238E27FC236}">
                <a16:creationId xmlns:a16="http://schemas.microsoft.com/office/drawing/2014/main" id="{A83EF43B-7468-4FBB-B8EC-919E37642EB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08424" y="708160"/>
            <a:ext cx="3183166" cy="3183166"/>
          </a:xfrm>
          <a:prstGeom prst="rect">
            <a:avLst/>
          </a:prstGeom>
        </p:spPr>
      </p:pic>
    </p:spTree>
    <p:custDataLst>
      <p:tags r:id="rId1"/>
    </p:custDataLst>
    <p:extLst>
      <p:ext uri="{BB962C8B-B14F-4D97-AF65-F5344CB8AC3E}">
        <p14:creationId xmlns:p14="http://schemas.microsoft.com/office/powerpoint/2010/main" val="104941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93A0-7628-457D-91B0-A9E4B4E061B4}"/>
              </a:ext>
            </a:extLst>
          </p:cNvPr>
          <p:cNvSpPr>
            <a:spLocks noGrp="1"/>
          </p:cNvSpPr>
          <p:nvPr>
            <p:ph type="title"/>
          </p:nvPr>
        </p:nvSpPr>
        <p:spPr>
          <a:xfrm>
            <a:off x="380999" y="319088"/>
            <a:ext cx="11107616" cy="781130"/>
          </a:xfrm>
        </p:spPr>
        <p:txBody>
          <a:bodyPr>
            <a:noAutofit/>
          </a:bodyPr>
          <a:lstStyle/>
          <a:p>
            <a:r>
              <a:rPr lang="en-US" dirty="0">
                <a:latin typeface="Arial" panose="020B0604020202020204" pitchFamily="34" charset="0"/>
                <a:cs typeface="Arial" panose="020B0604020202020204" pitchFamily="34" charset="0"/>
              </a:rPr>
              <a:t>Opioid Prescribing - Scope of the Problem</a:t>
            </a:r>
          </a:p>
        </p:txBody>
      </p:sp>
      <p:pic>
        <p:nvPicPr>
          <p:cNvPr id="8" name="Content Placeholder 8" descr="CDC:&#10;As many 1 in 4 people receiving prescription opioids long term in a primary care setting struggles with addiction.">
            <a:extLst>
              <a:ext uri="{FF2B5EF4-FFF2-40B4-BE49-F238E27FC236}">
                <a16:creationId xmlns:a16="http://schemas.microsoft.com/office/drawing/2014/main" id="{E584A6EE-9F51-4FCB-A692-AB845441DBB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969835" y="1433938"/>
            <a:ext cx="5287537" cy="5287537"/>
          </a:xfrm>
        </p:spPr>
      </p:pic>
      <p:sp>
        <p:nvSpPr>
          <p:cNvPr id="4" name="Slide Number Placeholder 3">
            <a:extLst>
              <a:ext uri="{FF2B5EF4-FFF2-40B4-BE49-F238E27FC236}">
                <a16:creationId xmlns:a16="http://schemas.microsoft.com/office/drawing/2014/main" id="{39E58BF6-8CA2-4FDA-B287-57AF8FFC1EA3}"/>
              </a:ext>
            </a:extLst>
          </p:cNvPr>
          <p:cNvSpPr>
            <a:spLocks noGrp="1"/>
          </p:cNvSpPr>
          <p:nvPr>
            <p:ph type="sldNum" sz="quarter" idx="12"/>
          </p:nvPr>
        </p:nvSpPr>
        <p:spPr/>
        <p:txBody>
          <a:bodyPr/>
          <a:lstStyle/>
          <a:p>
            <a:fld id="{3295B7C4-B768-B345-B706-EB947EE70A49}" type="slidenum">
              <a:rPr lang="en-US" smtClean="0"/>
              <a:pPr/>
              <a:t>20</a:t>
            </a:fld>
            <a:endParaRPr lang="en-US" dirty="0"/>
          </a:p>
        </p:txBody>
      </p:sp>
    </p:spTree>
    <p:extLst>
      <p:ext uri="{BB962C8B-B14F-4D97-AF65-F5344CB8AC3E}">
        <p14:creationId xmlns:p14="http://schemas.microsoft.com/office/powerpoint/2010/main" val="3023007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135D-5323-489F-8C49-E744B5A95112}"/>
              </a:ext>
            </a:extLst>
          </p:cNvPr>
          <p:cNvSpPr>
            <a:spLocks noGrp="1"/>
          </p:cNvSpPr>
          <p:nvPr>
            <p:ph type="title"/>
          </p:nvPr>
        </p:nvSpPr>
        <p:spPr>
          <a:xfrm>
            <a:off x="599090" y="513447"/>
            <a:ext cx="10972800" cy="838200"/>
          </a:xfrm>
        </p:spPr>
        <p:txBody>
          <a:bodyPr>
            <a:normAutofit fontScale="90000"/>
          </a:bodyPr>
          <a:lstStyle/>
          <a:p>
            <a:r>
              <a:rPr lang="en-US" dirty="0">
                <a:latin typeface="Arial" panose="020B0604020202020204" pitchFamily="34" charset="0"/>
                <a:cs typeface="Arial" panose="020B0604020202020204" pitchFamily="34" charset="0"/>
              </a:rPr>
              <a:t>Opioid Prescribing - Talk to Doctors about…</a:t>
            </a:r>
          </a:p>
        </p:txBody>
      </p:sp>
      <p:sp>
        <p:nvSpPr>
          <p:cNvPr id="3" name="Content Placeholder 2">
            <a:extLst>
              <a:ext uri="{FF2B5EF4-FFF2-40B4-BE49-F238E27FC236}">
                <a16:creationId xmlns:a16="http://schemas.microsoft.com/office/drawing/2014/main" id="{84779DD4-DC22-4012-9037-846D86CDDAF7}"/>
              </a:ext>
            </a:extLst>
          </p:cNvPr>
          <p:cNvSpPr>
            <a:spLocks noGrp="1"/>
          </p:cNvSpPr>
          <p:nvPr>
            <p:ph sz="half" idx="1"/>
          </p:nvPr>
        </p:nvSpPr>
        <p:spPr>
          <a:xfrm>
            <a:off x="181101" y="1744784"/>
            <a:ext cx="11667021" cy="4340102"/>
          </a:xfrm>
        </p:spPr>
        <p:txBody>
          <a:bodyPr>
            <a:normAutofit/>
          </a:bodyPr>
          <a:lstStyle/>
          <a:p>
            <a:pPr lvl="1"/>
            <a:r>
              <a:rPr lang="en-US" sz="2800" b="1" dirty="0">
                <a:latin typeface="Arial" panose="020B0604020202020204" pitchFamily="34" charset="0"/>
                <a:cs typeface="Arial" panose="020B0604020202020204" pitchFamily="34" charset="0"/>
              </a:rPr>
              <a:t>Opioid avoidance </a:t>
            </a:r>
            <a:r>
              <a:rPr lang="en-US" sz="2800" dirty="0">
                <a:latin typeface="Arial" panose="020B0604020202020204" pitchFamily="34" charset="0"/>
                <a:cs typeface="Arial" panose="020B0604020202020204" pitchFamily="34" charset="0"/>
              </a:rPr>
              <a:t>- Discuss alternative pain treatment methods such as acetaminophen, ibuprofen, ice, physical therapy, chiropractic care, etc.</a:t>
            </a:r>
          </a:p>
          <a:p>
            <a:pPr lvl="1"/>
            <a:r>
              <a:rPr lang="en-US" sz="2800" b="1" dirty="0">
                <a:latin typeface="Arial" panose="020B0604020202020204" pitchFamily="34" charset="0"/>
                <a:cs typeface="Arial" panose="020B0604020202020204" pitchFamily="34" charset="0"/>
              </a:rPr>
              <a:t>Dosage and duration </a:t>
            </a:r>
          </a:p>
          <a:p>
            <a:pPr marL="1258888" lvl="2" indent="-344488">
              <a:buFont typeface="Wingdings" panose="05000000000000000000" pitchFamily="2" charset="2"/>
              <a:buChar char="Ø"/>
            </a:pPr>
            <a:r>
              <a:rPr lang="en-US" sz="2800" dirty="0">
                <a:latin typeface="Arial" panose="020B0604020202020204" pitchFamily="34" charset="0"/>
                <a:cs typeface="Arial" panose="020B0604020202020204" pitchFamily="34" charset="0"/>
              </a:rPr>
              <a:t>Discuss limiting opioid prescriptions for short-term use (3-7 days).</a:t>
            </a:r>
          </a:p>
          <a:p>
            <a:pPr marL="1258888" lvl="2" indent="-344488">
              <a:buFont typeface="Wingdings" panose="05000000000000000000" pitchFamily="2" charset="2"/>
              <a:buChar char="Ø"/>
            </a:pPr>
            <a:r>
              <a:rPr lang="en-US" sz="2800" dirty="0">
                <a:latin typeface="Arial" panose="020B0604020202020204" pitchFamily="34" charset="0"/>
                <a:cs typeface="Arial" panose="020B0604020202020204" pitchFamily="34" charset="0"/>
              </a:rPr>
              <a:t>Don’t start with long-acting opiates and use the lowest possible dose.</a:t>
            </a:r>
          </a:p>
          <a:p>
            <a:pPr lvl="1"/>
            <a:r>
              <a:rPr lang="en-US" sz="2800" b="1" dirty="0">
                <a:latin typeface="Arial" panose="020B0604020202020204" pitchFamily="34" charset="0"/>
                <a:cs typeface="Arial" panose="020B0604020202020204" pitchFamily="34" charset="0"/>
              </a:rPr>
              <a:t>Expectations</a:t>
            </a:r>
            <a:r>
              <a:rPr lang="en-US" sz="2800" dirty="0">
                <a:latin typeface="Arial" panose="020B0604020202020204" pitchFamily="34" charset="0"/>
                <a:cs typeface="Arial" panose="020B0604020202020204" pitchFamily="34" charset="0"/>
              </a:rPr>
              <a:t> - 100% pain-free may not be realistic.</a:t>
            </a:r>
          </a:p>
          <a:p>
            <a:pPr lvl="1"/>
            <a:r>
              <a:rPr lang="en-US" sz="2800" b="1" dirty="0">
                <a:latin typeface="Arial" panose="020B0604020202020204" pitchFamily="34" charset="0"/>
                <a:cs typeface="Arial" panose="020B0604020202020204" pitchFamily="34" charset="0"/>
              </a:rPr>
              <a:t>Risks</a:t>
            </a:r>
            <a:r>
              <a:rPr lang="en-US" sz="2800" dirty="0">
                <a:latin typeface="Arial" panose="020B0604020202020204" pitchFamily="34" charset="0"/>
                <a:cs typeface="Arial" panose="020B0604020202020204" pitchFamily="34" charset="0"/>
              </a:rPr>
              <a:t> - If a prescription is given, make sure you know the risks</a:t>
            </a:r>
          </a:p>
        </p:txBody>
      </p:sp>
      <p:sp>
        <p:nvSpPr>
          <p:cNvPr id="4" name="Slide Number Placeholder 3"/>
          <p:cNvSpPr>
            <a:spLocks noGrp="1"/>
          </p:cNvSpPr>
          <p:nvPr>
            <p:ph type="sldNum" sz="quarter" idx="12"/>
          </p:nvPr>
        </p:nvSpPr>
        <p:spPr/>
        <p:txBody>
          <a:bodyPr/>
          <a:lstStyle/>
          <a:p>
            <a:fld id="{3295B7C4-B768-B345-B706-EB947EE70A49}" type="slidenum">
              <a:rPr lang="en-US" smtClean="0"/>
              <a:pPr/>
              <a:t>21</a:t>
            </a:fld>
            <a:endParaRPr lang="en-US" dirty="0"/>
          </a:p>
        </p:txBody>
      </p:sp>
    </p:spTree>
    <p:extLst>
      <p:ext uri="{BB962C8B-B14F-4D97-AF65-F5344CB8AC3E}">
        <p14:creationId xmlns:p14="http://schemas.microsoft.com/office/powerpoint/2010/main" val="2753865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2E23-12D6-A443-A9F9-C42AD736B7E9}"/>
              </a:ext>
            </a:extLst>
          </p:cNvPr>
          <p:cNvSpPr>
            <a:spLocks noGrp="1"/>
          </p:cNvSpPr>
          <p:nvPr>
            <p:ph type="title"/>
          </p:nvPr>
        </p:nvSpPr>
        <p:spPr>
          <a:xfrm>
            <a:off x="678548" y="243106"/>
            <a:ext cx="8229600" cy="1370107"/>
          </a:xfrm>
        </p:spPr>
        <p:txBody>
          <a:bodyPr>
            <a:normAutofit/>
          </a:bodyPr>
          <a:lstStyle/>
          <a:p>
            <a:r>
              <a:rPr lang="en-US" dirty="0">
                <a:latin typeface="Arial" panose="020B0604020202020204" pitchFamily="34" charset="0"/>
                <a:cs typeface="Arial" panose="020B0604020202020204" pitchFamily="34" charset="0"/>
              </a:rPr>
              <a:t>Prevent Opioid Use Disorder</a:t>
            </a:r>
          </a:p>
        </p:txBody>
      </p:sp>
      <p:sp>
        <p:nvSpPr>
          <p:cNvPr id="4" name="Content Placeholder 3">
            <a:extLst>
              <a:ext uri="{FF2B5EF4-FFF2-40B4-BE49-F238E27FC236}">
                <a16:creationId xmlns:a16="http://schemas.microsoft.com/office/drawing/2014/main" id="{78245A16-80C7-4C2E-A889-759910C150AC}"/>
              </a:ext>
              <a:ext uri="{C183D7F6-B498-43B3-948B-1728B52AA6E4}">
                <adec:decorative xmlns:adec="http://schemas.microsoft.com/office/drawing/2017/decorative" val="0"/>
              </a:ext>
            </a:extLst>
          </p:cNvPr>
          <p:cNvSpPr>
            <a:spLocks noGrp="1"/>
          </p:cNvSpPr>
          <p:nvPr>
            <p:ph idx="1"/>
          </p:nvPr>
        </p:nvSpPr>
        <p:spPr>
          <a:xfrm>
            <a:off x="678547" y="1547731"/>
            <a:ext cx="10810067" cy="4351338"/>
          </a:xfrm>
        </p:spPr>
        <p:txBody>
          <a:bodyPr>
            <a:normAutofit/>
          </a:bodyPr>
          <a:lstStyle/>
          <a:p>
            <a:pPr marL="0" indent="0">
              <a:buNone/>
            </a:pPr>
            <a:r>
              <a:rPr lang="en-US" b="1" dirty="0">
                <a:latin typeface="Arial" panose="020B0604020202020204" pitchFamily="34" charset="0"/>
                <a:cs typeface="Arial" panose="020B0604020202020204" pitchFamily="34" charset="0"/>
              </a:rPr>
              <a:t>Those who misuse pain relievers get their prescriptions from:</a:t>
            </a:r>
          </a:p>
          <a:p>
            <a:pPr lvl="1"/>
            <a:r>
              <a:rPr lang="en-US" sz="2800" dirty="0">
                <a:latin typeface="Arial" panose="020B0604020202020204" pitchFamily="34" charset="0"/>
                <a:cs typeface="Arial" panose="020B0604020202020204" pitchFamily="34" charset="0"/>
              </a:rPr>
              <a:t>53.1% - Given by, bought from, or took from a </a:t>
            </a:r>
            <a:r>
              <a:rPr lang="en-US" sz="2800" u="sng" dirty="0">
                <a:latin typeface="Arial" panose="020B0604020202020204" pitchFamily="34" charset="0"/>
                <a:cs typeface="Arial" panose="020B0604020202020204" pitchFamily="34" charset="0"/>
              </a:rPr>
              <a:t>friend or relative</a:t>
            </a:r>
          </a:p>
          <a:p>
            <a:pPr lvl="1"/>
            <a:r>
              <a:rPr lang="en-US" sz="2800" dirty="0">
                <a:latin typeface="Arial" panose="020B0604020202020204" pitchFamily="34" charset="0"/>
                <a:cs typeface="Arial" panose="020B0604020202020204" pitchFamily="34" charset="0"/>
              </a:rPr>
              <a:t>36.1% - Prescription from doctor</a:t>
            </a:r>
          </a:p>
          <a:p>
            <a:pPr lvl="1"/>
            <a:r>
              <a:rPr lang="en-US" sz="2800" dirty="0">
                <a:latin typeface="Arial" panose="020B0604020202020204" pitchFamily="34" charset="0"/>
                <a:cs typeface="Arial" panose="020B0604020202020204" pitchFamily="34" charset="0"/>
              </a:rPr>
              <a:t>5.7% - Bought from drug dealer, or stranger</a:t>
            </a:r>
          </a:p>
          <a:p>
            <a:pPr lvl="1"/>
            <a:endParaRPr lang="en-US" sz="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Store Medications in a Safe Place</a:t>
            </a:r>
          </a:p>
          <a:p>
            <a:r>
              <a:rPr lang="en-US" dirty="0">
                <a:latin typeface="Arial" panose="020B0604020202020204" pitchFamily="34" charset="0"/>
                <a:cs typeface="Arial" panose="020B0604020202020204" pitchFamily="34" charset="0"/>
              </a:rPr>
              <a:t>Dispose of Unused Amounts</a:t>
            </a:r>
          </a:p>
          <a:p>
            <a:r>
              <a:rPr lang="en-US" dirty="0">
                <a:latin typeface="Arial" panose="020B0604020202020204" pitchFamily="34" charset="0"/>
                <a:cs typeface="Arial" panose="020B0604020202020204" pitchFamily="34" charset="0"/>
              </a:rPr>
              <a:t>Do Not Share Prescriptions! </a:t>
            </a:r>
          </a:p>
          <a:p>
            <a:pPr marL="0" indent="0">
              <a:buNone/>
            </a:pPr>
            <a:endParaRPr lang="en-US" b="1" dirty="0"/>
          </a:p>
          <a:p>
            <a:endParaRPr lang="en-US" dirty="0"/>
          </a:p>
        </p:txBody>
      </p:sp>
      <p:pic>
        <p:nvPicPr>
          <p:cNvPr id="3" name="Picture 2" descr="A locking contai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3125" y="3431920"/>
            <a:ext cx="3560373" cy="2944623"/>
          </a:xfrm>
          <a:prstGeom prst="rect">
            <a:avLst/>
          </a:prstGeom>
        </p:spPr>
      </p:pic>
      <p:sp>
        <p:nvSpPr>
          <p:cNvPr id="5" name="Slide Number Placeholder 4"/>
          <p:cNvSpPr>
            <a:spLocks noGrp="1"/>
          </p:cNvSpPr>
          <p:nvPr>
            <p:ph type="sldNum" sz="quarter" idx="12"/>
          </p:nvPr>
        </p:nvSpPr>
        <p:spPr/>
        <p:txBody>
          <a:bodyPr/>
          <a:lstStyle/>
          <a:p>
            <a:fld id="{6078A11C-08CE-4F11-A7A7-A43B6841AD3F}" type="slidenum">
              <a:rPr lang="en-US" smtClean="0"/>
              <a:t>22</a:t>
            </a:fld>
            <a:endParaRPr lang="en-US"/>
          </a:p>
        </p:txBody>
      </p:sp>
    </p:spTree>
    <p:extLst>
      <p:ext uri="{BB962C8B-B14F-4D97-AF65-F5344CB8AC3E}">
        <p14:creationId xmlns:p14="http://schemas.microsoft.com/office/powerpoint/2010/main" val="440047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9602"/>
          </a:xfrm>
        </p:spPr>
        <p:txBody>
          <a:bodyPr/>
          <a:lstStyle/>
          <a:p>
            <a:r>
              <a:rPr lang="en-US" dirty="0">
                <a:latin typeface="Arial" panose="020B0604020202020204" pitchFamily="34" charset="0"/>
                <a:cs typeface="Arial" panose="020B0604020202020204" pitchFamily="34" charset="0"/>
              </a:rPr>
              <a:t>Prevent Opioid Use Disorder</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Employee and Peer Assistance Programs</a:t>
            </a:r>
          </a:p>
          <a:p>
            <a:pPr lvl="1"/>
            <a:r>
              <a:rPr lang="en-US" dirty="0">
                <a:latin typeface="Arial" panose="020B0604020202020204" pitchFamily="34" charset="0"/>
                <a:cs typeface="Arial" panose="020B0604020202020204" pitchFamily="34" charset="0"/>
              </a:rPr>
              <a:t>EAPs offer counseling, education, referrals</a:t>
            </a:r>
          </a:p>
          <a:p>
            <a:pPr lvl="1"/>
            <a:r>
              <a:rPr lang="en-US" dirty="0">
                <a:latin typeface="Arial" panose="020B0604020202020204" pitchFamily="34" charset="0"/>
                <a:cs typeface="Arial" panose="020B0604020202020204" pitchFamily="34" charset="0"/>
              </a:rPr>
              <a:t>Peer counselors are trained to support co-workers</a:t>
            </a:r>
          </a:p>
          <a:p>
            <a:endParaRPr lang="en-US" dirty="0"/>
          </a:p>
        </p:txBody>
      </p:sp>
      <p:pic>
        <p:nvPicPr>
          <p:cNvPr id="4" name="Picture 3" descr="Photo of 6 workers in hard hats">
            <a:extLst>
              <a:ext uri="{FF2B5EF4-FFF2-40B4-BE49-F238E27FC236}">
                <a16:creationId xmlns:a16="http://schemas.microsoft.com/office/drawing/2014/main" id="{E9957CCF-CBCB-4DE1-AD61-ED78D07EDA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88292" y="3792682"/>
            <a:ext cx="6331652" cy="2189896"/>
          </a:xfrm>
          <a:prstGeom prst="rect">
            <a:avLst/>
          </a:prstGeom>
        </p:spPr>
      </p:pic>
      <p:sp>
        <p:nvSpPr>
          <p:cNvPr id="5" name="Slide Number Placeholder 4"/>
          <p:cNvSpPr>
            <a:spLocks noGrp="1"/>
          </p:cNvSpPr>
          <p:nvPr>
            <p:ph type="sldNum" sz="quarter" idx="12"/>
          </p:nvPr>
        </p:nvSpPr>
        <p:spPr/>
        <p:txBody>
          <a:bodyPr/>
          <a:lstStyle/>
          <a:p>
            <a:fld id="{6078A11C-08CE-4F11-A7A7-A43B6841AD3F}" type="slidenum">
              <a:rPr lang="en-US" smtClean="0"/>
              <a:t>23</a:t>
            </a:fld>
            <a:endParaRPr lang="en-US"/>
          </a:p>
        </p:txBody>
      </p:sp>
    </p:spTree>
    <p:extLst>
      <p:ext uri="{BB962C8B-B14F-4D97-AF65-F5344CB8AC3E}">
        <p14:creationId xmlns:p14="http://schemas.microsoft.com/office/powerpoint/2010/main" val="416683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Treatment – Recovery is Possible</a:t>
            </a:r>
          </a:p>
        </p:txBody>
      </p:sp>
      <p:sp>
        <p:nvSpPr>
          <p:cNvPr id="3" name="Content Placeholder 2"/>
          <p:cNvSpPr>
            <a:spLocks noGrp="1"/>
          </p:cNvSpPr>
          <p:nvPr>
            <p:ph idx="1"/>
          </p:nvPr>
        </p:nvSpPr>
        <p:spPr>
          <a:xfrm>
            <a:off x="838200" y="2307229"/>
            <a:ext cx="10515600" cy="4351338"/>
          </a:xfrm>
        </p:spPr>
        <p:txBody>
          <a:bodyPr/>
          <a:lstStyle/>
          <a:p>
            <a:pPr lvl="0"/>
            <a:r>
              <a:rPr lang="en-US" sz="3200" dirty="0">
                <a:solidFill>
                  <a:prstClr val="black"/>
                </a:solidFill>
                <a:latin typeface="Arial" panose="020B0604020202020204" pitchFamily="34" charset="0"/>
                <a:cs typeface="Arial" panose="020B0604020202020204" pitchFamily="34" charset="0"/>
              </a:rPr>
              <a:t>Support </a:t>
            </a:r>
          </a:p>
          <a:p>
            <a:pPr lvl="1"/>
            <a:r>
              <a:rPr lang="en-US" sz="2800" dirty="0">
                <a:solidFill>
                  <a:prstClr val="black"/>
                </a:solidFill>
                <a:latin typeface="Arial" panose="020B0604020202020204" pitchFamily="34" charset="0"/>
                <a:cs typeface="Arial" panose="020B0604020202020204" pitchFamily="34" charset="0"/>
              </a:rPr>
              <a:t>Family</a:t>
            </a:r>
          </a:p>
          <a:p>
            <a:pPr lvl="1"/>
            <a:r>
              <a:rPr lang="en-US" sz="2800" dirty="0">
                <a:solidFill>
                  <a:prstClr val="black"/>
                </a:solidFill>
                <a:latin typeface="Arial" panose="020B0604020202020204" pitchFamily="34" charset="0"/>
                <a:cs typeface="Arial" panose="020B0604020202020204" pitchFamily="34" charset="0"/>
              </a:rPr>
              <a:t>Community</a:t>
            </a:r>
          </a:p>
          <a:p>
            <a:pPr lvl="1"/>
            <a:r>
              <a:rPr lang="en-US" sz="2800" dirty="0">
                <a:solidFill>
                  <a:prstClr val="black"/>
                </a:solidFill>
                <a:latin typeface="Arial" panose="020B0604020202020204" pitchFamily="34" charset="0"/>
                <a:cs typeface="Arial" panose="020B0604020202020204" pitchFamily="34" charset="0"/>
              </a:rPr>
              <a:t>Peers</a:t>
            </a:r>
          </a:p>
          <a:p>
            <a:pPr lvl="1"/>
            <a:r>
              <a:rPr lang="en-US" sz="2800" dirty="0">
                <a:solidFill>
                  <a:prstClr val="black"/>
                </a:solidFill>
                <a:latin typeface="Arial" panose="020B0604020202020204" pitchFamily="34" charset="0"/>
                <a:cs typeface="Arial" panose="020B0604020202020204" pitchFamily="34" charset="0"/>
              </a:rPr>
              <a:t>Recovery Coach</a:t>
            </a:r>
          </a:p>
          <a:p>
            <a:pPr lvl="1"/>
            <a:r>
              <a:rPr lang="en-US" sz="2800" dirty="0">
                <a:solidFill>
                  <a:prstClr val="black"/>
                </a:solidFill>
                <a:latin typeface="Arial" panose="020B0604020202020204" pitchFamily="34" charset="0"/>
                <a:cs typeface="Arial" panose="020B0604020202020204" pitchFamily="34" charset="0"/>
              </a:rPr>
              <a:t>Mutual aid groups</a:t>
            </a:r>
          </a:p>
          <a:p>
            <a:pPr lvl="0"/>
            <a:r>
              <a:rPr lang="en-US" sz="3200" dirty="0">
                <a:solidFill>
                  <a:prstClr val="black"/>
                </a:solidFill>
                <a:latin typeface="Arial" panose="020B0604020202020204" pitchFamily="34" charset="0"/>
                <a:cs typeface="Arial" panose="020B0604020202020204" pitchFamily="34" charset="0"/>
              </a:rPr>
              <a:t>Medication-Assisted Treatment (MAT)</a:t>
            </a:r>
          </a:p>
          <a:p>
            <a:endParaRPr lang="en-US" dirty="0"/>
          </a:p>
        </p:txBody>
      </p:sp>
      <p:pic>
        <p:nvPicPr>
          <p:cNvPr id="4" name="Picture 3" descr="Image of one hand reaching to grasp another ha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0737" y="1690688"/>
            <a:ext cx="4023709" cy="2792210"/>
          </a:xfrm>
          <a:prstGeom prst="rect">
            <a:avLst/>
          </a:prstGeom>
        </p:spPr>
      </p:pic>
      <p:sp>
        <p:nvSpPr>
          <p:cNvPr id="5" name="Slide Number Placeholder 4"/>
          <p:cNvSpPr>
            <a:spLocks noGrp="1"/>
          </p:cNvSpPr>
          <p:nvPr>
            <p:ph type="sldNum" sz="quarter" idx="12"/>
          </p:nvPr>
        </p:nvSpPr>
        <p:spPr/>
        <p:txBody>
          <a:bodyPr/>
          <a:lstStyle/>
          <a:p>
            <a:fld id="{6078A11C-08CE-4F11-A7A7-A43B6841AD3F}" type="slidenum">
              <a:rPr lang="en-US" smtClean="0"/>
              <a:t>24</a:t>
            </a:fld>
            <a:endParaRPr lang="en-US"/>
          </a:p>
        </p:txBody>
      </p:sp>
    </p:spTree>
    <p:extLst>
      <p:ext uri="{BB962C8B-B14F-4D97-AF65-F5344CB8AC3E}">
        <p14:creationId xmlns:p14="http://schemas.microsoft.com/office/powerpoint/2010/main" val="520419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B3E9-00BF-4348-9EC8-EBCD91D84390}"/>
              </a:ext>
            </a:extLst>
          </p:cNvPr>
          <p:cNvSpPr>
            <a:spLocks noGrp="1"/>
          </p:cNvSpPr>
          <p:nvPr>
            <p:ph type="title"/>
          </p:nvPr>
        </p:nvSpPr>
        <p:spPr>
          <a:xfrm>
            <a:off x="838200" y="564237"/>
            <a:ext cx="8229600" cy="781130"/>
          </a:xfrm>
        </p:spPr>
        <p:txBody>
          <a:bodyPr>
            <a:normAutofit/>
          </a:bodyPr>
          <a:lstStyle/>
          <a:p>
            <a:r>
              <a:rPr lang="en-US" dirty="0">
                <a:latin typeface="Arial" panose="020B0604020202020204" pitchFamily="34" charset="0"/>
                <a:cs typeface="Arial" panose="020B0604020202020204" pitchFamily="34" charset="0"/>
              </a:rPr>
              <a:t>Treatment - Access</a:t>
            </a:r>
          </a:p>
        </p:txBody>
      </p:sp>
      <p:sp>
        <p:nvSpPr>
          <p:cNvPr id="3" name="Content Placeholder 2">
            <a:extLst>
              <a:ext uri="{FF2B5EF4-FFF2-40B4-BE49-F238E27FC236}">
                <a16:creationId xmlns:a16="http://schemas.microsoft.com/office/drawing/2014/main" id="{7CC7A6A1-E0CF-4FB9-8234-36793651C259}"/>
              </a:ext>
            </a:extLst>
          </p:cNvPr>
          <p:cNvSpPr>
            <a:spLocks noGrp="1"/>
          </p:cNvSpPr>
          <p:nvPr>
            <p:ph idx="1"/>
          </p:nvPr>
        </p:nvSpPr>
        <p:spPr>
          <a:xfrm>
            <a:off x="466061" y="1719299"/>
            <a:ext cx="7144201" cy="2389714"/>
          </a:xfrm>
        </p:spPr>
        <p:txBody>
          <a:bodyPr>
            <a:normAutofit fontScale="92500" lnSpcReduction="20000"/>
          </a:bodyPr>
          <a:lstStyle/>
          <a:p>
            <a:pPr lvl="1">
              <a:lnSpc>
                <a:spcPct val="110000"/>
              </a:lnSpc>
            </a:pPr>
            <a:r>
              <a:rPr lang="en-US" sz="3200" dirty="0">
                <a:latin typeface="Arial" panose="020B0604020202020204" pitchFamily="34" charset="0"/>
                <a:cs typeface="Arial" panose="020B0604020202020204" pitchFamily="34" charset="0"/>
              </a:rPr>
              <a:t>Only 10% of people with opioid use disorder get into treatment</a:t>
            </a:r>
          </a:p>
          <a:p>
            <a:pPr lvl="1">
              <a:lnSpc>
                <a:spcPct val="110000"/>
              </a:lnSpc>
            </a:pPr>
            <a:endParaRPr lang="en-US" sz="3200" dirty="0">
              <a:latin typeface="Arial" panose="020B0604020202020204" pitchFamily="34" charset="0"/>
              <a:cs typeface="Arial" panose="020B0604020202020204" pitchFamily="34" charset="0"/>
            </a:endParaRPr>
          </a:p>
          <a:p>
            <a:pPr lvl="1">
              <a:lnSpc>
                <a:spcPct val="110000"/>
              </a:lnSpc>
            </a:pPr>
            <a:r>
              <a:rPr lang="en-US" sz="3200" dirty="0">
                <a:latin typeface="Arial" panose="020B0604020202020204" pitchFamily="34" charset="0"/>
                <a:cs typeface="Arial" panose="020B0604020202020204" pitchFamily="34" charset="0"/>
              </a:rPr>
              <a:t>Key barriers include stigma, lack of availability, and cost</a:t>
            </a:r>
          </a:p>
          <a:p>
            <a:endParaRPr lang="en-US" dirty="0"/>
          </a:p>
        </p:txBody>
      </p:sp>
      <p:sp>
        <p:nvSpPr>
          <p:cNvPr id="5" name="Slide Number Placeholder 4">
            <a:extLst>
              <a:ext uri="{FF2B5EF4-FFF2-40B4-BE49-F238E27FC236}">
                <a16:creationId xmlns:a16="http://schemas.microsoft.com/office/drawing/2014/main" id="{4E33B1E1-84F8-4136-BD54-BC641971F91C}"/>
              </a:ext>
            </a:extLst>
          </p:cNvPr>
          <p:cNvSpPr>
            <a:spLocks noGrp="1"/>
          </p:cNvSpPr>
          <p:nvPr>
            <p:ph type="sldNum" sz="quarter" idx="12"/>
          </p:nvPr>
        </p:nvSpPr>
        <p:spPr/>
        <p:txBody>
          <a:bodyPr/>
          <a:lstStyle/>
          <a:p>
            <a:fld id="{3295B7C4-B768-B345-B706-EB947EE70A49}" type="slidenum">
              <a:rPr lang="en-US" smtClean="0"/>
              <a:pPr/>
              <a:t>25</a:t>
            </a:fld>
            <a:endParaRPr lang="en-US" dirty="0"/>
          </a:p>
        </p:txBody>
      </p:sp>
      <p:pic>
        <p:nvPicPr>
          <p:cNvPr id="8" name="Content Placeholder 7">
            <a:extLst>
              <a:ext uri="{FF2B5EF4-FFF2-40B4-BE49-F238E27FC236}">
                <a16:creationId xmlns:a16="http://schemas.microsoft.com/office/drawing/2014/main" id="{F538AE9A-CDBD-4D34-899A-E3972E9C3D75}"/>
              </a:ext>
              <a:ext uri="{C183D7F6-B498-43B3-948B-1728B52AA6E4}">
                <adec:decorative xmlns:adec="http://schemas.microsoft.com/office/drawing/2017/decorative" val="1"/>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a:stretch/>
        </p:blipFill>
        <p:spPr>
          <a:xfrm>
            <a:off x="7968641" y="1219499"/>
            <a:ext cx="4027118" cy="3389313"/>
          </a:xfrm>
        </p:spPr>
      </p:pic>
    </p:spTree>
    <p:extLst>
      <p:ext uri="{BB962C8B-B14F-4D97-AF65-F5344CB8AC3E}">
        <p14:creationId xmlns:p14="http://schemas.microsoft.com/office/powerpoint/2010/main" val="4105781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FBB590-D03E-41AC-A006-2447378D5EA1}"/>
              </a:ext>
            </a:extLst>
          </p:cNvPr>
          <p:cNvSpPr>
            <a:spLocks noGrp="1"/>
          </p:cNvSpPr>
          <p:nvPr>
            <p:ph idx="1"/>
          </p:nvPr>
        </p:nvSpPr>
        <p:spPr>
          <a:xfrm>
            <a:off x="232113" y="2054942"/>
            <a:ext cx="11346862" cy="4483970"/>
          </a:xfrm>
        </p:spPr>
        <p:txBody>
          <a:bodyPr>
            <a:normAutofit/>
          </a:bodyPr>
          <a:lstStyle/>
          <a:p>
            <a:pPr lvl="1">
              <a:lnSpc>
                <a:spcPct val="100000"/>
              </a:lnSpc>
            </a:pPr>
            <a:r>
              <a:rPr lang="en-US" sz="3200" dirty="0">
                <a:latin typeface="Arial" panose="020B0604020202020204" pitchFamily="34" charset="0"/>
                <a:cs typeface="Arial" panose="020B0604020202020204" pitchFamily="34" charset="0"/>
              </a:rPr>
              <a:t>Stigma is the shame or disgrace attached to something regarded as socially unacceptable.</a:t>
            </a:r>
          </a:p>
          <a:p>
            <a:pPr lvl="1">
              <a:lnSpc>
                <a:spcPct val="100000"/>
              </a:lnSpc>
            </a:pPr>
            <a:r>
              <a:rPr lang="en-US" sz="3200" dirty="0">
                <a:latin typeface="Arial" panose="020B0604020202020204" pitchFamily="34" charset="0"/>
                <a:cs typeface="Arial" panose="020B0604020202020204" pitchFamily="34" charset="0"/>
              </a:rPr>
              <a:t>Language matters, such as calling people </a:t>
            </a:r>
            <a:r>
              <a:rPr lang="en-US" sz="3200" dirty="0">
                <a:latin typeface="Calibri" panose="020F0502020204030204" pitchFamily="34" charset="0"/>
                <a:cs typeface="Calibri" panose="020F0502020204030204" pitchFamily="34" charset="0"/>
              </a:rPr>
              <a:t>"</a:t>
            </a:r>
            <a:r>
              <a:rPr lang="en-US" sz="3200" dirty="0">
                <a:latin typeface="Arial" panose="020B0604020202020204" pitchFamily="34" charset="0"/>
                <a:cs typeface="Arial" panose="020B0604020202020204" pitchFamily="34" charset="0"/>
              </a:rPr>
              <a:t>junkies</a:t>
            </a:r>
            <a:r>
              <a:rPr lang="en-US" sz="3200" dirty="0">
                <a:latin typeface="Calibri" panose="020F0502020204030204" pitchFamily="34" charset="0"/>
                <a:cs typeface="Calibri" panose="020F0502020204030204" pitchFamily="34" charset="0"/>
              </a:rPr>
              <a:t>"</a:t>
            </a:r>
            <a:r>
              <a:rPr lang="en-US" sz="3200" dirty="0">
                <a:latin typeface="Arial" panose="020B0604020202020204" pitchFamily="34" charset="0"/>
                <a:cs typeface="Arial" panose="020B0604020202020204" pitchFamily="34" charset="0"/>
              </a:rPr>
              <a:t> or </a:t>
            </a:r>
            <a:r>
              <a:rPr lang="en-US" sz="3200" dirty="0">
                <a:latin typeface="Calibri" panose="020F0502020204030204" pitchFamily="34" charset="0"/>
                <a:cs typeface="Calibri" panose="020F0502020204030204" pitchFamily="34" charset="0"/>
              </a:rPr>
              <a:t>"</a:t>
            </a:r>
            <a:r>
              <a:rPr lang="en-US" sz="3200" dirty="0">
                <a:latin typeface="Arial" panose="020B0604020202020204" pitchFamily="34" charset="0"/>
                <a:cs typeface="Arial" panose="020B0604020202020204" pitchFamily="34" charset="0"/>
              </a:rPr>
              <a:t>addicts</a:t>
            </a:r>
            <a:r>
              <a:rPr lang="en-US" sz="3200" dirty="0">
                <a:latin typeface="Calibri" panose="020F0502020204030204" pitchFamily="34" charset="0"/>
                <a:cs typeface="Calibri" panose="020F0502020204030204" pitchFamily="34" charset="0"/>
              </a:rPr>
              <a:t>"</a:t>
            </a:r>
            <a:r>
              <a:rPr lang="en-US" sz="3200" dirty="0">
                <a:latin typeface="Arial" panose="020B0604020202020204" pitchFamily="34" charset="0"/>
                <a:cs typeface="Arial" panose="020B0604020202020204" pitchFamily="34" charset="0"/>
              </a:rPr>
              <a:t>.</a:t>
            </a:r>
          </a:p>
          <a:p>
            <a:pPr lvl="1">
              <a:lnSpc>
                <a:spcPct val="100000"/>
              </a:lnSpc>
            </a:pPr>
            <a:r>
              <a:rPr lang="en-US" sz="3200" dirty="0">
                <a:latin typeface="Arial" panose="020B0604020202020204" pitchFamily="34" charset="0"/>
                <a:cs typeface="Arial" panose="020B0604020202020204" pitchFamily="34" charset="0"/>
              </a:rPr>
              <a:t>Stigma interferes with people coming forward for help.</a:t>
            </a:r>
          </a:p>
          <a:p>
            <a:pPr lvl="1">
              <a:lnSpc>
                <a:spcPct val="100000"/>
              </a:lnSpc>
            </a:pPr>
            <a:r>
              <a:rPr lang="en-US" sz="3200" dirty="0">
                <a:latin typeface="Arial" panose="020B0604020202020204" pitchFamily="34" charset="0"/>
                <a:cs typeface="Arial" panose="020B0604020202020204" pitchFamily="34" charset="0"/>
              </a:rPr>
              <a:t>The key to recovery is support and compassion. People who are in pain and have a substance use disorder need comprehensive treatment, not judgment.</a:t>
            </a:r>
            <a:endParaRPr lang="en-US" sz="2000" b="1" i="1" dirty="0">
              <a:solidFill>
                <a:srgbClr val="BF1D40"/>
              </a:solidFill>
            </a:endParaRPr>
          </a:p>
          <a:p>
            <a:endParaRPr lang="en-US" sz="2200" dirty="0"/>
          </a:p>
        </p:txBody>
      </p:sp>
      <p:sp>
        <p:nvSpPr>
          <p:cNvPr id="2" name="Title 1">
            <a:extLst>
              <a:ext uri="{FF2B5EF4-FFF2-40B4-BE49-F238E27FC236}">
                <a16:creationId xmlns:a16="http://schemas.microsoft.com/office/drawing/2014/main" id="{31B94FE2-CBD9-4A9D-8F06-9C34D33C6504}"/>
              </a:ext>
            </a:extLst>
          </p:cNvPr>
          <p:cNvSpPr>
            <a:spLocks noGrp="1"/>
          </p:cNvSpPr>
          <p:nvPr>
            <p:ph type="title"/>
          </p:nvPr>
        </p:nvSpPr>
        <p:spPr>
          <a:xfrm>
            <a:off x="646386" y="622762"/>
            <a:ext cx="10221311" cy="781130"/>
          </a:xfrm>
        </p:spPr>
        <p:txBody>
          <a:bodyPr>
            <a:noAutofit/>
          </a:bodyPr>
          <a:lstStyle/>
          <a:p>
            <a:r>
              <a:rPr lang="en-US" dirty="0">
                <a:latin typeface="Arial" panose="020B0604020202020204" pitchFamily="34" charset="0"/>
                <a:cs typeface="Arial" panose="020B0604020202020204" pitchFamily="34" charset="0"/>
              </a:rPr>
              <a:t>Treatment - What Is Stigma and How Does It Affect People?</a:t>
            </a:r>
          </a:p>
        </p:txBody>
      </p:sp>
      <p:sp>
        <p:nvSpPr>
          <p:cNvPr id="10" name="Slide Number Placeholder 9">
            <a:extLst>
              <a:ext uri="{FF2B5EF4-FFF2-40B4-BE49-F238E27FC236}">
                <a16:creationId xmlns:a16="http://schemas.microsoft.com/office/drawing/2014/main" id="{C2E473EB-89BB-4A93-ADB0-BCCE74C04E7C}"/>
              </a:ext>
            </a:extLst>
          </p:cNvPr>
          <p:cNvSpPr>
            <a:spLocks noGrp="1"/>
          </p:cNvSpPr>
          <p:nvPr>
            <p:ph type="sldNum" sz="quarter" idx="12"/>
          </p:nvPr>
        </p:nvSpPr>
        <p:spPr/>
        <p:txBody>
          <a:bodyPr/>
          <a:lstStyle/>
          <a:p>
            <a:fld id="{3295B7C4-B768-B345-B706-EB947EE70A49}" type="slidenum">
              <a:rPr lang="en-US" smtClean="0"/>
              <a:pPr/>
              <a:t>26</a:t>
            </a:fld>
            <a:endParaRPr lang="en-US" dirty="0"/>
          </a:p>
        </p:txBody>
      </p:sp>
    </p:spTree>
    <p:extLst>
      <p:ext uri="{BB962C8B-B14F-4D97-AF65-F5344CB8AC3E}">
        <p14:creationId xmlns:p14="http://schemas.microsoft.com/office/powerpoint/2010/main" val="3623076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a:t>
            </a:r>
          </a:p>
        </p:txBody>
      </p:sp>
      <p:sp>
        <p:nvSpPr>
          <p:cNvPr id="3" name="Content Placeholder 2"/>
          <p:cNvSpPr>
            <a:spLocks noGrp="1"/>
          </p:cNvSpPr>
          <p:nvPr>
            <p:ph idx="1"/>
          </p:nvPr>
        </p:nvSpPr>
        <p:spPr>
          <a:xfrm>
            <a:off x="568036" y="2187574"/>
            <a:ext cx="10515600" cy="3558599"/>
          </a:xfrm>
        </p:spPr>
        <p:txBody>
          <a:bodyPr>
            <a:normAutofit/>
          </a:bodyPr>
          <a:lstStyle/>
          <a:p>
            <a:r>
              <a:rPr lang="en-US" sz="3200" dirty="0">
                <a:latin typeface="Arial" panose="020B0604020202020204" pitchFamily="34" charset="0"/>
                <a:cs typeface="Arial" panose="020B0604020202020204" pitchFamily="34" charset="0"/>
              </a:rPr>
              <a:t>Opioid misuse and overdose deaths continue to rise </a:t>
            </a:r>
          </a:p>
          <a:p>
            <a:r>
              <a:rPr lang="en-US" sz="3200" dirty="0">
                <a:latin typeface="Arial" panose="020B0604020202020204" pitchFamily="34" charset="0"/>
                <a:cs typeface="Arial" panose="020B0604020202020204" pitchFamily="34" charset="0"/>
              </a:rPr>
              <a:t>Opioid use disorder is a disease </a:t>
            </a:r>
          </a:p>
          <a:p>
            <a:r>
              <a:rPr lang="en-US" sz="3200" dirty="0">
                <a:latin typeface="Arial" panose="020B0604020202020204" pitchFamily="34" charset="0"/>
                <a:cs typeface="Arial" panose="020B0604020202020204" pitchFamily="34" charset="0"/>
              </a:rPr>
              <a:t>Opioid use disorder has serious consequences</a:t>
            </a:r>
          </a:p>
          <a:p>
            <a:r>
              <a:rPr lang="en-US" sz="3200" dirty="0">
                <a:latin typeface="Arial" panose="020B0604020202020204" pitchFamily="34" charset="0"/>
                <a:cs typeface="Arial" panose="020B0604020202020204" pitchFamily="34" charset="0"/>
              </a:rPr>
              <a:t>Opioid use disorder can be prevented</a:t>
            </a:r>
          </a:p>
          <a:p>
            <a:r>
              <a:rPr lang="en-US" sz="3200" dirty="0">
                <a:latin typeface="Arial" panose="020B0604020202020204" pitchFamily="34" charset="0"/>
                <a:cs typeface="Arial" panose="020B0604020202020204" pitchFamily="34" charset="0"/>
              </a:rPr>
              <a:t>Opioid use disorder can be treated </a:t>
            </a:r>
          </a:p>
        </p:txBody>
      </p:sp>
      <p:sp>
        <p:nvSpPr>
          <p:cNvPr id="4" name="Slide Number Placeholder 3"/>
          <p:cNvSpPr>
            <a:spLocks noGrp="1"/>
          </p:cNvSpPr>
          <p:nvPr>
            <p:ph type="sldNum" sz="quarter" idx="12"/>
          </p:nvPr>
        </p:nvSpPr>
        <p:spPr/>
        <p:txBody>
          <a:bodyPr/>
          <a:lstStyle/>
          <a:p>
            <a:fld id="{6078A11C-08CE-4F11-A7A7-A43B6841AD3F}" type="slidenum">
              <a:rPr lang="en-US" smtClean="0"/>
              <a:t>27</a:t>
            </a:fld>
            <a:endParaRPr lang="en-US"/>
          </a:p>
        </p:txBody>
      </p:sp>
    </p:spTree>
    <p:extLst>
      <p:ext uri="{BB962C8B-B14F-4D97-AF65-F5344CB8AC3E}">
        <p14:creationId xmlns:p14="http://schemas.microsoft.com/office/powerpoint/2010/main" val="4048432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9EC857-DBB3-4F29-80DD-1B02D18DC10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Resources</a:t>
            </a:r>
          </a:p>
        </p:txBody>
      </p:sp>
      <p:sp>
        <p:nvSpPr>
          <p:cNvPr id="7" name="Content Placeholder 6">
            <a:extLst>
              <a:ext uri="{FF2B5EF4-FFF2-40B4-BE49-F238E27FC236}">
                <a16:creationId xmlns:a16="http://schemas.microsoft.com/office/drawing/2014/main" id="{DAD37AB4-86AA-4C3D-BEBB-01A89F6468C9}"/>
              </a:ext>
            </a:extLst>
          </p:cNvPr>
          <p:cNvSpPr>
            <a:spLocks noGrp="1"/>
          </p:cNvSpPr>
          <p:nvPr>
            <p:ph idx="1"/>
          </p:nvPr>
        </p:nvSpPr>
        <p:spPr>
          <a:xfrm>
            <a:off x="838200" y="1494502"/>
            <a:ext cx="10515600" cy="4861847"/>
          </a:xfrm>
        </p:spPr>
        <p:txBody>
          <a:bodyPr>
            <a:normAutofit fontScale="92500" lnSpcReduction="20000"/>
          </a:bodyPr>
          <a:lstStyle/>
          <a:p>
            <a:pPr lvl="1">
              <a:lnSpc>
                <a:spcPct val="110000"/>
              </a:lnSpc>
            </a:pPr>
            <a:r>
              <a:rPr lang="en-US" dirty="0">
                <a:latin typeface="Arial" panose="020B0604020202020204" pitchFamily="34" charset="0"/>
                <a:cs typeface="Arial" panose="020B0604020202020204" pitchFamily="34" charset="0"/>
              </a:rPr>
              <a:t>Free and confidential drug hotline: </a:t>
            </a:r>
            <a:r>
              <a:rPr lang="en-US" dirty="0">
                <a:latin typeface="Arial" panose="020B0604020202020204" pitchFamily="34" charset="0"/>
                <a:cs typeface="Arial" panose="020B0604020202020204" pitchFamily="34" charset="0"/>
                <a:hlinkClick r:id="rId3"/>
              </a:rPr>
              <a:t>https://addictionresource.com/</a:t>
            </a:r>
            <a:endParaRPr lang="en-US" dirty="0">
              <a:latin typeface="Arial" panose="020B0604020202020204" pitchFamily="34" charset="0"/>
              <a:cs typeface="Arial" panose="020B0604020202020204" pitchFamily="34" charset="0"/>
            </a:endParaRPr>
          </a:p>
          <a:p>
            <a:pPr lvl="1">
              <a:lnSpc>
                <a:spcPct val="110000"/>
              </a:lnSpc>
            </a:pPr>
            <a:r>
              <a:rPr lang="en-US" dirty="0">
                <a:latin typeface="Arial" panose="020B0604020202020204" pitchFamily="34" charset="0"/>
                <a:cs typeface="Arial" panose="020B0604020202020204" pitchFamily="34" charset="0"/>
              </a:rPr>
              <a:t>Labor Assistance Professionals (LAP): </a:t>
            </a:r>
            <a:r>
              <a:rPr lang="en-US" dirty="0">
                <a:latin typeface="Arial" panose="020B0604020202020204" pitchFamily="34" charset="0"/>
                <a:cs typeface="Arial" panose="020B0604020202020204" pitchFamily="34" charset="0"/>
                <a:hlinkClick r:id="rId4"/>
              </a:rPr>
              <a:t>https://www.laborassistanceprofessionals.com/</a:t>
            </a:r>
            <a:endParaRPr lang="en-US" dirty="0">
              <a:latin typeface="Arial" panose="020B0604020202020204" pitchFamily="34" charset="0"/>
              <a:cs typeface="Arial" panose="020B0604020202020204" pitchFamily="34" charset="0"/>
            </a:endParaRPr>
          </a:p>
          <a:p>
            <a:pPr lvl="1">
              <a:lnSpc>
                <a:spcPct val="110000"/>
              </a:lnSpc>
            </a:pPr>
            <a:r>
              <a:rPr lang="en-US" dirty="0">
                <a:latin typeface="Arial" panose="020B0604020202020204" pitchFamily="34" charset="0"/>
                <a:cs typeface="Arial" panose="020B0604020202020204" pitchFamily="34" charset="0"/>
              </a:rPr>
              <a:t>NAADAC, the Association of Addiction Professionals: </a:t>
            </a:r>
            <a:r>
              <a:rPr lang="en-US" dirty="0">
                <a:latin typeface="Arial" panose="020B0604020202020204" pitchFamily="34" charset="0"/>
                <a:cs typeface="Arial" panose="020B0604020202020204" pitchFamily="34" charset="0"/>
                <a:hlinkClick r:id="rId5"/>
              </a:rPr>
              <a:t>https://www.naadac.org/</a:t>
            </a:r>
            <a:endParaRPr lang="en-US" dirty="0">
              <a:latin typeface="Arial" panose="020B0604020202020204" pitchFamily="34" charset="0"/>
              <a:cs typeface="Arial" panose="020B0604020202020204" pitchFamily="34" charset="0"/>
            </a:endParaRPr>
          </a:p>
          <a:p>
            <a:pPr lvl="1">
              <a:lnSpc>
                <a:spcPct val="110000"/>
              </a:lnSpc>
            </a:pPr>
            <a:r>
              <a:rPr lang="en-US" dirty="0">
                <a:latin typeface="Arial" panose="020B0604020202020204" pitchFamily="34" charset="0"/>
                <a:cs typeface="Arial" panose="020B0604020202020204" pitchFamily="34" charset="0"/>
              </a:rPr>
              <a:t>NIEHS Worker Training Program, Prevention of Occupational Exposure to Fentanyl and Other Opioids: </a:t>
            </a:r>
            <a:r>
              <a:rPr lang="en-US" dirty="0">
                <a:latin typeface="Arial" panose="020B0604020202020204" pitchFamily="34" charset="0"/>
                <a:cs typeface="Arial" panose="020B0604020202020204" pitchFamily="34" charset="0"/>
                <a:hlinkClick r:id="rId6"/>
              </a:rPr>
              <a:t>https://tools.niehs.nih.gov/wetp/public/hasl_get_blob.cfm?ID=11206</a:t>
            </a:r>
            <a:endParaRPr lang="en-US" dirty="0">
              <a:latin typeface="Arial" panose="020B0604020202020204" pitchFamily="34" charset="0"/>
              <a:cs typeface="Arial" panose="020B0604020202020204" pitchFamily="34" charset="0"/>
            </a:endParaRPr>
          </a:p>
          <a:p>
            <a:pPr lvl="1">
              <a:lnSpc>
                <a:spcPct val="110000"/>
              </a:lnSpc>
            </a:pPr>
            <a:r>
              <a:rPr lang="en-US" dirty="0">
                <a:latin typeface="Arial" panose="020B0604020202020204" pitchFamily="34" charset="0"/>
                <a:cs typeface="Arial" panose="020B0604020202020204" pitchFamily="34" charset="0"/>
              </a:rPr>
              <a:t>NIOSH Opioids in the Workplace webpage: </a:t>
            </a:r>
            <a:r>
              <a:rPr lang="en-US" dirty="0">
                <a:latin typeface="Arial" panose="020B0604020202020204" pitchFamily="34" charset="0"/>
                <a:cs typeface="Arial" panose="020B0604020202020204" pitchFamily="34" charset="0"/>
                <a:hlinkClick r:id="rId7"/>
              </a:rPr>
              <a:t>https://www.cdc.gov/niosh/topics/opioids/default.html</a:t>
            </a:r>
            <a:endParaRPr lang="en-US" dirty="0">
              <a:latin typeface="Arial" panose="020B0604020202020204" pitchFamily="34" charset="0"/>
              <a:cs typeface="Arial" panose="020B0604020202020204" pitchFamily="34" charset="0"/>
            </a:endParaRPr>
          </a:p>
          <a:p>
            <a:pPr lvl="1">
              <a:lnSpc>
                <a:spcPct val="110000"/>
              </a:lnSpc>
            </a:pPr>
            <a:r>
              <a:rPr lang="en-US" dirty="0">
                <a:latin typeface="Arial" panose="020B0604020202020204" pitchFamily="34" charset="0"/>
                <a:cs typeface="Arial" panose="020B0604020202020204" pitchFamily="34" charset="0"/>
              </a:rPr>
              <a:t>Opioids and Worker Health, Interview with CPWR’s Chris Trahan Cain: </a:t>
            </a:r>
            <a:r>
              <a:rPr lang="en-US" dirty="0">
                <a:latin typeface="Arial" panose="020B0604020202020204" pitchFamily="34" charset="0"/>
                <a:cs typeface="Arial" panose="020B0604020202020204" pitchFamily="34" charset="0"/>
                <a:hlinkClick r:id="rId8"/>
              </a:rPr>
              <a:t>https://www.niehs.nih.gov/research/supported/translational/peph/podcasts/2019/jan24_opioids/index.cfm</a:t>
            </a:r>
            <a:endParaRPr lang="en-US" dirty="0">
              <a:latin typeface="Arial" panose="020B0604020202020204" pitchFamily="34" charset="0"/>
              <a:cs typeface="Arial" panose="020B0604020202020204" pitchFamily="34" charset="0"/>
            </a:endParaRPr>
          </a:p>
          <a:p>
            <a:pPr lvl="1">
              <a:lnSpc>
                <a:spcPct val="110000"/>
              </a:lnSpc>
            </a:pPr>
            <a:r>
              <a:rPr lang="en-US" dirty="0">
                <a:latin typeface="Arial" panose="020B0604020202020204" pitchFamily="34" charset="0"/>
                <a:cs typeface="Arial" panose="020B0604020202020204" pitchFamily="34" charset="0"/>
              </a:rPr>
              <a:t>SAMHSA Behavioral Health Finder: </a:t>
            </a:r>
            <a:r>
              <a:rPr lang="en-US" dirty="0">
                <a:latin typeface="Arial" panose="020B0604020202020204" pitchFamily="34" charset="0"/>
                <a:cs typeface="Arial" panose="020B0604020202020204" pitchFamily="34" charset="0"/>
                <a:hlinkClick r:id="rId9"/>
              </a:rPr>
              <a:t>https://findtreatment.samhsa.gov/</a:t>
            </a:r>
            <a:endParaRPr lang="en-US" dirty="0">
              <a:latin typeface="Arial" panose="020B0604020202020204" pitchFamily="34" charset="0"/>
              <a:cs typeface="Arial" panose="020B0604020202020204" pitchFamily="34" charset="0"/>
            </a:endParaRPr>
          </a:p>
          <a:p>
            <a:pPr lvl="1">
              <a:lnSpc>
                <a:spcPct val="110000"/>
              </a:lnSpc>
            </a:pPr>
            <a:r>
              <a:rPr lang="en-US" dirty="0">
                <a:latin typeface="Arial" panose="020B0604020202020204" pitchFamily="34" charset="0"/>
                <a:cs typeface="Arial" panose="020B0604020202020204" pitchFamily="34" charset="0"/>
              </a:rPr>
              <a:t>Start Your Recovery: </a:t>
            </a:r>
            <a:r>
              <a:rPr lang="en-US" dirty="0">
                <a:latin typeface="Arial" panose="020B0604020202020204" pitchFamily="34" charset="0"/>
                <a:cs typeface="Arial" panose="020B0604020202020204" pitchFamily="34" charset="0"/>
                <a:hlinkClick r:id="rId10"/>
              </a:rPr>
              <a:t>https://startyourrecovery.org/</a:t>
            </a:r>
            <a:endParaRPr lang="en-US"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A52D76F1-10B4-4174-9F8C-022883D236FF}"/>
              </a:ext>
            </a:extLst>
          </p:cNvPr>
          <p:cNvSpPr>
            <a:spLocks noGrp="1"/>
          </p:cNvSpPr>
          <p:nvPr>
            <p:ph type="sldNum" sz="quarter" idx="12"/>
          </p:nvPr>
        </p:nvSpPr>
        <p:spPr/>
        <p:txBody>
          <a:bodyPr/>
          <a:lstStyle/>
          <a:p>
            <a:fld id="{F28C0BBB-8D9D-428A-ADE6-7B2EC11124A9}" type="slidenum">
              <a:rPr lang="en-US" smtClean="0"/>
              <a:pPr/>
              <a:t>28</a:t>
            </a:fld>
            <a:endParaRPr lang="en-US" dirty="0"/>
          </a:p>
        </p:txBody>
      </p:sp>
    </p:spTree>
    <p:extLst>
      <p:ext uri="{BB962C8B-B14F-4D97-AF65-F5344CB8AC3E}">
        <p14:creationId xmlns:p14="http://schemas.microsoft.com/office/powerpoint/2010/main" val="343321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744200" cy="1325563"/>
          </a:xfrm>
        </p:spPr>
        <p:txBody>
          <a:bodyPr/>
          <a:lstStyle/>
          <a:p>
            <a:r>
              <a:rPr lang="en-US" dirty="0">
                <a:latin typeface="Arial" panose="020B0604020202020204" pitchFamily="34" charset="0"/>
                <a:cs typeface="Arial" panose="020B0604020202020204" pitchFamily="34" charset="0"/>
              </a:rPr>
              <a:t>Workplace Injuries and Opioids (Topic 1)</a:t>
            </a:r>
          </a:p>
        </p:txBody>
      </p:sp>
      <p:sp>
        <p:nvSpPr>
          <p:cNvPr id="3" name="Content Placeholder 2"/>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Objectives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When complete, you should better be able to:</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Describe the relationship between workplace injuries and opioid misuse </a:t>
            </a:r>
          </a:p>
          <a:p>
            <a:r>
              <a:rPr lang="en-US" dirty="0">
                <a:latin typeface="Arial" panose="020B0604020202020204" pitchFamily="34" charset="0"/>
                <a:cs typeface="Arial" panose="020B0604020202020204" pitchFamily="34" charset="0"/>
              </a:rPr>
              <a:t>Identify workplace opioid prevention strategies</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49132" y="1825625"/>
            <a:ext cx="810838" cy="810838"/>
          </a:xfrm>
          <a:prstGeom prst="rect">
            <a:avLst/>
          </a:prstGeom>
        </p:spPr>
      </p:pic>
      <p:sp>
        <p:nvSpPr>
          <p:cNvPr id="5" name="Slide Number Placeholder 4"/>
          <p:cNvSpPr>
            <a:spLocks noGrp="1"/>
          </p:cNvSpPr>
          <p:nvPr>
            <p:ph type="sldNum" sz="quarter" idx="12"/>
          </p:nvPr>
        </p:nvSpPr>
        <p:spPr/>
        <p:txBody>
          <a:bodyPr/>
          <a:lstStyle/>
          <a:p>
            <a:fld id="{6078A11C-08CE-4F11-A7A7-A43B6841AD3F}" type="slidenum">
              <a:rPr lang="en-US" smtClean="0"/>
              <a:t>29</a:t>
            </a:fld>
            <a:endParaRPr lang="en-US"/>
          </a:p>
        </p:txBody>
      </p:sp>
    </p:spTree>
    <p:extLst>
      <p:ext uri="{BB962C8B-B14F-4D97-AF65-F5344CB8AC3E}">
        <p14:creationId xmlns:p14="http://schemas.microsoft.com/office/powerpoint/2010/main" val="52222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Opioid Basics</a:t>
            </a:r>
          </a:p>
        </p:txBody>
      </p:sp>
      <p:sp>
        <p:nvSpPr>
          <p:cNvPr id="4" name="Slide Number Placeholder 3"/>
          <p:cNvSpPr>
            <a:spLocks noGrp="1"/>
          </p:cNvSpPr>
          <p:nvPr>
            <p:ph type="sldNum" sz="quarter" idx="12"/>
          </p:nvPr>
        </p:nvSpPr>
        <p:spPr/>
        <p:txBody>
          <a:bodyPr/>
          <a:lstStyle/>
          <a:p>
            <a:fld id="{6078A11C-08CE-4F11-A7A7-A43B6841AD3F}" type="slidenum">
              <a:rPr lang="en-US" smtClean="0"/>
              <a:t>3</a:t>
            </a:fld>
            <a:endParaRPr lang="en-US"/>
          </a:p>
        </p:txBody>
      </p:sp>
      <p:pic>
        <p:nvPicPr>
          <p:cNvPr id="5" name="Picture 4" descr="Photo of empty prescription pill bottles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2830" y="1950152"/>
            <a:ext cx="4462659" cy="3420152"/>
          </a:xfrm>
          <a:prstGeom prst="rect">
            <a:avLst/>
          </a:prstGeom>
        </p:spPr>
      </p:pic>
      <p:pic>
        <p:nvPicPr>
          <p:cNvPr id="6" name="Picture 5" descr="fentany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411" y="1949485"/>
            <a:ext cx="2816596" cy="3420152"/>
          </a:xfrm>
          <a:prstGeom prst="rect">
            <a:avLst/>
          </a:prstGeom>
        </p:spPr>
      </p:pic>
    </p:spTree>
    <p:extLst>
      <p:ext uri="{BB962C8B-B14F-4D97-AF65-F5344CB8AC3E}">
        <p14:creationId xmlns:p14="http://schemas.microsoft.com/office/powerpoint/2010/main" val="3851164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1501-1C38-4698-BF52-A08E48174C56}"/>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Is Occupational Injury and Pain a Pathway to Opioid Use, Misuse, Addiction?</a:t>
            </a:r>
          </a:p>
        </p:txBody>
      </p:sp>
      <p:sp>
        <p:nvSpPr>
          <p:cNvPr id="3" name="Content Placeholder 2">
            <a:extLst>
              <a:ext uri="{FF2B5EF4-FFF2-40B4-BE49-F238E27FC236}">
                <a16:creationId xmlns:a16="http://schemas.microsoft.com/office/drawing/2014/main" id="{BFA1C389-B80A-4AEE-B36F-8CD3FBFEB3E7}"/>
              </a:ext>
            </a:extLst>
          </p:cNvPr>
          <p:cNvSpPr>
            <a:spLocks noGrp="1"/>
          </p:cNvSpPr>
          <p:nvPr>
            <p:ph sz="half" idx="1"/>
          </p:nvPr>
        </p:nvSpPr>
        <p:spPr>
          <a:xfrm>
            <a:off x="556846" y="4294805"/>
            <a:ext cx="11078308" cy="1709755"/>
          </a:xfrm>
        </p:spPr>
        <p:txBody>
          <a:bodyPr>
            <a:normAutofit lnSpcReduction="10000"/>
          </a:bodyPr>
          <a:lstStyle/>
          <a:p>
            <a:pPr marL="457200" lvl="1" indent="0">
              <a:buNone/>
            </a:pPr>
            <a:r>
              <a:rPr lang="en-US" sz="2800" dirty="0">
                <a:latin typeface="Arial" panose="020B0604020202020204" pitchFamily="34" charset="0"/>
                <a:cs typeface="Arial" panose="020B0604020202020204" pitchFamily="34" charset="0"/>
              </a:rPr>
              <a:t>2.8 million work injuries and illnesses in 2017</a:t>
            </a:r>
          </a:p>
          <a:p>
            <a:pPr lvl="1"/>
            <a:endParaRPr lang="en-US" sz="2800" dirty="0">
              <a:latin typeface="Arial" panose="020B0604020202020204" pitchFamily="34" charset="0"/>
              <a:cs typeface="Arial" panose="020B0604020202020204" pitchFamily="34" charset="0"/>
            </a:endParaRPr>
          </a:p>
          <a:p>
            <a:pPr marL="457200" lvl="1" indent="0">
              <a:buNone/>
            </a:pPr>
            <a:r>
              <a:rPr lang="en-US" sz="2800" dirty="0">
                <a:latin typeface="Arial" panose="020B0604020202020204" pitchFamily="34" charset="0"/>
                <a:cs typeface="Arial" panose="020B0604020202020204" pitchFamily="34" charset="0"/>
              </a:rPr>
              <a:t>How many opioid deaths began as treatment for these work injuries?</a:t>
            </a:r>
          </a:p>
          <a:p>
            <a:pPr marL="0" lvl="1" indent="0">
              <a:buNone/>
            </a:pPr>
            <a:endParaRPr lang="en-US" sz="2800" dirty="0"/>
          </a:p>
          <a:p>
            <a:endParaRPr lang="en-US" dirty="0"/>
          </a:p>
        </p:txBody>
      </p:sp>
      <p:sp>
        <p:nvSpPr>
          <p:cNvPr id="9" name="Slide Number Placeholder 8">
            <a:extLst>
              <a:ext uri="{FF2B5EF4-FFF2-40B4-BE49-F238E27FC236}">
                <a16:creationId xmlns:a16="http://schemas.microsoft.com/office/drawing/2014/main" id="{BEAA5F1B-383A-498B-B805-B6CDC38C9CEB}"/>
              </a:ext>
            </a:extLst>
          </p:cNvPr>
          <p:cNvSpPr>
            <a:spLocks noGrp="1"/>
          </p:cNvSpPr>
          <p:nvPr>
            <p:ph type="sldNum" sz="quarter" idx="12"/>
          </p:nvPr>
        </p:nvSpPr>
        <p:spPr/>
        <p:txBody>
          <a:bodyPr/>
          <a:lstStyle/>
          <a:p>
            <a:fld id="{3295B7C4-B768-B345-B706-EB947EE70A49}" type="slidenum">
              <a:rPr lang="en-US" smtClean="0"/>
              <a:pPr/>
              <a:t>30</a:t>
            </a:fld>
            <a:endParaRPr lang="en-US" dirty="0"/>
          </a:p>
        </p:txBody>
      </p:sp>
      <p:pic>
        <p:nvPicPr>
          <p:cNvPr id="4" name="Picture 3" descr="A person in pain holding their ba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7644" y="1379659"/>
            <a:ext cx="2557929" cy="3099864"/>
          </a:xfrm>
          <a:prstGeom prst="rect">
            <a:avLst/>
          </a:prstGeom>
        </p:spPr>
      </p:pic>
    </p:spTree>
    <p:extLst>
      <p:ext uri="{BB962C8B-B14F-4D97-AF65-F5344CB8AC3E}">
        <p14:creationId xmlns:p14="http://schemas.microsoft.com/office/powerpoint/2010/main" val="32265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E605-5505-4F86-BF35-951F882198AB}"/>
              </a:ext>
            </a:extLst>
          </p:cNvPr>
          <p:cNvSpPr>
            <a:spLocks noGrp="1"/>
          </p:cNvSpPr>
          <p:nvPr>
            <p:ph type="title"/>
          </p:nvPr>
        </p:nvSpPr>
        <p:spPr>
          <a:xfrm>
            <a:off x="506346" y="201898"/>
            <a:ext cx="11287069" cy="1277148"/>
          </a:xfrm>
        </p:spPr>
        <p:txBody>
          <a:bodyPr anchor="ctr">
            <a:noAutofit/>
          </a:bodyPr>
          <a:lstStyle/>
          <a:p>
            <a:r>
              <a:rPr lang="en-US" sz="4000" dirty="0">
                <a:latin typeface="Arial" panose="020B0604020202020204" pitchFamily="34" charset="0"/>
                <a:cs typeface="Arial" panose="020B0604020202020204" pitchFamily="34" charset="0"/>
              </a:rPr>
              <a:t>Opioid-related Overdose Deaths by Occupation</a:t>
            </a:r>
          </a:p>
        </p:txBody>
      </p:sp>
      <p:sp>
        <p:nvSpPr>
          <p:cNvPr id="7" name="Slide Number Placeholder 6">
            <a:extLst>
              <a:ext uri="{FF2B5EF4-FFF2-40B4-BE49-F238E27FC236}">
                <a16:creationId xmlns:a16="http://schemas.microsoft.com/office/drawing/2014/main" id="{D59D29BF-1096-42CF-BED7-6D3A4D5B7DBF}"/>
              </a:ext>
            </a:extLst>
          </p:cNvPr>
          <p:cNvSpPr>
            <a:spLocks noGrp="1"/>
          </p:cNvSpPr>
          <p:nvPr>
            <p:ph type="sldNum" sz="quarter" idx="12"/>
          </p:nvPr>
        </p:nvSpPr>
        <p:spPr/>
        <p:txBody>
          <a:bodyPr/>
          <a:lstStyle/>
          <a:p>
            <a:fld id="{3295B7C4-B768-B345-B706-EB947EE70A49}" type="slidenum">
              <a:rPr lang="en-US" smtClean="0"/>
              <a:pPr/>
              <a:t>31</a:t>
            </a:fld>
            <a:endParaRPr lang="en-US" dirty="0"/>
          </a:p>
        </p:txBody>
      </p:sp>
      <p:sp>
        <p:nvSpPr>
          <p:cNvPr id="3" name="Rectangle 2"/>
          <p:cNvSpPr/>
          <p:nvPr/>
        </p:nvSpPr>
        <p:spPr>
          <a:xfrm>
            <a:off x="838200" y="1339592"/>
            <a:ext cx="10447530" cy="5016758"/>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A large study by Massachusetts Department of Public Health found:</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Opioid overdose deaths were significantly higher in industries with high rates of work-related injuries and illnesses</a:t>
            </a:r>
          </a:p>
          <a:p>
            <a:pPr lvl="1"/>
            <a:r>
              <a:rPr lang="en-US" sz="3200" dirty="0">
                <a:latin typeface="Arial" panose="020B0604020202020204" pitchFamily="34" charset="0"/>
                <a:cs typeface="Arial" panose="020B0604020202020204" pitchFamily="34" charset="0"/>
              </a:rPr>
              <a:t>(Examples: Construction, Material Moving, Installation, Maintenance, Production)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Opioid overdose deaths were significantly higher in jobs without paid sick leave</a:t>
            </a:r>
          </a:p>
        </p:txBody>
      </p:sp>
    </p:spTree>
    <p:extLst>
      <p:ext uri="{BB962C8B-B14F-4D97-AF65-F5344CB8AC3E}">
        <p14:creationId xmlns:p14="http://schemas.microsoft.com/office/powerpoint/2010/main" val="109927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63A301-F861-47B3-80B8-8D995B237E1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Massachusetts Study – Summary</a:t>
            </a:r>
          </a:p>
        </p:txBody>
      </p:sp>
      <p:sp>
        <p:nvSpPr>
          <p:cNvPr id="19" name="Content Placeholder 2">
            <a:extLst>
              <a:ext uri="{FF2B5EF4-FFF2-40B4-BE49-F238E27FC236}">
                <a16:creationId xmlns:a16="http://schemas.microsoft.com/office/drawing/2014/main" id="{B901EE65-8E3A-4F7C-A286-83E037FE9ED7}"/>
              </a:ext>
            </a:extLst>
          </p:cNvPr>
          <p:cNvSpPr>
            <a:spLocks noGrp="1"/>
          </p:cNvSpPr>
          <p:nvPr>
            <p:ph idx="1"/>
          </p:nvPr>
        </p:nvSpPr>
        <p:spPr>
          <a:xfrm>
            <a:off x="1042218" y="1825625"/>
            <a:ext cx="10792429" cy="4351338"/>
          </a:xfrm>
        </p:spPr>
        <p:txBody>
          <a:bodyPr>
            <a:normAutofit/>
          </a:bodyPr>
          <a:lstStyle/>
          <a:p>
            <a:pPr marL="0" indent="0">
              <a:buNone/>
            </a:pPr>
            <a:r>
              <a:rPr lang="en-US" dirty="0">
                <a:latin typeface="Arial" panose="020B0604020202020204" pitchFamily="34" charset="0"/>
                <a:cs typeface="Arial" panose="020B0604020202020204" pitchFamily="34" charset="0"/>
              </a:rPr>
              <a:t>Need interventions in high injury rate occupations to prevent opioid-related overdose deaths </a:t>
            </a:r>
          </a:p>
          <a:p>
            <a:pPr marL="0" indent="0"/>
            <a:endParaRPr lang="en-US" dirty="0">
              <a:latin typeface="Arial" panose="020B0604020202020204" pitchFamily="34" charset="0"/>
              <a:cs typeface="Arial" panose="020B0604020202020204" pitchFamily="34" charset="0"/>
            </a:endParaRPr>
          </a:p>
          <a:p>
            <a:pPr marL="0" lvl="1" indent="0">
              <a:buNone/>
            </a:pPr>
            <a:r>
              <a:rPr lang="en-US" sz="2800" dirty="0">
                <a:latin typeface="Arial" panose="020B0604020202020204" pitchFamily="34" charset="0"/>
                <a:cs typeface="Arial" panose="020B0604020202020204" pitchFamily="34" charset="0"/>
              </a:rPr>
              <a:t>Interventions should address: </a:t>
            </a:r>
          </a:p>
          <a:p>
            <a:pPr lvl="1"/>
            <a:r>
              <a:rPr lang="en-US" sz="2800" dirty="0">
                <a:latin typeface="Arial" panose="020B0604020202020204" pitchFamily="34" charset="0"/>
                <a:cs typeface="Arial" panose="020B0604020202020204" pitchFamily="34" charset="0"/>
              </a:rPr>
              <a:t>Prevention of workplace injuries for which opioids are prescribed</a:t>
            </a:r>
          </a:p>
          <a:p>
            <a:pPr lvl="1"/>
            <a:r>
              <a:rPr lang="en-US" sz="2800" dirty="0">
                <a:latin typeface="Arial" panose="020B0604020202020204" pitchFamily="34" charset="0"/>
                <a:cs typeface="Arial" panose="020B0604020202020204" pitchFamily="34" charset="0"/>
              </a:rPr>
              <a:t>Safer alternatives for pain management following injury</a:t>
            </a:r>
          </a:p>
          <a:p>
            <a:pPr lvl="1"/>
            <a:r>
              <a:rPr lang="en-US" sz="2800" dirty="0">
                <a:latin typeface="Arial" panose="020B0604020202020204" pitchFamily="34" charset="0"/>
                <a:cs typeface="Arial" panose="020B0604020202020204" pitchFamily="34" charset="0"/>
              </a:rPr>
              <a:t>Access to treatment for opioid use disorder</a:t>
            </a:r>
          </a:p>
          <a:p>
            <a:pPr lvl="1"/>
            <a:r>
              <a:rPr lang="en-US" sz="2800" dirty="0">
                <a:latin typeface="Arial" panose="020B0604020202020204" pitchFamily="34" charset="0"/>
                <a:cs typeface="Arial" panose="020B0604020202020204" pitchFamily="34" charset="0"/>
              </a:rPr>
              <a:t>Overdose prevention programs</a:t>
            </a:r>
          </a:p>
          <a:p>
            <a:pPr lvl="1"/>
            <a:endParaRPr lang="en-US" dirty="0"/>
          </a:p>
        </p:txBody>
      </p:sp>
      <p:sp>
        <p:nvSpPr>
          <p:cNvPr id="4" name="Slide Number Placeholder 3">
            <a:extLst>
              <a:ext uri="{FF2B5EF4-FFF2-40B4-BE49-F238E27FC236}">
                <a16:creationId xmlns:a16="http://schemas.microsoft.com/office/drawing/2014/main" id="{FD74CB93-24AD-4F30-B68B-5B9C69DC2200}"/>
              </a:ext>
            </a:extLst>
          </p:cNvPr>
          <p:cNvSpPr>
            <a:spLocks noGrp="1"/>
          </p:cNvSpPr>
          <p:nvPr>
            <p:ph type="sldNum" sz="quarter" idx="12"/>
          </p:nvPr>
        </p:nvSpPr>
        <p:spPr/>
        <p:txBody>
          <a:bodyPr/>
          <a:lstStyle/>
          <a:p>
            <a:fld id="{3295B7C4-B768-B345-B706-EB947EE70A49}" type="slidenum">
              <a:rPr lang="en-US" smtClean="0"/>
              <a:pPr/>
              <a:t>32</a:t>
            </a:fld>
            <a:endParaRPr lang="en-US" dirty="0"/>
          </a:p>
        </p:txBody>
      </p:sp>
    </p:spTree>
    <p:extLst>
      <p:ext uri="{BB962C8B-B14F-4D97-AF65-F5344CB8AC3E}">
        <p14:creationId xmlns:p14="http://schemas.microsoft.com/office/powerpoint/2010/main" val="347689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912E6D-87B8-43D5-BCF2-ACE08F087211}"/>
              </a:ext>
            </a:extLst>
          </p:cNvPr>
          <p:cNvSpPr>
            <a:spLocks noGrp="1"/>
          </p:cNvSpPr>
          <p:nvPr>
            <p:ph type="sldNum" sz="quarter" idx="12"/>
          </p:nvPr>
        </p:nvSpPr>
        <p:spPr/>
        <p:txBody>
          <a:bodyPr/>
          <a:lstStyle/>
          <a:p>
            <a:fld id="{3295B7C4-B768-B345-B706-EB947EE70A49}" type="slidenum">
              <a:rPr lang="en-US" smtClean="0"/>
              <a:pPr/>
              <a:t>33</a:t>
            </a:fld>
            <a:endParaRPr lang="en-US" dirty="0"/>
          </a:p>
        </p:txBody>
      </p:sp>
      <p:sp>
        <p:nvSpPr>
          <p:cNvPr id="4" name="Title 3" hidden="1">
            <a:extLst>
              <a:ext uri="{FF2B5EF4-FFF2-40B4-BE49-F238E27FC236}">
                <a16:creationId xmlns:a16="http://schemas.microsoft.com/office/drawing/2014/main" id="{AD7456E5-B98E-4045-B2FE-DD03F326E177}"/>
              </a:ext>
            </a:extLst>
          </p:cNvPr>
          <p:cNvSpPr>
            <a:spLocks noGrp="1"/>
          </p:cNvSpPr>
          <p:nvPr>
            <p:ph type="title" idx="4294967295"/>
          </p:nvPr>
        </p:nvSpPr>
        <p:spPr/>
        <p:txBody>
          <a:bodyPr/>
          <a:lstStyle/>
          <a:p>
            <a:r>
              <a:rPr lang="en-US" dirty="0"/>
              <a:t>Opportunities for prevention</a:t>
            </a:r>
          </a:p>
        </p:txBody>
      </p:sp>
      <p:sp>
        <p:nvSpPr>
          <p:cNvPr id="2" name="TextBox 1"/>
          <p:cNvSpPr txBox="1"/>
          <p:nvPr/>
        </p:nvSpPr>
        <p:spPr>
          <a:xfrm>
            <a:off x="738556" y="446745"/>
            <a:ext cx="5896706"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Workplace Prevention</a:t>
            </a:r>
          </a:p>
        </p:txBody>
      </p:sp>
      <p:graphicFrame>
        <p:nvGraphicFramePr>
          <p:cNvPr id="7" name="Table 6"/>
          <p:cNvGraphicFramePr>
            <a:graphicFrameLocks noGrp="1"/>
          </p:cNvGraphicFramePr>
          <p:nvPr>
            <p:extLst>
              <p:ext uri="{D42A27DB-BD31-4B8C-83A1-F6EECF244321}">
                <p14:modId xmlns:p14="http://schemas.microsoft.com/office/powerpoint/2010/main" val="1793635248"/>
              </p:ext>
            </p:extLst>
          </p:nvPr>
        </p:nvGraphicFramePr>
        <p:xfrm>
          <a:off x="738555" y="1770184"/>
          <a:ext cx="11066583" cy="4249399"/>
        </p:xfrm>
        <a:graphic>
          <a:graphicData uri="http://schemas.openxmlformats.org/drawingml/2006/table">
            <a:tbl>
              <a:tblPr firstRow="1" bandRow="1">
                <a:tableStyleId>{5C22544A-7EE6-4342-B048-85BDC9FD1C3A}</a:tableStyleId>
              </a:tblPr>
              <a:tblGrid>
                <a:gridCol w="3688861">
                  <a:extLst>
                    <a:ext uri="{9D8B030D-6E8A-4147-A177-3AD203B41FA5}">
                      <a16:colId xmlns:a16="http://schemas.microsoft.com/office/drawing/2014/main" val="1395834334"/>
                    </a:ext>
                  </a:extLst>
                </a:gridCol>
                <a:gridCol w="3688861">
                  <a:extLst>
                    <a:ext uri="{9D8B030D-6E8A-4147-A177-3AD203B41FA5}">
                      <a16:colId xmlns:a16="http://schemas.microsoft.com/office/drawing/2014/main" val="3923161467"/>
                    </a:ext>
                  </a:extLst>
                </a:gridCol>
                <a:gridCol w="3688861">
                  <a:extLst>
                    <a:ext uri="{9D8B030D-6E8A-4147-A177-3AD203B41FA5}">
                      <a16:colId xmlns:a16="http://schemas.microsoft.com/office/drawing/2014/main" val="441010670"/>
                    </a:ext>
                  </a:extLst>
                </a:gridCol>
              </a:tblGrid>
              <a:tr h="806229">
                <a:tc>
                  <a:txBody>
                    <a:bodyPr/>
                    <a:lstStyle/>
                    <a:p>
                      <a:pPr algn="ctr"/>
                      <a:r>
                        <a:rPr lang="en-US" sz="2800" dirty="0"/>
                        <a:t>Before pain, injury and opioid</a:t>
                      </a:r>
                      <a:r>
                        <a:rPr lang="en-US" sz="2800" baseline="0" dirty="0"/>
                        <a:t> use</a:t>
                      </a:r>
                      <a:endParaRPr lang="en-US" sz="2800" dirty="0"/>
                    </a:p>
                  </a:txBody>
                  <a:tcPr/>
                </a:tc>
                <a:tc>
                  <a:txBody>
                    <a:bodyPr/>
                    <a:lstStyle/>
                    <a:p>
                      <a:pPr algn="ctr"/>
                      <a:r>
                        <a:rPr lang="en-US" sz="2800" dirty="0"/>
                        <a:t>Post injury</a:t>
                      </a:r>
                    </a:p>
                  </a:txBody>
                  <a:tcPr/>
                </a:tc>
                <a:tc>
                  <a:txBody>
                    <a:bodyPr/>
                    <a:lstStyle/>
                    <a:p>
                      <a:pPr algn="ctr"/>
                      <a:r>
                        <a:rPr lang="en-US" sz="2800" dirty="0"/>
                        <a:t>Post substance</a:t>
                      </a:r>
                      <a:r>
                        <a:rPr lang="en-US" sz="2800" baseline="0" dirty="0"/>
                        <a:t> use disorder</a:t>
                      </a:r>
                      <a:endParaRPr lang="en-US" sz="2800" dirty="0"/>
                    </a:p>
                  </a:txBody>
                  <a:tcPr/>
                </a:tc>
                <a:extLst>
                  <a:ext uri="{0D108BD9-81ED-4DB2-BD59-A6C34878D82A}">
                    <a16:rowId xmlns:a16="http://schemas.microsoft.com/office/drawing/2014/main" val="3780340899"/>
                  </a:ext>
                </a:extLst>
              </a:tr>
              <a:tr h="1414759">
                <a:tc>
                  <a:txBody>
                    <a:bodyPr/>
                    <a:lstStyle/>
                    <a:p>
                      <a:r>
                        <a:rPr lang="en-US" sz="2800" dirty="0"/>
                        <a:t>Prevent pain &amp; injuries</a:t>
                      </a:r>
                    </a:p>
                  </a:txBody>
                  <a:tcPr/>
                </a:tc>
                <a:tc>
                  <a:txBody>
                    <a:bodyPr/>
                    <a:lstStyle/>
                    <a:p>
                      <a:r>
                        <a:rPr lang="en-US" sz="2800" dirty="0"/>
                        <a:t>Access to injury treatment</a:t>
                      </a:r>
                    </a:p>
                  </a:txBody>
                  <a:tcPr/>
                </a:tc>
                <a:tc>
                  <a:txBody>
                    <a:bodyPr/>
                    <a:lstStyle/>
                    <a:p>
                      <a:r>
                        <a:rPr lang="en-US" sz="2800" dirty="0"/>
                        <a:t>Access to SUD treatment</a:t>
                      </a:r>
                      <a:r>
                        <a:rPr lang="en-US" sz="2800" baseline="0" dirty="0"/>
                        <a:t> &amp; recovery support</a:t>
                      </a:r>
                      <a:endParaRPr lang="en-US" sz="2800" dirty="0"/>
                    </a:p>
                  </a:txBody>
                  <a:tcPr/>
                </a:tc>
                <a:extLst>
                  <a:ext uri="{0D108BD9-81ED-4DB2-BD59-A6C34878D82A}">
                    <a16:rowId xmlns:a16="http://schemas.microsoft.com/office/drawing/2014/main" val="971918641"/>
                  </a:ext>
                </a:extLst>
              </a:tr>
              <a:tr h="806229">
                <a:tc>
                  <a:txBody>
                    <a:bodyPr/>
                    <a:lstStyle/>
                    <a:p>
                      <a:r>
                        <a:rPr lang="en-US" sz="2800" dirty="0"/>
                        <a:t>Safety &amp; Health</a:t>
                      </a:r>
                      <a:r>
                        <a:rPr lang="en-US" sz="2800" baseline="0" dirty="0"/>
                        <a:t> Programs</a:t>
                      </a:r>
                      <a:endParaRPr lang="en-US" sz="2800" dirty="0"/>
                    </a:p>
                  </a:txBody>
                  <a:tcPr/>
                </a:tc>
                <a:tc>
                  <a:txBody>
                    <a:bodyPr/>
                    <a:lstStyle/>
                    <a:p>
                      <a:r>
                        <a:rPr lang="en-US" sz="2800" dirty="0"/>
                        <a:t>Paid</a:t>
                      </a:r>
                      <a:r>
                        <a:rPr lang="en-US" sz="2800" baseline="0" dirty="0"/>
                        <a:t> sick leave</a:t>
                      </a:r>
                      <a:endParaRPr lang="en-US" sz="2800" dirty="0"/>
                    </a:p>
                  </a:txBody>
                  <a:tcPr/>
                </a:tc>
                <a:tc>
                  <a:txBody>
                    <a:bodyPr/>
                    <a:lstStyle/>
                    <a:p>
                      <a:r>
                        <a:rPr lang="en-US" sz="2800" dirty="0"/>
                        <a:t>EAP/Peer support programs</a:t>
                      </a:r>
                    </a:p>
                  </a:txBody>
                  <a:tcPr/>
                </a:tc>
                <a:extLst>
                  <a:ext uri="{0D108BD9-81ED-4DB2-BD59-A6C34878D82A}">
                    <a16:rowId xmlns:a16="http://schemas.microsoft.com/office/drawing/2014/main" val="2749144663"/>
                  </a:ext>
                </a:extLst>
              </a:tr>
              <a:tr h="806229">
                <a:tc>
                  <a:txBody>
                    <a:bodyPr/>
                    <a:lstStyle/>
                    <a:p>
                      <a:r>
                        <a:rPr lang="en-US" sz="2800" dirty="0"/>
                        <a:t>Increase opioid</a:t>
                      </a:r>
                      <a:r>
                        <a:rPr lang="en-US" sz="2800" baseline="0" dirty="0"/>
                        <a:t> </a:t>
                      </a:r>
                      <a:r>
                        <a:rPr lang="en-US" sz="2800" dirty="0"/>
                        <a:t>awareness</a:t>
                      </a:r>
                    </a:p>
                  </a:txBody>
                  <a:tcPr/>
                </a:tc>
                <a:tc>
                  <a:txBody>
                    <a:bodyPr/>
                    <a:lstStyle/>
                    <a:p>
                      <a:r>
                        <a:rPr lang="en-US" sz="2800" dirty="0"/>
                        <a:t>Return</a:t>
                      </a:r>
                      <a:r>
                        <a:rPr lang="en-US" sz="2800" baseline="0" dirty="0"/>
                        <a:t> to work accommodations</a:t>
                      </a:r>
                      <a:endParaRPr lang="en-US" sz="2800" dirty="0"/>
                    </a:p>
                  </a:txBody>
                  <a:tcPr/>
                </a:tc>
                <a:tc>
                  <a:txBody>
                    <a:bodyPr/>
                    <a:lstStyle/>
                    <a:p>
                      <a:r>
                        <a:rPr lang="en-US" sz="2800" dirty="0"/>
                        <a:t>Naloxone/training</a:t>
                      </a:r>
                      <a:r>
                        <a:rPr lang="en-US" sz="2800" baseline="0" dirty="0"/>
                        <a:t> in the workplace</a:t>
                      </a:r>
                      <a:endParaRPr lang="en-US" sz="2800" dirty="0"/>
                    </a:p>
                  </a:txBody>
                  <a:tcPr/>
                </a:tc>
                <a:extLst>
                  <a:ext uri="{0D108BD9-81ED-4DB2-BD59-A6C34878D82A}">
                    <a16:rowId xmlns:a16="http://schemas.microsoft.com/office/drawing/2014/main" val="3271722230"/>
                  </a:ext>
                </a:extLst>
              </a:tr>
            </a:tbl>
          </a:graphicData>
        </a:graphic>
      </p:graphicFrame>
      <p:sp>
        <p:nvSpPr>
          <p:cNvPr id="8" name="Oval 7">
            <a:extLst>
              <a:ext uri="{C183D7F6-B498-43B3-948B-1728B52AA6E4}">
                <adec:decorative xmlns:adec="http://schemas.microsoft.com/office/drawing/2017/decorative" val="1"/>
              </a:ext>
            </a:extLst>
          </p:cNvPr>
          <p:cNvSpPr/>
          <p:nvPr/>
        </p:nvSpPr>
        <p:spPr>
          <a:xfrm>
            <a:off x="417095" y="1331495"/>
            <a:ext cx="7796463" cy="4848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173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342" y="180770"/>
            <a:ext cx="10515600" cy="1325563"/>
          </a:xfrm>
        </p:spPr>
        <p:txBody>
          <a:bodyPr/>
          <a:lstStyle/>
          <a:p>
            <a:r>
              <a:rPr lang="en-US" dirty="0">
                <a:latin typeface="Arial" panose="020B0604020202020204" pitchFamily="34" charset="0"/>
                <a:cs typeface="Arial" panose="020B0604020202020204" pitchFamily="34" charset="0"/>
              </a:rPr>
              <a:t>Opioid Prevention - Workplace injuries</a:t>
            </a:r>
          </a:p>
        </p:txBody>
      </p:sp>
      <p:sp>
        <p:nvSpPr>
          <p:cNvPr id="3" name="Content Placeholder 2"/>
          <p:cNvSpPr>
            <a:spLocks noGrp="1"/>
          </p:cNvSpPr>
          <p:nvPr>
            <p:ph idx="1"/>
          </p:nvPr>
        </p:nvSpPr>
        <p:spPr>
          <a:xfrm>
            <a:off x="838200" y="1825625"/>
            <a:ext cx="7635240" cy="4351338"/>
          </a:xfrm>
        </p:spPr>
        <p:txBody>
          <a:bodyPr>
            <a:normAutofit/>
          </a:bodyPr>
          <a:lstStyle/>
          <a:p>
            <a:pPr marL="0" lvl="0" indent="0">
              <a:lnSpc>
                <a:spcPct val="100000"/>
              </a:lnSpc>
              <a:spcBef>
                <a:spcPts val="0"/>
              </a:spcBef>
              <a:buNone/>
            </a:pPr>
            <a:r>
              <a:rPr lang="en-US" dirty="0">
                <a:solidFill>
                  <a:prstClr val="black"/>
                </a:solidFill>
                <a:latin typeface="Arial" panose="020B0604020202020204" pitchFamily="34" charset="0"/>
                <a:cs typeface="Arial" panose="020B0604020202020204" pitchFamily="34" charset="0"/>
              </a:rPr>
              <a:t>BEFORE INJURY - Identify and control job hazards to prevent injuries which may expose workers to opioids </a:t>
            </a:r>
            <a:r>
              <a:rPr lang="en-US" dirty="0">
                <a:latin typeface="Arial" panose="020B0604020202020204" pitchFamily="34" charset="0"/>
                <a:cs typeface="Arial" panose="020B0604020202020204" pitchFamily="34" charset="0"/>
              </a:rPr>
              <a:t>during</a:t>
            </a:r>
            <a:r>
              <a:rPr lang="en-US" dirty="0">
                <a:solidFill>
                  <a:prstClr val="black"/>
                </a:solidFill>
                <a:latin typeface="Arial" panose="020B0604020202020204" pitchFamily="34" charset="0"/>
                <a:cs typeface="Arial" panose="020B0604020202020204" pitchFamily="34" charset="0"/>
              </a:rPr>
              <a:t> treatment for pain.</a:t>
            </a:r>
          </a:p>
          <a:p>
            <a:pPr marL="0" lvl="0" indent="0">
              <a:lnSpc>
                <a:spcPct val="100000"/>
              </a:lnSpc>
              <a:spcBef>
                <a:spcPts val="0"/>
              </a:spcBef>
              <a:buNone/>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n-US" dirty="0">
                <a:solidFill>
                  <a:prstClr val="black"/>
                </a:solidFill>
                <a:latin typeface="Arial" panose="020B0604020202020204" pitchFamily="34" charset="0"/>
                <a:cs typeface="Arial" panose="020B0604020202020204" pitchFamily="34" charset="0"/>
              </a:rPr>
              <a:t>AFTER INJURY - Provide access to alternative pain treatment, assistance with workers’ compensation, paid sick leave, and return to work accommodations.</a:t>
            </a:r>
          </a:p>
          <a:p>
            <a:endParaRPr lang="en-US" dirty="0"/>
          </a:p>
        </p:txBody>
      </p:sp>
      <p:pic>
        <p:nvPicPr>
          <p:cNvPr id="5" name="Picture 4" descr="A person with an ice pack on their wris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9310" y="1690688"/>
            <a:ext cx="2889754" cy="4066384"/>
          </a:xfrm>
          <a:prstGeom prst="rect">
            <a:avLst/>
          </a:prstGeom>
        </p:spPr>
      </p:pic>
      <p:sp>
        <p:nvSpPr>
          <p:cNvPr id="4" name="Slide Number Placeholder 3"/>
          <p:cNvSpPr>
            <a:spLocks noGrp="1"/>
          </p:cNvSpPr>
          <p:nvPr>
            <p:ph type="sldNum" sz="quarter" idx="12"/>
          </p:nvPr>
        </p:nvSpPr>
        <p:spPr/>
        <p:txBody>
          <a:bodyPr/>
          <a:lstStyle/>
          <a:p>
            <a:fld id="{6078A11C-08CE-4F11-A7A7-A43B6841AD3F}" type="slidenum">
              <a:rPr lang="en-US" smtClean="0"/>
              <a:t>34</a:t>
            </a:fld>
            <a:endParaRPr lang="en-US"/>
          </a:p>
        </p:txBody>
      </p:sp>
    </p:spTree>
    <p:extLst>
      <p:ext uri="{BB962C8B-B14F-4D97-AF65-F5344CB8AC3E}">
        <p14:creationId xmlns:p14="http://schemas.microsoft.com/office/powerpoint/2010/main" val="245206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C95B-C97B-462A-82F9-3D0DBBECCEA2}"/>
              </a:ext>
            </a:extLst>
          </p:cNvPr>
          <p:cNvSpPr>
            <a:spLocks noGrp="1"/>
          </p:cNvSpPr>
          <p:nvPr>
            <p:ph type="title"/>
          </p:nvPr>
        </p:nvSpPr>
        <p:spPr>
          <a:xfrm>
            <a:off x="631723" y="174690"/>
            <a:ext cx="10515600" cy="1325563"/>
          </a:xfrm>
        </p:spPr>
        <p:txBody>
          <a:bodyPr/>
          <a:lstStyle/>
          <a:p>
            <a:r>
              <a:rPr lang="en-US" dirty="0">
                <a:latin typeface="Arial" panose="020B0604020202020204" pitchFamily="34" charset="0"/>
                <a:cs typeface="Arial" panose="020B0604020202020204" pitchFamily="34" charset="0"/>
              </a:rPr>
              <a:t>Musculoskeletal Injuries</a:t>
            </a:r>
          </a:p>
        </p:txBody>
      </p:sp>
      <p:sp>
        <p:nvSpPr>
          <p:cNvPr id="3" name="Content Placeholder 2">
            <a:extLst>
              <a:ext uri="{FF2B5EF4-FFF2-40B4-BE49-F238E27FC236}">
                <a16:creationId xmlns:a16="http://schemas.microsoft.com/office/drawing/2014/main" id="{22A6F984-CDCD-44E5-8868-8DC5CC5595CE}"/>
              </a:ext>
            </a:extLst>
          </p:cNvPr>
          <p:cNvSpPr>
            <a:spLocks noGrp="1"/>
          </p:cNvSpPr>
          <p:nvPr>
            <p:ph idx="1"/>
          </p:nvPr>
        </p:nvSpPr>
        <p:spPr>
          <a:xfrm>
            <a:off x="425246" y="1460592"/>
            <a:ext cx="6040100" cy="4895757"/>
          </a:xfrm>
        </p:spPr>
        <p:txBody>
          <a:bodyPr>
            <a:normAutofit/>
          </a:bodyPr>
          <a:lstStyle/>
          <a:p>
            <a:pPr marL="457200" indent="-457200"/>
            <a:r>
              <a:rPr lang="en-US" sz="2400" dirty="0">
                <a:latin typeface="Arial" panose="020B0604020202020204" pitchFamily="34" charset="0"/>
                <a:cs typeface="Arial" panose="020B0604020202020204" pitchFamily="34" charset="0"/>
              </a:rPr>
              <a:t>Musculoskeletal includes your muscles, nerves, ligaments and tendons</a:t>
            </a:r>
          </a:p>
          <a:p>
            <a:pPr marL="457200" indent="-457200"/>
            <a:r>
              <a:rPr lang="en-US" sz="2400" dirty="0">
                <a:latin typeface="Arial" panose="020B0604020202020204" pitchFamily="34" charset="0"/>
                <a:cs typeface="Arial" panose="020B0604020202020204" pitchFamily="34" charset="0"/>
              </a:rPr>
              <a:t>Injuries caused by lifting, bending, reaching, pushing, pulling, moving heavy loads, working in awkward body postures, and performing repetitive tasks</a:t>
            </a:r>
          </a:p>
          <a:p>
            <a:pPr marL="457200" indent="-457200"/>
            <a:r>
              <a:rPr lang="en-US" sz="2400" dirty="0">
                <a:latin typeface="Arial" panose="020B0604020202020204" pitchFamily="34" charset="0"/>
                <a:cs typeface="Arial" panose="020B0604020202020204" pitchFamily="34" charset="0"/>
              </a:rPr>
              <a:t>Examples: Low back injuries, muscle strains, tendinitis, shoulder rotator cuff, carpal tunnel syndrome, trigger finger</a:t>
            </a:r>
          </a:p>
        </p:txBody>
      </p:sp>
      <p:sp>
        <p:nvSpPr>
          <p:cNvPr id="6" name="Slide Number Placeholder 5">
            <a:extLst>
              <a:ext uri="{FF2B5EF4-FFF2-40B4-BE49-F238E27FC236}">
                <a16:creationId xmlns:a16="http://schemas.microsoft.com/office/drawing/2014/main" id="{D78C23B9-C48F-442B-8B69-48E3FF7A6C21}"/>
              </a:ext>
            </a:extLst>
          </p:cNvPr>
          <p:cNvSpPr>
            <a:spLocks noGrp="1"/>
          </p:cNvSpPr>
          <p:nvPr>
            <p:ph type="sldNum" sz="quarter" idx="12"/>
          </p:nvPr>
        </p:nvSpPr>
        <p:spPr/>
        <p:txBody>
          <a:bodyPr/>
          <a:lstStyle/>
          <a:p>
            <a:fld id="{3295B7C4-B768-B345-B706-EB947EE70A49}" type="slidenum">
              <a:rPr lang="en-US" smtClean="0"/>
              <a:pPr/>
              <a:t>35</a:t>
            </a:fld>
            <a:endParaRPr lang="en-US" dirty="0"/>
          </a:p>
        </p:txBody>
      </p:sp>
      <p:pic>
        <p:nvPicPr>
          <p:cNvPr id="4" name="Picture 3" descr="A person incorrectly lifting a heavy and awkward box">
            <a:extLst>
              <a:ext uri="{FF2B5EF4-FFF2-40B4-BE49-F238E27FC236}">
                <a16:creationId xmlns:a16="http://schemas.microsoft.com/office/drawing/2014/main" id="{2565DA7B-7C17-F5E2-3D1C-C0B542209A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4342" y="1500253"/>
            <a:ext cx="4639458" cy="3084843"/>
          </a:xfrm>
          <a:prstGeom prst="rect">
            <a:avLst/>
          </a:prstGeom>
        </p:spPr>
      </p:pic>
    </p:spTree>
    <p:extLst>
      <p:ext uri="{BB962C8B-B14F-4D97-AF65-F5344CB8AC3E}">
        <p14:creationId xmlns:p14="http://schemas.microsoft.com/office/powerpoint/2010/main" val="3148117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AA6A-C862-4127-A8C9-67EFB7CEBF23}"/>
              </a:ext>
            </a:extLst>
          </p:cNvPr>
          <p:cNvSpPr>
            <a:spLocks noGrp="1"/>
          </p:cNvSpPr>
          <p:nvPr>
            <p:ph type="title"/>
          </p:nvPr>
        </p:nvSpPr>
        <p:spPr>
          <a:xfrm>
            <a:off x="538480" y="191505"/>
            <a:ext cx="10515600" cy="1325563"/>
          </a:xfrm>
        </p:spPr>
        <p:txBody>
          <a:bodyPr/>
          <a:lstStyle/>
          <a:p>
            <a:r>
              <a:rPr lang="en-US" dirty="0">
                <a:latin typeface="Arial" panose="020B0604020202020204" pitchFamily="34" charset="0"/>
                <a:cs typeface="Arial" panose="020B0604020202020204" pitchFamily="34" charset="0"/>
              </a:rPr>
              <a:t>Musculoskeletal Injuries (continued)</a:t>
            </a:r>
          </a:p>
        </p:txBody>
      </p:sp>
      <p:sp>
        <p:nvSpPr>
          <p:cNvPr id="3" name="Content Placeholder 2">
            <a:extLst>
              <a:ext uri="{FF2B5EF4-FFF2-40B4-BE49-F238E27FC236}">
                <a16:creationId xmlns:a16="http://schemas.microsoft.com/office/drawing/2014/main" id="{65FFF0BE-AB83-4D44-8C37-E484497A32A5}"/>
              </a:ext>
            </a:extLst>
          </p:cNvPr>
          <p:cNvSpPr>
            <a:spLocks noGrp="1"/>
          </p:cNvSpPr>
          <p:nvPr>
            <p:ph sz="half" idx="1"/>
          </p:nvPr>
        </p:nvSpPr>
        <p:spPr>
          <a:xfrm>
            <a:off x="538480" y="1461710"/>
            <a:ext cx="10989905" cy="4594845"/>
          </a:xfrm>
        </p:spPr>
        <p:txBody>
          <a:bodyPr>
            <a:normAutofit/>
          </a:bodyPr>
          <a:lstStyle/>
          <a:p>
            <a:pPr marL="461963" indent="-461963"/>
            <a:r>
              <a:rPr lang="en-US" sz="3100" dirty="0">
                <a:latin typeface="Arial" panose="020B0604020202020204" pitchFamily="34" charset="0"/>
                <a:cs typeface="Arial" panose="020B0604020202020204" pitchFamily="34" charset="0"/>
              </a:rPr>
              <a:t>Among the most frequent reported causes of lost work time</a:t>
            </a:r>
          </a:p>
          <a:p>
            <a:pPr marL="461963" indent="-461963"/>
            <a:r>
              <a:rPr lang="en-US" sz="3100" dirty="0">
                <a:latin typeface="Arial" panose="020B0604020202020204" pitchFamily="34" charset="0"/>
                <a:cs typeface="Arial" panose="020B0604020202020204" pitchFamily="34" charset="0"/>
              </a:rPr>
              <a:t>High risk occupations include Emergency Responders and Manufacturing &amp; Construction jobs</a:t>
            </a:r>
          </a:p>
          <a:p>
            <a:pPr marL="461963" indent="-461963"/>
            <a:r>
              <a:rPr lang="en-US" sz="3100" dirty="0">
                <a:latin typeface="Arial" panose="020B0604020202020204" pitchFamily="34" charset="0"/>
                <a:cs typeface="Arial" panose="020B0604020202020204" pitchFamily="34" charset="0"/>
              </a:rPr>
              <a:t>Associated with widespread use of prescription pain medication</a:t>
            </a:r>
          </a:p>
          <a:p>
            <a:pPr marL="461963" indent="-461963"/>
            <a:r>
              <a:rPr lang="en-US" sz="3100" dirty="0">
                <a:latin typeface="Arial" panose="020B0604020202020204" pitchFamily="34" charset="0"/>
                <a:cs typeface="Arial" panose="020B0604020202020204" pitchFamily="34" charset="0"/>
              </a:rPr>
              <a:t>Can often be prevented through ergonomics – creating better workplaces. This may involve tools, workstations, and tasks designed to reduce musculoskeletal injuries.</a:t>
            </a:r>
          </a:p>
          <a:p>
            <a:pPr marL="461963" indent="-461963"/>
            <a:endParaRPr lang="en-US"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D27E876-25F9-47FC-8776-3252B01F734F}"/>
              </a:ext>
            </a:extLst>
          </p:cNvPr>
          <p:cNvSpPr>
            <a:spLocks noGrp="1"/>
          </p:cNvSpPr>
          <p:nvPr>
            <p:ph type="sldNum" sz="quarter" idx="12"/>
          </p:nvPr>
        </p:nvSpPr>
        <p:spPr/>
        <p:txBody>
          <a:bodyPr/>
          <a:lstStyle/>
          <a:p>
            <a:fld id="{3295B7C4-B768-B345-B706-EB947EE70A49}" type="slidenum">
              <a:rPr lang="en-US" smtClean="0"/>
              <a:pPr/>
              <a:t>36</a:t>
            </a:fld>
            <a:endParaRPr lang="en-US" dirty="0"/>
          </a:p>
        </p:txBody>
      </p:sp>
    </p:spTree>
    <p:extLst>
      <p:ext uri="{BB962C8B-B14F-4D97-AF65-F5344CB8AC3E}">
        <p14:creationId xmlns:p14="http://schemas.microsoft.com/office/powerpoint/2010/main" val="3868747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6174-CA29-49EC-A2CF-B94C7B4CA322}"/>
              </a:ext>
            </a:extLst>
          </p:cNvPr>
          <p:cNvSpPr>
            <a:spLocks noGrp="1"/>
          </p:cNvSpPr>
          <p:nvPr>
            <p:ph type="title"/>
          </p:nvPr>
        </p:nvSpPr>
        <p:spPr>
          <a:xfrm>
            <a:off x="487323" y="424558"/>
            <a:ext cx="11070265" cy="1325563"/>
          </a:xfrm>
        </p:spPr>
        <p:txBody>
          <a:bodyPr>
            <a:normAutofit/>
          </a:bodyPr>
          <a:lstStyle/>
          <a:p>
            <a:r>
              <a:rPr lang="en-US" sz="4000" dirty="0">
                <a:latin typeface="Arial" panose="020B0604020202020204" pitchFamily="34" charset="0"/>
                <a:cs typeface="Arial" panose="020B0604020202020204" pitchFamily="34" charset="0"/>
              </a:rPr>
              <a:t>Gaps Leading to Stress, Injury, Illness, and Pain</a:t>
            </a:r>
          </a:p>
        </p:txBody>
      </p:sp>
      <p:sp>
        <p:nvSpPr>
          <p:cNvPr id="6" name="Content Placeholder 5">
            <a:extLst>
              <a:ext uri="{FF2B5EF4-FFF2-40B4-BE49-F238E27FC236}">
                <a16:creationId xmlns:a16="http://schemas.microsoft.com/office/drawing/2014/main" id="{A6263BC8-8AC3-4C68-B77D-BC816B7CD159}"/>
              </a:ext>
            </a:extLst>
          </p:cNvPr>
          <p:cNvSpPr>
            <a:spLocks noGrp="1"/>
          </p:cNvSpPr>
          <p:nvPr>
            <p:ph sz="half" idx="1"/>
          </p:nvPr>
        </p:nvSpPr>
        <p:spPr>
          <a:xfrm>
            <a:off x="1004278" y="1750121"/>
            <a:ext cx="4629606" cy="4456587"/>
          </a:xfrm>
        </p:spPr>
        <p:txBody>
          <a:bodyPr>
            <a:noAutofit/>
          </a:bodyPr>
          <a:lstStyle/>
          <a:p>
            <a:pPr marL="0" indent="0">
              <a:buNone/>
            </a:pPr>
            <a:r>
              <a:rPr lang="en-US" sz="2200" b="1" dirty="0">
                <a:latin typeface="Arial" panose="020B0604020202020204" pitchFamily="34" charset="0"/>
                <a:cs typeface="Arial" panose="020B0604020202020204" pitchFamily="34" charset="0"/>
              </a:rPr>
              <a:t>Outdated or no OSHA standards:</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Ergonomics</a:t>
            </a:r>
          </a:p>
          <a:p>
            <a:r>
              <a:rPr lang="en-US" sz="2400" dirty="0">
                <a:latin typeface="Arial" panose="020B0604020202020204" pitchFamily="34" charset="0"/>
                <a:cs typeface="Arial" panose="020B0604020202020204" pitchFamily="34" charset="0"/>
              </a:rPr>
              <a:t>Outdated chemical standards</a:t>
            </a:r>
          </a:p>
          <a:p>
            <a:r>
              <a:rPr lang="en-US" sz="2400" dirty="0">
                <a:latin typeface="Arial" panose="020B0604020202020204" pitchFamily="34" charset="0"/>
                <a:cs typeface="Arial" panose="020B0604020202020204" pitchFamily="34" charset="0"/>
              </a:rPr>
              <a:t>Slips, trips, and falls</a:t>
            </a:r>
          </a:p>
          <a:p>
            <a:r>
              <a:rPr lang="en-US" sz="2400" dirty="0">
                <a:latin typeface="Arial" panose="020B0604020202020204" pitchFamily="34" charset="0"/>
                <a:cs typeface="Arial" panose="020B0604020202020204" pitchFamily="34" charset="0"/>
              </a:rPr>
              <a:t>Minimum staffing</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Workplace violence prevention</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Indoor air quality</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Hazardous drugs in health care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Psychological health at work</a:t>
            </a:r>
          </a:p>
          <a:p>
            <a:endParaRPr lang="en-US" sz="2200" dirty="0"/>
          </a:p>
        </p:txBody>
      </p:sp>
      <p:sp>
        <p:nvSpPr>
          <p:cNvPr id="3" name="Content Placeholder 2">
            <a:extLst>
              <a:ext uri="{FF2B5EF4-FFF2-40B4-BE49-F238E27FC236}">
                <a16:creationId xmlns:a16="http://schemas.microsoft.com/office/drawing/2014/main" id="{B9D2ECEA-F504-4A26-97C2-1BFC65714E7A}"/>
              </a:ext>
            </a:extLst>
          </p:cNvPr>
          <p:cNvSpPr>
            <a:spLocks noGrp="1"/>
          </p:cNvSpPr>
          <p:nvPr>
            <p:ph sz="half" idx="2"/>
          </p:nvPr>
        </p:nvSpPr>
        <p:spPr>
          <a:xfrm>
            <a:off x="6022456" y="1750121"/>
            <a:ext cx="5362767" cy="4720493"/>
          </a:xfrm>
        </p:spPr>
        <p:txBody>
          <a:bodyPr>
            <a:noAutofit/>
          </a:bodyPr>
          <a:lstStyle/>
          <a:p>
            <a:pPr marL="0" indent="0">
              <a:buNone/>
            </a:pPr>
            <a:r>
              <a:rPr lang="en-US" sz="2200" b="1" dirty="0">
                <a:latin typeface="Arial" panose="020B0604020202020204" pitchFamily="34" charset="0"/>
                <a:cs typeface="Arial" panose="020B0604020202020204" pitchFamily="34" charset="0"/>
              </a:rPr>
              <a:t>Other potential gaps:</a:t>
            </a:r>
          </a:p>
          <a:p>
            <a:r>
              <a:rPr lang="en-US" sz="2400" dirty="0">
                <a:latin typeface="Arial" panose="020B0604020202020204" pitchFamily="34" charset="0"/>
                <a:cs typeface="Arial" panose="020B0604020202020204" pitchFamily="34" charset="0"/>
              </a:rPr>
              <a:t>Lack of management commitment/worker involvement</a:t>
            </a:r>
          </a:p>
          <a:p>
            <a:r>
              <a:rPr lang="en-US" sz="2400" dirty="0">
                <a:latin typeface="Arial" panose="020B0604020202020204" pitchFamily="34" charset="0"/>
                <a:cs typeface="Arial" panose="020B0604020202020204" pitchFamily="34" charset="0"/>
              </a:rPr>
              <a:t>Safety culture/safety climate</a:t>
            </a:r>
          </a:p>
          <a:p>
            <a:r>
              <a:rPr lang="en-US" sz="2400" dirty="0">
                <a:latin typeface="Arial" panose="020B0604020202020204" pitchFamily="34" charset="0"/>
                <a:cs typeface="Arial" panose="020B0604020202020204" pitchFamily="34" charset="0"/>
              </a:rPr>
              <a:t>Inadequate hazardous assessment and control</a:t>
            </a:r>
          </a:p>
          <a:p>
            <a:r>
              <a:rPr lang="en-US" sz="2400" dirty="0">
                <a:latin typeface="Arial" panose="020B0604020202020204" pitchFamily="34" charset="0"/>
                <a:cs typeface="Arial" panose="020B0604020202020204" pitchFamily="34" charset="0"/>
              </a:rPr>
              <a:t>Occupational stress and bullying</a:t>
            </a:r>
          </a:p>
          <a:p>
            <a:r>
              <a:rPr lang="en-US" sz="2400" dirty="0">
                <a:latin typeface="Arial" panose="020B0604020202020204" pitchFamily="34" charset="0"/>
                <a:cs typeface="Arial" panose="020B0604020202020204" pitchFamily="34" charset="0"/>
              </a:rPr>
              <a:t>Lack support systems: sick leave, employee assistance programs, family leave</a:t>
            </a:r>
          </a:p>
        </p:txBody>
      </p:sp>
      <p:sp>
        <p:nvSpPr>
          <p:cNvPr id="5" name="Slide Number Placeholder 4">
            <a:extLst>
              <a:ext uri="{FF2B5EF4-FFF2-40B4-BE49-F238E27FC236}">
                <a16:creationId xmlns:a16="http://schemas.microsoft.com/office/drawing/2014/main" id="{13B78DDF-AA3D-433F-B401-AFBDB2612E99}"/>
              </a:ext>
            </a:extLst>
          </p:cNvPr>
          <p:cNvSpPr>
            <a:spLocks noGrp="1"/>
          </p:cNvSpPr>
          <p:nvPr>
            <p:ph type="sldNum" sz="quarter" idx="12"/>
          </p:nvPr>
        </p:nvSpPr>
        <p:spPr/>
        <p:txBody>
          <a:bodyPr/>
          <a:lstStyle/>
          <a:p>
            <a:fld id="{3295B7C4-B768-B345-B706-EB947EE70A49}" type="slidenum">
              <a:rPr lang="en-US" smtClean="0"/>
              <a:pPr/>
              <a:t>37</a:t>
            </a:fld>
            <a:endParaRPr lang="en-US" dirty="0"/>
          </a:p>
        </p:txBody>
      </p:sp>
    </p:spTree>
    <p:extLst>
      <p:ext uri="{BB962C8B-B14F-4D97-AF65-F5344CB8AC3E}">
        <p14:creationId xmlns:p14="http://schemas.microsoft.com/office/powerpoint/2010/main" val="25628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BF87-3F9B-4F5F-948A-A6BEE9D303C0}"/>
              </a:ext>
            </a:extLst>
          </p:cNvPr>
          <p:cNvSpPr>
            <a:spLocks noGrp="1"/>
          </p:cNvSpPr>
          <p:nvPr>
            <p:ph type="title"/>
          </p:nvPr>
        </p:nvSpPr>
        <p:spPr>
          <a:xfrm>
            <a:off x="651244" y="450186"/>
            <a:ext cx="10889512" cy="1325563"/>
          </a:xfrm>
        </p:spPr>
        <p:txBody>
          <a:bodyPr>
            <a:normAutofit/>
          </a:bodyPr>
          <a:lstStyle/>
          <a:p>
            <a:r>
              <a:rPr lang="en-US" sz="4000" dirty="0">
                <a:latin typeface="Arial" panose="020B0604020202020204" pitchFamily="34" charset="0"/>
                <a:cs typeface="Arial" panose="020B0604020202020204" pitchFamily="34" charset="0"/>
              </a:rPr>
              <a:t>Safety and Health Programs in Your Workplace </a:t>
            </a:r>
          </a:p>
        </p:txBody>
      </p:sp>
      <p:sp>
        <p:nvSpPr>
          <p:cNvPr id="3" name="Content Placeholder 2">
            <a:extLst>
              <a:ext uri="{FF2B5EF4-FFF2-40B4-BE49-F238E27FC236}">
                <a16:creationId xmlns:a16="http://schemas.microsoft.com/office/drawing/2014/main" id="{54955C87-ABD7-4F33-A313-CC909AD6A844}"/>
              </a:ext>
            </a:extLst>
          </p:cNvPr>
          <p:cNvSpPr>
            <a:spLocks noGrp="1"/>
          </p:cNvSpPr>
          <p:nvPr>
            <p:ph idx="1"/>
          </p:nvPr>
        </p:nvSpPr>
        <p:spPr>
          <a:xfrm>
            <a:off x="838200" y="1890380"/>
            <a:ext cx="10515600" cy="4351338"/>
          </a:xfrm>
        </p:spPr>
        <p:txBody>
          <a:bodyPr/>
          <a:lstStyle/>
          <a:p>
            <a:pPr marL="0" indent="0">
              <a:buNone/>
            </a:pPr>
            <a:r>
              <a:rPr lang="en-US" dirty="0">
                <a:latin typeface="Arial" panose="020B0604020202020204" pitchFamily="34" charset="0"/>
                <a:cs typeface="Arial" panose="020B0604020202020204" pitchFamily="34" charset="0"/>
              </a:rPr>
              <a:t>Consider the strengths and weaknesses of existing prevention programs and ideas for improvement. </a:t>
            </a:r>
          </a:p>
          <a:p>
            <a:pPr marL="514350" indent="-514350">
              <a:buFont typeface="+mj-lt"/>
              <a:buAutoNum type="arabicPeriod"/>
            </a:pPr>
            <a:r>
              <a:rPr lang="en-US" dirty="0">
                <a:latin typeface="Arial" panose="020B0604020202020204" pitchFamily="34" charset="0"/>
                <a:cs typeface="Arial" panose="020B0604020202020204" pitchFamily="34" charset="0"/>
              </a:rPr>
              <a:t>Are current programs for identifying and controlling hazards effective? What are the gaps?</a:t>
            </a:r>
          </a:p>
          <a:p>
            <a:pPr marL="514350" indent="-514350">
              <a:buFont typeface="+mj-lt"/>
              <a:buAutoNum type="arabicPeriod"/>
            </a:pPr>
            <a:r>
              <a:rPr lang="en-US" dirty="0">
                <a:latin typeface="Arial" panose="020B0604020202020204" pitchFamily="34" charset="0"/>
                <a:cs typeface="Arial" panose="020B0604020202020204" pitchFamily="34" charset="0"/>
              </a:rPr>
              <a:t>Are current systems for reporting and investigating incidents effective? What are the gaps?</a:t>
            </a:r>
          </a:p>
          <a:p>
            <a:pPr marL="514350" indent="-514350">
              <a:buFont typeface="+mj-lt"/>
              <a:buAutoNum type="arabicPeriod"/>
            </a:pPr>
            <a:r>
              <a:rPr lang="en-US" dirty="0">
                <a:latin typeface="Arial" panose="020B0604020202020204" pitchFamily="34" charset="0"/>
                <a:cs typeface="Arial" panose="020B0604020202020204" pitchFamily="34" charset="0"/>
              </a:rPr>
              <a:t>Are current committees and procedures for managing the safety and health program effective? What are the gaps?</a:t>
            </a:r>
          </a:p>
          <a:p>
            <a:endParaRPr lang="en-US" dirty="0"/>
          </a:p>
        </p:txBody>
      </p:sp>
      <p:sp>
        <p:nvSpPr>
          <p:cNvPr id="7" name="Slide Number Placeholder 6">
            <a:extLst>
              <a:ext uri="{FF2B5EF4-FFF2-40B4-BE49-F238E27FC236}">
                <a16:creationId xmlns:a16="http://schemas.microsoft.com/office/drawing/2014/main" id="{F1CDDD41-0D88-4DAE-956A-59A9637A1261}"/>
              </a:ext>
            </a:extLst>
          </p:cNvPr>
          <p:cNvSpPr>
            <a:spLocks noGrp="1"/>
          </p:cNvSpPr>
          <p:nvPr>
            <p:ph type="sldNum" sz="quarter" idx="12"/>
          </p:nvPr>
        </p:nvSpPr>
        <p:spPr/>
        <p:txBody>
          <a:bodyPr/>
          <a:lstStyle/>
          <a:p>
            <a:fld id="{3295B7C4-B768-B345-B706-EB947EE70A49}" type="slidenum">
              <a:rPr lang="en-US" smtClean="0"/>
              <a:pPr/>
              <a:t>38</a:t>
            </a:fld>
            <a:endParaRPr lang="en-US" dirty="0"/>
          </a:p>
        </p:txBody>
      </p:sp>
    </p:spTree>
    <p:extLst>
      <p:ext uri="{BB962C8B-B14F-4D97-AF65-F5344CB8AC3E}">
        <p14:creationId xmlns:p14="http://schemas.microsoft.com/office/powerpoint/2010/main" val="2186268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3E2B-1706-4350-95B0-B4188C44B21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Small Group Activity (Topic 1)</a:t>
            </a:r>
          </a:p>
        </p:txBody>
      </p:sp>
      <p:sp>
        <p:nvSpPr>
          <p:cNvPr id="6" name="Content Placeholder 5">
            <a:extLst>
              <a:ext uri="{FF2B5EF4-FFF2-40B4-BE49-F238E27FC236}">
                <a16:creationId xmlns:a16="http://schemas.microsoft.com/office/drawing/2014/main" id="{4C85018D-940F-4F6A-B89C-3616BEC4FCB1}"/>
              </a:ext>
            </a:extLst>
          </p:cNvPr>
          <p:cNvSpPr>
            <a:spLocks noGrp="1"/>
          </p:cNvSpPr>
          <p:nvPr>
            <p:ph idx="1"/>
          </p:nvPr>
        </p:nvSpPr>
        <p:spPr>
          <a:xfrm>
            <a:off x="936520" y="1825625"/>
            <a:ext cx="10642600" cy="4351338"/>
          </a:xfrm>
        </p:spPr>
        <p:txBody>
          <a:bodyPr/>
          <a:lstStyle/>
          <a:p>
            <a:pPr marL="0" indent="0">
              <a:buNone/>
            </a:pPr>
            <a:r>
              <a:rPr lang="en-US" b="1" dirty="0">
                <a:latin typeface="Arial" panose="020B0604020202020204" pitchFamily="34" charset="0"/>
                <a:cs typeface="Arial" panose="020B0604020202020204" pitchFamily="34" charset="0"/>
              </a:rPr>
              <a:t>Prevention of injuries that can lead to pain treatment or substance use</a:t>
            </a:r>
          </a:p>
          <a:p>
            <a:pPr marL="12700" indent="-12700"/>
            <a:endParaRPr lang="en-US" b="1" dirty="0">
              <a:latin typeface="Arial" panose="020B0604020202020204" pitchFamily="34" charset="0"/>
              <a:cs typeface="Arial" panose="020B0604020202020204" pitchFamily="34" charset="0"/>
            </a:endParaRPr>
          </a:p>
          <a:p>
            <a:pPr marL="225425" indent="-225425"/>
            <a:r>
              <a:rPr lang="en-US" b="1" dirty="0">
                <a:latin typeface="Arial" panose="020B0604020202020204" pitchFamily="34" charset="0"/>
                <a:cs typeface="Arial" panose="020B0604020202020204" pitchFamily="34" charset="0"/>
              </a:rPr>
              <a:t>Time for activity: </a:t>
            </a:r>
            <a:r>
              <a:rPr lang="en-US" dirty="0">
                <a:latin typeface="Arial" panose="020B0604020202020204" pitchFamily="34" charset="0"/>
                <a:cs typeface="Arial" panose="020B0604020202020204" pitchFamily="34" charset="0"/>
              </a:rPr>
              <a:t>10-15 minutes</a:t>
            </a:r>
          </a:p>
          <a:p>
            <a:pPr marL="225425" indent="-225425"/>
            <a:r>
              <a:rPr lang="en-US" b="1" dirty="0">
                <a:latin typeface="Arial" panose="020B0604020202020204" pitchFamily="34" charset="0"/>
                <a:cs typeface="Arial" panose="020B0604020202020204" pitchFamily="34" charset="0"/>
              </a:rPr>
              <a:t>Objective: </a:t>
            </a:r>
            <a:r>
              <a:rPr lang="en-US" dirty="0">
                <a:latin typeface="Arial" panose="020B0604020202020204" pitchFamily="34" charset="0"/>
                <a:cs typeface="Arial" panose="020B0604020202020204" pitchFamily="34" charset="0"/>
              </a:rPr>
              <a:t>Document opportunities to identify and control workplace hazards</a:t>
            </a:r>
          </a:p>
          <a:p>
            <a:pPr marL="225425" indent="-225425"/>
            <a:r>
              <a:rPr lang="en-US" b="1" dirty="0">
                <a:latin typeface="Arial" panose="020B0604020202020204" pitchFamily="34" charset="0"/>
                <a:cs typeface="Arial" panose="020B0604020202020204" pitchFamily="34" charset="0"/>
              </a:rPr>
              <a:t>Task: </a:t>
            </a:r>
            <a:r>
              <a:rPr lang="en-US" dirty="0">
                <a:latin typeface="Arial" panose="020B0604020202020204" pitchFamily="34" charset="0"/>
                <a:cs typeface="Arial" panose="020B0604020202020204" pitchFamily="34" charset="0"/>
              </a:rPr>
              <a:t>Choose one or more workplace hazards and brainstorm ideas on how the problems could be evaluated, documented, and prevented</a:t>
            </a:r>
          </a:p>
        </p:txBody>
      </p:sp>
      <p:sp>
        <p:nvSpPr>
          <p:cNvPr id="4" name="Slide Number Placeholder 3">
            <a:extLst>
              <a:ext uri="{FF2B5EF4-FFF2-40B4-BE49-F238E27FC236}">
                <a16:creationId xmlns:a16="http://schemas.microsoft.com/office/drawing/2014/main" id="{BA40089F-F243-4A7B-86E8-3E8BAB21F188}"/>
              </a:ext>
            </a:extLst>
          </p:cNvPr>
          <p:cNvSpPr>
            <a:spLocks noGrp="1"/>
          </p:cNvSpPr>
          <p:nvPr>
            <p:ph type="sldNum" sz="quarter" idx="12"/>
          </p:nvPr>
        </p:nvSpPr>
        <p:spPr/>
        <p:txBody>
          <a:bodyPr/>
          <a:lstStyle/>
          <a:p>
            <a:fld id="{3295B7C4-B768-B345-B706-EB947EE70A49}" type="slidenum">
              <a:rPr lang="en-US" smtClean="0"/>
              <a:pPr/>
              <a:t>39</a:t>
            </a:fld>
            <a:endParaRPr lang="en-US" dirty="0"/>
          </a:p>
        </p:txBody>
      </p:sp>
    </p:spTree>
    <p:extLst>
      <p:ext uri="{BB962C8B-B14F-4D97-AF65-F5344CB8AC3E}">
        <p14:creationId xmlns:p14="http://schemas.microsoft.com/office/powerpoint/2010/main" val="244049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4533"/>
            <a:ext cx="10515600" cy="1325563"/>
          </a:xfrm>
        </p:spPr>
        <p:txBody>
          <a:bodyPr/>
          <a:lstStyle/>
          <a:p>
            <a:r>
              <a:rPr lang="en-US" dirty="0">
                <a:latin typeface="Arial" panose="020B0604020202020204" pitchFamily="34" charset="0"/>
                <a:cs typeface="Arial" panose="020B0604020202020204" pitchFamily="34" charset="0"/>
              </a:rPr>
              <a:t>Objectives</a:t>
            </a:r>
          </a:p>
        </p:txBody>
      </p:sp>
      <p:sp>
        <p:nvSpPr>
          <p:cNvPr id="3" name="Content Placeholder 2"/>
          <p:cNvSpPr>
            <a:spLocks noGrp="1"/>
          </p:cNvSpPr>
          <p:nvPr>
            <p:ph idx="1"/>
          </p:nvPr>
        </p:nvSpPr>
        <p:spPr>
          <a:xfrm>
            <a:off x="838200" y="2846071"/>
            <a:ext cx="10515600" cy="3330892"/>
          </a:xfrm>
        </p:spPr>
        <p:txBody>
          <a:bodyPr/>
          <a:lstStyle/>
          <a:p>
            <a:pPr marL="0" lvl="0" indent="0">
              <a:buNone/>
            </a:pPr>
            <a:r>
              <a:rPr lang="en-US" dirty="0">
                <a:latin typeface="Arial" panose="020B0604020202020204" pitchFamily="34" charset="0"/>
                <a:cs typeface="Arial" panose="020B0604020202020204" pitchFamily="34" charset="0"/>
              </a:rPr>
              <a:t>When complete, you should better be able to:</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Describe opioid characteristics, opioid use disorder, and the opioid epidemic</a:t>
            </a:r>
          </a:p>
          <a:p>
            <a:pPr lvl="0"/>
            <a:r>
              <a:rPr lang="en-US" dirty="0">
                <a:latin typeface="Arial" panose="020B0604020202020204" pitchFamily="34" charset="0"/>
                <a:cs typeface="Arial" panose="020B0604020202020204" pitchFamily="34" charset="0"/>
              </a:rPr>
              <a:t>Identify opioid misuse prevention and recovery strategies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40551" y="1176826"/>
            <a:ext cx="810838" cy="810838"/>
          </a:xfrm>
          <a:prstGeom prst="rect">
            <a:avLst/>
          </a:prstGeom>
        </p:spPr>
      </p:pic>
      <p:sp>
        <p:nvSpPr>
          <p:cNvPr id="5" name="Slide Number Placeholder 4"/>
          <p:cNvSpPr>
            <a:spLocks noGrp="1"/>
          </p:cNvSpPr>
          <p:nvPr>
            <p:ph type="sldNum" sz="quarter" idx="12"/>
          </p:nvPr>
        </p:nvSpPr>
        <p:spPr/>
        <p:txBody>
          <a:bodyPr/>
          <a:lstStyle/>
          <a:p>
            <a:fld id="{6078A11C-08CE-4F11-A7A7-A43B6841AD3F}" type="slidenum">
              <a:rPr lang="en-US" smtClean="0"/>
              <a:t>4</a:t>
            </a:fld>
            <a:endParaRPr lang="en-US"/>
          </a:p>
        </p:txBody>
      </p:sp>
    </p:spTree>
    <p:extLst>
      <p:ext uri="{BB962C8B-B14F-4D97-AF65-F5344CB8AC3E}">
        <p14:creationId xmlns:p14="http://schemas.microsoft.com/office/powerpoint/2010/main" val="1734689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Workplace Opioid Prevention Policies and Support Programs (Topic 2)</a:t>
            </a:r>
          </a:p>
        </p:txBody>
      </p:sp>
      <p:sp>
        <p:nvSpPr>
          <p:cNvPr id="3" name="Content Placeholder 2"/>
          <p:cNvSpPr>
            <a:spLocks noGrp="1"/>
          </p:cNvSpPr>
          <p:nvPr>
            <p:ph idx="1"/>
          </p:nvPr>
        </p:nvSpPr>
        <p:spPr>
          <a:xfrm>
            <a:off x="942109" y="2506662"/>
            <a:ext cx="10515600" cy="4351338"/>
          </a:xfrm>
        </p:spPr>
        <p:txBody>
          <a:bodyPr/>
          <a:lstStyle/>
          <a:p>
            <a:pPr marL="0" indent="0">
              <a:buNone/>
            </a:pPr>
            <a:r>
              <a:rPr lang="en-US" b="1" dirty="0">
                <a:latin typeface="Arial" panose="020B0604020202020204" pitchFamily="34" charset="0"/>
                <a:cs typeface="Arial" panose="020B0604020202020204" pitchFamily="34" charset="0"/>
              </a:rPr>
              <a:t>Objective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When complete, you should better be able to:</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Describe workplace opioid misuse prevention policies and support programs</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8427" y="1816104"/>
            <a:ext cx="810838" cy="810838"/>
          </a:xfrm>
          <a:prstGeom prst="rect">
            <a:avLst/>
          </a:prstGeom>
        </p:spPr>
      </p:pic>
      <p:sp>
        <p:nvSpPr>
          <p:cNvPr id="5" name="Slide Number Placeholder 4"/>
          <p:cNvSpPr>
            <a:spLocks noGrp="1"/>
          </p:cNvSpPr>
          <p:nvPr>
            <p:ph type="sldNum" sz="quarter" idx="12"/>
          </p:nvPr>
        </p:nvSpPr>
        <p:spPr/>
        <p:txBody>
          <a:bodyPr/>
          <a:lstStyle/>
          <a:p>
            <a:fld id="{6078A11C-08CE-4F11-A7A7-A43B6841AD3F}" type="slidenum">
              <a:rPr lang="en-US" smtClean="0"/>
              <a:t>40</a:t>
            </a:fld>
            <a:endParaRPr lang="en-US"/>
          </a:p>
        </p:txBody>
      </p:sp>
    </p:spTree>
    <p:extLst>
      <p:ext uri="{BB962C8B-B14F-4D97-AF65-F5344CB8AC3E}">
        <p14:creationId xmlns:p14="http://schemas.microsoft.com/office/powerpoint/2010/main" val="4001844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912E6D-87B8-43D5-BCF2-ACE08F087211}"/>
              </a:ext>
            </a:extLst>
          </p:cNvPr>
          <p:cNvSpPr>
            <a:spLocks noGrp="1"/>
          </p:cNvSpPr>
          <p:nvPr>
            <p:ph type="sldNum" sz="quarter" idx="12"/>
          </p:nvPr>
        </p:nvSpPr>
        <p:spPr/>
        <p:txBody>
          <a:bodyPr/>
          <a:lstStyle/>
          <a:p>
            <a:fld id="{3295B7C4-B768-B345-B706-EB947EE70A49}" type="slidenum">
              <a:rPr lang="en-US" smtClean="0"/>
              <a:pPr/>
              <a:t>41</a:t>
            </a:fld>
            <a:endParaRPr lang="en-US" dirty="0"/>
          </a:p>
        </p:txBody>
      </p:sp>
      <p:sp>
        <p:nvSpPr>
          <p:cNvPr id="4" name="Title 3" hidden="1">
            <a:extLst>
              <a:ext uri="{FF2B5EF4-FFF2-40B4-BE49-F238E27FC236}">
                <a16:creationId xmlns:a16="http://schemas.microsoft.com/office/drawing/2014/main" id="{AD7456E5-B98E-4045-B2FE-DD03F326E177}"/>
              </a:ext>
            </a:extLst>
          </p:cNvPr>
          <p:cNvSpPr>
            <a:spLocks noGrp="1"/>
          </p:cNvSpPr>
          <p:nvPr>
            <p:ph type="title" idx="4294967295"/>
          </p:nvPr>
        </p:nvSpPr>
        <p:spPr/>
        <p:txBody>
          <a:bodyPr/>
          <a:lstStyle/>
          <a:p>
            <a:r>
              <a:rPr lang="en-US" dirty="0"/>
              <a:t>Opportunities for prevention</a:t>
            </a:r>
          </a:p>
        </p:txBody>
      </p:sp>
      <p:sp>
        <p:nvSpPr>
          <p:cNvPr id="2" name="TextBox 1"/>
          <p:cNvSpPr txBox="1"/>
          <p:nvPr/>
        </p:nvSpPr>
        <p:spPr>
          <a:xfrm>
            <a:off x="738555" y="446745"/>
            <a:ext cx="5756029"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Workplace Prevention</a:t>
            </a:r>
          </a:p>
        </p:txBody>
      </p:sp>
      <p:graphicFrame>
        <p:nvGraphicFramePr>
          <p:cNvPr id="7" name="Table 6"/>
          <p:cNvGraphicFramePr>
            <a:graphicFrameLocks noGrp="1"/>
          </p:cNvGraphicFramePr>
          <p:nvPr>
            <p:extLst>
              <p:ext uri="{D42A27DB-BD31-4B8C-83A1-F6EECF244321}">
                <p14:modId xmlns:p14="http://schemas.microsoft.com/office/powerpoint/2010/main" val="3742292733"/>
              </p:ext>
            </p:extLst>
          </p:nvPr>
        </p:nvGraphicFramePr>
        <p:xfrm>
          <a:off x="738555" y="1770184"/>
          <a:ext cx="11066583" cy="4249399"/>
        </p:xfrm>
        <a:graphic>
          <a:graphicData uri="http://schemas.openxmlformats.org/drawingml/2006/table">
            <a:tbl>
              <a:tblPr firstRow="1" bandRow="1">
                <a:tableStyleId>{5C22544A-7EE6-4342-B048-85BDC9FD1C3A}</a:tableStyleId>
              </a:tblPr>
              <a:tblGrid>
                <a:gridCol w="3688861">
                  <a:extLst>
                    <a:ext uri="{9D8B030D-6E8A-4147-A177-3AD203B41FA5}">
                      <a16:colId xmlns:a16="http://schemas.microsoft.com/office/drawing/2014/main" val="1395834334"/>
                    </a:ext>
                  </a:extLst>
                </a:gridCol>
                <a:gridCol w="3688861">
                  <a:extLst>
                    <a:ext uri="{9D8B030D-6E8A-4147-A177-3AD203B41FA5}">
                      <a16:colId xmlns:a16="http://schemas.microsoft.com/office/drawing/2014/main" val="3923161467"/>
                    </a:ext>
                  </a:extLst>
                </a:gridCol>
                <a:gridCol w="3688861">
                  <a:extLst>
                    <a:ext uri="{9D8B030D-6E8A-4147-A177-3AD203B41FA5}">
                      <a16:colId xmlns:a16="http://schemas.microsoft.com/office/drawing/2014/main" val="441010670"/>
                    </a:ext>
                  </a:extLst>
                </a:gridCol>
              </a:tblGrid>
              <a:tr h="806229">
                <a:tc>
                  <a:txBody>
                    <a:bodyPr/>
                    <a:lstStyle/>
                    <a:p>
                      <a:pPr algn="ctr"/>
                      <a:r>
                        <a:rPr lang="en-US" sz="2800" dirty="0"/>
                        <a:t>Before pain, injury and opioid</a:t>
                      </a:r>
                      <a:r>
                        <a:rPr lang="en-US" sz="2800" baseline="0" dirty="0"/>
                        <a:t> use</a:t>
                      </a:r>
                      <a:endParaRPr lang="en-US" sz="2800" dirty="0"/>
                    </a:p>
                  </a:txBody>
                  <a:tcPr/>
                </a:tc>
                <a:tc>
                  <a:txBody>
                    <a:bodyPr/>
                    <a:lstStyle/>
                    <a:p>
                      <a:pPr algn="ctr"/>
                      <a:r>
                        <a:rPr lang="en-US" sz="2800" dirty="0"/>
                        <a:t>Post injury</a:t>
                      </a:r>
                    </a:p>
                  </a:txBody>
                  <a:tcPr/>
                </a:tc>
                <a:tc>
                  <a:txBody>
                    <a:bodyPr/>
                    <a:lstStyle/>
                    <a:p>
                      <a:pPr algn="ctr"/>
                      <a:r>
                        <a:rPr lang="en-US" sz="2800" dirty="0"/>
                        <a:t>Post substance</a:t>
                      </a:r>
                      <a:r>
                        <a:rPr lang="en-US" sz="2800" baseline="0" dirty="0"/>
                        <a:t> use disorder</a:t>
                      </a:r>
                      <a:endParaRPr lang="en-US" sz="2800" dirty="0"/>
                    </a:p>
                  </a:txBody>
                  <a:tcPr/>
                </a:tc>
                <a:extLst>
                  <a:ext uri="{0D108BD9-81ED-4DB2-BD59-A6C34878D82A}">
                    <a16:rowId xmlns:a16="http://schemas.microsoft.com/office/drawing/2014/main" val="3780340899"/>
                  </a:ext>
                </a:extLst>
              </a:tr>
              <a:tr h="1414759">
                <a:tc>
                  <a:txBody>
                    <a:bodyPr/>
                    <a:lstStyle/>
                    <a:p>
                      <a:r>
                        <a:rPr lang="en-US" sz="2800" dirty="0"/>
                        <a:t>Prevent pain &amp; injuries</a:t>
                      </a:r>
                    </a:p>
                  </a:txBody>
                  <a:tcPr/>
                </a:tc>
                <a:tc>
                  <a:txBody>
                    <a:bodyPr/>
                    <a:lstStyle/>
                    <a:p>
                      <a:r>
                        <a:rPr lang="en-US" sz="2800" dirty="0"/>
                        <a:t>Access to injury treatment</a:t>
                      </a:r>
                    </a:p>
                  </a:txBody>
                  <a:tcPr/>
                </a:tc>
                <a:tc>
                  <a:txBody>
                    <a:bodyPr/>
                    <a:lstStyle/>
                    <a:p>
                      <a:r>
                        <a:rPr lang="en-US" sz="2800" dirty="0"/>
                        <a:t>Access to SUD treatment</a:t>
                      </a:r>
                      <a:r>
                        <a:rPr lang="en-US" sz="2800" baseline="0" dirty="0"/>
                        <a:t> &amp; recovery support</a:t>
                      </a:r>
                      <a:endParaRPr lang="en-US" sz="2800" dirty="0"/>
                    </a:p>
                  </a:txBody>
                  <a:tcPr/>
                </a:tc>
                <a:extLst>
                  <a:ext uri="{0D108BD9-81ED-4DB2-BD59-A6C34878D82A}">
                    <a16:rowId xmlns:a16="http://schemas.microsoft.com/office/drawing/2014/main" val="971918641"/>
                  </a:ext>
                </a:extLst>
              </a:tr>
              <a:tr h="806229">
                <a:tc>
                  <a:txBody>
                    <a:bodyPr/>
                    <a:lstStyle/>
                    <a:p>
                      <a:r>
                        <a:rPr lang="en-US" sz="2800" dirty="0"/>
                        <a:t>Safety</a:t>
                      </a:r>
                      <a:r>
                        <a:rPr lang="en-US" sz="2800" baseline="0" dirty="0"/>
                        <a:t> &amp; Health Program</a:t>
                      </a:r>
                      <a:endParaRPr lang="en-US" sz="2800" dirty="0"/>
                    </a:p>
                  </a:txBody>
                  <a:tcPr/>
                </a:tc>
                <a:tc>
                  <a:txBody>
                    <a:bodyPr/>
                    <a:lstStyle/>
                    <a:p>
                      <a:r>
                        <a:rPr lang="en-US" sz="2800" dirty="0"/>
                        <a:t>Paid</a:t>
                      </a:r>
                      <a:r>
                        <a:rPr lang="en-US" sz="2800" baseline="0" dirty="0"/>
                        <a:t> sick leave</a:t>
                      </a:r>
                      <a:endParaRPr lang="en-US" sz="2800" dirty="0"/>
                    </a:p>
                  </a:txBody>
                  <a:tcPr/>
                </a:tc>
                <a:tc>
                  <a:txBody>
                    <a:bodyPr/>
                    <a:lstStyle/>
                    <a:p>
                      <a:r>
                        <a:rPr lang="en-US" sz="2800" dirty="0"/>
                        <a:t>EAP/Peer support programs</a:t>
                      </a:r>
                    </a:p>
                  </a:txBody>
                  <a:tcPr/>
                </a:tc>
                <a:extLst>
                  <a:ext uri="{0D108BD9-81ED-4DB2-BD59-A6C34878D82A}">
                    <a16:rowId xmlns:a16="http://schemas.microsoft.com/office/drawing/2014/main" val="2749144663"/>
                  </a:ext>
                </a:extLst>
              </a:tr>
              <a:tr h="806229">
                <a:tc>
                  <a:txBody>
                    <a:bodyPr/>
                    <a:lstStyle/>
                    <a:p>
                      <a:r>
                        <a:rPr lang="en-US" sz="2800" dirty="0"/>
                        <a:t>Increase opioid</a:t>
                      </a:r>
                      <a:r>
                        <a:rPr lang="en-US" sz="2800" baseline="0" dirty="0"/>
                        <a:t> </a:t>
                      </a:r>
                      <a:r>
                        <a:rPr lang="en-US" sz="2800" dirty="0"/>
                        <a:t>awareness</a:t>
                      </a:r>
                    </a:p>
                  </a:txBody>
                  <a:tcPr/>
                </a:tc>
                <a:tc>
                  <a:txBody>
                    <a:bodyPr/>
                    <a:lstStyle/>
                    <a:p>
                      <a:r>
                        <a:rPr lang="en-US" sz="2800" dirty="0"/>
                        <a:t>Return</a:t>
                      </a:r>
                      <a:r>
                        <a:rPr lang="en-US" sz="2800" baseline="0" dirty="0"/>
                        <a:t> to work accommodations</a:t>
                      </a:r>
                      <a:endParaRPr lang="en-US" sz="2800" dirty="0"/>
                    </a:p>
                  </a:txBody>
                  <a:tcPr/>
                </a:tc>
                <a:tc>
                  <a:txBody>
                    <a:bodyPr/>
                    <a:lstStyle/>
                    <a:p>
                      <a:r>
                        <a:rPr lang="en-US" sz="2800" dirty="0"/>
                        <a:t>Naloxone/training</a:t>
                      </a:r>
                      <a:r>
                        <a:rPr lang="en-US" sz="2800" baseline="0" dirty="0"/>
                        <a:t> in the workplace</a:t>
                      </a:r>
                      <a:endParaRPr lang="en-US" sz="2800" dirty="0"/>
                    </a:p>
                  </a:txBody>
                  <a:tcPr/>
                </a:tc>
                <a:extLst>
                  <a:ext uri="{0D108BD9-81ED-4DB2-BD59-A6C34878D82A}">
                    <a16:rowId xmlns:a16="http://schemas.microsoft.com/office/drawing/2014/main" val="3271722230"/>
                  </a:ext>
                </a:extLst>
              </a:tr>
            </a:tbl>
          </a:graphicData>
        </a:graphic>
      </p:graphicFrame>
      <p:sp>
        <p:nvSpPr>
          <p:cNvPr id="5" name="Oval 4">
            <a:extLst>
              <a:ext uri="{C183D7F6-B498-43B3-948B-1728B52AA6E4}">
                <adec:decorative xmlns:adec="http://schemas.microsoft.com/office/drawing/2017/decorative" val="1"/>
              </a:ext>
            </a:extLst>
          </p:cNvPr>
          <p:cNvSpPr/>
          <p:nvPr/>
        </p:nvSpPr>
        <p:spPr>
          <a:xfrm>
            <a:off x="7602106" y="1433417"/>
            <a:ext cx="4347411" cy="3892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351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086E39-EE52-4CAE-B3B3-D964B3C5661B}"/>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National Safety Council Survey of Employers’ Substance Use Programs: </a:t>
            </a:r>
          </a:p>
        </p:txBody>
      </p:sp>
      <p:sp>
        <p:nvSpPr>
          <p:cNvPr id="3" name="Slide Number Placeholder 2">
            <a:extLst>
              <a:ext uri="{FF2B5EF4-FFF2-40B4-BE49-F238E27FC236}">
                <a16:creationId xmlns:a16="http://schemas.microsoft.com/office/drawing/2014/main" id="{101D4F47-DA2E-41F8-B633-DEB63428CE12}"/>
              </a:ext>
            </a:extLst>
          </p:cNvPr>
          <p:cNvSpPr>
            <a:spLocks noGrp="1"/>
          </p:cNvSpPr>
          <p:nvPr>
            <p:ph type="sldNum" sz="quarter" idx="12"/>
          </p:nvPr>
        </p:nvSpPr>
        <p:spPr/>
        <p:txBody>
          <a:bodyPr/>
          <a:lstStyle/>
          <a:p>
            <a:fld id="{3295B7C4-B768-B345-B706-EB947EE70A49}" type="slidenum">
              <a:rPr lang="en-US" smtClean="0"/>
              <a:pPr/>
              <a:t>42</a:t>
            </a:fld>
            <a:endParaRPr lang="en-US" dirty="0"/>
          </a:p>
        </p:txBody>
      </p:sp>
      <p:graphicFrame>
        <p:nvGraphicFramePr>
          <p:cNvPr id="10" name="Content Placeholder 9" descr="&quot;&quot;">
            <a:extLst>
              <a:ext uri="{FF2B5EF4-FFF2-40B4-BE49-F238E27FC236}">
                <a16:creationId xmlns:a16="http://schemas.microsoft.com/office/drawing/2014/main" id="{ADE82BA4-7587-4F4E-8858-E071CF2B59ED}"/>
              </a:ext>
            </a:extLst>
          </p:cNvPr>
          <p:cNvGraphicFramePr>
            <a:graphicFrameLocks noGrp="1"/>
          </p:cNvGraphicFramePr>
          <p:nvPr>
            <p:ph idx="1"/>
          </p:nvPr>
        </p:nvGraphicFramePr>
        <p:xfrm>
          <a:off x="1981200" y="1800226"/>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4332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E59E-1606-436A-BD9A-A03CE91B070F}"/>
              </a:ext>
            </a:extLst>
          </p:cNvPr>
          <p:cNvSpPr>
            <a:spLocks noGrp="1"/>
          </p:cNvSpPr>
          <p:nvPr>
            <p:ph type="title"/>
          </p:nvPr>
        </p:nvSpPr>
        <p:spPr>
          <a:xfrm>
            <a:off x="471390" y="364178"/>
            <a:ext cx="11540855" cy="838200"/>
          </a:xfrm>
        </p:spPr>
        <p:txBody>
          <a:bodyPr>
            <a:normAutofit fontScale="90000"/>
          </a:bodyPr>
          <a:lstStyle/>
          <a:p>
            <a:r>
              <a:rPr lang="en-US" dirty="0">
                <a:latin typeface="Arial" panose="020B0604020202020204" pitchFamily="34" charset="0"/>
                <a:cs typeface="Arial" panose="020B0604020202020204" pitchFamily="34" charset="0"/>
              </a:rPr>
              <a:t>Drug-Free Workplace and Zero-Tolerance Policies</a:t>
            </a:r>
          </a:p>
        </p:txBody>
      </p:sp>
      <p:sp>
        <p:nvSpPr>
          <p:cNvPr id="3" name="Content Placeholder 2">
            <a:extLst>
              <a:ext uri="{FF2B5EF4-FFF2-40B4-BE49-F238E27FC236}">
                <a16:creationId xmlns:a16="http://schemas.microsoft.com/office/drawing/2014/main" id="{F34E786A-7F9E-4DB2-BBBA-FD70D44DEBC3}"/>
              </a:ext>
            </a:extLst>
          </p:cNvPr>
          <p:cNvSpPr>
            <a:spLocks noGrp="1"/>
          </p:cNvSpPr>
          <p:nvPr>
            <p:ph sz="half" idx="1"/>
          </p:nvPr>
        </p:nvSpPr>
        <p:spPr>
          <a:xfrm>
            <a:off x="580102" y="1445342"/>
            <a:ext cx="6990737" cy="5045875"/>
          </a:xfrm>
        </p:spPr>
        <p:txBody>
          <a:bodyPr/>
          <a:lstStyle/>
          <a:p>
            <a:pPr marL="231775" lvl="1" indent="-231775"/>
            <a:r>
              <a:rPr lang="en-US" dirty="0">
                <a:latin typeface="Arial" panose="020B0604020202020204" pitchFamily="34" charset="0"/>
                <a:cs typeface="Arial" panose="020B0604020202020204" pitchFamily="34" charset="0"/>
              </a:rPr>
              <a:t>1981 aircraft crash aboard USS Nimitz: 14 service members killed, 48 injured, costing $150 million. Half the flight crew were using illicit drugs.</a:t>
            </a:r>
          </a:p>
          <a:p>
            <a:pPr marL="231775" lvl="1" indent="-231775"/>
            <a:r>
              <a:rPr lang="en-US" dirty="0">
                <a:latin typeface="Arial" panose="020B0604020202020204" pitchFamily="34" charset="0"/>
                <a:cs typeface="Arial" panose="020B0604020202020204" pitchFamily="34" charset="0"/>
              </a:rPr>
              <a:t>Military began treating substance use disorder as a discipline problem rather than an addiction problem.</a:t>
            </a:r>
          </a:p>
          <a:p>
            <a:pPr marL="231775" lvl="1" indent="-231775"/>
            <a:r>
              <a:rPr lang="en-US" dirty="0">
                <a:latin typeface="Arial" panose="020B0604020202020204" pitchFamily="34" charset="0"/>
                <a:cs typeface="Arial" panose="020B0604020202020204" pitchFamily="34" charset="0"/>
              </a:rPr>
              <a:t>Developed punitive actions, court martial, and discharge for failed drug tests.</a:t>
            </a:r>
          </a:p>
          <a:p>
            <a:pPr marL="231775" lvl="1" indent="-231775"/>
            <a:r>
              <a:rPr lang="en-US" dirty="0">
                <a:latin typeface="Arial" panose="020B0604020202020204" pitchFamily="34" charset="0"/>
                <a:cs typeface="Arial" panose="020B0604020202020204" pitchFamily="34" charset="0"/>
              </a:rPr>
              <a:t>"War on Drugs": punitive and prosecutorial action against drug users.</a:t>
            </a:r>
          </a:p>
          <a:p>
            <a:pPr marL="231775" lvl="1" indent="-231775"/>
            <a:r>
              <a:rPr lang="en-US" dirty="0">
                <a:latin typeface="Arial" panose="020B0604020202020204" pitchFamily="34" charset="0"/>
                <a:cs typeface="Arial" panose="020B0604020202020204" pitchFamily="34" charset="0"/>
              </a:rPr>
              <a:t>Entire federal government and its contractors subject to Executive Order 12564 – Drug-Free Federal Workplace.</a:t>
            </a:r>
          </a:p>
          <a:p>
            <a:pPr lvl="1"/>
            <a:endParaRPr lang="en-US" sz="2000" dirty="0"/>
          </a:p>
        </p:txBody>
      </p:sp>
      <p:sp>
        <p:nvSpPr>
          <p:cNvPr id="6" name="Slide Number Placeholder 5">
            <a:extLst>
              <a:ext uri="{FF2B5EF4-FFF2-40B4-BE49-F238E27FC236}">
                <a16:creationId xmlns:a16="http://schemas.microsoft.com/office/drawing/2014/main" id="{C4A123D6-4B79-4175-A40F-D4B127D5BC54}"/>
              </a:ext>
            </a:extLst>
          </p:cNvPr>
          <p:cNvSpPr>
            <a:spLocks noGrp="1"/>
          </p:cNvSpPr>
          <p:nvPr>
            <p:ph type="sldNum" sz="quarter" idx="12"/>
          </p:nvPr>
        </p:nvSpPr>
        <p:spPr/>
        <p:txBody>
          <a:bodyPr/>
          <a:lstStyle/>
          <a:p>
            <a:fld id="{3295B7C4-B768-B345-B706-EB947EE70A49}" type="slidenum">
              <a:rPr lang="en-US" smtClean="0"/>
              <a:pPr/>
              <a:t>43</a:t>
            </a:fld>
            <a:endParaRPr lang="en-US" dirty="0"/>
          </a:p>
        </p:txBody>
      </p:sp>
      <p:pic>
        <p:nvPicPr>
          <p:cNvPr id="8" name="Content Placeholder 7" descr="military base on ship">
            <a:extLst>
              <a:ext uri="{FF2B5EF4-FFF2-40B4-BE49-F238E27FC236}">
                <a16:creationId xmlns:a16="http://schemas.microsoft.com/office/drawing/2014/main" id="{EDABB4D6-5DF9-4B9C-A695-D366C0F5A61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7702738" y="1577144"/>
            <a:ext cx="3755397" cy="4404439"/>
          </a:xfrm>
        </p:spPr>
      </p:pic>
    </p:spTree>
    <p:extLst>
      <p:ext uri="{BB962C8B-B14F-4D97-AF65-F5344CB8AC3E}">
        <p14:creationId xmlns:p14="http://schemas.microsoft.com/office/powerpoint/2010/main" val="2797283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AE62-72EB-4721-A3C0-CACF7004C1D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What’s the Impact of Punitive Policies?</a:t>
            </a:r>
          </a:p>
        </p:txBody>
      </p:sp>
      <p:sp>
        <p:nvSpPr>
          <p:cNvPr id="3" name="Content Placeholder 2">
            <a:extLst>
              <a:ext uri="{FF2B5EF4-FFF2-40B4-BE49-F238E27FC236}">
                <a16:creationId xmlns:a16="http://schemas.microsoft.com/office/drawing/2014/main" id="{7B750F96-3365-4DB5-B3CC-60FDE875BB44}"/>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A high-performing employee with 20 years of seniority has a back injury, is prescribed opioids for pain, and subsequently develops an opioid use disorder. </a:t>
            </a:r>
          </a:p>
          <a:p>
            <a:pPr lvl="1"/>
            <a:r>
              <a:rPr lang="en-US" dirty="0">
                <a:latin typeface="Arial" panose="020B0604020202020204" pitchFamily="34" charset="0"/>
                <a:cs typeface="Arial" panose="020B0604020202020204" pitchFamily="34" charset="0"/>
              </a:rPr>
              <a:t>How might this employee react to a drug-free workplace policy?</a:t>
            </a:r>
          </a:p>
          <a:p>
            <a:pPr lvl="1"/>
            <a:r>
              <a:rPr lang="en-US" dirty="0">
                <a:latin typeface="Arial" panose="020B0604020202020204" pitchFamily="34" charset="0"/>
                <a:cs typeface="Arial" panose="020B0604020202020204" pitchFamily="34" charset="0"/>
              </a:rPr>
              <a:t>Will he come forward to speak to his supervisor or HR or the union rep?</a:t>
            </a:r>
          </a:p>
          <a:p>
            <a:pPr lvl="1"/>
            <a:r>
              <a:rPr lang="en-US" dirty="0">
                <a:latin typeface="Arial" panose="020B0604020202020204" pitchFamily="34" charset="0"/>
                <a:cs typeface="Arial" panose="020B0604020202020204" pitchFamily="34" charset="0"/>
              </a:rPr>
              <a:t>How do the terms “zero-tolerance” and “will lead to discipline or termination” impact employees struggling with substance use disorder coming forward for help?</a:t>
            </a:r>
          </a:p>
          <a:p>
            <a:pPr lvl="1"/>
            <a:endParaRPr lang="en-US" dirty="0"/>
          </a:p>
          <a:p>
            <a:pPr marL="457200" lvl="1" indent="0">
              <a:buNone/>
            </a:pPr>
            <a:r>
              <a:rPr lang="en-US" dirty="0"/>
              <a:t>						</a:t>
            </a:r>
          </a:p>
        </p:txBody>
      </p:sp>
      <p:sp>
        <p:nvSpPr>
          <p:cNvPr id="8" name="Slide Number Placeholder 7">
            <a:extLst>
              <a:ext uri="{FF2B5EF4-FFF2-40B4-BE49-F238E27FC236}">
                <a16:creationId xmlns:a16="http://schemas.microsoft.com/office/drawing/2014/main" id="{4ABB2CCE-90EC-4E6F-AD56-E7C19399491C}"/>
              </a:ext>
            </a:extLst>
          </p:cNvPr>
          <p:cNvSpPr>
            <a:spLocks noGrp="1"/>
          </p:cNvSpPr>
          <p:nvPr>
            <p:ph type="sldNum" sz="quarter" idx="12"/>
          </p:nvPr>
        </p:nvSpPr>
        <p:spPr/>
        <p:txBody>
          <a:bodyPr/>
          <a:lstStyle/>
          <a:p>
            <a:fld id="{3295B7C4-B768-B345-B706-EB947EE70A49}" type="slidenum">
              <a:rPr lang="en-US" smtClean="0"/>
              <a:pPr/>
              <a:t>44</a:t>
            </a:fld>
            <a:endParaRPr lang="en-US" dirty="0"/>
          </a:p>
        </p:txBody>
      </p:sp>
    </p:spTree>
    <p:extLst>
      <p:ext uri="{BB962C8B-B14F-4D97-AF65-F5344CB8AC3E}">
        <p14:creationId xmlns:p14="http://schemas.microsoft.com/office/powerpoint/2010/main" val="3509616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3ACA-145B-471E-811D-1385D26999D7}"/>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Supportive Policies</a:t>
            </a:r>
          </a:p>
        </p:txBody>
      </p:sp>
      <p:sp>
        <p:nvSpPr>
          <p:cNvPr id="3" name="Content Placeholder 2">
            <a:extLst>
              <a:ext uri="{FF2B5EF4-FFF2-40B4-BE49-F238E27FC236}">
                <a16:creationId xmlns:a16="http://schemas.microsoft.com/office/drawing/2014/main" id="{E06D7971-CA89-4021-8D57-14A95F6834B2}"/>
              </a:ext>
            </a:extLst>
          </p:cNvPr>
          <p:cNvSpPr>
            <a:spLocks noGrp="1"/>
          </p:cNvSpPr>
          <p:nvPr>
            <p:ph idx="1"/>
          </p:nvPr>
        </p:nvSpPr>
        <p:spPr>
          <a:xfrm>
            <a:off x="1081668" y="1800659"/>
            <a:ext cx="10367870" cy="3826859"/>
          </a:xfrm>
        </p:spPr>
        <p:txBody>
          <a:bodyPr>
            <a:normAutofit/>
          </a:bodyPr>
          <a:lstStyle/>
          <a:p>
            <a:pPr lvl="1"/>
            <a:r>
              <a:rPr lang="en-US" dirty="0">
                <a:latin typeface="Arial" panose="020B0604020202020204" pitchFamily="34" charset="0"/>
                <a:cs typeface="Arial" panose="020B0604020202020204" pitchFamily="34" charset="0"/>
              </a:rPr>
              <a:t>Proactive rather than reactive</a:t>
            </a:r>
          </a:p>
          <a:p>
            <a:pPr lvl="1"/>
            <a:r>
              <a:rPr lang="en-US" dirty="0">
                <a:latin typeface="Arial" panose="020B0604020202020204" pitchFamily="34" charset="0"/>
                <a:cs typeface="Arial" panose="020B0604020202020204" pitchFamily="34" charset="0"/>
              </a:rPr>
              <a:t>Understand jobs are a lifeline, providing a paycheck, daily structure, a sense of purpose and identity, stability, and social support</a:t>
            </a:r>
          </a:p>
          <a:p>
            <a:pPr lvl="1"/>
            <a:r>
              <a:rPr lang="en-US" dirty="0">
                <a:latin typeface="Arial" panose="020B0604020202020204" pitchFamily="34" charset="0"/>
                <a:cs typeface="Arial" panose="020B0604020202020204" pitchFamily="34" charset="0"/>
              </a:rPr>
              <a:t>Create an environment where it is safe to talk about mental health and substance use</a:t>
            </a:r>
          </a:p>
          <a:p>
            <a:pPr lvl="1"/>
            <a:r>
              <a:rPr lang="en-US" dirty="0">
                <a:latin typeface="Arial" panose="020B0604020202020204" pitchFamily="34" charset="0"/>
                <a:cs typeface="Arial" panose="020B0604020202020204" pitchFamily="34" charset="0"/>
              </a:rPr>
              <a:t>Ensure confidentiality</a:t>
            </a:r>
          </a:p>
          <a:p>
            <a:pPr lvl="1"/>
            <a:r>
              <a:rPr lang="en-US" dirty="0">
                <a:latin typeface="Arial" panose="020B0604020202020204" pitchFamily="34" charset="0"/>
                <a:cs typeface="Arial" panose="020B0604020202020204" pitchFamily="34" charset="0"/>
              </a:rPr>
              <a:t>Establish return-to-work policies</a:t>
            </a:r>
          </a:p>
          <a:p>
            <a:pPr lvl="1"/>
            <a:r>
              <a:rPr lang="en-US" dirty="0">
                <a:latin typeface="Arial" panose="020B0604020202020204" pitchFamily="34" charset="0"/>
                <a:cs typeface="Arial" panose="020B0604020202020204" pitchFamily="34" charset="0"/>
              </a:rPr>
              <a:t>Work with workplace stakeholders to revise policies and programs</a:t>
            </a:r>
          </a:p>
        </p:txBody>
      </p:sp>
      <p:sp>
        <p:nvSpPr>
          <p:cNvPr id="8" name="Slide Number Placeholder 7">
            <a:extLst>
              <a:ext uri="{FF2B5EF4-FFF2-40B4-BE49-F238E27FC236}">
                <a16:creationId xmlns:a16="http://schemas.microsoft.com/office/drawing/2014/main" id="{D115881C-27D2-447E-B16B-5A3EDEEB1A3E}"/>
              </a:ext>
            </a:extLst>
          </p:cNvPr>
          <p:cNvSpPr>
            <a:spLocks noGrp="1"/>
          </p:cNvSpPr>
          <p:nvPr>
            <p:ph type="sldNum" sz="quarter" idx="12"/>
          </p:nvPr>
        </p:nvSpPr>
        <p:spPr/>
        <p:txBody>
          <a:bodyPr/>
          <a:lstStyle/>
          <a:p>
            <a:fld id="{3295B7C4-B768-B345-B706-EB947EE70A49}" type="slidenum">
              <a:rPr lang="en-US" smtClean="0"/>
              <a:pPr/>
              <a:t>45</a:t>
            </a:fld>
            <a:endParaRPr lang="en-US" dirty="0"/>
          </a:p>
        </p:txBody>
      </p:sp>
      <p:sp>
        <p:nvSpPr>
          <p:cNvPr id="6" name="Arrow: Right 5">
            <a:extLst>
              <a:ext uri="{FF2B5EF4-FFF2-40B4-BE49-F238E27FC236}">
                <a16:creationId xmlns:a16="http://schemas.microsoft.com/office/drawing/2014/main" id="{926B67D8-5034-41FC-BC51-08393714845F}"/>
              </a:ext>
            </a:extLst>
          </p:cNvPr>
          <p:cNvSpPr/>
          <p:nvPr/>
        </p:nvSpPr>
        <p:spPr>
          <a:xfrm>
            <a:off x="5784852" y="5627518"/>
            <a:ext cx="3879851" cy="863937"/>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New way</a:t>
            </a:r>
          </a:p>
        </p:txBody>
      </p:sp>
      <p:sp>
        <p:nvSpPr>
          <p:cNvPr id="12" name="Arrow: Left 11">
            <a:extLst>
              <a:ext uri="{FF2B5EF4-FFF2-40B4-BE49-F238E27FC236}">
                <a16:creationId xmlns:a16="http://schemas.microsoft.com/office/drawing/2014/main" id="{847B8E32-8DBF-4C5B-B199-3244A55CB406}"/>
              </a:ext>
            </a:extLst>
          </p:cNvPr>
          <p:cNvSpPr/>
          <p:nvPr/>
        </p:nvSpPr>
        <p:spPr>
          <a:xfrm>
            <a:off x="1903451" y="5627519"/>
            <a:ext cx="3803651" cy="863937"/>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Old way</a:t>
            </a:r>
          </a:p>
        </p:txBody>
      </p:sp>
    </p:spTree>
    <p:extLst>
      <p:ext uri="{BB962C8B-B14F-4D97-AF65-F5344CB8AC3E}">
        <p14:creationId xmlns:p14="http://schemas.microsoft.com/office/powerpoint/2010/main" val="4128304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8A8F0C-583F-4A56-B65C-8872C001B5EF}"/>
              </a:ext>
            </a:extLst>
          </p:cNvPr>
          <p:cNvSpPr>
            <a:spLocks noGrp="1"/>
          </p:cNvSpPr>
          <p:nvPr>
            <p:ph type="title"/>
          </p:nvPr>
        </p:nvSpPr>
        <p:spPr>
          <a:xfrm>
            <a:off x="170793" y="-102990"/>
            <a:ext cx="10515600" cy="1325563"/>
          </a:xfrm>
        </p:spPr>
        <p:txBody>
          <a:bodyPr>
            <a:normAutofit/>
          </a:bodyPr>
          <a:lstStyle/>
          <a:p>
            <a:r>
              <a:rPr lang="en-US" dirty="0">
                <a:latin typeface="Arial" panose="020B0604020202020204" pitchFamily="34" charset="0"/>
                <a:cs typeface="Arial" panose="020B0604020202020204" pitchFamily="34" charset="0"/>
              </a:rPr>
              <a:t>Supportive Drug-Free Policy</a:t>
            </a:r>
          </a:p>
        </p:txBody>
      </p:sp>
      <p:graphicFrame>
        <p:nvGraphicFramePr>
          <p:cNvPr id="43" name="Content Placeholder 6" descr="graphic shows key elements of a nonpunitive drug-free policy: Written policy with union and employee involvement, training of supervisors, managers, union repos, and employees, access to treatment for addiction, facilitated by the workplace or union; leave of absence for detoxification and treatment; leave for medical appointments and recovery meetings; alternate duty assignments, and reassignment to nonhazardous work">
            <a:extLst>
              <a:ext uri="{FF2B5EF4-FFF2-40B4-BE49-F238E27FC236}">
                <a16:creationId xmlns:a16="http://schemas.microsoft.com/office/drawing/2014/main" id="{BEADBC95-717F-451A-B93B-4E207430A4DA}"/>
              </a:ext>
            </a:extLst>
          </p:cNvPr>
          <p:cNvGraphicFramePr>
            <a:graphicFrameLocks noGrp="1"/>
          </p:cNvGraphicFramePr>
          <p:nvPr>
            <p:ph idx="1"/>
            <p:extLst>
              <p:ext uri="{D42A27DB-BD31-4B8C-83A1-F6EECF244321}">
                <p14:modId xmlns:p14="http://schemas.microsoft.com/office/powerpoint/2010/main" val="3264279364"/>
              </p:ext>
            </p:extLst>
          </p:nvPr>
        </p:nvGraphicFramePr>
        <p:xfrm>
          <a:off x="2129118" y="945931"/>
          <a:ext cx="8767482" cy="5212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AF0F924-5C24-4844-A13C-4F554F2C216A}"/>
              </a:ext>
            </a:extLst>
          </p:cNvPr>
          <p:cNvSpPr>
            <a:spLocks noGrp="1"/>
          </p:cNvSpPr>
          <p:nvPr>
            <p:ph type="sldNum" sz="quarter" idx="12"/>
          </p:nvPr>
        </p:nvSpPr>
        <p:spPr/>
        <p:txBody>
          <a:bodyPr/>
          <a:lstStyle/>
          <a:p>
            <a:fld id="{3295B7C4-B768-B345-B706-EB947EE70A49}" type="slidenum">
              <a:rPr lang="en-US" smtClean="0"/>
              <a:pPr/>
              <a:t>46</a:t>
            </a:fld>
            <a:endParaRPr lang="en-US" dirty="0"/>
          </a:p>
        </p:txBody>
      </p:sp>
      <p:sp>
        <p:nvSpPr>
          <p:cNvPr id="4" name="TextBox 3">
            <a:extLst>
              <a:ext uri="{FF2B5EF4-FFF2-40B4-BE49-F238E27FC236}">
                <a16:creationId xmlns:a16="http://schemas.microsoft.com/office/drawing/2014/main" id="{723B31B8-3991-833B-A0C5-D8DB3B925382}"/>
              </a:ext>
            </a:extLst>
          </p:cNvPr>
          <p:cNvSpPr txBox="1"/>
          <p:nvPr/>
        </p:nvSpPr>
        <p:spPr>
          <a:xfrm>
            <a:off x="170793" y="6352143"/>
            <a:ext cx="6135830" cy="369332"/>
          </a:xfrm>
          <a:prstGeom prst="rect">
            <a:avLst/>
          </a:prstGeom>
          <a:noFill/>
        </p:spPr>
        <p:txBody>
          <a:bodyPr wrap="square">
            <a:spAutoFit/>
          </a:bodyPr>
          <a:lstStyle/>
          <a:p>
            <a:r>
              <a:rPr lang="en-US" dirty="0"/>
              <a:t>Source: Connecticut Department of Public Health</a:t>
            </a:r>
          </a:p>
        </p:txBody>
      </p:sp>
    </p:spTree>
    <p:extLst>
      <p:ext uri="{BB962C8B-B14F-4D97-AF65-F5344CB8AC3E}">
        <p14:creationId xmlns:p14="http://schemas.microsoft.com/office/powerpoint/2010/main" val="690601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5D23-FE20-4C8F-8BAB-8647B7DEDBC3}"/>
              </a:ext>
            </a:extLst>
          </p:cNvPr>
          <p:cNvSpPr>
            <a:spLocks noGrp="1"/>
          </p:cNvSpPr>
          <p:nvPr>
            <p:ph type="title"/>
          </p:nvPr>
        </p:nvSpPr>
        <p:spPr>
          <a:xfrm>
            <a:off x="522889" y="0"/>
            <a:ext cx="10515600" cy="1325563"/>
          </a:xfrm>
        </p:spPr>
        <p:txBody>
          <a:bodyPr/>
          <a:lstStyle/>
          <a:p>
            <a:r>
              <a:rPr lang="en-US" dirty="0">
                <a:latin typeface="Arial" panose="020B0604020202020204" pitchFamily="34" charset="0"/>
                <a:cs typeface="Arial" panose="020B0604020202020204" pitchFamily="34" charset="0"/>
              </a:rPr>
              <a:t>Treatment/Recovery Support for Workers </a:t>
            </a:r>
          </a:p>
        </p:txBody>
      </p:sp>
      <p:graphicFrame>
        <p:nvGraphicFramePr>
          <p:cNvPr id="7" name="Content Placeholder 2" descr="&quot;&quot;">
            <a:extLst>
              <a:ext uri="{FF2B5EF4-FFF2-40B4-BE49-F238E27FC236}">
                <a16:creationId xmlns:a16="http://schemas.microsoft.com/office/drawing/2014/main" id="{AC0F1DF5-6DA0-4771-985F-87AA0676694D}"/>
              </a:ext>
            </a:extLst>
          </p:cNvPr>
          <p:cNvGraphicFramePr>
            <a:graphicFrameLocks noGrp="1"/>
          </p:cNvGraphicFramePr>
          <p:nvPr>
            <p:ph idx="1"/>
            <p:extLst>
              <p:ext uri="{D42A27DB-BD31-4B8C-83A1-F6EECF244321}">
                <p14:modId xmlns:p14="http://schemas.microsoft.com/office/powerpoint/2010/main" val="4187873360"/>
              </p:ext>
            </p:extLst>
          </p:nvPr>
        </p:nvGraphicFramePr>
        <p:xfrm>
          <a:off x="1166647" y="1198180"/>
          <a:ext cx="9953297" cy="5381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7F4DBF1A-FE75-4271-9871-A1BEEFF0716A}"/>
              </a:ext>
            </a:extLst>
          </p:cNvPr>
          <p:cNvSpPr>
            <a:spLocks noGrp="1"/>
          </p:cNvSpPr>
          <p:nvPr>
            <p:ph type="sldNum" sz="quarter" idx="12"/>
          </p:nvPr>
        </p:nvSpPr>
        <p:spPr/>
        <p:txBody>
          <a:bodyPr/>
          <a:lstStyle/>
          <a:p>
            <a:fld id="{3295B7C4-B768-B345-B706-EB947EE70A49}" type="slidenum">
              <a:rPr lang="en-US" smtClean="0"/>
              <a:pPr/>
              <a:t>47</a:t>
            </a:fld>
            <a:endParaRPr lang="en-US" dirty="0"/>
          </a:p>
        </p:txBody>
      </p:sp>
    </p:spTree>
    <p:extLst>
      <p:ext uri="{BB962C8B-B14F-4D97-AF65-F5344CB8AC3E}">
        <p14:creationId xmlns:p14="http://schemas.microsoft.com/office/powerpoint/2010/main" val="2128576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31402D-CF26-4229-B8F3-93EA9997AAFE}"/>
              </a:ext>
            </a:extLst>
          </p:cNvPr>
          <p:cNvSpPr>
            <a:spLocks noGrp="1"/>
          </p:cNvSpPr>
          <p:nvPr>
            <p:ph type="sldNum" sz="quarter" idx="12"/>
          </p:nvPr>
        </p:nvSpPr>
        <p:spPr/>
        <p:txBody>
          <a:bodyPr/>
          <a:lstStyle/>
          <a:p>
            <a:fld id="{F28C0BBB-8D9D-428A-ADE6-7B2EC11124A9}" type="slidenum">
              <a:rPr lang="en-US" smtClean="0"/>
              <a:t>48</a:t>
            </a:fld>
            <a:endParaRPr lang="en-US" dirty="0"/>
          </a:p>
        </p:txBody>
      </p:sp>
      <p:sp>
        <p:nvSpPr>
          <p:cNvPr id="8" name="Speech Bubble: Oval 1">
            <a:extLst>
              <a:ext uri="{FF2B5EF4-FFF2-40B4-BE49-F238E27FC236}">
                <a16:creationId xmlns:a16="http://schemas.microsoft.com/office/drawing/2014/main" id="{D232F807-E064-EC4A-9C3F-D7B33CE0B3E7}"/>
              </a:ext>
            </a:extLst>
          </p:cNvPr>
          <p:cNvSpPr/>
          <p:nvPr/>
        </p:nvSpPr>
        <p:spPr>
          <a:xfrm>
            <a:off x="1858929" y="1098698"/>
            <a:ext cx="8474142" cy="4660605"/>
          </a:xfrm>
          <a:prstGeom prst="wedgeEllipseCallout">
            <a:avLst/>
          </a:prstGeom>
          <a:solidFill>
            <a:srgbClr val="00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“Is it finding work through recovery or finding recovery through work?” he asked. “I don’t think recovery would have been so successful if I hadn’t been working.”</a:t>
            </a:r>
          </a:p>
        </p:txBody>
      </p:sp>
      <p:sp>
        <p:nvSpPr>
          <p:cNvPr id="2" name="Title 1" hidden="1">
            <a:extLst>
              <a:ext uri="{FF2B5EF4-FFF2-40B4-BE49-F238E27FC236}">
                <a16:creationId xmlns:a16="http://schemas.microsoft.com/office/drawing/2014/main" id="{09F5A1D1-88EA-46C0-B5D7-E2F17B006508}"/>
              </a:ext>
            </a:extLst>
          </p:cNvPr>
          <p:cNvSpPr>
            <a:spLocks noGrp="1"/>
          </p:cNvSpPr>
          <p:nvPr>
            <p:ph type="title" idx="4294967295"/>
          </p:nvPr>
        </p:nvSpPr>
        <p:spPr/>
        <p:txBody>
          <a:bodyPr/>
          <a:lstStyle/>
          <a:p>
            <a:r>
              <a:rPr lang="en-US" dirty="0"/>
              <a:t>Recovery</a:t>
            </a:r>
          </a:p>
        </p:txBody>
      </p:sp>
    </p:spTree>
    <p:extLst>
      <p:ext uri="{BB962C8B-B14F-4D97-AF65-F5344CB8AC3E}">
        <p14:creationId xmlns:p14="http://schemas.microsoft.com/office/powerpoint/2010/main" val="1393316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2CB8-C756-4C59-AEA9-5CFDDEAF14AC}"/>
              </a:ext>
            </a:extLst>
          </p:cNvPr>
          <p:cNvSpPr>
            <a:spLocks noGrp="1"/>
          </p:cNvSpPr>
          <p:nvPr>
            <p:ph type="title"/>
          </p:nvPr>
        </p:nvSpPr>
        <p:spPr>
          <a:xfrm>
            <a:off x="255780" y="273378"/>
            <a:ext cx="10972800" cy="838200"/>
          </a:xfrm>
        </p:spPr>
        <p:txBody>
          <a:bodyPr/>
          <a:lstStyle/>
          <a:p>
            <a:r>
              <a:rPr lang="en-US" dirty="0">
                <a:latin typeface="Arial" panose="020B0604020202020204" pitchFamily="34" charset="0"/>
                <a:cs typeface="Arial" panose="020B0604020202020204" pitchFamily="34" charset="0"/>
              </a:rPr>
              <a:t>Employee Assistance Programs (EAPs)</a:t>
            </a:r>
          </a:p>
        </p:txBody>
      </p:sp>
      <p:sp>
        <p:nvSpPr>
          <p:cNvPr id="3" name="Content Placeholder 2">
            <a:extLst>
              <a:ext uri="{FF2B5EF4-FFF2-40B4-BE49-F238E27FC236}">
                <a16:creationId xmlns:a16="http://schemas.microsoft.com/office/drawing/2014/main" id="{36C18D48-497A-47DD-AECC-1CE5A0990DEA}"/>
              </a:ext>
            </a:extLst>
          </p:cNvPr>
          <p:cNvSpPr>
            <a:spLocks noGrp="1"/>
          </p:cNvSpPr>
          <p:nvPr>
            <p:ph sz="half" idx="1"/>
          </p:nvPr>
        </p:nvSpPr>
        <p:spPr>
          <a:xfrm>
            <a:off x="499548" y="1522497"/>
            <a:ext cx="6419725" cy="4755754"/>
          </a:xfrm>
        </p:spPr>
        <p:txBody>
          <a:bodyPr/>
          <a:lstStyle/>
          <a:p>
            <a:pPr marL="457200" lvl="1" indent="0">
              <a:buNone/>
            </a:pPr>
            <a:r>
              <a:rPr lang="en-US" dirty="0">
                <a:latin typeface="Arial" panose="020B0604020202020204" pitchFamily="34" charset="0"/>
                <a:cs typeface="Arial" panose="020B0604020202020204" pitchFamily="34" charset="0"/>
              </a:rPr>
              <a:t>EAPs offer services such as:</a:t>
            </a:r>
          </a:p>
          <a:p>
            <a:pPr lvl="1"/>
            <a:r>
              <a:rPr lang="en-US" dirty="0">
                <a:latin typeface="Arial" panose="020B0604020202020204" pitchFamily="34" charset="0"/>
                <a:cs typeface="Arial" panose="020B0604020202020204" pitchFamily="34" charset="0"/>
              </a:rPr>
              <a:t>Counseling</a:t>
            </a:r>
          </a:p>
          <a:p>
            <a:pPr lvl="1"/>
            <a:r>
              <a:rPr lang="en-US" dirty="0">
                <a:latin typeface="Arial" panose="020B0604020202020204" pitchFamily="34" charset="0"/>
                <a:cs typeface="Arial" panose="020B0604020202020204" pitchFamily="34" charset="0"/>
              </a:rPr>
              <a:t>Education</a:t>
            </a:r>
          </a:p>
          <a:p>
            <a:pPr lvl="1"/>
            <a:r>
              <a:rPr lang="en-US" dirty="0">
                <a:latin typeface="Arial" panose="020B0604020202020204" pitchFamily="34" charset="0"/>
                <a:cs typeface="Arial" panose="020B0604020202020204" pitchFamily="34" charset="0"/>
              </a:rPr>
              <a:t>Assessments</a:t>
            </a:r>
          </a:p>
          <a:p>
            <a:pPr lvl="1"/>
            <a:r>
              <a:rPr lang="en-US" dirty="0">
                <a:latin typeface="Arial" panose="020B0604020202020204" pitchFamily="34" charset="0"/>
                <a:cs typeface="Arial" panose="020B0604020202020204" pitchFamily="34" charset="0"/>
              </a:rPr>
              <a:t>Referrals to treatment</a:t>
            </a:r>
          </a:p>
          <a:p>
            <a:pPr marL="457200" lvl="1" indent="0">
              <a:buNone/>
            </a:pPr>
            <a:endParaRPr lang="en-US" dirty="0">
              <a:solidFill>
                <a:srgbClr val="FF0000"/>
              </a:solidFill>
              <a:latin typeface="Arial" panose="020B0604020202020204" pitchFamily="34" charset="0"/>
              <a:cs typeface="Arial" panose="020B0604020202020204" pitchFamily="34" charset="0"/>
            </a:endParaRPr>
          </a:p>
          <a:p>
            <a:pPr marL="796925" lvl="1" indent="-339725">
              <a:buFont typeface="Wingdings" panose="05000000000000000000" pitchFamily="2" charset="2"/>
              <a:buChar char="Ø"/>
            </a:pPr>
            <a:r>
              <a:rPr lang="en-US" dirty="0">
                <a:latin typeface="Arial" panose="020B0604020202020204" pitchFamily="34" charset="0"/>
                <a:cs typeface="Arial" panose="020B0604020202020204" pitchFamily="34" charset="0"/>
              </a:rPr>
              <a:t>Do you have one in your workplace?</a:t>
            </a:r>
          </a:p>
          <a:p>
            <a:pPr marL="796925" lvl="1" indent="-339725">
              <a:buFont typeface="Wingdings" panose="05000000000000000000" pitchFamily="2" charset="2"/>
              <a:buChar char="Ø"/>
            </a:pPr>
            <a:r>
              <a:rPr lang="en-US" dirty="0">
                <a:latin typeface="Arial" panose="020B0604020202020204" pitchFamily="34" charset="0"/>
                <a:cs typeface="Arial" panose="020B0604020202020204" pitchFamily="34" charset="0"/>
              </a:rPr>
              <a:t>Is it an external, internal, or blended service program?</a:t>
            </a:r>
          </a:p>
          <a:p>
            <a:pPr marL="796925" lvl="1" indent="-339725">
              <a:buFont typeface="Wingdings" panose="05000000000000000000" pitchFamily="2" charset="2"/>
              <a:buChar char="Ø"/>
            </a:pPr>
            <a:r>
              <a:rPr lang="en-US" dirty="0">
                <a:latin typeface="Arial" panose="020B0604020202020204" pitchFamily="34" charset="0"/>
                <a:cs typeface="Arial" panose="020B0604020202020204" pitchFamily="34" charset="0"/>
              </a:rPr>
              <a:t>Do workers trust it and use it?</a:t>
            </a:r>
          </a:p>
          <a:p>
            <a:pPr marL="796925" lvl="1" indent="-339725">
              <a:buFont typeface="Wingdings" panose="05000000000000000000" pitchFamily="2" charset="2"/>
              <a:buChar char="Ø"/>
            </a:pPr>
            <a:r>
              <a:rPr lang="en-US" dirty="0">
                <a:latin typeface="Arial" panose="020B0604020202020204" pitchFamily="34" charset="0"/>
                <a:cs typeface="Arial" panose="020B0604020202020204" pitchFamily="34" charset="0"/>
              </a:rPr>
              <a:t>What coverage is there for mental health and substance use services?</a:t>
            </a:r>
          </a:p>
        </p:txBody>
      </p:sp>
      <p:sp>
        <p:nvSpPr>
          <p:cNvPr id="5" name="Slide Number Placeholder 4">
            <a:extLst>
              <a:ext uri="{FF2B5EF4-FFF2-40B4-BE49-F238E27FC236}">
                <a16:creationId xmlns:a16="http://schemas.microsoft.com/office/drawing/2014/main" id="{0D80D388-F753-4031-84A3-C4ABB7378408}"/>
              </a:ext>
            </a:extLst>
          </p:cNvPr>
          <p:cNvSpPr>
            <a:spLocks noGrp="1"/>
          </p:cNvSpPr>
          <p:nvPr>
            <p:ph type="sldNum" sz="quarter" idx="12"/>
          </p:nvPr>
        </p:nvSpPr>
        <p:spPr/>
        <p:txBody>
          <a:bodyPr/>
          <a:lstStyle/>
          <a:p>
            <a:fld id="{3295B7C4-B768-B345-B706-EB947EE70A49}" type="slidenum">
              <a:rPr lang="en-US" smtClean="0"/>
              <a:pPr/>
              <a:t>49</a:t>
            </a:fld>
            <a:endParaRPr lang="en-US" dirty="0"/>
          </a:p>
        </p:txBody>
      </p:sp>
      <p:pic>
        <p:nvPicPr>
          <p:cNvPr id="14" name="Content Placeholder 13" descr="word map">
            <a:extLst>
              <a:ext uri="{FF2B5EF4-FFF2-40B4-BE49-F238E27FC236}">
                <a16:creationId xmlns:a16="http://schemas.microsoft.com/office/drawing/2014/main" id="{665E1D3A-5C7C-4548-9DFA-BEA8EC829B4C}"/>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b="-99463"/>
          <a:stretch/>
        </p:blipFill>
        <p:spPr>
          <a:xfrm>
            <a:off x="7529593" y="1968224"/>
            <a:ext cx="4052807" cy="4753251"/>
          </a:xfrm>
        </p:spPr>
      </p:pic>
    </p:spTree>
    <p:extLst>
      <p:ext uri="{BB962C8B-B14F-4D97-AF65-F5344CB8AC3E}">
        <p14:creationId xmlns:p14="http://schemas.microsoft.com/office/powerpoint/2010/main" val="349783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A8E7-B9BE-42EA-9CFB-CDB68868538E}"/>
              </a:ext>
            </a:extLst>
          </p:cNvPr>
          <p:cNvSpPr>
            <a:spLocks noGrp="1"/>
          </p:cNvSpPr>
          <p:nvPr>
            <p:ph type="title"/>
          </p:nvPr>
        </p:nvSpPr>
        <p:spPr>
          <a:xfrm>
            <a:off x="642991" y="136525"/>
            <a:ext cx="10515600" cy="1325563"/>
          </a:xfrm>
        </p:spPr>
        <p:txBody>
          <a:bodyPr/>
          <a:lstStyle/>
          <a:p>
            <a:r>
              <a:rPr lang="en-US" dirty="0">
                <a:latin typeface="Arial" panose="020B0604020202020204" pitchFamily="34" charset="0"/>
                <a:cs typeface="Arial" panose="020B0604020202020204" pitchFamily="34" charset="0"/>
              </a:rPr>
              <a:t>What Is an Opioid?</a:t>
            </a:r>
          </a:p>
        </p:txBody>
      </p:sp>
      <p:sp>
        <p:nvSpPr>
          <p:cNvPr id="3" name="Content Placeholder 2">
            <a:extLst>
              <a:ext uri="{FF2B5EF4-FFF2-40B4-BE49-F238E27FC236}">
                <a16:creationId xmlns:a16="http://schemas.microsoft.com/office/drawing/2014/main" id="{F32A5D1C-86CC-4CA7-87DA-313DA445554D}"/>
              </a:ext>
            </a:extLst>
          </p:cNvPr>
          <p:cNvSpPr>
            <a:spLocks noGrp="1"/>
          </p:cNvSpPr>
          <p:nvPr>
            <p:ph sz="half" idx="1"/>
          </p:nvPr>
        </p:nvSpPr>
        <p:spPr>
          <a:xfrm>
            <a:off x="168608" y="1293048"/>
            <a:ext cx="6852302" cy="4785899"/>
          </a:xfrm>
        </p:spPr>
        <p:txBody>
          <a:bodyPr>
            <a:noAutofit/>
          </a:bodyPr>
          <a:lstStyle/>
          <a:p>
            <a:pPr lvl="1"/>
            <a:r>
              <a:rPr lang="en-US" sz="2800" dirty="0">
                <a:latin typeface="Arial" panose="020B0604020202020204" pitchFamily="34" charset="0"/>
                <a:cs typeface="Arial" panose="020B0604020202020204" pitchFamily="34" charset="0"/>
              </a:rPr>
              <a:t>A class of drugs used to reduce pain.</a:t>
            </a:r>
          </a:p>
          <a:p>
            <a:pPr lvl="1"/>
            <a:r>
              <a:rPr lang="en-US" sz="2800" dirty="0">
                <a:latin typeface="Arial" panose="020B0604020202020204" pitchFamily="34" charset="0"/>
                <a:cs typeface="Arial" panose="020B0604020202020204" pitchFamily="34" charset="0"/>
              </a:rPr>
              <a:t>Prescription opioids are used to treat moderate to severe pain but have serious risks and side effects. </a:t>
            </a:r>
          </a:p>
          <a:p>
            <a:pPr lvl="1"/>
            <a:r>
              <a:rPr lang="en-US" sz="2800" dirty="0">
                <a:latin typeface="Arial" panose="020B0604020202020204" pitchFamily="34" charset="0"/>
                <a:cs typeface="Arial" panose="020B0604020202020204" pitchFamily="34" charset="0"/>
              </a:rPr>
              <a:t>Examples: oxycodone, hydrocodone, morphine, methadone, tramadol, and fentanyl.</a:t>
            </a:r>
          </a:p>
          <a:p>
            <a:pPr lvl="1"/>
            <a:r>
              <a:rPr lang="en-US" sz="2800" dirty="0">
                <a:latin typeface="Arial" panose="020B0604020202020204" pitchFamily="34" charset="0"/>
                <a:cs typeface="Arial" panose="020B0604020202020204" pitchFamily="34" charset="0"/>
              </a:rPr>
              <a:t>Illegal opioids: heroin, illegally produced fentanyl, and other synthetic opioids.</a:t>
            </a:r>
          </a:p>
        </p:txBody>
      </p:sp>
      <p:pic>
        <p:nvPicPr>
          <p:cNvPr id="23" name="Content Placeholder 8" descr="Bottles with pills and crushed pill">
            <a:extLst>
              <a:ext uri="{FF2B5EF4-FFF2-40B4-BE49-F238E27FC236}">
                <a16:creationId xmlns:a16="http://schemas.microsoft.com/office/drawing/2014/main" id="{F2EB4290-EF00-8245-A0D3-0E249106C487}"/>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78"/>
          <a:stretch/>
        </p:blipFill>
        <p:spPr>
          <a:xfrm>
            <a:off x="7554960" y="1139526"/>
            <a:ext cx="4038600" cy="4777340"/>
          </a:xfrm>
        </p:spPr>
      </p:pic>
      <p:sp>
        <p:nvSpPr>
          <p:cNvPr id="5" name="Slide Number Placeholder 4">
            <a:extLst>
              <a:ext uri="{FF2B5EF4-FFF2-40B4-BE49-F238E27FC236}">
                <a16:creationId xmlns:a16="http://schemas.microsoft.com/office/drawing/2014/main" id="{D56BAE8E-D883-413C-96DF-3AF3D122A1D9}"/>
              </a:ext>
            </a:extLst>
          </p:cNvPr>
          <p:cNvSpPr>
            <a:spLocks noGrp="1"/>
          </p:cNvSpPr>
          <p:nvPr>
            <p:ph type="sldNum" sz="quarter" idx="12"/>
          </p:nvPr>
        </p:nvSpPr>
        <p:spPr/>
        <p:txBody>
          <a:bodyPr/>
          <a:lstStyle/>
          <a:p>
            <a:fld id="{3295B7C4-B768-B345-B706-EB947EE70A49}" type="slidenum">
              <a:rPr lang="en-US" smtClean="0"/>
              <a:pPr/>
              <a:t>5</a:t>
            </a:fld>
            <a:endParaRPr lang="en-US" dirty="0"/>
          </a:p>
        </p:txBody>
      </p:sp>
    </p:spTree>
    <p:extLst>
      <p:ext uri="{BB962C8B-B14F-4D97-AF65-F5344CB8AC3E}">
        <p14:creationId xmlns:p14="http://schemas.microsoft.com/office/powerpoint/2010/main" val="3927010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4867-78A9-4385-A2A6-578C504BA1A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Peer Assistance Programs</a:t>
            </a:r>
          </a:p>
        </p:txBody>
      </p:sp>
      <p:sp>
        <p:nvSpPr>
          <p:cNvPr id="7" name="Content Placeholder 6">
            <a:extLst>
              <a:ext uri="{FF2B5EF4-FFF2-40B4-BE49-F238E27FC236}">
                <a16:creationId xmlns:a16="http://schemas.microsoft.com/office/drawing/2014/main" id="{A8B195F8-1F82-446A-8090-B803B31D2E1E}"/>
              </a:ext>
            </a:extLst>
          </p:cNvPr>
          <p:cNvSpPr>
            <a:spLocks noGrp="1"/>
          </p:cNvSpPr>
          <p:nvPr>
            <p:ph idx="1"/>
          </p:nvPr>
        </p:nvSpPr>
        <p:spPr>
          <a:xfrm>
            <a:off x="358815" y="1825625"/>
            <a:ext cx="10994985" cy="4351338"/>
          </a:xfrm>
        </p:spPr>
        <p:txBody>
          <a:bodyPr>
            <a:normAutofit lnSpcReduction="10000"/>
          </a:bodyPr>
          <a:lstStyle/>
          <a:p>
            <a:pPr lvl="1"/>
            <a:r>
              <a:rPr lang="en-US" sz="2800" dirty="0">
                <a:latin typeface="Arial" panose="020B0604020202020204" pitchFamily="34" charset="0"/>
                <a:cs typeface="Arial" panose="020B0604020202020204" pitchFamily="34" charset="0"/>
              </a:rPr>
              <a:t>Peer Counselors are trained volunteers who:</a:t>
            </a:r>
          </a:p>
          <a:p>
            <a:pPr lvl="2"/>
            <a:r>
              <a:rPr lang="en-US" sz="2800" dirty="0">
                <a:latin typeface="Arial" panose="020B0604020202020204" pitchFamily="34" charset="0"/>
                <a:cs typeface="Arial" panose="020B0604020202020204" pitchFamily="34" charset="0"/>
              </a:rPr>
              <a:t>help prevent substance use</a:t>
            </a:r>
          </a:p>
          <a:p>
            <a:pPr lvl="2"/>
            <a:r>
              <a:rPr lang="en-US" sz="2800" dirty="0">
                <a:latin typeface="Arial" panose="020B0604020202020204" pitchFamily="34" charset="0"/>
                <a:cs typeface="Arial" panose="020B0604020202020204" pitchFamily="34" charset="0"/>
              </a:rPr>
              <a:t>motivate co-workers to accept referral for treatment</a:t>
            </a:r>
          </a:p>
          <a:p>
            <a:pPr lvl="2"/>
            <a:r>
              <a:rPr lang="en-US" sz="2800" dirty="0">
                <a:latin typeface="Arial" panose="020B0604020202020204" pitchFamily="34" charset="0"/>
                <a:cs typeface="Arial" panose="020B0604020202020204" pitchFamily="34" charset="0"/>
              </a:rPr>
              <a:t>support co-workers when they return to work</a:t>
            </a:r>
          </a:p>
          <a:p>
            <a:pPr lvl="2"/>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Peers helping each other to stay clean and sober</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Labor Assistance Professionals can help unions and employers mobilize peer counselors </a:t>
            </a:r>
            <a:r>
              <a:rPr lang="en-US" sz="2800" dirty="0">
                <a:latin typeface="Arial" panose="020B0604020202020204" pitchFamily="34" charset="0"/>
                <a:cs typeface="Arial" panose="020B0604020202020204" pitchFamily="34" charset="0"/>
                <a:hlinkClick r:id="rId3"/>
              </a:rPr>
              <a:t>https://www.laborassistanceprofessionals.com</a:t>
            </a:r>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a:p>
            <a:pPr lvl="1"/>
            <a:endParaRPr lang="en-US" dirty="0"/>
          </a:p>
        </p:txBody>
      </p:sp>
      <p:sp>
        <p:nvSpPr>
          <p:cNvPr id="6" name="Slide Number Placeholder 5">
            <a:extLst>
              <a:ext uri="{FF2B5EF4-FFF2-40B4-BE49-F238E27FC236}">
                <a16:creationId xmlns:a16="http://schemas.microsoft.com/office/drawing/2014/main" id="{395698A3-B8EB-4F88-9038-CAC6CA2BC8FE}"/>
              </a:ext>
            </a:extLst>
          </p:cNvPr>
          <p:cNvSpPr>
            <a:spLocks noGrp="1"/>
          </p:cNvSpPr>
          <p:nvPr>
            <p:ph type="sldNum" sz="quarter" idx="12"/>
          </p:nvPr>
        </p:nvSpPr>
        <p:spPr/>
        <p:txBody>
          <a:bodyPr/>
          <a:lstStyle/>
          <a:p>
            <a:fld id="{3295B7C4-B768-B345-B706-EB947EE70A49}" type="slidenum">
              <a:rPr lang="en-US" smtClean="0"/>
              <a:pPr/>
              <a:t>50</a:t>
            </a:fld>
            <a:endParaRPr lang="en-US" dirty="0"/>
          </a:p>
        </p:txBody>
      </p:sp>
    </p:spTree>
    <p:extLst>
      <p:ext uri="{BB962C8B-B14F-4D97-AF65-F5344CB8AC3E}">
        <p14:creationId xmlns:p14="http://schemas.microsoft.com/office/powerpoint/2010/main" val="2759325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3E2B-1706-4350-95B0-B4188C44B21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Small Group Activity (Topic 2)</a:t>
            </a:r>
          </a:p>
        </p:txBody>
      </p:sp>
      <p:sp>
        <p:nvSpPr>
          <p:cNvPr id="6" name="Content Placeholder 5">
            <a:extLst>
              <a:ext uri="{FF2B5EF4-FFF2-40B4-BE49-F238E27FC236}">
                <a16:creationId xmlns:a16="http://schemas.microsoft.com/office/drawing/2014/main" id="{4C85018D-940F-4F6A-B89C-3616BEC4FCB1}"/>
              </a:ext>
            </a:extLst>
          </p:cNvPr>
          <p:cNvSpPr>
            <a:spLocks noGrp="1"/>
          </p:cNvSpPr>
          <p:nvPr>
            <p:ph idx="1"/>
          </p:nvPr>
        </p:nvSpPr>
        <p:spPr>
          <a:xfrm>
            <a:off x="936520" y="1825625"/>
            <a:ext cx="10515600" cy="4351338"/>
          </a:xfrm>
        </p:spPr>
        <p:txBody>
          <a:bodyPr/>
          <a:lstStyle/>
          <a:p>
            <a:pPr marL="0" indent="0">
              <a:buNone/>
            </a:pPr>
            <a:r>
              <a:rPr lang="en-US" b="1" dirty="0">
                <a:latin typeface="Arial" panose="020B0604020202020204" pitchFamily="34" charset="0"/>
                <a:cs typeface="Arial" panose="020B0604020202020204" pitchFamily="34" charset="0"/>
              </a:rPr>
              <a:t>Ideas to improve workplace substance use treatment and recovery programs</a:t>
            </a:r>
          </a:p>
          <a:p>
            <a:pPr marL="12700" indent="-12700"/>
            <a:endParaRPr lang="en-US" b="1" dirty="0">
              <a:latin typeface="Arial" panose="020B0604020202020204" pitchFamily="34" charset="0"/>
              <a:cs typeface="Arial" panose="020B0604020202020204" pitchFamily="34" charset="0"/>
            </a:endParaRPr>
          </a:p>
          <a:p>
            <a:pPr marL="225425" indent="-225425"/>
            <a:r>
              <a:rPr lang="en-US" b="1" dirty="0">
                <a:latin typeface="Arial" panose="020B0604020202020204" pitchFamily="34" charset="0"/>
                <a:cs typeface="Arial" panose="020B0604020202020204" pitchFamily="34" charset="0"/>
              </a:rPr>
              <a:t>Time for activity: </a:t>
            </a:r>
            <a:r>
              <a:rPr lang="en-US" dirty="0">
                <a:latin typeface="Arial" panose="020B0604020202020204" pitchFamily="34" charset="0"/>
                <a:cs typeface="Arial" panose="020B0604020202020204" pitchFamily="34" charset="0"/>
              </a:rPr>
              <a:t>10-15 minutes</a:t>
            </a:r>
          </a:p>
          <a:p>
            <a:pPr marL="225425" indent="-225425"/>
            <a:r>
              <a:rPr lang="en-US" b="1" dirty="0">
                <a:latin typeface="Arial" panose="020B0604020202020204" pitchFamily="34" charset="0"/>
                <a:cs typeface="Arial" panose="020B0604020202020204" pitchFamily="34" charset="0"/>
              </a:rPr>
              <a:t>Objective: </a:t>
            </a:r>
            <a:r>
              <a:rPr lang="en-US" dirty="0">
                <a:latin typeface="Arial" panose="020B0604020202020204" pitchFamily="34" charset="0"/>
                <a:cs typeface="Arial" panose="020B0604020202020204" pitchFamily="34" charset="0"/>
              </a:rPr>
              <a:t>Identify ideas to improve workplace substance use program </a:t>
            </a:r>
          </a:p>
          <a:p>
            <a:pPr marL="225425" indent="-225425"/>
            <a:r>
              <a:rPr lang="en-US" b="1" dirty="0">
                <a:latin typeface="Arial" panose="020B0604020202020204" pitchFamily="34" charset="0"/>
                <a:cs typeface="Arial" panose="020B0604020202020204" pitchFamily="34" charset="0"/>
              </a:rPr>
              <a:t>Task: </a:t>
            </a:r>
            <a:r>
              <a:rPr lang="en-US" dirty="0">
                <a:latin typeface="Arial" panose="020B0604020202020204" pitchFamily="34" charset="0"/>
                <a:cs typeface="Arial" panose="020B0604020202020204" pitchFamily="34" charset="0"/>
              </a:rPr>
              <a:t>Write down one or more ideas that will help improve workplace substance use treatment and recovery programs. Describe any relevant details (who, what, when, why, where).</a:t>
            </a:r>
          </a:p>
          <a:p>
            <a:endParaRPr lang="en-US" dirty="0"/>
          </a:p>
        </p:txBody>
      </p:sp>
      <p:sp>
        <p:nvSpPr>
          <p:cNvPr id="4" name="Slide Number Placeholder 3">
            <a:extLst>
              <a:ext uri="{FF2B5EF4-FFF2-40B4-BE49-F238E27FC236}">
                <a16:creationId xmlns:a16="http://schemas.microsoft.com/office/drawing/2014/main" id="{BA40089F-F243-4A7B-86E8-3E8BAB21F188}"/>
              </a:ext>
            </a:extLst>
          </p:cNvPr>
          <p:cNvSpPr>
            <a:spLocks noGrp="1"/>
          </p:cNvSpPr>
          <p:nvPr>
            <p:ph type="sldNum" sz="quarter" idx="12"/>
          </p:nvPr>
        </p:nvSpPr>
        <p:spPr/>
        <p:txBody>
          <a:bodyPr/>
          <a:lstStyle/>
          <a:p>
            <a:fld id="{3295B7C4-B768-B345-B706-EB947EE70A49}" type="slidenum">
              <a:rPr lang="en-US" smtClean="0"/>
              <a:pPr/>
              <a:t>51</a:t>
            </a:fld>
            <a:endParaRPr lang="en-US" dirty="0"/>
          </a:p>
        </p:txBody>
      </p:sp>
    </p:spTree>
    <p:extLst>
      <p:ext uri="{BB962C8B-B14F-4D97-AF65-F5344CB8AC3E}">
        <p14:creationId xmlns:p14="http://schemas.microsoft.com/office/powerpoint/2010/main" val="3070562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365125"/>
            <a:ext cx="11133605" cy="1325563"/>
          </a:xfrm>
        </p:spPr>
        <p:txBody>
          <a:bodyPr/>
          <a:lstStyle/>
          <a:p>
            <a:r>
              <a:rPr lang="en-US" dirty="0">
                <a:latin typeface="Arial" panose="020B0604020202020204" pitchFamily="34" charset="0"/>
                <a:cs typeface="Arial" panose="020B0604020202020204" pitchFamily="34" charset="0"/>
              </a:rPr>
              <a:t>Substance Use &amp; Mental Health (Topic 3)</a:t>
            </a:r>
          </a:p>
        </p:txBody>
      </p:sp>
      <p:sp>
        <p:nvSpPr>
          <p:cNvPr id="3" name="Content Placeholder 2"/>
          <p:cNvSpPr>
            <a:spLocks noGrp="1"/>
          </p:cNvSpPr>
          <p:nvPr>
            <p:ph idx="1"/>
          </p:nvPr>
        </p:nvSpPr>
        <p:spPr>
          <a:xfrm>
            <a:off x="638355" y="1825625"/>
            <a:ext cx="10964173" cy="4351338"/>
          </a:xfrm>
        </p:spPr>
        <p:txBody>
          <a:bodyPr/>
          <a:lstStyle/>
          <a:p>
            <a:pPr marL="0" indent="0">
              <a:buNone/>
            </a:pPr>
            <a:r>
              <a:rPr lang="en-US" b="1" dirty="0">
                <a:latin typeface="Arial" panose="020B0604020202020204" pitchFamily="34" charset="0"/>
                <a:cs typeface="Arial" panose="020B0604020202020204" pitchFamily="34" charset="0"/>
              </a:rPr>
              <a:t>Objectives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When complete, you should better be able to:</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Describe the importance of positive mental health</a:t>
            </a:r>
          </a:p>
          <a:p>
            <a:r>
              <a:rPr lang="en-US" dirty="0">
                <a:latin typeface="Arial" panose="020B0604020202020204" pitchFamily="34" charset="0"/>
                <a:cs typeface="Arial" panose="020B0604020202020204" pitchFamily="34" charset="0"/>
              </a:rPr>
              <a:t>Identify actions to improve your mental health</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2962" y="1921612"/>
            <a:ext cx="810838" cy="810838"/>
          </a:xfrm>
          <a:prstGeom prst="rect">
            <a:avLst/>
          </a:prstGeom>
        </p:spPr>
      </p:pic>
      <p:sp>
        <p:nvSpPr>
          <p:cNvPr id="5" name="Slide Number Placeholder 4"/>
          <p:cNvSpPr>
            <a:spLocks noGrp="1"/>
          </p:cNvSpPr>
          <p:nvPr>
            <p:ph type="sldNum" sz="quarter" idx="12"/>
          </p:nvPr>
        </p:nvSpPr>
        <p:spPr/>
        <p:txBody>
          <a:bodyPr/>
          <a:lstStyle/>
          <a:p>
            <a:fld id="{6078A11C-08CE-4F11-A7A7-A43B6841AD3F}" type="slidenum">
              <a:rPr lang="en-US" smtClean="0"/>
              <a:t>52</a:t>
            </a:fld>
            <a:endParaRPr lang="en-US"/>
          </a:p>
        </p:txBody>
      </p:sp>
    </p:spTree>
    <p:extLst>
      <p:ext uri="{BB962C8B-B14F-4D97-AF65-F5344CB8AC3E}">
        <p14:creationId xmlns:p14="http://schemas.microsoft.com/office/powerpoint/2010/main" val="2729690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89" y="365125"/>
            <a:ext cx="11157995" cy="1325563"/>
          </a:xfrm>
        </p:spPr>
        <p:txBody>
          <a:bodyPr/>
          <a:lstStyle/>
          <a:p>
            <a:r>
              <a:rPr lang="en-US" dirty="0">
                <a:latin typeface="Arial" panose="020B0604020202020204" pitchFamily="34" charset="0"/>
                <a:cs typeface="Arial" panose="020B0604020202020204" pitchFamily="34" charset="0"/>
              </a:rPr>
              <a:t>Substance Use Disorders &amp; Mental Health</a:t>
            </a:r>
          </a:p>
        </p:txBody>
      </p:sp>
      <p:sp>
        <p:nvSpPr>
          <p:cNvPr id="3" name="Content Placeholder 2"/>
          <p:cNvSpPr>
            <a:spLocks noGrp="1"/>
          </p:cNvSpPr>
          <p:nvPr>
            <p:ph idx="1"/>
          </p:nvPr>
        </p:nvSpPr>
        <p:spPr>
          <a:xfrm>
            <a:off x="465238" y="1475228"/>
            <a:ext cx="10303792" cy="4351338"/>
          </a:xfrm>
        </p:spPr>
        <p:txBody>
          <a:bodyPr>
            <a:normAutofit fontScale="92500" lnSpcReduction="10000"/>
          </a:bodyPr>
          <a:lstStyle/>
          <a:p>
            <a:pPr>
              <a:lnSpc>
                <a:spcPct val="110000"/>
              </a:lnSpc>
            </a:pPr>
            <a:r>
              <a:rPr lang="en-US" sz="3200" dirty="0">
                <a:latin typeface="Arial" panose="020B0604020202020204" pitchFamily="34" charset="0"/>
                <a:cs typeface="Arial" panose="020B0604020202020204" pitchFamily="34" charset="0"/>
              </a:rPr>
              <a:t>20.6% of U.S. adults experienced mental illness (such as anxiety or depression) in 2019</a:t>
            </a:r>
          </a:p>
          <a:p>
            <a:pPr>
              <a:lnSpc>
                <a:spcPct val="110000"/>
              </a:lnSpc>
            </a:pPr>
            <a:r>
              <a:rPr lang="en-US" sz="3200" dirty="0">
                <a:latin typeface="Arial" panose="020B0604020202020204" pitchFamily="34" charset="0"/>
                <a:cs typeface="Arial" panose="020B0604020202020204" pitchFamily="34" charset="0"/>
              </a:rPr>
              <a:t>3.8% of U.S. adults experienced both mental illness and substance use disorder in 2019  (1 in every 25 people)</a:t>
            </a:r>
          </a:p>
          <a:p>
            <a:pPr>
              <a:lnSpc>
                <a:spcPct val="110000"/>
              </a:lnSpc>
            </a:pPr>
            <a:endParaRPr lang="en-US" sz="3200" dirty="0">
              <a:latin typeface="Arial" panose="020B0604020202020204" pitchFamily="34" charset="0"/>
              <a:cs typeface="Arial" panose="020B0604020202020204" pitchFamily="34" charset="0"/>
            </a:endParaRPr>
          </a:p>
          <a:p>
            <a:pPr marL="0" indent="0">
              <a:lnSpc>
                <a:spcPct val="110000"/>
              </a:lnSpc>
              <a:buNone/>
            </a:pPr>
            <a:r>
              <a:rPr lang="en-US" sz="3200" i="1" dirty="0">
                <a:latin typeface="Arial" panose="020B0604020202020204" pitchFamily="34" charset="0"/>
                <a:cs typeface="Arial" panose="020B0604020202020204" pitchFamily="34" charset="0"/>
              </a:rPr>
              <a:t>Mental health is important because those</a:t>
            </a:r>
            <a:br>
              <a:rPr lang="en-US" sz="3200" i="1" dirty="0">
                <a:latin typeface="Arial" panose="020B0604020202020204" pitchFamily="34" charset="0"/>
                <a:cs typeface="Arial" panose="020B0604020202020204" pitchFamily="34" charset="0"/>
              </a:rPr>
            </a:br>
            <a:r>
              <a:rPr lang="en-US" sz="3200" i="1" dirty="0">
                <a:latin typeface="Arial" panose="020B0604020202020204" pitchFamily="34" charset="0"/>
                <a:cs typeface="Arial" panose="020B0604020202020204" pitchFamily="34" charset="0"/>
              </a:rPr>
              <a:t>with poor mental health are more likely to</a:t>
            </a:r>
            <a:br>
              <a:rPr lang="en-US" sz="3200" i="1" dirty="0">
                <a:latin typeface="Arial" panose="020B0604020202020204" pitchFamily="34" charset="0"/>
                <a:cs typeface="Arial" panose="020B0604020202020204" pitchFamily="34" charset="0"/>
              </a:rPr>
            </a:br>
            <a:r>
              <a:rPr lang="en-US" sz="3200" i="1" dirty="0">
                <a:latin typeface="Arial" panose="020B0604020202020204" pitchFamily="34" charset="0"/>
                <a:cs typeface="Arial" panose="020B0604020202020204" pitchFamily="34" charset="0"/>
              </a:rPr>
              <a:t>develop substance use disorders</a:t>
            </a:r>
          </a:p>
          <a:p>
            <a:pPr marL="0" indent="0">
              <a:buNone/>
            </a:pPr>
            <a:endParaRPr lang="en-US" sz="3200" dirty="0"/>
          </a:p>
          <a:p>
            <a:endParaRPr lang="en-US" dirty="0"/>
          </a:p>
          <a:p>
            <a:pPr lvl="1"/>
            <a:endParaRPr lang="en-US" dirty="0"/>
          </a:p>
        </p:txBody>
      </p:sp>
      <p:pic>
        <p:nvPicPr>
          <p:cNvPr id="5" name="Picture 4" descr="A person appearing sa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4286" y="3749992"/>
            <a:ext cx="2651760" cy="2788920"/>
          </a:xfrm>
          <a:prstGeom prst="rect">
            <a:avLst/>
          </a:prstGeom>
        </p:spPr>
      </p:pic>
      <p:sp>
        <p:nvSpPr>
          <p:cNvPr id="4" name="Slide Number Placeholder 3"/>
          <p:cNvSpPr>
            <a:spLocks noGrp="1"/>
          </p:cNvSpPr>
          <p:nvPr>
            <p:ph type="sldNum" sz="quarter" idx="12"/>
          </p:nvPr>
        </p:nvSpPr>
        <p:spPr/>
        <p:txBody>
          <a:bodyPr/>
          <a:lstStyle/>
          <a:p>
            <a:fld id="{6078A11C-08CE-4F11-A7A7-A43B6841AD3F}" type="slidenum">
              <a:rPr lang="en-US" smtClean="0"/>
              <a:t>53</a:t>
            </a:fld>
            <a:endParaRPr lang="en-US"/>
          </a:p>
        </p:txBody>
      </p:sp>
    </p:spTree>
    <p:extLst>
      <p:ext uri="{BB962C8B-B14F-4D97-AF65-F5344CB8AC3E}">
        <p14:creationId xmlns:p14="http://schemas.microsoft.com/office/powerpoint/2010/main" val="1271374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117" y="488487"/>
            <a:ext cx="10515600" cy="1325563"/>
          </a:xfrm>
        </p:spPr>
        <p:txBody>
          <a:bodyPr/>
          <a:lstStyle/>
          <a:p>
            <a:r>
              <a:rPr lang="en-US" dirty="0">
                <a:latin typeface="Arial" panose="020B0604020202020204" pitchFamily="34" charset="0"/>
                <a:cs typeface="Arial" panose="020B0604020202020204" pitchFamily="34" charset="0"/>
              </a:rPr>
              <a:t>What is Health?</a:t>
            </a:r>
          </a:p>
        </p:txBody>
      </p:sp>
      <p:pic>
        <p:nvPicPr>
          <p:cNvPr id="4" name="Picture 3" descr="A person appearing happ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477" y="566124"/>
            <a:ext cx="3501947" cy="3718387"/>
          </a:xfrm>
          <a:prstGeom prst="rect">
            <a:avLst/>
          </a:prstGeom>
        </p:spPr>
      </p:pic>
      <p:sp>
        <p:nvSpPr>
          <p:cNvPr id="3" name="Content Placeholder 2"/>
          <p:cNvSpPr>
            <a:spLocks noGrp="1"/>
          </p:cNvSpPr>
          <p:nvPr>
            <p:ph idx="1"/>
          </p:nvPr>
        </p:nvSpPr>
        <p:spPr>
          <a:xfrm>
            <a:off x="537117" y="2330243"/>
            <a:ext cx="8479064" cy="3296267"/>
          </a:xfrm>
        </p:spPr>
        <p:txBody>
          <a:bodyPr/>
          <a:lstStyle/>
          <a:p>
            <a:pPr>
              <a:lnSpc>
                <a:spcPct val="100000"/>
              </a:lnSpc>
              <a:spcBef>
                <a:spcPts val="600"/>
              </a:spcBef>
            </a:pPr>
            <a:r>
              <a:rPr lang="en-US" dirty="0">
                <a:latin typeface="Arial" panose="020B0604020202020204" pitchFamily="34" charset="0"/>
                <a:cs typeface="Arial" panose="020B0604020202020204" pitchFamily="34" charset="0"/>
              </a:rPr>
              <a:t>Health is more than the absence of disease</a:t>
            </a:r>
          </a:p>
          <a:p>
            <a:pPr>
              <a:lnSpc>
                <a:spcPct val="100000"/>
              </a:lnSpc>
              <a:spcBef>
                <a:spcPts val="600"/>
              </a:spcBef>
            </a:pPr>
            <a:r>
              <a:rPr lang="en-US" dirty="0">
                <a:latin typeface="Arial" panose="020B0604020202020204" pitchFamily="34" charset="0"/>
                <a:cs typeface="Arial" panose="020B0604020202020204" pitchFamily="34" charset="0"/>
              </a:rPr>
              <a:t>It includes:</a:t>
            </a:r>
          </a:p>
          <a:p>
            <a:pPr marL="688975" lvl="1" indent="-347663">
              <a:lnSpc>
                <a:spcPct val="10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Positive emotions and moods (contentment, happiness)</a:t>
            </a:r>
          </a:p>
          <a:p>
            <a:pPr marL="688975" lvl="1" indent="-347663">
              <a:lnSpc>
                <a:spcPct val="10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The absence of negative emotions (depression, anxiety)</a:t>
            </a:r>
          </a:p>
          <a:p>
            <a:pPr marL="688975" lvl="1" indent="-347663">
              <a:lnSpc>
                <a:spcPct val="10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Leading a fruitful, satisfying life</a:t>
            </a:r>
          </a:p>
          <a:p>
            <a:pPr>
              <a:lnSpc>
                <a:spcPct val="100000"/>
              </a:lnSpc>
              <a:spcBef>
                <a:spcPts val="600"/>
              </a:spcBef>
            </a:pPr>
            <a:r>
              <a:rPr lang="en-US" dirty="0">
                <a:latin typeface="Arial" panose="020B0604020202020204" pitchFamily="34" charset="0"/>
                <a:cs typeface="Arial" panose="020B0604020202020204" pitchFamily="34" charset="0"/>
              </a:rPr>
              <a:t>It could be described as feeling good and viewing life positively</a:t>
            </a:r>
          </a:p>
          <a:p>
            <a:endParaRPr lang="en-US" dirty="0"/>
          </a:p>
          <a:p>
            <a:endParaRPr lang="en-US" dirty="0"/>
          </a:p>
        </p:txBody>
      </p:sp>
      <p:sp>
        <p:nvSpPr>
          <p:cNvPr id="5" name="Slide Number Placeholder 4"/>
          <p:cNvSpPr>
            <a:spLocks noGrp="1"/>
          </p:cNvSpPr>
          <p:nvPr>
            <p:ph type="sldNum" sz="quarter" idx="12"/>
          </p:nvPr>
        </p:nvSpPr>
        <p:spPr/>
        <p:txBody>
          <a:bodyPr/>
          <a:lstStyle/>
          <a:p>
            <a:fld id="{6078A11C-08CE-4F11-A7A7-A43B6841AD3F}" type="slidenum">
              <a:rPr lang="en-US" smtClean="0"/>
              <a:t>54</a:t>
            </a:fld>
            <a:endParaRPr lang="en-US"/>
          </a:p>
        </p:txBody>
      </p:sp>
    </p:spTree>
    <p:extLst>
      <p:ext uri="{BB962C8B-B14F-4D97-AF65-F5344CB8AC3E}">
        <p14:creationId xmlns:p14="http://schemas.microsoft.com/office/powerpoint/2010/main" val="147328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A box noting that mental health is comprised of emotional, psychological and social health"/>
          <p:cNvSpPr/>
          <p:nvPr/>
        </p:nvSpPr>
        <p:spPr>
          <a:xfrm>
            <a:off x="932985" y="2641695"/>
            <a:ext cx="9445083" cy="1650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49379"/>
            <a:ext cx="10515600" cy="827068"/>
          </a:xfrm>
        </p:spPr>
        <p:txBody>
          <a:bodyPr>
            <a:noAutofit/>
          </a:bodyPr>
          <a:lstStyle/>
          <a:p>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Your Health</a:t>
            </a:r>
          </a:p>
        </p:txBody>
      </p:sp>
      <p:sp>
        <p:nvSpPr>
          <p:cNvPr id="3" name="Content Placeholder 2"/>
          <p:cNvSpPr>
            <a:spLocks noGrp="1"/>
          </p:cNvSpPr>
          <p:nvPr>
            <p:ph idx="1"/>
          </p:nvPr>
        </p:nvSpPr>
        <p:spPr>
          <a:xfrm>
            <a:off x="1096189" y="1697109"/>
            <a:ext cx="10515600" cy="4351338"/>
          </a:xfrm>
        </p:spPr>
        <p:txBody>
          <a:bodyPr>
            <a:normAutofit/>
          </a:bodyPr>
          <a:lstStyle/>
          <a:p>
            <a:pPr marL="0" indent="0">
              <a:buNone/>
            </a:pPr>
            <a:r>
              <a:rPr lang="en-US" dirty="0">
                <a:latin typeface="Arial" panose="020B0604020202020204" pitchFamily="34" charset="0"/>
                <a:cs typeface="Arial" panose="020B0604020202020204" pitchFamily="34" charset="0"/>
              </a:rPr>
              <a:t>Physical </a:t>
            </a:r>
          </a:p>
          <a:p>
            <a:pPr marL="0" indent="0">
              <a:buNone/>
            </a:pPr>
            <a:r>
              <a:rPr lang="en-US" dirty="0">
                <a:latin typeface="Arial" panose="020B0604020202020204" pitchFamily="34" charset="0"/>
                <a:cs typeface="Arial" panose="020B0604020202020204" pitchFamily="34" charset="0"/>
              </a:rPr>
              <a:t>Intellectual</a:t>
            </a:r>
          </a:p>
          <a:p>
            <a:pPr marL="0" indent="0">
              <a:buNone/>
            </a:pPr>
            <a:r>
              <a:rPr lang="en-US" dirty="0">
                <a:latin typeface="Arial" panose="020B0604020202020204" pitchFamily="34" charset="0"/>
                <a:cs typeface="Arial" panose="020B0604020202020204" pitchFamily="34" charset="0"/>
              </a:rPr>
              <a:t>Emotional				These 3 parts of your Health </a:t>
            </a:r>
          </a:p>
          <a:p>
            <a:pPr marL="0" indent="0">
              <a:buNone/>
            </a:pPr>
            <a:r>
              <a:rPr lang="en-US" dirty="0">
                <a:latin typeface="Arial" panose="020B0604020202020204" pitchFamily="34" charset="0"/>
                <a:cs typeface="Arial" panose="020B0604020202020204" pitchFamily="34" charset="0"/>
              </a:rPr>
              <a:t>Psychological			make up your Mental Health</a:t>
            </a:r>
          </a:p>
          <a:p>
            <a:pPr marL="0" indent="0">
              <a:buNone/>
            </a:pPr>
            <a:r>
              <a:rPr lang="en-US" dirty="0">
                <a:latin typeface="Arial" panose="020B0604020202020204" pitchFamily="34" charset="0"/>
                <a:cs typeface="Arial" panose="020B0604020202020204" pitchFamily="34" charset="0"/>
              </a:rPr>
              <a:t>Social </a:t>
            </a:r>
          </a:p>
          <a:p>
            <a:pPr marL="0" indent="0">
              <a:buNone/>
            </a:pPr>
            <a:r>
              <a:rPr lang="en-US" dirty="0">
                <a:latin typeface="Arial" panose="020B0604020202020204" pitchFamily="34" charset="0"/>
                <a:cs typeface="Arial" panose="020B0604020202020204" pitchFamily="34" charset="0"/>
              </a:rPr>
              <a:t>Spiritual</a:t>
            </a:r>
          </a:p>
          <a:p>
            <a:endParaRPr lang="en-US" dirty="0"/>
          </a:p>
        </p:txBody>
      </p:sp>
      <p:sp>
        <p:nvSpPr>
          <p:cNvPr id="4" name="Slide Number Placeholder 3"/>
          <p:cNvSpPr>
            <a:spLocks noGrp="1"/>
          </p:cNvSpPr>
          <p:nvPr>
            <p:ph type="sldNum" sz="quarter" idx="12"/>
          </p:nvPr>
        </p:nvSpPr>
        <p:spPr/>
        <p:txBody>
          <a:bodyPr/>
          <a:lstStyle/>
          <a:p>
            <a:fld id="{6078A11C-08CE-4F11-A7A7-A43B6841AD3F}" type="slidenum">
              <a:rPr lang="en-US" smtClean="0"/>
              <a:t>55</a:t>
            </a:fld>
            <a:endParaRPr lang="en-US"/>
          </a:p>
        </p:txBody>
      </p:sp>
    </p:spTree>
    <p:extLst>
      <p:ext uri="{BB962C8B-B14F-4D97-AF65-F5344CB8AC3E}">
        <p14:creationId xmlns:p14="http://schemas.microsoft.com/office/powerpoint/2010/main" val="801872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15" y="454335"/>
            <a:ext cx="10515600" cy="1325563"/>
          </a:xfrm>
        </p:spPr>
        <p:txBody>
          <a:bodyPr/>
          <a:lstStyle/>
          <a:p>
            <a:r>
              <a:rPr lang="en-US" dirty="0">
                <a:latin typeface="Arial" panose="020B0604020202020204" pitchFamily="34" charset="0"/>
                <a:cs typeface="Arial" panose="020B0604020202020204" pitchFamily="34" charset="0"/>
              </a:rPr>
              <a:t>What is Mental Health?</a:t>
            </a:r>
          </a:p>
        </p:txBody>
      </p:sp>
      <p:sp>
        <p:nvSpPr>
          <p:cNvPr id="3" name="Content Placeholder 2"/>
          <p:cNvSpPr>
            <a:spLocks noGrp="1"/>
          </p:cNvSpPr>
          <p:nvPr>
            <p:ph idx="1"/>
          </p:nvPr>
        </p:nvSpPr>
        <p:spPr>
          <a:xfrm>
            <a:off x="686100" y="1703320"/>
            <a:ext cx="10707029" cy="4351338"/>
          </a:xfrm>
        </p:spPr>
        <p:txBody>
          <a:bodyPr/>
          <a:lstStyle/>
          <a:p>
            <a:r>
              <a:rPr lang="en-US" dirty="0">
                <a:latin typeface="Arial" panose="020B0604020202020204" pitchFamily="34" charset="0"/>
                <a:cs typeface="Arial" panose="020B0604020202020204" pitchFamily="34" charset="0"/>
              </a:rPr>
              <a:t>Mental health is our </a:t>
            </a:r>
            <a:r>
              <a:rPr lang="en-US" dirty="0">
                <a:solidFill>
                  <a:srgbClr val="FF0000"/>
                </a:solidFill>
                <a:latin typeface="Arial" panose="020B0604020202020204" pitchFamily="34" charset="0"/>
                <a:cs typeface="Arial" panose="020B0604020202020204" pitchFamily="34" charset="0"/>
              </a:rPr>
              <a:t>emotional, psychological, and social </a:t>
            </a:r>
            <a:r>
              <a:rPr lang="en-US" dirty="0">
                <a:latin typeface="Arial" panose="020B0604020202020204" pitchFamily="34" charset="0"/>
                <a:cs typeface="Arial" panose="020B0604020202020204" pitchFamily="34" charset="0"/>
              </a:rPr>
              <a:t>well-being</a:t>
            </a:r>
          </a:p>
          <a:p>
            <a:r>
              <a:rPr lang="en-US" dirty="0">
                <a:latin typeface="Arial" panose="020B0604020202020204" pitchFamily="34" charset="0"/>
                <a:cs typeface="Arial" panose="020B0604020202020204" pitchFamily="34" charset="0"/>
              </a:rPr>
              <a:t>It affects how we think, feel, and act</a:t>
            </a:r>
          </a:p>
          <a:p>
            <a:r>
              <a:rPr lang="en-US" dirty="0">
                <a:latin typeface="Arial" panose="020B0604020202020204" pitchFamily="34" charset="0"/>
                <a:cs typeface="Arial" panose="020B0604020202020204" pitchFamily="34" charset="0"/>
              </a:rPr>
              <a:t>It also helps determine how we handle stress, relate to others, and make choices</a:t>
            </a:r>
          </a:p>
        </p:txBody>
      </p:sp>
      <p:pic>
        <p:nvPicPr>
          <p:cNvPr id="4" name="Picture 3" descr="A person appearing cont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1691" y="3731138"/>
            <a:ext cx="3937818" cy="2625212"/>
          </a:xfrm>
          <a:prstGeom prst="rect">
            <a:avLst/>
          </a:prstGeom>
        </p:spPr>
      </p:pic>
      <p:sp>
        <p:nvSpPr>
          <p:cNvPr id="5" name="Slide Number Placeholder 4"/>
          <p:cNvSpPr>
            <a:spLocks noGrp="1"/>
          </p:cNvSpPr>
          <p:nvPr>
            <p:ph type="sldNum" sz="quarter" idx="12"/>
          </p:nvPr>
        </p:nvSpPr>
        <p:spPr/>
        <p:txBody>
          <a:bodyPr/>
          <a:lstStyle/>
          <a:p>
            <a:fld id="{6078A11C-08CE-4F11-A7A7-A43B6841AD3F}" type="slidenum">
              <a:rPr lang="en-US" smtClean="0"/>
              <a:t>56</a:t>
            </a:fld>
            <a:endParaRPr lang="en-US"/>
          </a:p>
        </p:txBody>
      </p:sp>
    </p:spTree>
    <p:extLst>
      <p:ext uri="{BB962C8B-B14F-4D97-AF65-F5344CB8AC3E}">
        <p14:creationId xmlns:p14="http://schemas.microsoft.com/office/powerpoint/2010/main" val="1032563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2088" y="1968330"/>
            <a:ext cx="2908044" cy="3042168"/>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Positive mental health allows people to:</a:t>
            </a:r>
          </a:p>
        </p:txBody>
      </p:sp>
      <p:sp>
        <p:nvSpPr>
          <p:cNvPr id="3" name="Content Placeholder 2"/>
          <p:cNvSpPr>
            <a:spLocks noGrp="1"/>
          </p:cNvSpPr>
          <p:nvPr>
            <p:ph idx="1"/>
          </p:nvPr>
        </p:nvSpPr>
        <p:spPr>
          <a:xfrm>
            <a:off x="1097418" y="1968330"/>
            <a:ext cx="6262721" cy="3193603"/>
          </a:xfrm>
        </p:spPr>
        <p:txBody>
          <a:bodyPr>
            <a:normAutofit/>
          </a:bodyPr>
          <a:lstStyle/>
          <a:p>
            <a:pPr marL="228600" lvl="1">
              <a:lnSpc>
                <a:spcPct val="100000"/>
              </a:lnSpc>
              <a:spcBef>
                <a:spcPts val="1200"/>
              </a:spcBef>
            </a:pPr>
            <a:r>
              <a:rPr lang="en-US" sz="3000" dirty="0">
                <a:latin typeface="Arial" panose="020B0604020202020204" pitchFamily="34" charset="0"/>
                <a:cs typeface="Arial" panose="020B0604020202020204" pitchFamily="34" charset="0"/>
              </a:rPr>
              <a:t>Realize their full potential</a:t>
            </a:r>
          </a:p>
          <a:p>
            <a:pPr marL="228600" lvl="1">
              <a:lnSpc>
                <a:spcPct val="100000"/>
              </a:lnSpc>
              <a:spcBef>
                <a:spcPts val="1200"/>
              </a:spcBef>
            </a:pPr>
            <a:r>
              <a:rPr lang="en-US" sz="3000" dirty="0">
                <a:latin typeface="Arial" panose="020B0604020202020204" pitchFamily="34" charset="0"/>
                <a:cs typeface="Arial" panose="020B0604020202020204" pitchFamily="34" charset="0"/>
              </a:rPr>
              <a:t>Cope with the stresses of life</a:t>
            </a:r>
          </a:p>
          <a:p>
            <a:pPr marL="228600" lvl="1">
              <a:lnSpc>
                <a:spcPct val="100000"/>
              </a:lnSpc>
              <a:spcBef>
                <a:spcPts val="1200"/>
              </a:spcBef>
            </a:pPr>
            <a:r>
              <a:rPr lang="en-US" sz="3000" dirty="0">
                <a:latin typeface="Arial" panose="020B0604020202020204" pitchFamily="34" charset="0"/>
                <a:cs typeface="Arial" panose="020B0604020202020204" pitchFamily="34" charset="0"/>
              </a:rPr>
              <a:t>Work productively</a:t>
            </a:r>
          </a:p>
          <a:p>
            <a:pPr marL="228600" lvl="1">
              <a:lnSpc>
                <a:spcPct val="100000"/>
              </a:lnSpc>
              <a:spcBef>
                <a:spcPts val="1200"/>
              </a:spcBef>
            </a:pPr>
            <a:r>
              <a:rPr lang="en-US" sz="3000" dirty="0">
                <a:latin typeface="Arial" panose="020B0604020202020204" pitchFamily="34" charset="0"/>
                <a:cs typeface="Arial" panose="020B0604020202020204" pitchFamily="34" charset="0"/>
              </a:rPr>
              <a:t>Make meaningful contributions to their communities</a:t>
            </a:r>
          </a:p>
          <a:p>
            <a:pPr lvl="1"/>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6078A11C-08CE-4F11-A7A7-A43B6841AD3F}" type="slidenum">
              <a:rPr lang="en-US" smtClean="0"/>
              <a:t>57</a:t>
            </a:fld>
            <a:endParaRPr lang="en-US"/>
          </a:p>
        </p:txBody>
      </p:sp>
    </p:spTree>
    <p:extLst>
      <p:ext uri="{BB962C8B-B14F-4D97-AF65-F5344CB8AC3E}">
        <p14:creationId xmlns:p14="http://schemas.microsoft.com/office/powerpoint/2010/main" val="1372170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88" y="500062"/>
            <a:ext cx="10515600" cy="1263219"/>
          </a:xfrm>
        </p:spPr>
        <p:txBody>
          <a:bodyPr>
            <a:normAutofit/>
          </a:bodyPr>
          <a:lstStyle/>
          <a:p>
            <a:r>
              <a:rPr lang="en-US" dirty="0">
                <a:latin typeface="Arial" panose="020B0604020202020204" pitchFamily="34" charset="0"/>
                <a:cs typeface="Arial" panose="020B0604020202020204" pitchFamily="34" charset="0"/>
              </a:rPr>
              <a:t>How to maintain positive mental health</a:t>
            </a:r>
          </a:p>
        </p:txBody>
      </p:sp>
      <p:sp>
        <p:nvSpPr>
          <p:cNvPr id="3" name="Content Placeholder 2"/>
          <p:cNvSpPr>
            <a:spLocks noGrp="1"/>
          </p:cNvSpPr>
          <p:nvPr>
            <p:ph idx="1"/>
          </p:nvPr>
        </p:nvSpPr>
        <p:spPr>
          <a:xfrm>
            <a:off x="825909" y="1636054"/>
            <a:ext cx="10115295" cy="4351338"/>
          </a:xfrm>
        </p:spPr>
        <p:txBody>
          <a:bodyPr>
            <a:normAutofit/>
          </a:bodyPr>
          <a:lstStyle/>
          <a:p>
            <a:pPr marL="228600" lvl="1">
              <a:lnSpc>
                <a:spcPct val="100000"/>
              </a:lnSpc>
              <a:spcBef>
                <a:spcPts val="1200"/>
              </a:spcBef>
            </a:pPr>
            <a:r>
              <a:rPr lang="en-US" sz="2800" dirty="0">
                <a:latin typeface="Arial" panose="020B0604020202020204" pitchFamily="34" charset="0"/>
                <a:cs typeface="Arial" panose="020B0604020202020204" pitchFamily="34" charset="0"/>
              </a:rPr>
              <a:t>Connect with others</a:t>
            </a:r>
          </a:p>
          <a:p>
            <a:pPr marL="228600" lvl="1">
              <a:lnSpc>
                <a:spcPct val="100000"/>
              </a:lnSpc>
              <a:spcBef>
                <a:spcPts val="1200"/>
              </a:spcBef>
            </a:pPr>
            <a:r>
              <a:rPr lang="en-US" sz="2800" dirty="0">
                <a:latin typeface="Arial" panose="020B0604020202020204" pitchFamily="34" charset="0"/>
                <a:cs typeface="Arial" panose="020B0604020202020204" pitchFamily="34" charset="0"/>
              </a:rPr>
              <a:t>Stay positive</a:t>
            </a:r>
          </a:p>
          <a:p>
            <a:pPr marL="228600" lvl="1">
              <a:lnSpc>
                <a:spcPct val="100000"/>
              </a:lnSpc>
              <a:spcBef>
                <a:spcPts val="1200"/>
              </a:spcBef>
            </a:pPr>
            <a:r>
              <a:rPr lang="en-US" sz="2800" dirty="0">
                <a:latin typeface="Arial" panose="020B0604020202020204" pitchFamily="34" charset="0"/>
                <a:cs typeface="Arial" panose="020B0604020202020204" pitchFamily="34" charset="0"/>
              </a:rPr>
              <a:t>Be physically active</a:t>
            </a:r>
          </a:p>
          <a:p>
            <a:pPr marL="228600" lvl="1">
              <a:lnSpc>
                <a:spcPct val="100000"/>
              </a:lnSpc>
              <a:spcBef>
                <a:spcPts val="1200"/>
              </a:spcBef>
            </a:pPr>
            <a:r>
              <a:rPr lang="en-US" sz="2800" dirty="0">
                <a:latin typeface="Arial" panose="020B0604020202020204" pitchFamily="34" charset="0"/>
                <a:cs typeface="Arial" panose="020B0604020202020204" pitchFamily="34" charset="0"/>
              </a:rPr>
              <a:t>Help others</a:t>
            </a:r>
          </a:p>
          <a:p>
            <a:pPr marL="228600" lvl="1">
              <a:lnSpc>
                <a:spcPct val="100000"/>
              </a:lnSpc>
              <a:spcBef>
                <a:spcPts val="1200"/>
              </a:spcBef>
            </a:pPr>
            <a:r>
              <a:rPr lang="en-US" sz="2800" dirty="0">
                <a:latin typeface="Arial" panose="020B0604020202020204" pitchFamily="34" charset="0"/>
                <a:cs typeface="Arial" panose="020B0604020202020204" pitchFamily="34" charset="0"/>
              </a:rPr>
              <a:t>Get enough sleep</a:t>
            </a:r>
          </a:p>
          <a:p>
            <a:pPr marL="228600" lvl="1">
              <a:lnSpc>
                <a:spcPct val="100000"/>
              </a:lnSpc>
              <a:spcBef>
                <a:spcPts val="1200"/>
              </a:spcBef>
            </a:pPr>
            <a:r>
              <a:rPr lang="en-US" sz="2800" dirty="0">
                <a:latin typeface="Arial" panose="020B0604020202020204" pitchFamily="34" charset="0"/>
                <a:cs typeface="Arial" panose="020B0604020202020204" pitchFamily="34" charset="0"/>
              </a:rPr>
              <a:t>Manage stress </a:t>
            </a:r>
          </a:p>
          <a:p>
            <a:pPr marL="228600" lvl="1">
              <a:lnSpc>
                <a:spcPct val="100000"/>
              </a:lnSpc>
              <a:spcBef>
                <a:spcPts val="1200"/>
              </a:spcBef>
            </a:pPr>
            <a:r>
              <a:rPr lang="en-US" sz="2800" dirty="0">
                <a:latin typeface="Arial" panose="020B0604020202020204" pitchFamily="34" charset="0"/>
                <a:cs typeface="Arial" panose="020B0604020202020204" pitchFamily="34" charset="0"/>
              </a:rPr>
              <a:t>Get help if you need it</a:t>
            </a:r>
            <a:endParaRPr lang="en-US" dirty="0"/>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6093" y="1763281"/>
            <a:ext cx="2832622" cy="3780503"/>
          </a:xfrm>
          <a:prstGeom prst="rect">
            <a:avLst/>
          </a:prstGeom>
        </p:spPr>
      </p:pic>
      <p:sp>
        <p:nvSpPr>
          <p:cNvPr id="4" name="Slide Number Placeholder 3"/>
          <p:cNvSpPr>
            <a:spLocks noGrp="1"/>
          </p:cNvSpPr>
          <p:nvPr>
            <p:ph type="sldNum" sz="quarter" idx="12"/>
          </p:nvPr>
        </p:nvSpPr>
        <p:spPr/>
        <p:txBody>
          <a:bodyPr/>
          <a:lstStyle/>
          <a:p>
            <a:fld id="{6078A11C-08CE-4F11-A7A7-A43B6841AD3F}" type="slidenum">
              <a:rPr lang="en-US" smtClean="0"/>
              <a:t>58</a:t>
            </a:fld>
            <a:endParaRPr lang="en-US"/>
          </a:p>
        </p:txBody>
      </p:sp>
    </p:spTree>
    <p:extLst>
      <p:ext uri="{BB962C8B-B14F-4D97-AF65-F5344CB8AC3E}">
        <p14:creationId xmlns:p14="http://schemas.microsoft.com/office/powerpoint/2010/main" val="3796041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Manage Stress</a:t>
            </a:r>
          </a:p>
        </p:txBody>
      </p:sp>
      <p:sp>
        <p:nvSpPr>
          <p:cNvPr id="3" name="Content Placeholder 2"/>
          <p:cNvSpPr>
            <a:spLocks noGrp="1"/>
          </p:cNvSpPr>
          <p:nvPr>
            <p:ph idx="1"/>
          </p:nvPr>
        </p:nvSpPr>
        <p:spPr>
          <a:xfrm>
            <a:off x="1012722" y="1690688"/>
            <a:ext cx="6636775" cy="4351338"/>
          </a:xfrm>
        </p:spPr>
        <p:txBody>
          <a:bodyPr/>
          <a:lstStyle/>
          <a:p>
            <a:pPr>
              <a:lnSpc>
                <a:spcPct val="100000"/>
              </a:lnSpc>
              <a:spcBef>
                <a:spcPts val="1200"/>
              </a:spcBef>
            </a:pPr>
            <a:r>
              <a:rPr lang="en-US" sz="3200" dirty="0">
                <a:latin typeface="Arial" panose="020B0604020202020204" pitchFamily="34" charset="0"/>
                <a:cs typeface="Arial" panose="020B0604020202020204" pitchFamily="34" charset="0"/>
              </a:rPr>
              <a:t>AVOID stress by planning ahead, saying no, prioritization</a:t>
            </a:r>
          </a:p>
          <a:p>
            <a:pPr>
              <a:lnSpc>
                <a:spcPct val="100000"/>
              </a:lnSpc>
              <a:spcBef>
                <a:spcPts val="1200"/>
              </a:spcBef>
            </a:pPr>
            <a:r>
              <a:rPr lang="en-US" sz="3200" dirty="0">
                <a:latin typeface="Arial" panose="020B0604020202020204" pitchFamily="34" charset="0"/>
                <a:cs typeface="Arial" panose="020B0604020202020204" pitchFamily="34" charset="0"/>
              </a:rPr>
              <a:t>ALTER your situation</a:t>
            </a:r>
          </a:p>
          <a:p>
            <a:pPr>
              <a:lnSpc>
                <a:spcPct val="100000"/>
              </a:lnSpc>
              <a:spcBef>
                <a:spcPts val="1200"/>
              </a:spcBef>
            </a:pPr>
            <a:r>
              <a:rPr lang="en-US" sz="3200" dirty="0">
                <a:latin typeface="Arial" panose="020B0604020202020204" pitchFamily="34" charset="0"/>
                <a:cs typeface="Arial" panose="020B0604020202020204" pitchFamily="34" charset="0"/>
              </a:rPr>
              <a:t>ACCEPT things you cannot change</a:t>
            </a:r>
          </a:p>
          <a:p>
            <a:pPr>
              <a:lnSpc>
                <a:spcPct val="100000"/>
              </a:lnSpc>
              <a:spcBef>
                <a:spcPts val="1200"/>
              </a:spcBef>
            </a:pPr>
            <a:r>
              <a:rPr lang="en-US" sz="3200" dirty="0">
                <a:latin typeface="Arial" panose="020B0604020202020204" pitchFamily="34" charset="0"/>
                <a:cs typeface="Arial" panose="020B0604020202020204" pitchFamily="34" charset="0"/>
              </a:rPr>
              <a:t>ADAPT your standards or expectations</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4019" y="1690688"/>
            <a:ext cx="3961796" cy="3961796"/>
          </a:xfrm>
          <a:prstGeom prst="rect">
            <a:avLst/>
          </a:prstGeom>
        </p:spPr>
      </p:pic>
      <p:sp>
        <p:nvSpPr>
          <p:cNvPr id="5" name="Slide Number Placeholder 4"/>
          <p:cNvSpPr>
            <a:spLocks noGrp="1"/>
          </p:cNvSpPr>
          <p:nvPr>
            <p:ph type="sldNum" sz="quarter" idx="12"/>
          </p:nvPr>
        </p:nvSpPr>
        <p:spPr/>
        <p:txBody>
          <a:bodyPr/>
          <a:lstStyle/>
          <a:p>
            <a:fld id="{6078A11C-08CE-4F11-A7A7-A43B6841AD3F}" type="slidenum">
              <a:rPr lang="en-US" smtClean="0"/>
              <a:t>59</a:t>
            </a:fld>
            <a:endParaRPr lang="en-US"/>
          </a:p>
        </p:txBody>
      </p:sp>
    </p:spTree>
    <p:extLst>
      <p:ext uri="{BB962C8B-B14F-4D97-AF65-F5344CB8AC3E}">
        <p14:creationId xmlns:p14="http://schemas.microsoft.com/office/powerpoint/2010/main" val="213974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F401-0598-4561-80AA-CB549314FFB6}"/>
              </a:ext>
            </a:extLst>
          </p:cNvPr>
          <p:cNvSpPr>
            <a:spLocks noGrp="1"/>
          </p:cNvSpPr>
          <p:nvPr>
            <p:ph type="title"/>
          </p:nvPr>
        </p:nvSpPr>
        <p:spPr>
          <a:xfrm>
            <a:off x="381000" y="366544"/>
            <a:ext cx="10972800" cy="838200"/>
          </a:xfrm>
        </p:spPr>
        <p:txBody>
          <a:bodyPr>
            <a:normAutofit/>
          </a:bodyPr>
          <a:lstStyle/>
          <a:p>
            <a:r>
              <a:rPr lang="en-US" dirty="0">
                <a:latin typeface="Arial" panose="020B0604020202020204" pitchFamily="34" charset="0"/>
                <a:cs typeface="Arial" panose="020B0604020202020204" pitchFamily="34" charset="0"/>
              </a:rPr>
              <a:t>What Is Fentanyl?</a:t>
            </a:r>
          </a:p>
        </p:txBody>
      </p:sp>
      <p:sp>
        <p:nvSpPr>
          <p:cNvPr id="3" name="Content Placeholder 2">
            <a:extLst>
              <a:ext uri="{FF2B5EF4-FFF2-40B4-BE49-F238E27FC236}">
                <a16:creationId xmlns:a16="http://schemas.microsoft.com/office/drawing/2014/main" id="{236B1A72-652B-4C56-B38A-B6E78D2B3DB8}"/>
              </a:ext>
            </a:extLst>
          </p:cNvPr>
          <p:cNvSpPr>
            <a:spLocks noGrp="1"/>
          </p:cNvSpPr>
          <p:nvPr>
            <p:ph sz="half" idx="1"/>
          </p:nvPr>
        </p:nvSpPr>
        <p:spPr>
          <a:xfrm>
            <a:off x="198751" y="1404040"/>
            <a:ext cx="6769608" cy="4753013"/>
          </a:xfrm>
        </p:spPr>
        <p:txBody>
          <a:bodyPr/>
          <a:lstStyle/>
          <a:p>
            <a:pPr lvl="1"/>
            <a:r>
              <a:rPr lang="en-US" sz="2800" dirty="0">
                <a:latin typeface="Arial" panose="020B0604020202020204" pitchFamily="34" charset="0"/>
                <a:cs typeface="Arial" panose="020B0604020202020204" pitchFamily="34" charset="0"/>
              </a:rPr>
              <a:t>A powerful synthetic opioid, similar to morphine and heroin.</a:t>
            </a:r>
          </a:p>
          <a:p>
            <a:pPr lvl="1"/>
            <a:r>
              <a:rPr lang="en-US" sz="2800" dirty="0">
                <a:latin typeface="Arial" panose="020B0604020202020204" pitchFamily="34" charset="0"/>
                <a:cs typeface="Arial" panose="020B0604020202020204" pitchFamily="34" charset="0"/>
              </a:rPr>
              <a:t>50 to 100 times more potent than morphine.</a:t>
            </a:r>
          </a:p>
          <a:p>
            <a:pPr lvl="1"/>
            <a:r>
              <a:rPr lang="en-US" sz="2800" dirty="0">
                <a:latin typeface="Arial" panose="020B0604020202020204" pitchFamily="34" charset="0"/>
                <a:cs typeface="Arial" panose="020B0604020202020204" pitchFamily="34" charset="0"/>
              </a:rPr>
              <a:t>A rapid-acting synthetic opioid that alleviates pain.</a:t>
            </a:r>
          </a:p>
          <a:p>
            <a:pPr lvl="1"/>
            <a:r>
              <a:rPr lang="en-US" sz="2800" dirty="0">
                <a:latin typeface="Arial" panose="020B0604020202020204" pitchFamily="34" charset="0"/>
                <a:cs typeface="Arial" panose="020B0604020202020204" pitchFamily="34" charset="0"/>
              </a:rPr>
              <a:t>Acts quickly to depress central nervous system and respiratory function. </a:t>
            </a:r>
          </a:p>
          <a:p>
            <a:pPr lvl="1"/>
            <a:r>
              <a:rPr lang="en-US" sz="2800" dirty="0">
                <a:latin typeface="Arial" panose="020B0604020202020204" pitchFamily="34" charset="0"/>
                <a:cs typeface="Arial" panose="020B0604020202020204" pitchFamily="34" charset="0"/>
              </a:rPr>
              <a:t>Exposure may be fatal.</a:t>
            </a:r>
          </a:p>
        </p:txBody>
      </p:sp>
      <p:sp>
        <p:nvSpPr>
          <p:cNvPr id="5" name="Slide Number Placeholder 4">
            <a:extLst>
              <a:ext uri="{FF2B5EF4-FFF2-40B4-BE49-F238E27FC236}">
                <a16:creationId xmlns:a16="http://schemas.microsoft.com/office/drawing/2014/main" id="{40955037-61DE-4C50-8737-A20DEE5DEE29}"/>
              </a:ext>
            </a:extLst>
          </p:cNvPr>
          <p:cNvSpPr>
            <a:spLocks noGrp="1"/>
          </p:cNvSpPr>
          <p:nvPr>
            <p:ph type="sldNum" sz="quarter" idx="12"/>
          </p:nvPr>
        </p:nvSpPr>
        <p:spPr/>
        <p:txBody>
          <a:bodyPr/>
          <a:lstStyle/>
          <a:p>
            <a:fld id="{3295B7C4-B768-B345-B706-EB947EE70A49}" type="slidenum">
              <a:rPr lang="en-US" smtClean="0"/>
              <a:pPr/>
              <a:t>6</a:t>
            </a:fld>
            <a:endParaRPr lang="en-US" dirty="0"/>
          </a:p>
        </p:txBody>
      </p:sp>
      <p:pic>
        <p:nvPicPr>
          <p:cNvPr id="40" name="Content Placeholder 7" descr="two bags of fentanyl">
            <a:extLst>
              <a:ext uri="{FF2B5EF4-FFF2-40B4-BE49-F238E27FC236}">
                <a16:creationId xmlns:a16="http://schemas.microsoft.com/office/drawing/2014/main" id="{5D359D84-86BB-604F-A6DA-23DD5285605D}"/>
              </a:ext>
            </a:extLst>
          </p:cNvPr>
          <p:cNvPicPr preferRelativeResize="0">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7482297" y="949929"/>
            <a:ext cx="4052807" cy="4753251"/>
          </a:xfrm>
        </p:spPr>
      </p:pic>
    </p:spTree>
    <p:extLst>
      <p:ext uri="{BB962C8B-B14F-4D97-AF65-F5344CB8AC3E}">
        <p14:creationId xmlns:p14="http://schemas.microsoft.com/office/powerpoint/2010/main" val="3615406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Stay positive</a:t>
            </a:r>
          </a:p>
        </p:txBody>
      </p:sp>
      <p:sp>
        <p:nvSpPr>
          <p:cNvPr id="3" name="Content Placeholder 2"/>
          <p:cNvSpPr>
            <a:spLocks noGrp="1"/>
          </p:cNvSpPr>
          <p:nvPr>
            <p:ph idx="1"/>
          </p:nvPr>
        </p:nvSpPr>
        <p:spPr>
          <a:xfrm>
            <a:off x="963561" y="1538338"/>
            <a:ext cx="6351640" cy="4638625"/>
          </a:xfrm>
        </p:spPr>
        <p:txBody>
          <a:bodyPr>
            <a:normAutofit/>
          </a:bodyPr>
          <a:lstStyle/>
          <a:p>
            <a:pPr>
              <a:lnSpc>
                <a:spcPct val="100000"/>
              </a:lnSpc>
              <a:spcBef>
                <a:spcPts val="600"/>
              </a:spcBef>
            </a:pPr>
            <a:r>
              <a:rPr lang="en-US" dirty="0">
                <a:latin typeface="Arial" panose="020B0604020202020204" pitchFamily="34" charset="0"/>
                <a:cs typeface="Arial" panose="020B0604020202020204" pitchFamily="34" charset="0"/>
              </a:rPr>
              <a:t>Be thankful</a:t>
            </a:r>
          </a:p>
          <a:p>
            <a:pPr>
              <a:lnSpc>
                <a:spcPct val="100000"/>
              </a:lnSpc>
              <a:spcBef>
                <a:spcPts val="600"/>
              </a:spcBef>
            </a:pPr>
            <a:r>
              <a:rPr lang="en-US" dirty="0">
                <a:latin typeface="Arial" panose="020B0604020202020204" pitchFamily="34" charset="0"/>
                <a:cs typeface="Arial" panose="020B0604020202020204" pitchFamily="34" charset="0"/>
              </a:rPr>
              <a:t>Look at big picture</a:t>
            </a:r>
          </a:p>
          <a:p>
            <a:pPr>
              <a:lnSpc>
                <a:spcPct val="100000"/>
              </a:lnSpc>
              <a:spcBef>
                <a:spcPts val="600"/>
              </a:spcBef>
            </a:pPr>
            <a:r>
              <a:rPr lang="en-US" dirty="0">
                <a:latin typeface="Arial" panose="020B0604020202020204" pitchFamily="34" charset="0"/>
                <a:cs typeface="Arial" panose="020B0604020202020204" pitchFamily="34" charset="0"/>
              </a:rPr>
              <a:t>Spend time with positive people</a:t>
            </a:r>
          </a:p>
          <a:p>
            <a:pPr>
              <a:lnSpc>
                <a:spcPct val="100000"/>
              </a:lnSpc>
              <a:spcBef>
                <a:spcPts val="600"/>
              </a:spcBef>
            </a:pPr>
            <a:r>
              <a:rPr lang="en-US" dirty="0">
                <a:latin typeface="Arial" panose="020B0604020202020204" pitchFamily="34" charset="0"/>
                <a:cs typeface="Arial" panose="020B0604020202020204" pitchFamily="34" charset="0"/>
              </a:rPr>
              <a:t>Practice positive self-talk</a:t>
            </a:r>
          </a:p>
          <a:p>
            <a:pPr>
              <a:lnSpc>
                <a:spcPct val="100000"/>
              </a:lnSpc>
              <a:spcBef>
                <a:spcPts val="600"/>
              </a:spcBef>
            </a:pPr>
            <a:r>
              <a:rPr lang="en-US" dirty="0">
                <a:latin typeface="Arial" panose="020B0604020202020204" pitchFamily="34" charset="0"/>
                <a:cs typeface="Arial" panose="020B0604020202020204" pitchFamily="34" charset="0"/>
              </a:rPr>
              <a:t>Focus on the good things</a:t>
            </a:r>
          </a:p>
          <a:p>
            <a:pPr>
              <a:lnSpc>
                <a:spcPct val="100000"/>
              </a:lnSpc>
              <a:spcBef>
                <a:spcPts val="600"/>
              </a:spcBef>
            </a:pPr>
            <a:r>
              <a:rPr lang="en-US" dirty="0">
                <a:latin typeface="Arial" panose="020B0604020202020204" pitchFamily="34" charset="0"/>
                <a:cs typeface="Arial" panose="020B0604020202020204" pitchFamily="34" charset="0"/>
              </a:rPr>
              <a:t>Stop negative thinking</a:t>
            </a:r>
          </a:p>
          <a:p>
            <a:pPr>
              <a:lnSpc>
                <a:spcPct val="100000"/>
              </a:lnSpc>
              <a:spcBef>
                <a:spcPts val="600"/>
              </a:spcBef>
            </a:pPr>
            <a:r>
              <a:rPr lang="en-US" dirty="0">
                <a:latin typeface="Arial" panose="020B0604020202020204" pitchFamily="34" charset="0"/>
                <a:cs typeface="Arial" panose="020B0604020202020204" pitchFamily="34" charset="0"/>
              </a:rPr>
              <a:t>Focus on the present, not the past or future</a:t>
            </a:r>
          </a:p>
          <a:p>
            <a:pPr>
              <a:lnSpc>
                <a:spcPct val="100000"/>
              </a:lnSpc>
              <a:spcBef>
                <a:spcPts val="600"/>
              </a:spcBef>
            </a:pPr>
            <a:r>
              <a:rPr lang="en-US" dirty="0">
                <a:latin typeface="Arial" panose="020B0604020202020204" pitchFamily="34" charset="0"/>
                <a:cs typeface="Arial" panose="020B0604020202020204" pitchFamily="34" charset="0"/>
              </a:rPr>
              <a:t>Live a healthy lifestyle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1487" y="1872635"/>
            <a:ext cx="3596952" cy="3566469"/>
          </a:xfrm>
          <a:prstGeom prst="rect">
            <a:avLst/>
          </a:prstGeom>
        </p:spPr>
      </p:pic>
      <p:sp>
        <p:nvSpPr>
          <p:cNvPr id="4" name="Slide Number Placeholder 3"/>
          <p:cNvSpPr>
            <a:spLocks noGrp="1"/>
          </p:cNvSpPr>
          <p:nvPr>
            <p:ph type="sldNum" sz="quarter" idx="12"/>
          </p:nvPr>
        </p:nvSpPr>
        <p:spPr/>
        <p:txBody>
          <a:bodyPr/>
          <a:lstStyle/>
          <a:p>
            <a:fld id="{6078A11C-08CE-4F11-A7A7-A43B6841AD3F}" type="slidenum">
              <a:rPr lang="en-US" smtClean="0"/>
              <a:t>60</a:t>
            </a:fld>
            <a:endParaRPr lang="en-US"/>
          </a:p>
        </p:txBody>
      </p:sp>
    </p:spTree>
    <p:extLst>
      <p:ext uri="{BB962C8B-B14F-4D97-AF65-F5344CB8AC3E}">
        <p14:creationId xmlns:p14="http://schemas.microsoft.com/office/powerpoint/2010/main" val="3969311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80" y="110482"/>
            <a:ext cx="10515600" cy="1325563"/>
          </a:xfrm>
        </p:spPr>
        <p:txBody>
          <a:bodyPr/>
          <a:lstStyle/>
          <a:p>
            <a:r>
              <a:rPr lang="en-US" dirty="0">
                <a:latin typeface="Arial" panose="020B0604020202020204" pitchFamily="34" charset="0"/>
                <a:cs typeface="Arial" panose="020B0604020202020204" pitchFamily="34" charset="0"/>
              </a:rPr>
              <a:t>Early Warning Signs</a:t>
            </a:r>
          </a:p>
        </p:txBody>
      </p:sp>
      <p:sp>
        <p:nvSpPr>
          <p:cNvPr id="3" name="Content Placeholder 2"/>
          <p:cNvSpPr>
            <a:spLocks noGrp="1"/>
          </p:cNvSpPr>
          <p:nvPr>
            <p:ph idx="1"/>
          </p:nvPr>
        </p:nvSpPr>
        <p:spPr>
          <a:xfrm>
            <a:off x="838200" y="1331089"/>
            <a:ext cx="10515600" cy="4845874"/>
          </a:xfrm>
        </p:spPr>
        <p:txBody>
          <a:bodyPr>
            <a:normAutofit/>
          </a:bodyPr>
          <a:lstStyle/>
          <a:p>
            <a:pPr marL="0" indent="0">
              <a:lnSpc>
                <a:spcPct val="120000"/>
              </a:lnSpc>
              <a:spcBef>
                <a:spcPts val="0"/>
              </a:spcBef>
              <a:buNone/>
            </a:pPr>
            <a:r>
              <a:rPr lang="en-US" dirty="0">
                <a:latin typeface="Arial" panose="020B0604020202020204" pitchFamily="34" charset="0"/>
                <a:cs typeface="Arial" panose="020B0604020202020204" pitchFamily="34" charset="0"/>
              </a:rPr>
              <a:t>Experiencing one or more of the following feelings or behaviors can be an early warning sign of a problem:</a:t>
            </a:r>
          </a:p>
          <a:p>
            <a:pPr marL="0" indent="0">
              <a:lnSpc>
                <a:spcPct val="120000"/>
              </a:lnSpc>
              <a:spcBef>
                <a:spcPts val="0"/>
              </a:spcBef>
              <a:buNone/>
            </a:pPr>
            <a:endParaRPr lang="en-US" dirty="0">
              <a:latin typeface="Arial" panose="020B0604020202020204" pitchFamily="34" charset="0"/>
              <a:cs typeface="Arial" panose="020B0604020202020204" pitchFamily="34" charset="0"/>
            </a:endParaRPr>
          </a:p>
          <a:p>
            <a:pPr lvl="1">
              <a:lnSpc>
                <a:spcPct val="120000"/>
              </a:lnSpc>
              <a:spcBef>
                <a:spcPts val="0"/>
              </a:spcBef>
            </a:pPr>
            <a:r>
              <a:rPr lang="en-US" sz="2500" dirty="0">
                <a:latin typeface="Arial" panose="020B0604020202020204" pitchFamily="34" charset="0"/>
                <a:cs typeface="Arial" panose="020B0604020202020204" pitchFamily="34" charset="0"/>
              </a:rPr>
              <a:t>Eating or sleeping too much or too little</a:t>
            </a:r>
          </a:p>
          <a:p>
            <a:pPr lvl="1">
              <a:lnSpc>
                <a:spcPct val="120000"/>
              </a:lnSpc>
              <a:spcBef>
                <a:spcPts val="0"/>
              </a:spcBef>
            </a:pPr>
            <a:r>
              <a:rPr lang="en-US" sz="2500" dirty="0">
                <a:latin typeface="Arial" panose="020B0604020202020204" pitchFamily="34" charset="0"/>
                <a:cs typeface="Arial" panose="020B0604020202020204" pitchFamily="34" charset="0"/>
              </a:rPr>
              <a:t>Pulling away from people and usual activities</a:t>
            </a:r>
          </a:p>
          <a:p>
            <a:pPr lvl="1">
              <a:lnSpc>
                <a:spcPct val="120000"/>
              </a:lnSpc>
              <a:spcBef>
                <a:spcPts val="0"/>
              </a:spcBef>
            </a:pPr>
            <a:r>
              <a:rPr lang="en-US" sz="2500" dirty="0">
                <a:latin typeface="Arial" panose="020B0604020202020204" pitchFamily="34" charset="0"/>
                <a:cs typeface="Arial" panose="020B0604020202020204" pitchFamily="34" charset="0"/>
              </a:rPr>
              <a:t>Having low or no energy</a:t>
            </a:r>
          </a:p>
          <a:p>
            <a:pPr lvl="1">
              <a:lnSpc>
                <a:spcPct val="120000"/>
              </a:lnSpc>
              <a:spcBef>
                <a:spcPts val="0"/>
              </a:spcBef>
            </a:pPr>
            <a:r>
              <a:rPr lang="en-US" sz="2500" dirty="0">
                <a:latin typeface="Arial" panose="020B0604020202020204" pitchFamily="34" charset="0"/>
                <a:cs typeface="Arial" panose="020B0604020202020204" pitchFamily="34" charset="0"/>
              </a:rPr>
              <a:t>Feeling numb or like nothing matters</a:t>
            </a:r>
          </a:p>
          <a:p>
            <a:pPr lvl="1">
              <a:lnSpc>
                <a:spcPct val="120000"/>
              </a:lnSpc>
              <a:spcBef>
                <a:spcPts val="0"/>
              </a:spcBef>
            </a:pPr>
            <a:r>
              <a:rPr lang="en-US" sz="2500" dirty="0">
                <a:latin typeface="Arial" panose="020B0604020202020204" pitchFamily="34" charset="0"/>
                <a:cs typeface="Arial" panose="020B0604020202020204" pitchFamily="34" charset="0"/>
              </a:rPr>
              <a:t>Having unexplained aches and pains</a:t>
            </a:r>
          </a:p>
          <a:p>
            <a:pPr lvl="1">
              <a:lnSpc>
                <a:spcPct val="120000"/>
              </a:lnSpc>
              <a:spcBef>
                <a:spcPts val="0"/>
              </a:spcBef>
            </a:pPr>
            <a:r>
              <a:rPr lang="en-US" sz="2500" dirty="0">
                <a:latin typeface="Arial" panose="020B0604020202020204" pitchFamily="34" charset="0"/>
                <a:cs typeface="Arial" panose="020B0604020202020204" pitchFamily="34" charset="0"/>
              </a:rPr>
              <a:t>Feeling helpless or hopeless</a:t>
            </a:r>
          </a:p>
          <a:p>
            <a:pPr lvl="1">
              <a:lnSpc>
                <a:spcPct val="120000"/>
              </a:lnSpc>
              <a:spcBef>
                <a:spcPts val="0"/>
              </a:spcBef>
            </a:pPr>
            <a:r>
              <a:rPr lang="en-US" sz="2500" dirty="0">
                <a:latin typeface="Arial" panose="020B0604020202020204" pitchFamily="34" charset="0"/>
                <a:cs typeface="Arial" panose="020B0604020202020204" pitchFamily="34" charset="0"/>
              </a:rPr>
              <a:t>Smoking, drinking, or using drugs more than usual</a:t>
            </a:r>
          </a:p>
          <a:p>
            <a:endParaRPr lang="en-US" dirty="0"/>
          </a:p>
        </p:txBody>
      </p:sp>
      <p:sp>
        <p:nvSpPr>
          <p:cNvPr id="4" name="Slide Number Placeholder 3"/>
          <p:cNvSpPr>
            <a:spLocks noGrp="1"/>
          </p:cNvSpPr>
          <p:nvPr>
            <p:ph type="sldNum" sz="quarter" idx="12"/>
          </p:nvPr>
        </p:nvSpPr>
        <p:spPr/>
        <p:txBody>
          <a:bodyPr/>
          <a:lstStyle/>
          <a:p>
            <a:fld id="{6078A11C-08CE-4F11-A7A7-A43B6841AD3F}" type="slidenum">
              <a:rPr lang="en-US" smtClean="0"/>
              <a:t>61</a:t>
            </a:fld>
            <a:endParaRPr lang="en-US"/>
          </a:p>
        </p:txBody>
      </p:sp>
    </p:spTree>
    <p:extLst>
      <p:ext uri="{BB962C8B-B14F-4D97-AF65-F5344CB8AC3E}">
        <p14:creationId xmlns:p14="http://schemas.microsoft.com/office/powerpoint/2010/main" val="902662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80" y="110482"/>
            <a:ext cx="10515600" cy="1325563"/>
          </a:xfrm>
        </p:spPr>
        <p:txBody>
          <a:bodyPr/>
          <a:lstStyle/>
          <a:p>
            <a:r>
              <a:rPr lang="en-US" dirty="0">
                <a:latin typeface="Arial" panose="020B0604020202020204" pitchFamily="34" charset="0"/>
                <a:cs typeface="Arial" panose="020B0604020202020204" pitchFamily="34" charset="0"/>
              </a:rPr>
              <a:t>Early Warning Signs (continued)</a:t>
            </a:r>
          </a:p>
        </p:txBody>
      </p:sp>
      <p:sp>
        <p:nvSpPr>
          <p:cNvPr id="3" name="Content Placeholder 2"/>
          <p:cNvSpPr>
            <a:spLocks noGrp="1"/>
          </p:cNvSpPr>
          <p:nvPr>
            <p:ph idx="1"/>
          </p:nvPr>
        </p:nvSpPr>
        <p:spPr>
          <a:xfrm>
            <a:off x="838200" y="1331089"/>
            <a:ext cx="10515600" cy="5152838"/>
          </a:xfrm>
        </p:spPr>
        <p:txBody>
          <a:bodyPr>
            <a:normAutofit fontScale="92500" lnSpcReduction="10000"/>
          </a:bodyPr>
          <a:lstStyle/>
          <a:p>
            <a:pPr marL="0" indent="0">
              <a:lnSpc>
                <a:spcPct val="120000"/>
              </a:lnSpc>
              <a:spcBef>
                <a:spcPts val="0"/>
              </a:spcBef>
              <a:buNone/>
            </a:pPr>
            <a:r>
              <a:rPr lang="en-US" dirty="0">
                <a:latin typeface="Arial" panose="020B0604020202020204" pitchFamily="34" charset="0"/>
                <a:cs typeface="Arial" panose="020B0604020202020204" pitchFamily="34" charset="0"/>
              </a:rPr>
              <a:t>Experiencing one or more of the following feelings or behaviors can be an early warning sign of a problem:</a:t>
            </a:r>
          </a:p>
          <a:p>
            <a:pPr marL="0" indent="0">
              <a:lnSpc>
                <a:spcPct val="120000"/>
              </a:lnSpc>
              <a:spcBef>
                <a:spcPts val="0"/>
              </a:spcBef>
              <a:buNone/>
            </a:pPr>
            <a:endParaRPr lang="en-US" dirty="0">
              <a:latin typeface="Arial" panose="020B0604020202020204" pitchFamily="34" charset="0"/>
              <a:cs typeface="Arial" panose="020B0604020202020204" pitchFamily="34" charset="0"/>
            </a:endParaRPr>
          </a:p>
          <a:p>
            <a:pPr lvl="1">
              <a:lnSpc>
                <a:spcPct val="120000"/>
              </a:lnSpc>
              <a:spcBef>
                <a:spcPts val="0"/>
              </a:spcBef>
            </a:pPr>
            <a:r>
              <a:rPr lang="en-US" sz="2500" dirty="0">
                <a:latin typeface="Arial" panose="020B0604020202020204" pitchFamily="34" charset="0"/>
                <a:cs typeface="Arial" panose="020B0604020202020204" pitchFamily="34" charset="0"/>
              </a:rPr>
              <a:t>Feeling unusually confused, forgetful, on edge, angry, upset, worried, or scared</a:t>
            </a:r>
          </a:p>
          <a:p>
            <a:pPr lvl="1">
              <a:lnSpc>
                <a:spcPct val="120000"/>
              </a:lnSpc>
              <a:spcBef>
                <a:spcPts val="0"/>
              </a:spcBef>
            </a:pPr>
            <a:r>
              <a:rPr lang="en-US" sz="2500" dirty="0">
                <a:latin typeface="Arial" panose="020B0604020202020204" pitchFamily="34" charset="0"/>
                <a:cs typeface="Arial" panose="020B0604020202020204" pitchFamily="34" charset="0"/>
              </a:rPr>
              <a:t>Yelling or fighting with family and friends</a:t>
            </a:r>
          </a:p>
          <a:p>
            <a:pPr lvl="1">
              <a:lnSpc>
                <a:spcPct val="120000"/>
              </a:lnSpc>
              <a:spcBef>
                <a:spcPts val="0"/>
              </a:spcBef>
            </a:pPr>
            <a:r>
              <a:rPr lang="en-US" sz="2500" dirty="0">
                <a:latin typeface="Arial" panose="020B0604020202020204" pitchFamily="34" charset="0"/>
                <a:cs typeface="Arial" panose="020B0604020202020204" pitchFamily="34" charset="0"/>
              </a:rPr>
              <a:t>Experiencing severe mood swings that cause problems in relationships</a:t>
            </a:r>
          </a:p>
          <a:p>
            <a:pPr lvl="1">
              <a:lnSpc>
                <a:spcPct val="120000"/>
              </a:lnSpc>
              <a:spcBef>
                <a:spcPts val="0"/>
              </a:spcBef>
            </a:pPr>
            <a:r>
              <a:rPr lang="en-US" sz="2500" dirty="0">
                <a:latin typeface="Arial" panose="020B0604020202020204" pitchFamily="34" charset="0"/>
                <a:cs typeface="Arial" panose="020B0604020202020204" pitchFamily="34" charset="0"/>
              </a:rPr>
              <a:t>Having persistent thoughts and memories you can't get out of your head</a:t>
            </a:r>
          </a:p>
          <a:p>
            <a:pPr lvl="1">
              <a:lnSpc>
                <a:spcPct val="120000"/>
              </a:lnSpc>
              <a:spcBef>
                <a:spcPts val="0"/>
              </a:spcBef>
            </a:pPr>
            <a:r>
              <a:rPr lang="en-US" sz="2500" dirty="0">
                <a:latin typeface="Arial" panose="020B0604020202020204" pitchFamily="34" charset="0"/>
                <a:cs typeface="Arial" panose="020B0604020202020204" pitchFamily="34" charset="0"/>
              </a:rPr>
              <a:t>Hearing voices or believing things that are not true</a:t>
            </a:r>
          </a:p>
          <a:p>
            <a:pPr lvl="1">
              <a:lnSpc>
                <a:spcPct val="120000"/>
              </a:lnSpc>
              <a:spcBef>
                <a:spcPts val="0"/>
              </a:spcBef>
            </a:pPr>
            <a:r>
              <a:rPr lang="en-US" sz="2500" dirty="0">
                <a:latin typeface="Arial" panose="020B0604020202020204" pitchFamily="34" charset="0"/>
                <a:cs typeface="Arial" panose="020B0604020202020204" pitchFamily="34" charset="0"/>
              </a:rPr>
              <a:t>Thinking of harming yourself or others</a:t>
            </a:r>
          </a:p>
          <a:p>
            <a:pPr lvl="1">
              <a:lnSpc>
                <a:spcPct val="120000"/>
              </a:lnSpc>
              <a:spcBef>
                <a:spcPts val="0"/>
              </a:spcBef>
            </a:pPr>
            <a:r>
              <a:rPr lang="en-US" sz="2500" dirty="0">
                <a:latin typeface="Arial" panose="020B0604020202020204" pitchFamily="34" charset="0"/>
                <a:cs typeface="Arial" panose="020B0604020202020204" pitchFamily="34" charset="0"/>
              </a:rPr>
              <a:t>Inability to perform daily tasks like taking care of your kids or getting to work or school</a:t>
            </a:r>
          </a:p>
          <a:p>
            <a:endParaRPr lang="en-US" dirty="0"/>
          </a:p>
        </p:txBody>
      </p:sp>
      <p:sp>
        <p:nvSpPr>
          <p:cNvPr id="4" name="Slide Number Placeholder 3"/>
          <p:cNvSpPr>
            <a:spLocks noGrp="1"/>
          </p:cNvSpPr>
          <p:nvPr>
            <p:ph type="sldNum" sz="quarter" idx="12"/>
          </p:nvPr>
        </p:nvSpPr>
        <p:spPr/>
        <p:txBody>
          <a:bodyPr/>
          <a:lstStyle/>
          <a:p>
            <a:fld id="{6078A11C-08CE-4F11-A7A7-A43B6841AD3F}" type="slidenum">
              <a:rPr lang="en-US" smtClean="0"/>
              <a:t>62</a:t>
            </a:fld>
            <a:endParaRPr lang="en-US"/>
          </a:p>
        </p:txBody>
      </p:sp>
    </p:spTree>
    <p:extLst>
      <p:ext uri="{BB962C8B-B14F-4D97-AF65-F5344CB8AC3E}">
        <p14:creationId xmlns:p14="http://schemas.microsoft.com/office/powerpoint/2010/main" val="21943441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53" y="202973"/>
            <a:ext cx="10515600" cy="1325563"/>
          </a:xfrm>
        </p:spPr>
        <p:txBody>
          <a:bodyPr/>
          <a:lstStyle/>
          <a:p>
            <a:r>
              <a:rPr lang="en-US" dirty="0">
                <a:latin typeface="Arial" panose="020B0604020202020204" pitchFamily="34" charset="0"/>
                <a:cs typeface="Arial" panose="020B0604020202020204" pitchFamily="34" charset="0"/>
              </a:rPr>
              <a:t>Get help if you need it</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endParaRPr lang="en-US" dirty="0"/>
          </a:p>
          <a:p>
            <a:endParaRPr lang="en-US" dirty="0"/>
          </a:p>
        </p:txBody>
      </p:sp>
      <p:pic>
        <p:nvPicPr>
          <p:cNvPr id="5" name="Picture 4" descr="One person comforting anoth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43781" y="734182"/>
            <a:ext cx="3450635" cy="3450635"/>
          </a:xfrm>
          <a:prstGeom prst="rect">
            <a:avLst/>
          </a:prstGeom>
        </p:spPr>
      </p:pic>
      <p:sp>
        <p:nvSpPr>
          <p:cNvPr id="4" name="TextBox 3"/>
          <p:cNvSpPr txBox="1"/>
          <p:nvPr/>
        </p:nvSpPr>
        <p:spPr>
          <a:xfrm>
            <a:off x="2296886" y="1663473"/>
            <a:ext cx="6509657"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Build Your Support System</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Find a Peer Group</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Make Treatment Decisions</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Develop a Recovery Plan</a:t>
            </a:r>
          </a:p>
        </p:txBody>
      </p:sp>
      <p:pic>
        <p:nvPicPr>
          <p:cNvPr id="6" name="Picture 5" descr="People in a circle of chair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578" y="4001294"/>
            <a:ext cx="3265837" cy="2568236"/>
          </a:xfrm>
          <a:prstGeom prst="rect">
            <a:avLst/>
          </a:prstGeom>
        </p:spPr>
      </p:pic>
      <p:sp>
        <p:nvSpPr>
          <p:cNvPr id="7" name="Slide Number Placeholder 6"/>
          <p:cNvSpPr>
            <a:spLocks noGrp="1"/>
          </p:cNvSpPr>
          <p:nvPr>
            <p:ph type="sldNum" sz="quarter" idx="12"/>
          </p:nvPr>
        </p:nvSpPr>
        <p:spPr/>
        <p:txBody>
          <a:bodyPr/>
          <a:lstStyle/>
          <a:p>
            <a:fld id="{6078A11C-08CE-4F11-A7A7-A43B6841AD3F}" type="slidenum">
              <a:rPr lang="en-US" smtClean="0"/>
              <a:t>63</a:t>
            </a:fld>
            <a:endParaRPr lang="en-US"/>
          </a:p>
        </p:txBody>
      </p:sp>
    </p:spTree>
    <p:extLst>
      <p:ext uri="{BB962C8B-B14F-4D97-AF65-F5344CB8AC3E}">
        <p14:creationId xmlns:p14="http://schemas.microsoft.com/office/powerpoint/2010/main" val="227530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62" y="191843"/>
            <a:ext cx="10515600" cy="1325563"/>
          </a:xfrm>
        </p:spPr>
        <p:txBody>
          <a:bodyPr/>
          <a:lstStyle/>
          <a:p>
            <a:r>
              <a:rPr lang="en-US" dirty="0">
                <a:latin typeface="Arial" panose="020B0604020202020204" pitchFamily="34" charset="0"/>
                <a:cs typeface="Arial" panose="020B0604020202020204" pitchFamily="34" charset="0"/>
              </a:rPr>
              <a:t>Mental Health Resources</a:t>
            </a:r>
          </a:p>
        </p:txBody>
      </p:sp>
      <p:sp>
        <p:nvSpPr>
          <p:cNvPr id="3" name="Content Placeholder 2"/>
          <p:cNvSpPr>
            <a:spLocks noGrp="1"/>
          </p:cNvSpPr>
          <p:nvPr>
            <p:ph idx="1"/>
          </p:nvPr>
        </p:nvSpPr>
        <p:spPr>
          <a:xfrm>
            <a:off x="796413" y="1650074"/>
            <a:ext cx="6017342" cy="4124885"/>
          </a:xfrm>
        </p:spPr>
        <p:txBody>
          <a:bodyPr/>
          <a:lstStyle/>
          <a:p>
            <a:pPr>
              <a:lnSpc>
                <a:spcPct val="100000"/>
              </a:lnSpc>
              <a:spcBef>
                <a:spcPts val="1200"/>
              </a:spcBef>
            </a:pPr>
            <a:r>
              <a:rPr lang="en-US" dirty="0">
                <a:latin typeface="Arial" panose="020B0604020202020204" pitchFamily="34" charset="0"/>
                <a:cs typeface="Arial" panose="020B0604020202020204" pitchFamily="34" charset="0"/>
              </a:rPr>
              <a:t>MentalHealth.gov - </a:t>
            </a:r>
            <a:r>
              <a:rPr lang="en-US" dirty="0">
                <a:latin typeface="Arial" panose="020B0604020202020204" pitchFamily="34" charset="0"/>
                <a:cs typeface="Arial" panose="020B0604020202020204" pitchFamily="34" charset="0"/>
                <a:hlinkClick r:id="rId2"/>
              </a:rPr>
              <a:t>https://www.mentalhealth.gov/get-help</a:t>
            </a:r>
            <a:endParaRPr lang="en-US" dirty="0">
              <a:latin typeface="Arial" panose="020B0604020202020204" pitchFamily="34" charset="0"/>
              <a:cs typeface="Arial" panose="020B0604020202020204" pitchFamily="34" charset="0"/>
            </a:endParaRPr>
          </a:p>
          <a:p>
            <a:pPr>
              <a:lnSpc>
                <a:spcPct val="100000"/>
              </a:lnSpc>
              <a:spcBef>
                <a:spcPts val="1200"/>
              </a:spcBef>
            </a:pPr>
            <a:r>
              <a:rPr lang="en-US" dirty="0">
                <a:latin typeface="Arial" panose="020B0604020202020204" pitchFamily="34" charset="0"/>
                <a:cs typeface="Arial" panose="020B0604020202020204" pitchFamily="34" charset="0"/>
              </a:rPr>
              <a:t>SAMHSA – Substance Abuse and Mental Health Services Administration </a:t>
            </a:r>
            <a:r>
              <a:rPr lang="en-US" dirty="0">
                <a:latin typeface="Arial" panose="020B0604020202020204" pitchFamily="34" charset="0"/>
                <a:cs typeface="Arial" panose="020B0604020202020204" pitchFamily="34" charset="0"/>
                <a:hlinkClick r:id="rId3"/>
              </a:rPr>
              <a:t>https://www.samhsa.gov/</a:t>
            </a:r>
            <a:endParaRPr lang="en-US" dirty="0">
              <a:latin typeface="Arial" panose="020B0604020202020204" pitchFamily="34" charset="0"/>
              <a:cs typeface="Arial" panose="020B0604020202020204" pitchFamily="34" charset="0"/>
            </a:endParaRPr>
          </a:p>
          <a:p>
            <a:pPr marL="0" indent="0">
              <a:buNone/>
            </a:pP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9505" y="1423621"/>
            <a:ext cx="3272678" cy="4124885"/>
          </a:xfrm>
          <a:prstGeom prst="rect">
            <a:avLst/>
          </a:prstGeom>
        </p:spPr>
      </p:pic>
      <p:sp>
        <p:nvSpPr>
          <p:cNvPr id="4" name="Slide Number Placeholder 3"/>
          <p:cNvSpPr>
            <a:spLocks noGrp="1"/>
          </p:cNvSpPr>
          <p:nvPr>
            <p:ph type="sldNum" sz="quarter" idx="12"/>
          </p:nvPr>
        </p:nvSpPr>
        <p:spPr/>
        <p:txBody>
          <a:bodyPr/>
          <a:lstStyle/>
          <a:p>
            <a:fld id="{6078A11C-08CE-4F11-A7A7-A43B6841AD3F}" type="slidenum">
              <a:rPr lang="en-US" smtClean="0"/>
              <a:t>64</a:t>
            </a:fld>
            <a:endParaRPr lang="en-US"/>
          </a:p>
        </p:txBody>
      </p:sp>
    </p:spTree>
    <p:extLst>
      <p:ext uri="{BB962C8B-B14F-4D97-AF65-F5344CB8AC3E}">
        <p14:creationId xmlns:p14="http://schemas.microsoft.com/office/powerpoint/2010/main" val="4269077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3E2B-1706-4350-95B0-B4188C44B21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Small Group Activity (Topic 3)</a:t>
            </a:r>
          </a:p>
        </p:txBody>
      </p:sp>
      <p:sp>
        <p:nvSpPr>
          <p:cNvPr id="6" name="Content Placeholder 5">
            <a:extLst>
              <a:ext uri="{FF2B5EF4-FFF2-40B4-BE49-F238E27FC236}">
                <a16:creationId xmlns:a16="http://schemas.microsoft.com/office/drawing/2014/main" id="{4C85018D-940F-4F6A-B89C-3616BEC4FCB1}"/>
              </a:ext>
            </a:extLst>
          </p:cNvPr>
          <p:cNvSpPr>
            <a:spLocks noGrp="1"/>
          </p:cNvSpPr>
          <p:nvPr>
            <p:ph idx="1"/>
          </p:nvPr>
        </p:nvSpPr>
        <p:spPr>
          <a:xfrm>
            <a:off x="1052052" y="1658476"/>
            <a:ext cx="10301748" cy="4351338"/>
          </a:xfrm>
        </p:spPr>
        <p:txBody>
          <a:bodyPr/>
          <a:lstStyle/>
          <a:p>
            <a:pPr marL="0" indent="0">
              <a:buNone/>
            </a:pPr>
            <a:r>
              <a:rPr lang="en-US" sz="2400" b="1" dirty="0">
                <a:latin typeface="Arial" panose="020B0604020202020204" pitchFamily="34" charset="0"/>
                <a:cs typeface="Arial" panose="020B0604020202020204" pitchFamily="34" charset="0"/>
              </a:rPr>
              <a:t>Identify work-related risk factors affecting mental health</a:t>
            </a:r>
          </a:p>
          <a:p>
            <a:pPr marL="0" indent="0">
              <a:buNone/>
            </a:pPr>
            <a:endParaRPr lang="en-US" sz="2400" b="1" dirty="0">
              <a:latin typeface="Arial" panose="020B0604020202020204" pitchFamily="34" charset="0"/>
              <a:cs typeface="Arial" panose="020B0604020202020204" pitchFamily="34" charset="0"/>
            </a:endParaRPr>
          </a:p>
          <a:p>
            <a:pPr marL="225425" indent="-225425"/>
            <a:r>
              <a:rPr lang="en-US" sz="2400" b="1" dirty="0">
                <a:latin typeface="Arial" panose="020B0604020202020204" pitchFamily="34" charset="0"/>
                <a:cs typeface="Arial" panose="020B0604020202020204" pitchFamily="34" charset="0"/>
              </a:rPr>
              <a:t>Time for activity: </a:t>
            </a:r>
            <a:r>
              <a:rPr lang="en-US" sz="2400" dirty="0">
                <a:latin typeface="Arial" panose="020B0604020202020204" pitchFamily="34" charset="0"/>
                <a:cs typeface="Arial" panose="020B0604020202020204" pitchFamily="34" charset="0"/>
              </a:rPr>
              <a:t>10-15 minutes</a:t>
            </a:r>
          </a:p>
          <a:p>
            <a:pPr marL="225425" indent="-225425"/>
            <a:r>
              <a:rPr lang="en-US" sz="2400" b="1" dirty="0">
                <a:latin typeface="Arial" panose="020B0604020202020204" pitchFamily="34" charset="0"/>
                <a:cs typeface="Arial" panose="020B0604020202020204" pitchFamily="34" charset="0"/>
              </a:rPr>
              <a:t>Objective: </a:t>
            </a:r>
            <a:r>
              <a:rPr lang="en-US" sz="2400" dirty="0">
                <a:latin typeface="Arial" panose="020B0604020202020204" pitchFamily="34" charset="0"/>
                <a:cs typeface="Arial" panose="020B0604020202020204" pitchFamily="34" charset="0"/>
              </a:rPr>
              <a:t>Identify work-related risk factors that can impact mental health</a:t>
            </a:r>
          </a:p>
          <a:p>
            <a:pPr marL="225425" indent="-225425"/>
            <a:r>
              <a:rPr lang="en-US" sz="2400" b="1" dirty="0">
                <a:latin typeface="Arial" panose="020B0604020202020204" pitchFamily="34" charset="0"/>
                <a:cs typeface="Arial" panose="020B0604020202020204" pitchFamily="34" charset="0"/>
              </a:rPr>
              <a:t>Task: </a:t>
            </a:r>
            <a:r>
              <a:rPr lang="en-US" sz="2400" dirty="0">
                <a:latin typeface="Arial" panose="020B0604020202020204" pitchFamily="34" charset="0"/>
                <a:cs typeface="Arial" panose="020B0604020202020204" pitchFamily="34" charset="0"/>
              </a:rPr>
              <a:t>Discuss if these risk factors are present in your worksite and list any key examples. </a:t>
            </a:r>
          </a:p>
          <a:p>
            <a:pPr marL="11113" indent="-11113"/>
            <a:endParaRPr lang="en-US" dirty="0"/>
          </a:p>
        </p:txBody>
      </p:sp>
      <p:sp>
        <p:nvSpPr>
          <p:cNvPr id="9" name="Slide Number Placeholder 8">
            <a:extLst>
              <a:ext uri="{FF2B5EF4-FFF2-40B4-BE49-F238E27FC236}">
                <a16:creationId xmlns:a16="http://schemas.microsoft.com/office/drawing/2014/main" id="{2F4A4B00-8FA7-4BA8-9B63-BD9339895281}"/>
              </a:ext>
            </a:extLst>
          </p:cNvPr>
          <p:cNvSpPr>
            <a:spLocks noGrp="1"/>
          </p:cNvSpPr>
          <p:nvPr>
            <p:ph type="sldNum" sz="quarter" idx="12"/>
          </p:nvPr>
        </p:nvSpPr>
        <p:spPr/>
        <p:txBody>
          <a:bodyPr/>
          <a:lstStyle/>
          <a:p>
            <a:fld id="{3295B7C4-B768-B345-B706-EB947EE70A49}" type="slidenum">
              <a:rPr lang="en-US" smtClean="0"/>
              <a:pPr/>
              <a:t>65</a:t>
            </a:fld>
            <a:endParaRPr lang="en-US" dirty="0"/>
          </a:p>
        </p:txBody>
      </p:sp>
      <p:graphicFrame>
        <p:nvGraphicFramePr>
          <p:cNvPr id="3" name="Table 2">
            <a:extLst>
              <a:ext uri="{FF2B5EF4-FFF2-40B4-BE49-F238E27FC236}">
                <a16:creationId xmlns:a16="http://schemas.microsoft.com/office/drawing/2014/main" id="{05F8F732-6F1A-4CCB-8403-5FCAEE1EEE19}"/>
              </a:ext>
            </a:extLst>
          </p:cNvPr>
          <p:cNvGraphicFramePr>
            <a:graphicFrameLocks noGrp="1"/>
          </p:cNvGraphicFramePr>
          <p:nvPr>
            <p:extLst>
              <p:ext uri="{D42A27DB-BD31-4B8C-83A1-F6EECF244321}">
                <p14:modId xmlns:p14="http://schemas.microsoft.com/office/powerpoint/2010/main" val="2332418773"/>
              </p:ext>
            </p:extLst>
          </p:nvPr>
        </p:nvGraphicFramePr>
        <p:xfrm>
          <a:off x="1984008" y="4799216"/>
          <a:ext cx="8223984" cy="1355369"/>
        </p:xfrm>
        <a:graphic>
          <a:graphicData uri="http://schemas.openxmlformats.org/drawingml/2006/table">
            <a:tbl>
              <a:tblPr firstRow="1" firstCol="1" bandRow="1">
                <a:tableStyleId>{8A107856-5554-42FB-B03E-39F5DBC370BA}</a:tableStyleId>
              </a:tblPr>
              <a:tblGrid>
                <a:gridCol w="1370452">
                  <a:extLst>
                    <a:ext uri="{9D8B030D-6E8A-4147-A177-3AD203B41FA5}">
                      <a16:colId xmlns:a16="http://schemas.microsoft.com/office/drawing/2014/main" val="2036939019"/>
                    </a:ext>
                  </a:extLst>
                </a:gridCol>
                <a:gridCol w="1370452">
                  <a:extLst>
                    <a:ext uri="{9D8B030D-6E8A-4147-A177-3AD203B41FA5}">
                      <a16:colId xmlns:a16="http://schemas.microsoft.com/office/drawing/2014/main" val="1365799723"/>
                    </a:ext>
                  </a:extLst>
                </a:gridCol>
                <a:gridCol w="1370452">
                  <a:extLst>
                    <a:ext uri="{9D8B030D-6E8A-4147-A177-3AD203B41FA5}">
                      <a16:colId xmlns:a16="http://schemas.microsoft.com/office/drawing/2014/main" val="4253575402"/>
                    </a:ext>
                  </a:extLst>
                </a:gridCol>
                <a:gridCol w="1628051">
                  <a:extLst>
                    <a:ext uri="{9D8B030D-6E8A-4147-A177-3AD203B41FA5}">
                      <a16:colId xmlns:a16="http://schemas.microsoft.com/office/drawing/2014/main" val="1209792924"/>
                    </a:ext>
                  </a:extLst>
                </a:gridCol>
                <a:gridCol w="1113489">
                  <a:extLst>
                    <a:ext uri="{9D8B030D-6E8A-4147-A177-3AD203B41FA5}">
                      <a16:colId xmlns:a16="http://schemas.microsoft.com/office/drawing/2014/main" val="86623209"/>
                    </a:ext>
                  </a:extLst>
                </a:gridCol>
                <a:gridCol w="1371088">
                  <a:extLst>
                    <a:ext uri="{9D8B030D-6E8A-4147-A177-3AD203B41FA5}">
                      <a16:colId xmlns:a16="http://schemas.microsoft.com/office/drawing/2014/main" val="3354755977"/>
                    </a:ext>
                  </a:extLst>
                </a:gridCol>
              </a:tblGrid>
              <a:tr h="302285">
                <a:tc gridSpan="6">
                  <a:txBody>
                    <a:bodyPr/>
                    <a:lstStyle/>
                    <a:p>
                      <a:pPr marL="0" marR="0" algn="ctr">
                        <a:lnSpc>
                          <a:spcPct val="107000"/>
                        </a:lnSpc>
                        <a:spcBef>
                          <a:spcPts val="0"/>
                        </a:spcBef>
                        <a:spcAft>
                          <a:spcPts val="0"/>
                        </a:spcAft>
                      </a:pPr>
                      <a:r>
                        <a:rPr lang="en-CA" sz="2000" b="0" dirty="0">
                          <a:solidFill>
                            <a:schemeClr val="bg1"/>
                          </a:solidFill>
                          <a:effectLst/>
                        </a:rPr>
                        <a:t>Work-Related Risk Factors Affecting Mental Health</a:t>
                      </a:r>
                      <a:endParaRPr lang="en-US"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468A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3700024"/>
                  </a:ext>
                </a:extLst>
              </a:tr>
              <a:tr h="1043711">
                <a:tc>
                  <a:txBody>
                    <a:bodyPr/>
                    <a:lstStyle/>
                    <a:p>
                      <a:pPr marL="0" marR="0" algn="ctr">
                        <a:lnSpc>
                          <a:spcPct val="90000"/>
                        </a:lnSpc>
                        <a:spcBef>
                          <a:spcPts val="0"/>
                        </a:spcBef>
                        <a:spcAft>
                          <a:spcPts val="0"/>
                        </a:spcAft>
                      </a:pPr>
                      <a:r>
                        <a:rPr lang="en-CA" sz="1800" b="0" dirty="0">
                          <a:solidFill>
                            <a:schemeClr val="tx1"/>
                          </a:solidFill>
                          <a:effectLst/>
                        </a:rPr>
                        <a:t>Work-life balance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90000"/>
                        </a:lnSpc>
                        <a:spcBef>
                          <a:spcPts val="0"/>
                        </a:spcBef>
                        <a:spcAft>
                          <a:spcPts val="0"/>
                        </a:spcAft>
                      </a:pPr>
                      <a:r>
                        <a:rPr lang="en-CA" sz="1800" b="0" dirty="0">
                          <a:solidFill>
                            <a:schemeClr val="tx1"/>
                          </a:solidFill>
                          <a:effectLst/>
                        </a:rPr>
                        <a:t>Workplace violence/ harassment/</a:t>
                      </a:r>
                      <a:endParaRPr lang="en-US" sz="1800" b="0" dirty="0">
                        <a:solidFill>
                          <a:schemeClr val="tx1"/>
                        </a:solidFill>
                        <a:effectLst/>
                      </a:endParaRPr>
                    </a:p>
                    <a:p>
                      <a:pPr marL="0" marR="0" algn="ctr">
                        <a:lnSpc>
                          <a:spcPct val="90000"/>
                        </a:lnSpc>
                        <a:spcBef>
                          <a:spcPts val="0"/>
                        </a:spcBef>
                        <a:spcAft>
                          <a:spcPts val="0"/>
                        </a:spcAft>
                      </a:pPr>
                      <a:r>
                        <a:rPr lang="en-CA" sz="1800" b="0" dirty="0">
                          <a:solidFill>
                            <a:schemeClr val="tx1"/>
                          </a:solidFill>
                          <a:effectLst/>
                        </a:rPr>
                        <a:t>bullying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90000"/>
                        </a:lnSpc>
                        <a:spcBef>
                          <a:spcPts val="0"/>
                        </a:spcBef>
                        <a:spcAft>
                          <a:spcPts val="0"/>
                        </a:spcAft>
                      </a:pPr>
                      <a:r>
                        <a:rPr lang="en-CA" sz="1800" b="0" dirty="0">
                          <a:solidFill>
                            <a:schemeClr val="tx1"/>
                          </a:solidFill>
                          <a:effectLst/>
                        </a:rPr>
                        <a:t>Job demands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90000"/>
                        </a:lnSpc>
                        <a:spcBef>
                          <a:spcPts val="0"/>
                        </a:spcBef>
                        <a:spcAft>
                          <a:spcPts val="0"/>
                        </a:spcAft>
                      </a:pPr>
                      <a:r>
                        <a:rPr lang="en-CA" sz="1800" b="0" dirty="0">
                          <a:solidFill>
                            <a:schemeClr val="tx1"/>
                          </a:solidFill>
                          <a:effectLst/>
                        </a:rPr>
                        <a:t>Presenteeism</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90000"/>
                        </a:lnSpc>
                        <a:spcBef>
                          <a:spcPts val="0"/>
                        </a:spcBef>
                        <a:spcAft>
                          <a:spcPts val="0"/>
                        </a:spcAft>
                      </a:pPr>
                      <a:r>
                        <a:rPr lang="en-CA" sz="1800" b="0" dirty="0">
                          <a:solidFill>
                            <a:schemeClr val="tx1"/>
                          </a:solidFill>
                          <a:effectLst/>
                        </a:rPr>
                        <a:t>Job  </a:t>
                      </a:r>
                      <a:endParaRPr lang="en-US" sz="1800" b="0" dirty="0">
                        <a:solidFill>
                          <a:schemeClr val="tx1"/>
                        </a:solidFill>
                        <a:effectLst/>
                      </a:endParaRPr>
                    </a:p>
                    <a:p>
                      <a:pPr marL="0" marR="0" algn="ctr">
                        <a:lnSpc>
                          <a:spcPct val="90000"/>
                        </a:lnSpc>
                        <a:spcBef>
                          <a:spcPts val="0"/>
                        </a:spcBef>
                        <a:spcAft>
                          <a:spcPts val="0"/>
                        </a:spcAft>
                      </a:pPr>
                      <a:r>
                        <a:rPr lang="en-CA" sz="1800" b="0" dirty="0">
                          <a:solidFill>
                            <a:schemeClr val="tx1"/>
                          </a:solidFill>
                          <a:effectLst/>
                        </a:rPr>
                        <a:t>burnout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marL="0" marR="0" algn="ctr">
                        <a:lnSpc>
                          <a:spcPct val="90000"/>
                        </a:lnSpc>
                        <a:spcBef>
                          <a:spcPts val="0"/>
                        </a:spcBef>
                        <a:spcAft>
                          <a:spcPts val="0"/>
                        </a:spcAft>
                      </a:pPr>
                      <a:r>
                        <a:rPr lang="en-US" sz="1800" b="0" dirty="0">
                          <a:solidFill>
                            <a:schemeClr val="tx1"/>
                          </a:solidFill>
                          <a:effectLst/>
                        </a:rPr>
                        <a:t>Occupational injury/illness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3633279546"/>
                  </a:ext>
                </a:extLst>
              </a:tr>
            </a:tbl>
          </a:graphicData>
        </a:graphic>
      </p:graphicFrame>
    </p:spTree>
    <p:extLst>
      <p:ext uri="{BB962C8B-B14F-4D97-AF65-F5344CB8AC3E}">
        <p14:creationId xmlns:p14="http://schemas.microsoft.com/office/powerpoint/2010/main" val="3560059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EF6C-93DB-4A2D-9740-D2D91BCDC0B6}"/>
              </a:ext>
            </a:extLst>
          </p:cNvPr>
          <p:cNvSpPr>
            <a:spLocks noGrp="1"/>
          </p:cNvSpPr>
          <p:nvPr>
            <p:ph type="title"/>
          </p:nvPr>
        </p:nvSpPr>
        <p:spPr>
          <a:xfrm>
            <a:off x="966355" y="809639"/>
            <a:ext cx="10557163" cy="480848"/>
          </a:xfrm>
        </p:spPr>
        <p:txBody>
          <a:bodyPr>
            <a:noAutofit/>
          </a:bodyPr>
          <a:lstStyle/>
          <a:p>
            <a:r>
              <a:rPr lang="en-US" dirty="0">
                <a:latin typeface="Arial" panose="020B0604020202020204" pitchFamily="34" charset="0"/>
                <a:cs typeface="Arial" panose="020B0604020202020204" pitchFamily="34" charset="0"/>
              </a:rPr>
              <a:t>Treating an Opioid Overdose (Topic 4)</a:t>
            </a:r>
          </a:p>
        </p:txBody>
      </p:sp>
      <p:sp>
        <p:nvSpPr>
          <p:cNvPr id="3" name="Content Placeholder 2">
            <a:extLst>
              <a:ext uri="{FF2B5EF4-FFF2-40B4-BE49-F238E27FC236}">
                <a16:creationId xmlns:a16="http://schemas.microsoft.com/office/drawing/2014/main" id="{07AF7868-B698-4CF5-BAC7-F042003C8F7D}"/>
              </a:ext>
            </a:extLst>
          </p:cNvPr>
          <p:cNvSpPr>
            <a:spLocks noGrp="1"/>
          </p:cNvSpPr>
          <p:nvPr>
            <p:ph sz="half" idx="1"/>
          </p:nvPr>
        </p:nvSpPr>
        <p:spPr>
          <a:xfrm>
            <a:off x="1029183" y="2015172"/>
            <a:ext cx="9507682" cy="3020599"/>
          </a:xfrm>
        </p:spPr>
        <p:txBody>
          <a:bodyPr>
            <a:normAutofit fontScale="92500"/>
          </a:bodyPr>
          <a:lstStyle/>
          <a:p>
            <a:pPr marL="0" indent="0">
              <a:buNone/>
            </a:pPr>
            <a:r>
              <a:rPr lang="en-US" b="1" dirty="0">
                <a:latin typeface="Arial" panose="020B0604020202020204" pitchFamily="34" charset="0"/>
                <a:cs typeface="Arial" panose="020B0604020202020204" pitchFamily="34" charset="0"/>
              </a:rPr>
              <a:t>Objectives</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When complete, you should better be able to:</a:t>
            </a:r>
          </a:p>
          <a:p>
            <a:pPr marL="0" indent="0">
              <a:buNone/>
            </a:pPr>
            <a:endParaRPr lang="en-US" dirty="0">
              <a:latin typeface="Arial" panose="020B0604020202020204" pitchFamily="34" charset="0"/>
              <a:cs typeface="Arial" panose="020B0604020202020204" pitchFamily="34" charset="0"/>
            </a:endParaRPr>
          </a:p>
          <a:p>
            <a:pPr>
              <a:lnSpc>
                <a:spcPct val="115000"/>
              </a:lnSpc>
              <a:spcBef>
                <a:spcPts val="0"/>
              </a:spcBef>
              <a:spcAft>
                <a:spcPts val="800"/>
              </a:spcAft>
              <a:tabLst>
                <a:tab pos="2743200" algn="ctr"/>
                <a:tab pos="2971800" algn="ctr"/>
                <a:tab pos="5829300" algn="r"/>
                <a:tab pos="5943600" algn="r"/>
              </a:tabLst>
            </a:pPr>
            <a:r>
              <a:rPr lang="en-US" dirty="0">
                <a:effectLst/>
                <a:latin typeface="Arial" panose="020B0604020202020204" pitchFamily="34" charset="0"/>
                <a:ea typeface="Times New Roman" panose="02020603050405020304" pitchFamily="18" charset="0"/>
                <a:cs typeface="Arial" panose="020B0604020202020204" pitchFamily="34" charset="0"/>
              </a:rPr>
              <a:t>Identify and safely treat an opioid overdose </a:t>
            </a:r>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Times New Roman" panose="02020603050405020304" pitchFamily="18" charset="0"/>
                <a:cs typeface="Arial" panose="020B0604020202020204" pitchFamily="34" charset="0"/>
              </a:rPr>
              <a:t>Administer Naloxone (Narcan) during a simulated overdose </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463B8D7-FF22-45C1-9082-335C3CDC3A03}"/>
              </a:ext>
            </a:extLst>
          </p:cNvPr>
          <p:cNvSpPr>
            <a:spLocks noGrp="1"/>
          </p:cNvSpPr>
          <p:nvPr>
            <p:ph type="sldNum" sz="quarter" idx="12"/>
          </p:nvPr>
        </p:nvSpPr>
        <p:spPr/>
        <p:txBody>
          <a:bodyPr/>
          <a:lstStyle/>
          <a:p>
            <a:fld id="{3295B7C4-B768-B345-B706-EB947EE70A49}" type="slidenum">
              <a:rPr lang="en-US" smtClean="0"/>
              <a:pPr/>
              <a:t>66</a:t>
            </a:fld>
            <a:endParaRPr lang="en-US" dirty="0"/>
          </a:p>
        </p:txBody>
      </p:sp>
      <p:pic>
        <p:nvPicPr>
          <p:cNvPr id="5" name="Picture 4">
            <a:extLst>
              <a:ext uri="{FF2B5EF4-FFF2-40B4-BE49-F238E27FC236}">
                <a16:creationId xmlns:a16="http://schemas.microsoft.com/office/drawing/2014/main" id="{0CCF8AC2-5A45-7A02-7D63-3FE73A2B2CB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4349" y="2015172"/>
            <a:ext cx="816935" cy="810838"/>
          </a:xfrm>
          <a:prstGeom prst="rect">
            <a:avLst/>
          </a:prstGeom>
        </p:spPr>
      </p:pic>
    </p:spTree>
    <p:custDataLst>
      <p:tags r:id="rId1"/>
    </p:custDataLst>
    <p:extLst>
      <p:ext uri="{BB962C8B-B14F-4D97-AF65-F5344CB8AC3E}">
        <p14:creationId xmlns:p14="http://schemas.microsoft.com/office/powerpoint/2010/main" val="4247669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DD76DB-D208-4F57-A8BF-38678AC97EB9}"/>
              </a:ext>
            </a:extLst>
          </p:cNvPr>
          <p:cNvSpPr txBox="1"/>
          <p:nvPr/>
        </p:nvSpPr>
        <p:spPr>
          <a:xfrm>
            <a:off x="838200" y="2411117"/>
            <a:ext cx="6656817" cy="2246769"/>
          </a:xfrm>
          <a:prstGeom prst="rect">
            <a:avLst/>
          </a:prstGeom>
          <a:noFill/>
        </p:spPr>
        <p:txBody>
          <a:bodyPr wrap="square" rtlCol="0">
            <a:spAutoFit/>
          </a:bodyPr>
          <a:lstStyle/>
          <a:p>
            <a:pPr marL="214313" indent="-214313">
              <a:buFont typeface="Wingdings" panose="05000000000000000000" pitchFamily="2" charset="2"/>
              <a:buChar char="ü"/>
            </a:pPr>
            <a:r>
              <a:rPr lang="en-US" sz="2000" dirty="0">
                <a:latin typeface="Arial" panose="020B0604020202020204" pitchFamily="34" charset="0"/>
                <a:cs typeface="Arial" panose="020B0604020202020204" pitchFamily="34" charset="0"/>
              </a:rPr>
              <a:t>Create and maintain a minimum Hot Zone around the patient(s) of 6 feet with visible markers if possible</a:t>
            </a:r>
          </a:p>
          <a:p>
            <a:endParaRPr lang="en-US" sz="20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ü"/>
            </a:pPr>
            <a:r>
              <a:rPr lang="en-US" sz="2000" dirty="0">
                <a:latin typeface="Arial" panose="020B0604020202020204" pitchFamily="34" charset="0"/>
                <a:cs typeface="Arial" panose="020B0604020202020204" pitchFamily="34" charset="0"/>
              </a:rPr>
              <a:t>Isolate/evacuate bystanders away from the patient</a:t>
            </a:r>
          </a:p>
          <a:p>
            <a:endParaRPr lang="en-US" sz="20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ü"/>
            </a:pPr>
            <a:r>
              <a:rPr lang="en-US" sz="2000" dirty="0">
                <a:latin typeface="Arial" panose="020B0604020202020204" pitchFamily="34" charset="0"/>
                <a:cs typeface="Arial" panose="020B0604020202020204" pitchFamily="34" charset="0"/>
              </a:rPr>
              <a:t>Report any information gathered, including the patient’s condition, to the appropriate personnel</a:t>
            </a:r>
          </a:p>
        </p:txBody>
      </p:sp>
      <p:pic>
        <p:nvPicPr>
          <p:cNvPr id="5" name="Picture 4">
            <a:extLst>
              <a:ext uri="{FF2B5EF4-FFF2-40B4-BE49-F238E27FC236}">
                <a16:creationId xmlns:a16="http://schemas.microsoft.com/office/drawing/2014/main" id="{AAC3171F-B55C-4700-A31A-5BB15B0C33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10600" y="2638021"/>
            <a:ext cx="2314575" cy="2314575"/>
          </a:xfrm>
          <a:prstGeom prst="rect">
            <a:avLst/>
          </a:prstGeom>
        </p:spPr>
      </p:pic>
      <p:sp>
        <p:nvSpPr>
          <p:cNvPr id="6" name="Slide Number Placeholder 5">
            <a:extLst>
              <a:ext uri="{FF2B5EF4-FFF2-40B4-BE49-F238E27FC236}">
                <a16:creationId xmlns:a16="http://schemas.microsoft.com/office/drawing/2014/main" id="{A31EEB5B-C700-4E4C-8525-23D1C3406000}"/>
              </a:ext>
            </a:extLst>
          </p:cNvPr>
          <p:cNvSpPr>
            <a:spLocks noGrp="1"/>
          </p:cNvSpPr>
          <p:nvPr>
            <p:ph type="sldNum" sz="quarter" idx="12"/>
          </p:nvPr>
        </p:nvSpPr>
        <p:spPr/>
        <p:txBody>
          <a:bodyPr/>
          <a:lstStyle/>
          <a:p>
            <a:fld id="{3295B7C4-B768-B345-B706-EB947EE70A49}" type="slidenum">
              <a:rPr lang="en-US" smtClean="0"/>
              <a:pPr/>
              <a:t>67</a:t>
            </a:fld>
            <a:endParaRPr lang="en-US" dirty="0"/>
          </a:p>
        </p:txBody>
      </p:sp>
      <p:sp>
        <p:nvSpPr>
          <p:cNvPr id="8" name="Title 7">
            <a:extLst>
              <a:ext uri="{FF2B5EF4-FFF2-40B4-BE49-F238E27FC236}">
                <a16:creationId xmlns:a16="http://schemas.microsoft.com/office/drawing/2014/main" id="{8090CAB7-9295-628E-2E6C-49239350C20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Isolation</a:t>
            </a:r>
          </a:p>
        </p:txBody>
      </p:sp>
    </p:spTree>
    <p:custDataLst>
      <p:tags r:id="rId1"/>
    </p:custDataLst>
    <p:extLst>
      <p:ext uri="{BB962C8B-B14F-4D97-AF65-F5344CB8AC3E}">
        <p14:creationId xmlns:p14="http://schemas.microsoft.com/office/powerpoint/2010/main" val="16435623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D2F1C6-461E-492F-B2A7-5789571A722C}"/>
              </a:ext>
            </a:extLst>
          </p:cNvPr>
          <p:cNvSpPr txBox="1"/>
          <p:nvPr/>
        </p:nvSpPr>
        <p:spPr>
          <a:xfrm>
            <a:off x="1981200" y="4321547"/>
            <a:ext cx="8229600" cy="1446550"/>
          </a:xfrm>
          <a:prstGeom prst="rect">
            <a:avLst/>
          </a:prstGeom>
          <a:noFill/>
        </p:spPr>
        <p:txBody>
          <a:bodyPr wrap="square" rtlCol="0">
            <a:spAutoFit/>
          </a:bodyPr>
          <a:lstStyle/>
          <a:p>
            <a:pPr marL="6350" lvl="2" algn="ctr"/>
            <a:r>
              <a:rPr lang="en-US" sz="2200" dirty="0">
                <a:latin typeface="Arial" panose="020B0604020202020204" pitchFamily="34" charset="0"/>
                <a:cs typeface="Arial" panose="020B0604020202020204" pitchFamily="34" charset="0"/>
              </a:rPr>
              <a:t>Leading science organizations advise that incidental skin contact with dry products is not likely to cause overdoses.</a:t>
            </a:r>
          </a:p>
          <a:p>
            <a:pPr marL="6350" lvl="2" algn="ctr"/>
            <a:endParaRPr lang="en-US" sz="2200" dirty="0">
              <a:latin typeface="Arial" panose="020B0604020202020204" pitchFamily="34" charset="0"/>
              <a:cs typeface="Arial" panose="020B0604020202020204" pitchFamily="34" charset="0"/>
            </a:endParaRPr>
          </a:p>
          <a:p>
            <a:pPr marL="6350" lvl="2" algn="ctr"/>
            <a:r>
              <a:rPr lang="en-US" sz="2200" dirty="0">
                <a:latin typeface="Arial" panose="020B0604020202020204" pitchFamily="34" charset="0"/>
                <a:cs typeface="Arial" panose="020B0604020202020204" pitchFamily="34" charset="0"/>
              </a:rPr>
              <a:t>Skin contact with liquid or gel can be highly toxic.</a:t>
            </a:r>
          </a:p>
        </p:txBody>
      </p:sp>
      <p:graphicFrame>
        <p:nvGraphicFramePr>
          <p:cNvPr id="7" name="Content Placeholder 6" descr="Routes of Occupational Exposure">
            <a:extLst>
              <a:ext uri="{FF2B5EF4-FFF2-40B4-BE49-F238E27FC236}">
                <a16:creationId xmlns:a16="http://schemas.microsoft.com/office/drawing/2014/main" id="{2DE64F99-E9B9-40BD-8B0A-DC8CFBBDB0D6}"/>
              </a:ext>
            </a:extLst>
          </p:cNvPr>
          <p:cNvGraphicFramePr>
            <a:graphicFrameLocks noGrp="1"/>
          </p:cNvGraphicFramePr>
          <p:nvPr>
            <p:ph idx="1"/>
          </p:nvPr>
        </p:nvGraphicFramePr>
        <p:xfrm>
          <a:off x="1981200" y="1655764"/>
          <a:ext cx="8229600" cy="483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9AE6171-9C76-4D07-A45A-7229344F75CB}"/>
              </a:ext>
            </a:extLst>
          </p:cNvPr>
          <p:cNvSpPr>
            <a:spLocks noGrp="1"/>
          </p:cNvSpPr>
          <p:nvPr>
            <p:ph type="title"/>
          </p:nvPr>
        </p:nvSpPr>
        <p:spPr>
          <a:xfrm>
            <a:off x="841664" y="622738"/>
            <a:ext cx="9369136" cy="480848"/>
          </a:xfrm>
        </p:spPr>
        <p:txBody>
          <a:bodyPr>
            <a:noAutofit/>
          </a:bodyPr>
          <a:lstStyle/>
          <a:p>
            <a:r>
              <a:rPr lang="en-US" dirty="0">
                <a:latin typeface="Arial" panose="020B0604020202020204" pitchFamily="34" charset="0"/>
                <a:cs typeface="Arial" panose="020B0604020202020204" pitchFamily="34" charset="0"/>
              </a:rPr>
              <a:t>What Are the Routes of Exposure?</a:t>
            </a:r>
          </a:p>
        </p:txBody>
      </p:sp>
      <p:sp>
        <p:nvSpPr>
          <p:cNvPr id="3" name="Slide Number Placeholder 2">
            <a:extLst>
              <a:ext uri="{FF2B5EF4-FFF2-40B4-BE49-F238E27FC236}">
                <a16:creationId xmlns:a16="http://schemas.microsoft.com/office/drawing/2014/main" id="{BF292C85-423C-493A-BB4D-3F575A9DF712}"/>
              </a:ext>
            </a:extLst>
          </p:cNvPr>
          <p:cNvSpPr>
            <a:spLocks noGrp="1"/>
          </p:cNvSpPr>
          <p:nvPr>
            <p:ph type="sldNum" sz="quarter" idx="12"/>
          </p:nvPr>
        </p:nvSpPr>
        <p:spPr/>
        <p:txBody>
          <a:bodyPr/>
          <a:lstStyle/>
          <a:p>
            <a:fld id="{3295B7C4-B768-B345-B706-EB947EE70A49}" type="slidenum">
              <a:rPr lang="en-US" smtClean="0"/>
              <a:pPr/>
              <a:t>68</a:t>
            </a:fld>
            <a:endParaRPr lang="en-US" dirty="0"/>
          </a:p>
        </p:txBody>
      </p:sp>
    </p:spTree>
    <p:extLst>
      <p:ext uri="{BB962C8B-B14F-4D97-AF65-F5344CB8AC3E}">
        <p14:creationId xmlns:p14="http://schemas.microsoft.com/office/powerpoint/2010/main" val="1374335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4187-F02C-4568-9A76-017961629E83}"/>
              </a:ext>
            </a:extLst>
          </p:cNvPr>
          <p:cNvSpPr>
            <a:spLocks noGrp="1"/>
          </p:cNvSpPr>
          <p:nvPr>
            <p:ph type="title"/>
          </p:nvPr>
        </p:nvSpPr>
        <p:spPr>
          <a:xfrm>
            <a:off x="987136" y="654906"/>
            <a:ext cx="9223664" cy="480848"/>
          </a:xfrm>
        </p:spPr>
        <p:txBody>
          <a:bodyPr>
            <a:noAutofit/>
          </a:bodyPr>
          <a:lstStyle/>
          <a:p>
            <a:r>
              <a:rPr lang="en-US" dirty="0">
                <a:latin typeface="Arial" panose="020B0604020202020204" pitchFamily="34" charset="0"/>
                <a:cs typeface="Arial" panose="020B0604020202020204" pitchFamily="34" charset="0"/>
              </a:rPr>
              <a:t>Skin Exposure</a:t>
            </a:r>
          </a:p>
        </p:txBody>
      </p:sp>
      <p:sp>
        <p:nvSpPr>
          <p:cNvPr id="3" name="Content Placeholder 2">
            <a:extLst>
              <a:ext uri="{FF2B5EF4-FFF2-40B4-BE49-F238E27FC236}">
                <a16:creationId xmlns:a16="http://schemas.microsoft.com/office/drawing/2014/main" id="{811E7C3D-2C96-433F-B3A6-0E5962D0360C}"/>
              </a:ext>
            </a:extLst>
          </p:cNvPr>
          <p:cNvSpPr>
            <a:spLocks noGrp="1"/>
          </p:cNvSpPr>
          <p:nvPr>
            <p:ph idx="1"/>
          </p:nvPr>
        </p:nvSpPr>
        <p:spPr/>
        <p:txBody>
          <a:bodyPr/>
          <a:lstStyle/>
          <a:p>
            <a:pPr>
              <a:buFont typeface="Arial" panose="020B0604020202020204" pitchFamily="34" charset="0"/>
              <a:buChar char="•"/>
            </a:pPr>
            <a:r>
              <a:rPr lang="en-US" dirty="0"/>
              <a:t>Skin exposure to powdered or dry forms of fentanyl is not likely to cause overdose in small amounts if promptly removed.</a:t>
            </a:r>
          </a:p>
          <a:p>
            <a:pPr>
              <a:buFont typeface="Arial" panose="020B0604020202020204" pitchFamily="34" charset="0"/>
              <a:buChar char="•"/>
            </a:pPr>
            <a:r>
              <a:rPr lang="en-US" dirty="0"/>
              <a:t>Liquid or highly concentrated fentanyl can be absorbed rapidly via skin and can be extremely toxic.</a:t>
            </a:r>
          </a:p>
          <a:p>
            <a:pPr>
              <a:buFont typeface="Arial" panose="020B0604020202020204" pitchFamily="34" charset="0"/>
              <a:buChar char="•"/>
            </a:pPr>
            <a:endParaRPr lang="en-US" dirty="0"/>
          </a:p>
          <a:p>
            <a:pPr marL="0" indent="0"/>
            <a:r>
              <a:rPr lang="en-US" b="1" i="1" dirty="0">
                <a:solidFill>
                  <a:srgbClr val="C5203E"/>
                </a:solidFill>
              </a:rPr>
              <a:t>It is prudent to provide full skin protection because the fatal dose is so low.</a:t>
            </a:r>
          </a:p>
        </p:txBody>
      </p:sp>
      <p:sp>
        <p:nvSpPr>
          <p:cNvPr id="4" name="Slide Number Placeholder 3">
            <a:extLst>
              <a:ext uri="{FF2B5EF4-FFF2-40B4-BE49-F238E27FC236}">
                <a16:creationId xmlns:a16="http://schemas.microsoft.com/office/drawing/2014/main" id="{63E98261-41F8-4F2F-B2F8-32E56B7B16BF}"/>
              </a:ext>
            </a:extLst>
          </p:cNvPr>
          <p:cNvSpPr>
            <a:spLocks noGrp="1"/>
          </p:cNvSpPr>
          <p:nvPr>
            <p:ph type="sldNum" sz="quarter" idx="12"/>
          </p:nvPr>
        </p:nvSpPr>
        <p:spPr/>
        <p:txBody>
          <a:bodyPr/>
          <a:lstStyle/>
          <a:p>
            <a:fld id="{3295B7C4-B768-B345-B706-EB947EE70A49}" type="slidenum">
              <a:rPr lang="en-US" smtClean="0"/>
              <a:pPr/>
              <a:t>69</a:t>
            </a:fld>
            <a:endParaRPr lang="en-US" dirty="0"/>
          </a:p>
        </p:txBody>
      </p:sp>
    </p:spTree>
    <p:extLst>
      <p:ext uri="{BB962C8B-B14F-4D97-AF65-F5344CB8AC3E}">
        <p14:creationId xmlns:p14="http://schemas.microsoft.com/office/powerpoint/2010/main" val="5771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CE17-B3CB-447B-897F-C18B6EE88E37}"/>
              </a:ext>
            </a:extLst>
          </p:cNvPr>
          <p:cNvSpPr>
            <a:spLocks noGrp="1"/>
          </p:cNvSpPr>
          <p:nvPr>
            <p:ph type="title"/>
          </p:nvPr>
        </p:nvSpPr>
        <p:spPr>
          <a:xfrm>
            <a:off x="381000" y="496956"/>
            <a:ext cx="10972800" cy="838200"/>
          </a:xfrm>
        </p:spPr>
        <p:txBody>
          <a:bodyPr>
            <a:normAutofit/>
          </a:bodyPr>
          <a:lstStyle/>
          <a:p>
            <a:r>
              <a:rPr lang="en-US" dirty="0">
                <a:latin typeface="Arial" panose="020B0604020202020204" pitchFamily="34" charset="0"/>
                <a:cs typeface="Arial" panose="020B0604020202020204" pitchFamily="34" charset="0"/>
              </a:rPr>
              <a:t>How Much Fentanyl Is Fatal?</a:t>
            </a:r>
          </a:p>
        </p:txBody>
      </p:sp>
      <p:sp>
        <p:nvSpPr>
          <p:cNvPr id="3" name="Content Placeholder 2">
            <a:extLst>
              <a:ext uri="{FF2B5EF4-FFF2-40B4-BE49-F238E27FC236}">
                <a16:creationId xmlns:a16="http://schemas.microsoft.com/office/drawing/2014/main" id="{0439273D-0F02-4913-98DD-11B0A2535C0F}"/>
              </a:ext>
            </a:extLst>
          </p:cNvPr>
          <p:cNvSpPr>
            <a:spLocks noGrp="1"/>
          </p:cNvSpPr>
          <p:nvPr>
            <p:ph sz="half" idx="1"/>
          </p:nvPr>
        </p:nvSpPr>
        <p:spPr/>
        <p:txBody>
          <a:bodyPr>
            <a:normAutofit/>
          </a:bodyPr>
          <a:lstStyle/>
          <a:p>
            <a:pPr marL="0" indent="0"/>
            <a:r>
              <a:rPr lang="en-US" sz="2400" dirty="0">
                <a:latin typeface="Arial" panose="020B0604020202020204" pitchFamily="34" charset="0"/>
                <a:cs typeface="Arial" panose="020B0604020202020204" pitchFamily="34" charset="0"/>
              </a:rPr>
              <a:t>2-3 milligrams of fentanyl can induce respiratory depression, arrest, and death.</a:t>
            </a:r>
          </a:p>
          <a:p>
            <a:pPr marL="0" indent="0"/>
            <a:endParaRPr lang="en-US" sz="2400" dirty="0">
              <a:latin typeface="Arial" panose="020B0604020202020204" pitchFamily="34" charset="0"/>
              <a:cs typeface="Arial" panose="020B0604020202020204" pitchFamily="34" charset="0"/>
            </a:endParaRPr>
          </a:p>
          <a:p>
            <a:pPr marL="0" indent="0"/>
            <a:r>
              <a:rPr lang="en-US" sz="2400" b="1" i="1" dirty="0">
                <a:solidFill>
                  <a:srgbClr val="C5203E"/>
                </a:solidFill>
                <a:latin typeface="Arial" panose="020B0604020202020204" pitchFamily="34" charset="0"/>
                <a:cs typeface="Arial" panose="020B0604020202020204" pitchFamily="34" charset="0"/>
              </a:rPr>
              <a:t>Comparable to 5-7 grains of salt!</a:t>
            </a:r>
          </a:p>
          <a:p>
            <a:pPr marL="0" indent="0"/>
            <a:endParaRPr lang="en-US" dirty="0"/>
          </a:p>
          <a:p>
            <a:pPr marL="0" indent="0"/>
            <a:endParaRPr lang="en-US" dirty="0"/>
          </a:p>
        </p:txBody>
      </p:sp>
      <p:sp>
        <p:nvSpPr>
          <p:cNvPr id="6" name="Slide Number Placeholder 5">
            <a:extLst>
              <a:ext uri="{FF2B5EF4-FFF2-40B4-BE49-F238E27FC236}">
                <a16:creationId xmlns:a16="http://schemas.microsoft.com/office/drawing/2014/main" id="{DF5313F8-F94D-42C1-B6D1-754DA72C4E12}"/>
              </a:ext>
            </a:extLst>
          </p:cNvPr>
          <p:cNvSpPr>
            <a:spLocks noGrp="1"/>
          </p:cNvSpPr>
          <p:nvPr>
            <p:ph type="sldNum" sz="quarter" idx="12"/>
          </p:nvPr>
        </p:nvSpPr>
        <p:spPr/>
        <p:txBody>
          <a:bodyPr/>
          <a:lstStyle/>
          <a:p>
            <a:fld id="{3295B7C4-B768-B345-B706-EB947EE70A49}" type="slidenum">
              <a:rPr lang="en-US" smtClean="0"/>
              <a:pPr/>
              <a:t>7</a:t>
            </a:fld>
            <a:endParaRPr lang="en-US" dirty="0"/>
          </a:p>
        </p:txBody>
      </p:sp>
      <p:pic>
        <p:nvPicPr>
          <p:cNvPr id="7" name="Content Placeholder 6" descr="penny next to a smaller amount of fentanyl">
            <a:extLst>
              <a:ext uri="{FF2B5EF4-FFF2-40B4-BE49-F238E27FC236}">
                <a16:creationId xmlns:a16="http://schemas.microsoft.com/office/drawing/2014/main" id="{B1B7E9D8-6BC5-466C-AC7B-E8564ADA30D5}"/>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6157993" y="1752601"/>
            <a:ext cx="4052807" cy="4608443"/>
          </a:xfrm>
          <a:prstGeom prst="rect">
            <a:avLst/>
          </a:prstGeom>
          <a:effectLst>
            <a:softEdge rad="0"/>
          </a:effectLst>
        </p:spPr>
      </p:pic>
    </p:spTree>
    <p:extLst>
      <p:ext uri="{BB962C8B-B14F-4D97-AF65-F5344CB8AC3E}">
        <p14:creationId xmlns:p14="http://schemas.microsoft.com/office/powerpoint/2010/main" val="1460324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5964" y="612391"/>
            <a:ext cx="10037618" cy="540717"/>
          </a:xfrm>
        </p:spPr>
        <p:txBody>
          <a:bodyPr>
            <a:noAutofit/>
          </a:bodyPr>
          <a:lstStyle/>
          <a:p>
            <a:r>
              <a:rPr lang="en-US" dirty="0">
                <a:solidFill>
                  <a:schemeClr val="tx1"/>
                </a:solidFill>
                <a:latin typeface="Arial" panose="020B0604020202020204" pitchFamily="34" charset="0"/>
                <a:cs typeface="Arial" panose="020B0604020202020204" pitchFamily="34" charset="0"/>
              </a:rPr>
              <a:t>IAB Recommended Best Practices for Minimal Risk</a:t>
            </a:r>
          </a:p>
        </p:txBody>
      </p:sp>
      <p:graphicFrame>
        <p:nvGraphicFramePr>
          <p:cNvPr id="3" name="Table 2"/>
          <p:cNvGraphicFramePr>
            <a:graphicFrameLocks noGrp="1"/>
          </p:cNvGraphicFramePr>
          <p:nvPr>
            <p:extLst>
              <p:ext uri="{D42A27DB-BD31-4B8C-83A1-F6EECF244321}">
                <p14:modId xmlns:p14="http://schemas.microsoft.com/office/powerpoint/2010/main" val="3889566358"/>
              </p:ext>
            </p:extLst>
          </p:nvPr>
        </p:nvGraphicFramePr>
        <p:xfrm>
          <a:off x="1116867" y="1955854"/>
          <a:ext cx="8106796" cy="2946292"/>
        </p:xfrm>
        <a:graphic>
          <a:graphicData uri="http://schemas.openxmlformats.org/drawingml/2006/table">
            <a:tbl>
              <a:tblPr firstRow="1" bandRow="1">
                <a:tableStyleId>{5C22544A-7EE6-4342-B048-85BDC9FD1C3A}</a:tableStyleId>
              </a:tblPr>
              <a:tblGrid>
                <a:gridCol w="2992725">
                  <a:extLst>
                    <a:ext uri="{9D8B030D-6E8A-4147-A177-3AD203B41FA5}">
                      <a16:colId xmlns:a16="http://schemas.microsoft.com/office/drawing/2014/main" val="2112284364"/>
                    </a:ext>
                  </a:extLst>
                </a:gridCol>
                <a:gridCol w="2026330">
                  <a:extLst>
                    <a:ext uri="{9D8B030D-6E8A-4147-A177-3AD203B41FA5}">
                      <a16:colId xmlns:a16="http://schemas.microsoft.com/office/drawing/2014/main" val="1504849640"/>
                    </a:ext>
                  </a:extLst>
                </a:gridCol>
                <a:gridCol w="3087741">
                  <a:extLst>
                    <a:ext uri="{9D8B030D-6E8A-4147-A177-3AD203B41FA5}">
                      <a16:colId xmlns:a16="http://schemas.microsoft.com/office/drawing/2014/main" val="2612235795"/>
                    </a:ext>
                  </a:extLst>
                </a:gridCol>
              </a:tblGrid>
              <a:tr h="896698">
                <a:tc>
                  <a:txBody>
                    <a:bodyPr/>
                    <a:lstStyle/>
                    <a:p>
                      <a:r>
                        <a:rPr lang="en-US" sz="2400" dirty="0"/>
                        <a:t>Exposure Risk</a:t>
                      </a:r>
                    </a:p>
                  </a:txBody>
                  <a:tcPr/>
                </a:tc>
                <a:tc>
                  <a:txBody>
                    <a:bodyPr/>
                    <a:lstStyle/>
                    <a:p>
                      <a:r>
                        <a:rPr lang="en-US" sz="2400" dirty="0"/>
                        <a:t>Operational Functions</a:t>
                      </a:r>
                    </a:p>
                  </a:txBody>
                  <a:tcPr/>
                </a:tc>
                <a:tc>
                  <a:txBody>
                    <a:bodyPr/>
                    <a:lstStyle/>
                    <a:p>
                      <a:r>
                        <a:rPr lang="en-US" sz="2400" dirty="0"/>
                        <a:t>Minimum Recommended PPE</a:t>
                      </a:r>
                    </a:p>
                  </a:txBody>
                  <a:tcPr/>
                </a:tc>
                <a:extLst>
                  <a:ext uri="{0D108BD9-81ED-4DB2-BD59-A6C34878D82A}">
                    <a16:rowId xmlns:a16="http://schemas.microsoft.com/office/drawing/2014/main" val="2712526823"/>
                  </a:ext>
                </a:extLst>
              </a:tr>
              <a:tr h="2049594">
                <a:tc>
                  <a:txBody>
                    <a:bodyPr/>
                    <a:lstStyle/>
                    <a:p>
                      <a:r>
                        <a:rPr lang="en-US" sz="2400" b="1" dirty="0"/>
                        <a:t>Minimal</a:t>
                      </a:r>
                      <a:r>
                        <a:rPr lang="en-US" sz="2400" dirty="0"/>
                        <a:t> (no visible product or product contained within syringe or other package)</a:t>
                      </a:r>
                    </a:p>
                  </a:txBody>
                  <a:tcPr/>
                </a:tc>
                <a:tc>
                  <a:txBody>
                    <a:bodyPr/>
                    <a:lstStyle/>
                    <a:p>
                      <a:r>
                        <a:rPr lang="en-US" sz="2400" dirty="0"/>
                        <a:t>Response to a person with</a:t>
                      </a:r>
                    </a:p>
                    <a:p>
                      <a:r>
                        <a:rPr lang="en-US" sz="2400" dirty="0"/>
                        <a:t>suspected overdose</a:t>
                      </a:r>
                    </a:p>
                  </a:txBody>
                  <a:tcPr/>
                </a:tc>
                <a:tc>
                  <a:txBody>
                    <a:bodyPr/>
                    <a:lstStyle/>
                    <a:p>
                      <a:r>
                        <a:rPr lang="en-US" sz="2400" dirty="0"/>
                        <a:t>Standard duty uniform and nitrile</a:t>
                      </a:r>
                    </a:p>
                    <a:p>
                      <a:r>
                        <a:rPr lang="en-US" sz="2400" dirty="0"/>
                        <a:t>gloves (NFPA 1999)</a:t>
                      </a:r>
                    </a:p>
                  </a:txBody>
                  <a:tcPr/>
                </a:tc>
                <a:extLst>
                  <a:ext uri="{0D108BD9-81ED-4DB2-BD59-A6C34878D82A}">
                    <a16:rowId xmlns:a16="http://schemas.microsoft.com/office/drawing/2014/main" val="1317868422"/>
                  </a:ext>
                </a:extLst>
              </a:tr>
            </a:tbl>
          </a:graphicData>
        </a:graphic>
      </p:graphicFrame>
      <p:sp>
        <p:nvSpPr>
          <p:cNvPr id="2" name="Slide Number Placeholder 1">
            <a:extLst>
              <a:ext uri="{FF2B5EF4-FFF2-40B4-BE49-F238E27FC236}">
                <a16:creationId xmlns:a16="http://schemas.microsoft.com/office/drawing/2014/main" id="{D3D5B2BD-C86A-46F3-8790-FD42D8903207}"/>
              </a:ext>
            </a:extLst>
          </p:cNvPr>
          <p:cNvSpPr>
            <a:spLocks noGrp="1"/>
          </p:cNvSpPr>
          <p:nvPr>
            <p:ph type="sldNum" sz="quarter" idx="12"/>
          </p:nvPr>
        </p:nvSpPr>
        <p:spPr/>
        <p:txBody>
          <a:bodyPr/>
          <a:lstStyle/>
          <a:p>
            <a:fld id="{3295B7C4-B768-B345-B706-EB947EE70A49}" type="slidenum">
              <a:rPr lang="en-US" smtClean="0"/>
              <a:pPr/>
              <a:t>70</a:t>
            </a:fld>
            <a:endParaRPr lang="en-US" dirty="0"/>
          </a:p>
        </p:txBody>
      </p:sp>
      <p:sp>
        <p:nvSpPr>
          <p:cNvPr id="4" name="TextBox 3">
            <a:extLst>
              <a:ext uri="{FF2B5EF4-FFF2-40B4-BE49-F238E27FC236}">
                <a16:creationId xmlns:a16="http://schemas.microsoft.com/office/drawing/2014/main" id="{97461EE7-A8AD-AA64-F725-531E93D8AD6E}"/>
              </a:ext>
            </a:extLst>
          </p:cNvPr>
          <p:cNvSpPr txBox="1"/>
          <p:nvPr/>
        </p:nvSpPr>
        <p:spPr>
          <a:xfrm>
            <a:off x="1792276" y="5621481"/>
            <a:ext cx="7335981" cy="369332"/>
          </a:xfrm>
          <a:prstGeom prst="rect">
            <a:avLst/>
          </a:prstGeom>
          <a:noFill/>
        </p:spPr>
        <p:txBody>
          <a:bodyPr wrap="square" rtlCol="0">
            <a:spAutoFit/>
          </a:bodyPr>
          <a:lstStyle/>
          <a:p>
            <a:r>
              <a:rPr lang="en-US" dirty="0"/>
              <a:t>IAB = </a:t>
            </a:r>
            <a:r>
              <a:rPr lang="en-US" dirty="0" err="1"/>
              <a:t>InterAgency</a:t>
            </a:r>
            <a:r>
              <a:rPr lang="en-US" dirty="0"/>
              <a:t> Board for Emergency Preparedness &amp; Response</a:t>
            </a:r>
          </a:p>
        </p:txBody>
      </p:sp>
      <p:pic>
        <p:nvPicPr>
          <p:cNvPr id="5" name="Picture 4" descr="latex gloves">
            <a:extLst>
              <a:ext uri="{FF2B5EF4-FFF2-40B4-BE49-F238E27FC236}">
                <a16:creationId xmlns:a16="http://schemas.microsoft.com/office/drawing/2014/main" id="{3D67ABCD-C82B-9673-EBBF-D2AB8A2EE7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1041" y="3968055"/>
            <a:ext cx="3036302" cy="2024201"/>
          </a:xfrm>
          <a:prstGeom prst="rect">
            <a:avLst/>
          </a:prstGeom>
        </p:spPr>
      </p:pic>
    </p:spTree>
    <p:extLst>
      <p:ext uri="{BB962C8B-B14F-4D97-AF65-F5344CB8AC3E}">
        <p14:creationId xmlns:p14="http://schemas.microsoft.com/office/powerpoint/2010/main" val="404415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7465" y="681085"/>
            <a:ext cx="9737069" cy="540717"/>
          </a:xfrm>
        </p:spPr>
        <p:txBody>
          <a:bodyPr>
            <a:noAutofit/>
          </a:bodyPr>
          <a:lstStyle/>
          <a:p>
            <a:r>
              <a:rPr lang="en-US" dirty="0">
                <a:solidFill>
                  <a:schemeClr val="tx1"/>
                </a:solidFill>
                <a:latin typeface="Arial" panose="020B0604020202020204" pitchFamily="34" charset="0"/>
                <a:cs typeface="Arial" panose="020B0604020202020204" pitchFamily="34" charset="0"/>
              </a:rPr>
              <a:t>IAB Recommended Best Practices for Moderate Risk</a:t>
            </a:r>
          </a:p>
        </p:txBody>
      </p:sp>
      <p:graphicFrame>
        <p:nvGraphicFramePr>
          <p:cNvPr id="3" name="Table 2"/>
          <p:cNvGraphicFramePr>
            <a:graphicFrameLocks noGrp="1"/>
          </p:cNvGraphicFramePr>
          <p:nvPr>
            <p:extLst>
              <p:ext uri="{D42A27DB-BD31-4B8C-83A1-F6EECF244321}">
                <p14:modId xmlns:p14="http://schemas.microsoft.com/office/powerpoint/2010/main" val="963316538"/>
              </p:ext>
            </p:extLst>
          </p:nvPr>
        </p:nvGraphicFramePr>
        <p:xfrm>
          <a:off x="1366251" y="1783781"/>
          <a:ext cx="7992495" cy="3108960"/>
        </p:xfrm>
        <a:graphic>
          <a:graphicData uri="http://schemas.openxmlformats.org/drawingml/2006/table">
            <a:tbl>
              <a:tblPr firstRow="1" bandRow="1">
                <a:tableStyleId>{5C22544A-7EE6-4342-B048-85BDC9FD1C3A}</a:tableStyleId>
              </a:tblPr>
              <a:tblGrid>
                <a:gridCol w="2353696">
                  <a:extLst>
                    <a:ext uri="{9D8B030D-6E8A-4147-A177-3AD203B41FA5}">
                      <a16:colId xmlns:a16="http://schemas.microsoft.com/office/drawing/2014/main" val="2112284364"/>
                    </a:ext>
                  </a:extLst>
                </a:gridCol>
                <a:gridCol w="2798446">
                  <a:extLst>
                    <a:ext uri="{9D8B030D-6E8A-4147-A177-3AD203B41FA5}">
                      <a16:colId xmlns:a16="http://schemas.microsoft.com/office/drawing/2014/main" val="1504849640"/>
                    </a:ext>
                  </a:extLst>
                </a:gridCol>
                <a:gridCol w="2840353">
                  <a:extLst>
                    <a:ext uri="{9D8B030D-6E8A-4147-A177-3AD203B41FA5}">
                      <a16:colId xmlns:a16="http://schemas.microsoft.com/office/drawing/2014/main" val="2612235795"/>
                    </a:ext>
                  </a:extLst>
                </a:gridCol>
              </a:tblGrid>
              <a:tr h="370840">
                <a:tc>
                  <a:txBody>
                    <a:bodyPr/>
                    <a:lstStyle/>
                    <a:p>
                      <a:r>
                        <a:rPr lang="en-US" sz="2400" dirty="0"/>
                        <a:t>Exposure Risk</a:t>
                      </a:r>
                    </a:p>
                  </a:txBody>
                  <a:tcPr/>
                </a:tc>
                <a:tc>
                  <a:txBody>
                    <a:bodyPr/>
                    <a:lstStyle/>
                    <a:p>
                      <a:r>
                        <a:rPr lang="en-US" sz="2400" dirty="0"/>
                        <a:t>Operational Functions</a:t>
                      </a:r>
                    </a:p>
                  </a:txBody>
                  <a:tcPr/>
                </a:tc>
                <a:tc>
                  <a:txBody>
                    <a:bodyPr/>
                    <a:lstStyle/>
                    <a:p>
                      <a:r>
                        <a:rPr lang="en-US" sz="2400" dirty="0"/>
                        <a:t>Minimum Recommended PPE</a:t>
                      </a:r>
                    </a:p>
                  </a:txBody>
                  <a:tcPr/>
                </a:tc>
                <a:extLst>
                  <a:ext uri="{0D108BD9-81ED-4DB2-BD59-A6C34878D82A}">
                    <a16:rowId xmlns:a16="http://schemas.microsoft.com/office/drawing/2014/main" val="2712526823"/>
                  </a:ext>
                </a:extLst>
              </a:tr>
              <a:tr h="370840">
                <a:tc>
                  <a:txBody>
                    <a:bodyPr/>
                    <a:lstStyle/>
                    <a:p>
                      <a:r>
                        <a:rPr lang="en-US" sz="2400" b="1" dirty="0"/>
                        <a:t>Moderate</a:t>
                      </a:r>
                      <a:r>
                        <a:rPr lang="en-US" sz="2400" dirty="0"/>
                        <a:t> (small</a:t>
                      </a:r>
                    </a:p>
                    <a:p>
                      <a:r>
                        <a:rPr lang="en-US" sz="2400" dirty="0"/>
                        <a:t>volume [grams] of material visible and not contained within a package)</a:t>
                      </a:r>
                    </a:p>
                  </a:txBody>
                  <a:tcPr/>
                </a:tc>
                <a:tc>
                  <a:txBody>
                    <a:bodyPr/>
                    <a:lstStyle/>
                    <a:p>
                      <a:r>
                        <a:rPr lang="en-US" sz="2400" dirty="0"/>
                        <a:t>Response to one or more persons with suspected overdose; response to a localized seizure </a:t>
                      </a:r>
                    </a:p>
                  </a:txBody>
                  <a:tcPr/>
                </a:tc>
                <a:tc>
                  <a:txBody>
                    <a:bodyPr/>
                    <a:lstStyle/>
                    <a:p>
                      <a:r>
                        <a:rPr lang="en-US" sz="2400" dirty="0"/>
                        <a:t>Standard duty uniform; nitrile gloves (NFPA 1999); P100 filtering </a:t>
                      </a:r>
                      <a:r>
                        <a:rPr lang="en-US" sz="2400" dirty="0" err="1"/>
                        <a:t>facepiece</a:t>
                      </a:r>
                      <a:r>
                        <a:rPr lang="en-US" sz="2400" dirty="0"/>
                        <a:t> respirator; safety glasses</a:t>
                      </a:r>
                    </a:p>
                  </a:txBody>
                  <a:tcPr/>
                </a:tc>
                <a:extLst>
                  <a:ext uri="{0D108BD9-81ED-4DB2-BD59-A6C34878D82A}">
                    <a16:rowId xmlns:a16="http://schemas.microsoft.com/office/drawing/2014/main" val="1317868422"/>
                  </a:ext>
                </a:extLst>
              </a:tr>
            </a:tbl>
          </a:graphicData>
        </a:graphic>
      </p:graphicFrame>
      <p:sp>
        <p:nvSpPr>
          <p:cNvPr id="2" name="Rectangle 1"/>
          <p:cNvSpPr/>
          <p:nvPr/>
        </p:nvSpPr>
        <p:spPr>
          <a:xfrm>
            <a:off x="1366251" y="5454720"/>
            <a:ext cx="8730249" cy="646331"/>
          </a:xfrm>
          <a:prstGeom prst="rect">
            <a:avLst/>
          </a:prstGeom>
        </p:spPr>
        <p:txBody>
          <a:bodyPr wrap="square">
            <a:spAutoFit/>
          </a:bodyPr>
          <a:lstStyle/>
          <a:p>
            <a:r>
              <a:rPr lang="en-US" dirty="0"/>
              <a:t>Note: While the IAB recommends a P100 filtering </a:t>
            </a:r>
            <a:r>
              <a:rPr lang="en-US" dirty="0" err="1"/>
              <a:t>facepiece</a:t>
            </a:r>
            <a:r>
              <a:rPr lang="en-US" dirty="0"/>
              <a:t> respirator, N100 and R100 filtering </a:t>
            </a:r>
            <a:r>
              <a:rPr lang="en-US" dirty="0" err="1"/>
              <a:t>facepiece</a:t>
            </a:r>
            <a:r>
              <a:rPr lang="en-US" dirty="0"/>
              <a:t> respirators should work acceptably too.</a:t>
            </a:r>
          </a:p>
        </p:txBody>
      </p:sp>
      <p:sp>
        <p:nvSpPr>
          <p:cNvPr id="4" name="Slide Number Placeholder 3">
            <a:extLst>
              <a:ext uri="{FF2B5EF4-FFF2-40B4-BE49-F238E27FC236}">
                <a16:creationId xmlns:a16="http://schemas.microsoft.com/office/drawing/2014/main" id="{1F2D967C-970B-4593-BD28-290C14301977}"/>
              </a:ext>
            </a:extLst>
          </p:cNvPr>
          <p:cNvSpPr>
            <a:spLocks noGrp="1"/>
          </p:cNvSpPr>
          <p:nvPr>
            <p:ph type="sldNum" sz="quarter" idx="12"/>
          </p:nvPr>
        </p:nvSpPr>
        <p:spPr/>
        <p:txBody>
          <a:bodyPr/>
          <a:lstStyle/>
          <a:p>
            <a:fld id="{3295B7C4-B768-B345-B706-EB947EE70A49}" type="slidenum">
              <a:rPr lang="en-US" smtClean="0"/>
              <a:pPr/>
              <a:t>71</a:t>
            </a:fld>
            <a:endParaRPr lang="en-US" dirty="0"/>
          </a:p>
        </p:txBody>
      </p:sp>
    </p:spTree>
    <p:extLst>
      <p:ext uri="{BB962C8B-B14F-4D97-AF65-F5344CB8AC3E}">
        <p14:creationId xmlns:p14="http://schemas.microsoft.com/office/powerpoint/2010/main" val="1325717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51837-8AED-4B3A-8312-8D9BF541DA15}"/>
              </a:ext>
            </a:extLst>
          </p:cNvPr>
          <p:cNvSpPr>
            <a:spLocks noGrp="1"/>
          </p:cNvSpPr>
          <p:nvPr>
            <p:ph type="title"/>
          </p:nvPr>
        </p:nvSpPr>
        <p:spPr>
          <a:xfrm>
            <a:off x="1142999" y="535858"/>
            <a:ext cx="9892145" cy="1111045"/>
          </a:xfrm>
        </p:spPr>
        <p:txBody>
          <a:bodyPr>
            <a:noAutofit/>
          </a:bodyPr>
          <a:lstStyle/>
          <a:p>
            <a:r>
              <a:rPr lang="en-US" dirty="0">
                <a:latin typeface="Arial" panose="020B0604020202020204" pitchFamily="34" charset="0"/>
                <a:cs typeface="Arial" panose="020B0604020202020204" pitchFamily="34" charset="0"/>
              </a:rPr>
              <a:t>NIOSH Standard Operating Procedures for Protection</a:t>
            </a:r>
          </a:p>
        </p:txBody>
      </p:sp>
      <p:sp>
        <p:nvSpPr>
          <p:cNvPr id="8" name="Content Placeholder 7">
            <a:extLst>
              <a:ext uri="{FF2B5EF4-FFF2-40B4-BE49-F238E27FC236}">
                <a16:creationId xmlns:a16="http://schemas.microsoft.com/office/drawing/2014/main" id="{1D2F0A27-64EE-4EDD-AE93-D123B90931AC}"/>
              </a:ext>
            </a:extLst>
          </p:cNvPr>
          <p:cNvSpPr>
            <a:spLocks noGrp="1"/>
          </p:cNvSpPr>
          <p:nvPr>
            <p:ph idx="1"/>
          </p:nvPr>
        </p:nvSpPr>
        <p:spPr>
          <a:xfrm>
            <a:off x="1142999" y="2067321"/>
            <a:ext cx="8229600" cy="4289029"/>
          </a:xfrm>
        </p:spPr>
        <p:txBody>
          <a:bodyPr/>
          <a:lstStyle/>
          <a:p>
            <a:pPr lvl="1"/>
            <a:r>
              <a:rPr lang="en-US" dirty="0"/>
              <a:t>Hazard assessment</a:t>
            </a:r>
          </a:p>
          <a:p>
            <a:pPr lvl="1"/>
            <a:r>
              <a:rPr lang="en-US" dirty="0"/>
              <a:t>No drinking, eating, smoking at the scene</a:t>
            </a:r>
          </a:p>
          <a:p>
            <a:pPr lvl="1"/>
            <a:r>
              <a:rPr lang="en-US" dirty="0"/>
              <a:t>Do not touch eyes, nose, mouth</a:t>
            </a:r>
          </a:p>
          <a:p>
            <a:pPr lvl="1"/>
            <a:r>
              <a:rPr lang="en-US" dirty="0"/>
              <a:t>Always wear nitrile gloves when illicit drugs may be present</a:t>
            </a:r>
          </a:p>
          <a:p>
            <a:pPr lvl="1"/>
            <a:r>
              <a:rPr lang="en-US" dirty="0"/>
              <a:t>Field testing of possible drug residue is NOT recommended</a:t>
            </a:r>
          </a:p>
          <a:p>
            <a:pPr lvl="1"/>
            <a:r>
              <a:rPr lang="en-US" dirty="0"/>
              <a:t>Avoid tasks that aerosolize suspected fentanyl</a:t>
            </a:r>
          </a:p>
          <a:p>
            <a:pPr lvl="1"/>
            <a:r>
              <a:rPr lang="en-US" dirty="0"/>
              <a:t>Wash hands with soap and water</a:t>
            </a:r>
          </a:p>
          <a:p>
            <a:endParaRPr lang="en-US" dirty="0"/>
          </a:p>
        </p:txBody>
      </p:sp>
      <p:sp>
        <p:nvSpPr>
          <p:cNvPr id="2" name="Slide Number Placeholder 1">
            <a:extLst>
              <a:ext uri="{FF2B5EF4-FFF2-40B4-BE49-F238E27FC236}">
                <a16:creationId xmlns:a16="http://schemas.microsoft.com/office/drawing/2014/main" id="{76499ECD-7D30-4EE4-B3A2-542CDCB8D358}"/>
              </a:ext>
            </a:extLst>
          </p:cNvPr>
          <p:cNvSpPr>
            <a:spLocks noGrp="1"/>
          </p:cNvSpPr>
          <p:nvPr>
            <p:ph type="sldNum" sz="quarter" idx="12"/>
          </p:nvPr>
        </p:nvSpPr>
        <p:spPr/>
        <p:txBody>
          <a:bodyPr/>
          <a:lstStyle/>
          <a:p>
            <a:fld id="{3295B7C4-B768-B345-B706-EB947EE70A49}" type="slidenum">
              <a:rPr lang="en-US" smtClean="0"/>
              <a:pPr/>
              <a:t>72</a:t>
            </a:fld>
            <a:endParaRPr lang="en-US" dirty="0"/>
          </a:p>
        </p:txBody>
      </p:sp>
    </p:spTree>
    <p:extLst>
      <p:ext uri="{BB962C8B-B14F-4D97-AF65-F5344CB8AC3E}">
        <p14:creationId xmlns:p14="http://schemas.microsoft.com/office/powerpoint/2010/main" val="37457596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E645-0A44-414A-A7C5-D3E5147AC377}"/>
              </a:ext>
            </a:extLst>
          </p:cNvPr>
          <p:cNvSpPr>
            <a:spLocks noGrp="1"/>
          </p:cNvSpPr>
          <p:nvPr>
            <p:ph type="title"/>
          </p:nvPr>
        </p:nvSpPr>
        <p:spPr>
          <a:xfrm>
            <a:off x="945573" y="622738"/>
            <a:ext cx="9265227" cy="480848"/>
          </a:xfrm>
        </p:spPr>
        <p:txBody>
          <a:bodyPr>
            <a:noAutofit/>
          </a:bodyPr>
          <a:lstStyle/>
          <a:p>
            <a:r>
              <a:rPr lang="en-US" dirty="0">
                <a:latin typeface="Arial" panose="020B0604020202020204" pitchFamily="34" charset="0"/>
                <a:cs typeface="Arial" panose="020B0604020202020204" pitchFamily="34" charset="0"/>
              </a:rPr>
              <a:t>Decontamination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D9DC15FA-B232-497B-BACD-8D1D315075B4}"/>
              </a:ext>
            </a:extLst>
          </p:cNvPr>
          <p:cNvSpPr>
            <a:spLocks noGrp="1"/>
          </p:cNvSpPr>
          <p:nvPr>
            <p:ph sz="half" idx="1"/>
          </p:nvPr>
        </p:nvSpPr>
        <p:spPr>
          <a:xfrm>
            <a:off x="405245" y="1591671"/>
            <a:ext cx="6253059" cy="4011199"/>
          </a:xfrm>
        </p:spPr>
        <p:txBody>
          <a:bodyPr/>
          <a:lstStyle/>
          <a:p>
            <a:pPr lvl="1"/>
            <a:r>
              <a:rPr lang="en-US" dirty="0"/>
              <a:t>Direct skin contact with suspected fentanyl should be immediately washed with soap and water. </a:t>
            </a:r>
          </a:p>
          <a:p>
            <a:pPr lvl="1"/>
            <a:r>
              <a:rPr lang="en-US" dirty="0"/>
              <a:t>Do NOT use alcohol-based hand disinfectants or hypochlorite bleach solutions as they may enhance skin absorption of fentanyl. </a:t>
            </a:r>
          </a:p>
        </p:txBody>
      </p:sp>
      <p:pic>
        <p:nvPicPr>
          <p:cNvPr id="4" name="Content Placeholder 3" descr="hand washing and faucet with running water">
            <a:extLst>
              <a:ext uri="{FF2B5EF4-FFF2-40B4-BE49-F238E27FC236}">
                <a16:creationId xmlns:a16="http://schemas.microsoft.com/office/drawing/2014/main" id="{6C6EB66B-CE0C-494D-8F59-2E337B2FB33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939815" y="863162"/>
            <a:ext cx="3270984" cy="4921250"/>
          </a:xfrm>
        </p:spPr>
      </p:pic>
      <p:sp>
        <p:nvSpPr>
          <p:cNvPr id="5" name="Slide Number Placeholder 4"/>
          <p:cNvSpPr>
            <a:spLocks noGrp="1"/>
          </p:cNvSpPr>
          <p:nvPr>
            <p:ph type="sldNum" sz="quarter" idx="16"/>
          </p:nvPr>
        </p:nvSpPr>
        <p:spPr>
          <a:xfrm>
            <a:off x="6553200" y="649145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95B7C4-B768-B345-B706-EB947EE70A49}" type="slidenum">
              <a:rPr lang="en-US" smtClean="0"/>
              <a:pPr/>
              <a:t>73</a:t>
            </a:fld>
            <a:endParaRPr lang="en-US" dirty="0"/>
          </a:p>
        </p:txBody>
      </p:sp>
    </p:spTree>
    <p:extLst>
      <p:ext uri="{BB962C8B-B14F-4D97-AF65-F5344CB8AC3E}">
        <p14:creationId xmlns:p14="http://schemas.microsoft.com/office/powerpoint/2010/main" val="21491985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4C8E-2532-4C80-9A7F-66CFBE318E82}"/>
              </a:ext>
            </a:extLst>
          </p:cNvPr>
          <p:cNvSpPr>
            <a:spLocks noGrp="1"/>
          </p:cNvSpPr>
          <p:nvPr>
            <p:ph type="title"/>
          </p:nvPr>
        </p:nvSpPr>
        <p:spPr>
          <a:xfrm>
            <a:off x="810491" y="622738"/>
            <a:ext cx="9400308" cy="480848"/>
          </a:xfrm>
        </p:spPr>
        <p:txBody>
          <a:bodyPr>
            <a:noAutofit/>
          </a:bodyPr>
          <a:lstStyle/>
          <a:p>
            <a:r>
              <a:rPr lang="en-US" dirty="0">
                <a:latin typeface="Arial" panose="020B0604020202020204" pitchFamily="34" charset="0"/>
                <a:cs typeface="Arial" panose="020B0604020202020204" pitchFamily="34" charset="0"/>
              </a:rPr>
              <a:t>Decontamination</a:t>
            </a:r>
          </a:p>
        </p:txBody>
      </p:sp>
      <p:sp>
        <p:nvSpPr>
          <p:cNvPr id="3" name="Content Placeholder 2">
            <a:extLst>
              <a:ext uri="{FF2B5EF4-FFF2-40B4-BE49-F238E27FC236}">
                <a16:creationId xmlns:a16="http://schemas.microsoft.com/office/drawing/2014/main" id="{9B2D398D-40C9-4660-B05E-EB9CEBC2F813}"/>
              </a:ext>
            </a:extLst>
          </p:cNvPr>
          <p:cNvSpPr>
            <a:spLocks noGrp="1"/>
          </p:cNvSpPr>
          <p:nvPr>
            <p:ph sz="half" idx="1"/>
          </p:nvPr>
        </p:nvSpPr>
        <p:spPr>
          <a:xfrm>
            <a:off x="810492" y="1733348"/>
            <a:ext cx="9238384" cy="2210974"/>
          </a:xfrm>
        </p:spPr>
        <p:txBody>
          <a:bodyPr/>
          <a:lstStyle/>
          <a:p>
            <a:pPr lvl="1"/>
            <a:r>
              <a:rPr lang="en-US" sz="2800" dirty="0"/>
              <a:t>Avoid contamination while removing PPE.</a:t>
            </a:r>
          </a:p>
          <a:p>
            <a:pPr lvl="1"/>
            <a:r>
              <a:rPr lang="en-US" sz="2800" dirty="0"/>
              <a:t>Isolate used PPE for decon or disposal.</a:t>
            </a:r>
          </a:p>
          <a:p>
            <a:pPr lvl="1"/>
            <a:r>
              <a:rPr lang="en-US" sz="2800" dirty="0" err="1"/>
              <a:t>Decon</a:t>
            </a:r>
            <a:r>
              <a:rPr lang="en-US" sz="2800" dirty="0"/>
              <a:t> surfaces with absorbent wipes, and a peracetic acid (5%) or hydrogen peroxide-based (10%) solution. </a:t>
            </a:r>
          </a:p>
        </p:txBody>
      </p:sp>
      <p:sp>
        <p:nvSpPr>
          <p:cNvPr id="5" name="Slide Number Placeholder 4"/>
          <p:cNvSpPr>
            <a:spLocks noGrp="1"/>
          </p:cNvSpPr>
          <p:nvPr>
            <p:ph type="sldNum" sz="quarter" idx="16"/>
          </p:nvPr>
        </p:nvSpPr>
        <p:spPr>
          <a:xfrm>
            <a:off x="6553200" y="649145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95B7C4-B768-B345-B706-EB947EE70A49}" type="slidenum">
              <a:rPr lang="en-US" smtClean="0"/>
              <a:pPr/>
              <a:t>74</a:t>
            </a:fld>
            <a:endParaRPr lang="en-US" dirty="0"/>
          </a:p>
        </p:txBody>
      </p:sp>
    </p:spTree>
    <p:extLst>
      <p:ext uri="{BB962C8B-B14F-4D97-AF65-F5344CB8AC3E}">
        <p14:creationId xmlns:p14="http://schemas.microsoft.com/office/powerpoint/2010/main" val="39137877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6BA36-2DA0-489F-B5EC-1B30DFD87B09}"/>
              </a:ext>
            </a:extLst>
          </p:cNvPr>
          <p:cNvSpPr>
            <a:spLocks noGrp="1"/>
          </p:cNvSpPr>
          <p:nvPr>
            <p:ph type="title"/>
          </p:nvPr>
        </p:nvSpPr>
        <p:spPr>
          <a:xfrm>
            <a:off x="394855" y="587915"/>
            <a:ext cx="9815945" cy="574422"/>
          </a:xfrm>
        </p:spPr>
        <p:txBody>
          <a:bodyPr>
            <a:noAutofit/>
          </a:bodyPr>
          <a:lstStyle/>
          <a:p>
            <a:r>
              <a:rPr lang="en-US" dirty="0">
                <a:latin typeface="Arial" panose="020B0604020202020204" pitchFamily="34" charset="0"/>
                <a:cs typeface="Arial" panose="020B0604020202020204" pitchFamily="34" charset="0"/>
              </a:rPr>
              <a:t>Identification of an opioid overdose</a:t>
            </a:r>
          </a:p>
        </p:txBody>
      </p:sp>
      <p:sp>
        <p:nvSpPr>
          <p:cNvPr id="5" name="Content Placeholder 4">
            <a:extLst>
              <a:ext uri="{FF2B5EF4-FFF2-40B4-BE49-F238E27FC236}">
                <a16:creationId xmlns:a16="http://schemas.microsoft.com/office/drawing/2014/main" id="{6A71FF49-B6BA-41A1-BC9E-B7D877DB6EC6}"/>
              </a:ext>
            </a:extLst>
          </p:cNvPr>
          <p:cNvSpPr>
            <a:spLocks noGrp="1"/>
          </p:cNvSpPr>
          <p:nvPr>
            <p:ph sz="half" idx="1"/>
          </p:nvPr>
        </p:nvSpPr>
        <p:spPr>
          <a:xfrm>
            <a:off x="671945" y="1929435"/>
            <a:ext cx="7017328" cy="3806347"/>
          </a:xfrm>
        </p:spPr>
        <p:txBody>
          <a:bodyPr>
            <a:normAutofit/>
          </a:bodyPr>
          <a:lstStyle/>
          <a:p>
            <a:r>
              <a:rPr lang="en-US" b="1" dirty="0"/>
              <a:t>Overdose may result in:</a:t>
            </a:r>
          </a:p>
          <a:p>
            <a:pPr lvl="1"/>
            <a:r>
              <a:rPr lang="en-US" dirty="0"/>
              <a:t>Stupor</a:t>
            </a:r>
          </a:p>
          <a:p>
            <a:pPr lvl="1"/>
            <a:r>
              <a:rPr lang="en-US" dirty="0"/>
              <a:t>Pinpoint pupils that later may become dilated</a:t>
            </a:r>
          </a:p>
          <a:p>
            <a:pPr lvl="1"/>
            <a:r>
              <a:rPr lang="en-US" dirty="0"/>
              <a:t>Cold and clammy skin</a:t>
            </a:r>
          </a:p>
          <a:p>
            <a:pPr lvl="1"/>
            <a:r>
              <a:rPr lang="en-US" dirty="0"/>
              <a:t>Cyanosis: blue or purplish discoloration due to low oxygen</a:t>
            </a:r>
          </a:p>
          <a:p>
            <a:pPr lvl="1"/>
            <a:r>
              <a:rPr lang="en-US" dirty="0"/>
              <a:t>Coma</a:t>
            </a:r>
          </a:p>
          <a:p>
            <a:pPr lvl="1"/>
            <a:r>
              <a:rPr lang="en-US" dirty="0"/>
              <a:t>Respiratory failure leading to death</a:t>
            </a:r>
          </a:p>
        </p:txBody>
      </p:sp>
      <p:sp>
        <p:nvSpPr>
          <p:cNvPr id="6" name="Content Placeholder 5">
            <a:extLst>
              <a:ext uri="{FF2B5EF4-FFF2-40B4-BE49-F238E27FC236}">
                <a16:creationId xmlns:a16="http://schemas.microsoft.com/office/drawing/2014/main" id="{4D6C0B9A-2492-4151-9134-80EF1D19C727}"/>
              </a:ext>
            </a:extLst>
          </p:cNvPr>
          <p:cNvSpPr>
            <a:spLocks noGrp="1"/>
          </p:cNvSpPr>
          <p:nvPr>
            <p:ph sz="half" idx="2"/>
          </p:nvPr>
        </p:nvSpPr>
        <p:spPr>
          <a:xfrm>
            <a:off x="7913024" y="1298841"/>
            <a:ext cx="3710940" cy="4921004"/>
          </a:xfrm>
          <a:solidFill>
            <a:schemeClr val="accent2"/>
          </a:solidFill>
        </p:spPr>
        <p:txBody>
          <a:bodyPr vert="horz" lIns="274320" tIns="274320" rIns="274320" bIns="274320" rtlCol="0">
            <a:normAutofit/>
          </a:bodyPr>
          <a:lstStyle/>
          <a:p>
            <a:pPr marL="6350" indent="0"/>
            <a:r>
              <a:rPr lang="en-US" b="1" dirty="0">
                <a:solidFill>
                  <a:schemeClr val="bg1"/>
                </a:solidFill>
              </a:rPr>
              <a:t>The presence of these 3 symptoms is strongly suggestive of opioid poisoning:</a:t>
            </a:r>
          </a:p>
          <a:p>
            <a:pPr marL="520700" indent="-514350">
              <a:buClr>
                <a:schemeClr val="bg1"/>
              </a:buClr>
              <a:buFont typeface="+mj-lt"/>
              <a:buAutoNum type="arabicPeriod"/>
            </a:pPr>
            <a:r>
              <a:rPr lang="en-US" dirty="0">
                <a:solidFill>
                  <a:schemeClr val="bg1"/>
                </a:solidFill>
              </a:rPr>
              <a:t>Coma</a:t>
            </a:r>
          </a:p>
          <a:p>
            <a:pPr marL="520700" indent="-514350">
              <a:buClr>
                <a:schemeClr val="bg1"/>
              </a:buClr>
              <a:buFont typeface="+mj-lt"/>
              <a:buAutoNum type="arabicPeriod"/>
            </a:pPr>
            <a:r>
              <a:rPr lang="en-US" dirty="0">
                <a:solidFill>
                  <a:schemeClr val="bg1"/>
                </a:solidFill>
              </a:rPr>
              <a:t>Pinpoint pupils</a:t>
            </a:r>
          </a:p>
          <a:p>
            <a:pPr marL="520700" indent="-514350">
              <a:buClr>
                <a:schemeClr val="bg1"/>
              </a:buClr>
              <a:buFont typeface="+mj-lt"/>
              <a:buAutoNum type="arabicPeriod"/>
            </a:pPr>
            <a:r>
              <a:rPr lang="en-US" dirty="0">
                <a:solidFill>
                  <a:schemeClr val="bg1"/>
                </a:solidFill>
              </a:rPr>
              <a:t>Respiratory depression </a:t>
            </a:r>
          </a:p>
          <a:p>
            <a:pPr marL="6350" indent="0"/>
            <a:endParaRPr lang="en-US" dirty="0">
              <a:solidFill>
                <a:schemeClr val="bg1"/>
              </a:solidFill>
            </a:endParaRPr>
          </a:p>
        </p:txBody>
      </p:sp>
      <p:sp>
        <p:nvSpPr>
          <p:cNvPr id="2" name="Slide Number Placeholder 1">
            <a:extLst>
              <a:ext uri="{FF2B5EF4-FFF2-40B4-BE49-F238E27FC236}">
                <a16:creationId xmlns:a16="http://schemas.microsoft.com/office/drawing/2014/main" id="{0BA0AF9A-D9ED-43E7-B879-FE0F0CCABECC}"/>
              </a:ext>
            </a:extLst>
          </p:cNvPr>
          <p:cNvSpPr>
            <a:spLocks noGrp="1"/>
          </p:cNvSpPr>
          <p:nvPr>
            <p:ph type="sldNum" sz="quarter" idx="12"/>
          </p:nvPr>
        </p:nvSpPr>
        <p:spPr/>
        <p:txBody>
          <a:bodyPr/>
          <a:lstStyle/>
          <a:p>
            <a:fld id="{3295B7C4-B768-B345-B706-EB947EE70A49}" type="slidenum">
              <a:rPr lang="en-US" smtClean="0"/>
              <a:pPr/>
              <a:t>75</a:t>
            </a:fld>
            <a:endParaRPr lang="en-US" dirty="0"/>
          </a:p>
        </p:txBody>
      </p:sp>
    </p:spTree>
    <p:extLst>
      <p:ext uri="{BB962C8B-B14F-4D97-AF65-F5344CB8AC3E}">
        <p14:creationId xmlns:p14="http://schemas.microsoft.com/office/powerpoint/2010/main" val="37191685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8B75-ED9E-466D-99B3-2CD62EDB1B51}"/>
              </a:ext>
            </a:extLst>
          </p:cNvPr>
          <p:cNvSpPr>
            <a:spLocks noGrp="1"/>
          </p:cNvSpPr>
          <p:nvPr>
            <p:ph type="title"/>
          </p:nvPr>
        </p:nvSpPr>
        <p:spPr>
          <a:xfrm>
            <a:off x="883227" y="614022"/>
            <a:ext cx="9327573" cy="480848"/>
          </a:xfrm>
        </p:spPr>
        <p:txBody>
          <a:bodyPr>
            <a:noAutofit/>
          </a:bodyPr>
          <a:lstStyle/>
          <a:p>
            <a:r>
              <a:rPr lang="en-US" dirty="0">
                <a:latin typeface="Arial" panose="020B0604020202020204" pitchFamily="34" charset="0"/>
                <a:cs typeface="Arial" panose="020B0604020202020204" pitchFamily="34" charset="0"/>
              </a:rPr>
              <a:t>Identification</a:t>
            </a:r>
          </a:p>
        </p:txBody>
      </p:sp>
      <p:sp>
        <p:nvSpPr>
          <p:cNvPr id="6" name="Content Placeholder 5"/>
          <p:cNvSpPr>
            <a:spLocks noGrp="1"/>
          </p:cNvSpPr>
          <p:nvPr>
            <p:ph idx="1"/>
          </p:nvPr>
        </p:nvSpPr>
        <p:spPr>
          <a:xfrm>
            <a:off x="1054677" y="1593802"/>
            <a:ext cx="9327573" cy="3414616"/>
          </a:xfrm>
        </p:spPr>
        <p:txBody>
          <a:bodyPr>
            <a:normAutofit fontScale="55000" lnSpcReduction="20000"/>
          </a:bodyPr>
          <a:lstStyle/>
          <a:p>
            <a:r>
              <a:rPr lang="en-US" sz="4400" dirty="0">
                <a:latin typeface="Calibri" panose="020F0502020204030204" pitchFamily="34" charset="0"/>
                <a:cs typeface="Calibri" panose="020F0502020204030204" pitchFamily="34" charset="0"/>
              </a:rPr>
              <a:t>Opioid-associated resuscitative emergencies are defined by the presence of cardiac arrest; respiratory arrest; or severe life-threatening instability.</a:t>
            </a:r>
          </a:p>
          <a:p>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The American Heart Association recognizes the difficulty in accurately differentiating opioid-associated resuscitative emergencies from other causes of cardiac and respiratory arrest. </a:t>
            </a:r>
          </a:p>
          <a:p>
            <a:pPr marL="342900" indent="-342900">
              <a:buFont typeface="Arial" panose="020B0604020202020204" pitchFamily="34" charset="0"/>
              <a:buChar char="•"/>
            </a:pPr>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Other factors to consider include patient history, evidence on scene, and bystander reports.</a:t>
            </a:r>
          </a:p>
          <a:p>
            <a:pPr marL="0" indent="0"/>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D4A7435D-CBE6-4617-BA6E-6FAE932CC45D}"/>
              </a:ext>
            </a:extLst>
          </p:cNvPr>
          <p:cNvSpPr>
            <a:spLocks noGrp="1"/>
          </p:cNvSpPr>
          <p:nvPr>
            <p:ph type="sldNum" sz="quarter" idx="12"/>
          </p:nvPr>
        </p:nvSpPr>
        <p:spPr/>
        <p:txBody>
          <a:bodyPr/>
          <a:lstStyle/>
          <a:p>
            <a:fld id="{3295B7C4-B768-B345-B706-EB947EE70A49}" type="slidenum">
              <a:rPr lang="en-US" smtClean="0"/>
              <a:pPr/>
              <a:t>76</a:t>
            </a:fld>
            <a:endParaRPr lang="en-US" dirty="0"/>
          </a:p>
        </p:txBody>
      </p:sp>
    </p:spTree>
    <p:custDataLst>
      <p:tags r:id="rId1"/>
    </p:custDataLst>
    <p:extLst>
      <p:ext uri="{BB962C8B-B14F-4D97-AF65-F5344CB8AC3E}">
        <p14:creationId xmlns:p14="http://schemas.microsoft.com/office/powerpoint/2010/main" val="3943736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8A75-6A09-485E-A6E5-01FFBBF4C6E0}"/>
              </a:ext>
            </a:extLst>
          </p:cNvPr>
          <p:cNvSpPr>
            <a:spLocks noGrp="1"/>
          </p:cNvSpPr>
          <p:nvPr>
            <p:ph type="title"/>
          </p:nvPr>
        </p:nvSpPr>
        <p:spPr>
          <a:xfrm>
            <a:off x="727364" y="682615"/>
            <a:ext cx="9483436" cy="480848"/>
          </a:xfrm>
        </p:spPr>
        <p:txBody>
          <a:bodyPr>
            <a:noAutofit/>
          </a:bodyPr>
          <a:lstStyle/>
          <a:p>
            <a:r>
              <a:rPr lang="en-US" dirty="0">
                <a:latin typeface="Arial" panose="020B0604020202020204" pitchFamily="34" charset="0"/>
                <a:cs typeface="Arial" panose="020B0604020202020204" pitchFamily="34" charset="0"/>
              </a:rPr>
              <a:t>Treatment</a:t>
            </a:r>
          </a:p>
        </p:txBody>
      </p:sp>
      <p:sp>
        <p:nvSpPr>
          <p:cNvPr id="3" name="Slide Number Placeholder 2">
            <a:extLst>
              <a:ext uri="{FF2B5EF4-FFF2-40B4-BE49-F238E27FC236}">
                <a16:creationId xmlns:a16="http://schemas.microsoft.com/office/drawing/2014/main" id="{E712883C-2F73-49C3-8BC1-F50EFF51ABF6}"/>
              </a:ext>
            </a:extLst>
          </p:cNvPr>
          <p:cNvSpPr>
            <a:spLocks noGrp="1"/>
          </p:cNvSpPr>
          <p:nvPr>
            <p:ph type="sldNum" sz="quarter" idx="12"/>
          </p:nvPr>
        </p:nvSpPr>
        <p:spPr/>
        <p:txBody>
          <a:bodyPr/>
          <a:lstStyle/>
          <a:p>
            <a:fld id="{3295B7C4-B768-B345-B706-EB947EE70A49}" type="slidenum">
              <a:rPr lang="en-US" smtClean="0"/>
              <a:pPr/>
              <a:t>77</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4910" y="682615"/>
            <a:ext cx="3371380" cy="5054022"/>
          </a:xfrm>
          <a:prstGeom prst="rect">
            <a:avLst/>
          </a:prstGeom>
        </p:spPr>
      </p:pic>
    </p:spTree>
    <p:extLst>
      <p:ext uri="{BB962C8B-B14F-4D97-AF65-F5344CB8AC3E}">
        <p14:creationId xmlns:p14="http://schemas.microsoft.com/office/powerpoint/2010/main" val="28647084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370056"/>
            <a:ext cx="9358745" cy="480848"/>
          </a:xfrm>
        </p:spPr>
        <p:txBody>
          <a:bodyPr>
            <a:normAutofit fontScale="90000"/>
          </a:bodyPr>
          <a:lstStyle/>
          <a:p>
            <a:r>
              <a:rPr lang="en-US" dirty="0"/>
              <a:t>AHA flow chart for non-Healthcare Providers</a:t>
            </a:r>
          </a:p>
        </p:txBody>
      </p:sp>
      <p:pic>
        <p:nvPicPr>
          <p:cNvPr id="5" name="Picture 4" descr="AHA flow chart for non-Healthcare Provider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00141" y="850904"/>
            <a:ext cx="6712722" cy="5640551"/>
          </a:xfrm>
          <a:prstGeom prst="rect">
            <a:avLst/>
          </a:prstGeom>
        </p:spPr>
      </p:pic>
      <p:sp>
        <p:nvSpPr>
          <p:cNvPr id="3" name="Slide Number Placeholder 2">
            <a:extLst>
              <a:ext uri="{FF2B5EF4-FFF2-40B4-BE49-F238E27FC236}">
                <a16:creationId xmlns:a16="http://schemas.microsoft.com/office/drawing/2014/main" id="{6C129AAE-EBDC-4F72-BC63-A0E2B8CA6BA2}"/>
              </a:ext>
            </a:extLst>
          </p:cNvPr>
          <p:cNvSpPr>
            <a:spLocks noGrp="1"/>
          </p:cNvSpPr>
          <p:nvPr>
            <p:ph type="sldNum" sz="quarter" idx="12"/>
          </p:nvPr>
        </p:nvSpPr>
        <p:spPr/>
        <p:txBody>
          <a:bodyPr/>
          <a:lstStyle/>
          <a:p>
            <a:fld id="{3295B7C4-B768-B345-B706-EB947EE70A49}" type="slidenum">
              <a:rPr lang="en-US" smtClean="0"/>
              <a:pPr/>
              <a:t>78</a:t>
            </a:fld>
            <a:endParaRPr lang="en-US" dirty="0"/>
          </a:p>
        </p:txBody>
      </p:sp>
    </p:spTree>
    <p:extLst>
      <p:ext uri="{BB962C8B-B14F-4D97-AF65-F5344CB8AC3E}">
        <p14:creationId xmlns:p14="http://schemas.microsoft.com/office/powerpoint/2010/main" val="36336656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445" y="309766"/>
            <a:ext cx="9348355" cy="480848"/>
          </a:xfrm>
        </p:spPr>
        <p:txBody>
          <a:bodyPr>
            <a:normAutofit fontScale="90000"/>
          </a:bodyPr>
          <a:lstStyle/>
          <a:p>
            <a:r>
              <a:rPr lang="en-US" dirty="0"/>
              <a:t>AHA flow chart for Healthcare Providers</a:t>
            </a:r>
          </a:p>
        </p:txBody>
      </p:sp>
      <p:pic>
        <p:nvPicPr>
          <p:cNvPr id="5" name="Picture 4" descr="AHA flow chart for Healthcare Provider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56057" y="981861"/>
            <a:ext cx="7279887" cy="5610078"/>
          </a:xfrm>
          <a:prstGeom prst="rect">
            <a:avLst/>
          </a:prstGeom>
        </p:spPr>
      </p:pic>
      <p:sp>
        <p:nvSpPr>
          <p:cNvPr id="3" name="Slide Number Placeholder 2">
            <a:extLst>
              <a:ext uri="{FF2B5EF4-FFF2-40B4-BE49-F238E27FC236}">
                <a16:creationId xmlns:a16="http://schemas.microsoft.com/office/drawing/2014/main" id="{CC45E12F-ABD9-4A22-85CB-5C9BFB140A3F}"/>
              </a:ext>
            </a:extLst>
          </p:cNvPr>
          <p:cNvSpPr>
            <a:spLocks noGrp="1"/>
          </p:cNvSpPr>
          <p:nvPr>
            <p:ph type="sldNum" sz="quarter" idx="12"/>
          </p:nvPr>
        </p:nvSpPr>
        <p:spPr/>
        <p:txBody>
          <a:bodyPr/>
          <a:lstStyle/>
          <a:p>
            <a:fld id="{3295B7C4-B768-B345-B706-EB947EE70A49}" type="slidenum">
              <a:rPr lang="en-US" smtClean="0"/>
              <a:pPr/>
              <a:t>79</a:t>
            </a:fld>
            <a:endParaRPr lang="en-US" dirty="0"/>
          </a:p>
        </p:txBody>
      </p:sp>
    </p:spTree>
    <p:extLst>
      <p:ext uri="{BB962C8B-B14F-4D97-AF65-F5344CB8AC3E}">
        <p14:creationId xmlns:p14="http://schemas.microsoft.com/office/powerpoint/2010/main" val="417439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5C87920-24E2-48FD-BC30-B971B13FEE27}"/>
              </a:ext>
            </a:extLst>
          </p:cNvPr>
          <p:cNvSpPr>
            <a:spLocks noGrp="1"/>
          </p:cNvSpPr>
          <p:nvPr>
            <p:ph type="sldNum" sz="quarter" idx="12"/>
          </p:nvPr>
        </p:nvSpPr>
        <p:spPr/>
        <p:txBody>
          <a:bodyPr/>
          <a:lstStyle/>
          <a:p>
            <a:fld id="{3295B7C4-B768-B345-B706-EB947EE70A49}" type="slidenum">
              <a:rPr lang="en-US" smtClean="0"/>
              <a:pPr/>
              <a:t>8</a:t>
            </a:fld>
            <a:endParaRPr lang="en-US" dirty="0"/>
          </a:p>
        </p:txBody>
      </p:sp>
      <p:sp>
        <p:nvSpPr>
          <p:cNvPr id="3" name="Title 2" hidden="1">
            <a:extLst>
              <a:ext uri="{FF2B5EF4-FFF2-40B4-BE49-F238E27FC236}">
                <a16:creationId xmlns:a16="http://schemas.microsoft.com/office/drawing/2014/main" id="{1AE2BE94-5BEE-4778-83B6-68903DA44FFC}"/>
              </a:ext>
            </a:extLst>
          </p:cNvPr>
          <p:cNvSpPr>
            <a:spLocks noGrp="1"/>
          </p:cNvSpPr>
          <p:nvPr>
            <p:ph type="title" idx="4294967295"/>
          </p:nvPr>
        </p:nvSpPr>
        <p:spPr/>
        <p:txBody>
          <a:bodyPr/>
          <a:lstStyle/>
          <a:p>
            <a:r>
              <a:rPr lang="en-US" dirty="0"/>
              <a:t>Waves of the Rise in Opioid Overdose Death</a:t>
            </a:r>
          </a:p>
        </p:txBody>
      </p:sp>
      <p:pic>
        <p:nvPicPr>
          <p:cNvPr id="4" name="Picture 3" descr="Graph showing the rapid rise of opioid overdose deaths over tim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961" y="1127759"/>
            <a:ext cx="8395939" cy="5122371"/>
          </a:xfrm>
          <a:prstGeom prst="rect">
            <a:avLst/>
          </a:prstGeom>
        </p:spPr>
      </p:pic>
      <p:sp>
        <p:nvSpPr>
          <p:cNvPr id="5" name="TextBox 4"/>
          <p:cNvSpPr txBox="1"/>
          <p:nvPr/>
        </p:nvSpPr>
        <p:spPr>
          <a:xfrm>
            <a:off x="2827076" y="351990"/>
            <a:ext cx="7040824"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National Drug-Involved Overdose Deaths* Number Among All Ages, 1999-2019</a:t>
            </a:r>
          </a:p>
        </p:txBody>
      </p:sp>
    </p:spTree>
    <p:extLst>
      <p:ext uri="{BB962C8B-B14F-4D97-AF65-F5344CB8AC3E}">
        <p14:creationId xmlns:p14="http://schemas.microsoft.com/office/powerpoint/2010/main" val="31733036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18" y="295272"/>
            <a:ext cx="9507682" cy="480848"/>
          </a:xfrm>
        </p:spPr>
        <p:txBody>
          <a:bodyPr>
            <a:noAutofit/>
          </a:bodyPr>
          <a:lstStyle/>
          <a:p>
            <a:r>
              <a:rPr lang="en-US" dirty="0">
                <a:latin typeface="Arial" panose="020B0604020202020204" pitchFamily="34" charset="0"/>
                <a:cs typeface="Arial" panose="020B0604020202020204" pitchFamily="34" charset="0"/>
              </a:rPr>
              <a:t>Key Actions to Remember</a:t>
            </a:r>
          </a:p>
        </p:txBody>
      </p:sp>
      <p:sp>
        <p:nvSpPr>
          <p:cNvPr id="6" name="Content Placeholder 5"/>
          <p:cNvSpPr>
            <a:spLocks noGrp="1"/>
          </p:cNvSpPr>
          <p:nvPr>
            <p:ph idx="1"/>
          </p:nvPr>
        </p:nvSpPr>
        <p:spPr>
          <a:xfrm>
            <a:off x="384464" y="1059873"/>
            <a:ext cx="11346872" cy="5022007"/>
          </a:xfrm>
        </p:spPr>
        <p:txBody>
          <a:bodyPr>
            <a:normAutofit fontScale="77500" lnSpcReduction="20000"/>
          </a:bodyPr>
          <a:lstStyle/>
          <a:p>
            <a:pPr marL="0" indent="0">
              <a:spcBef>
                <a:spcPts val="335"/>
              </a:spcBef>
              <a:buNone/>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1. Identify and assess the victim for responsiveness.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335"/>
              </a:spcBef>
              <a:buNone/>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335"/>
              </a:spcBef>
              <a:buNone/>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2. If victim is not responsive and not breathing, initiate CPR and AED per protocol:</a:t>
            </a:r>
            <a:b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2000" dirty="0">
              <a:latin typeface="Arial" panose="020B0604020202020204" pitchFamily="34" charset="0"/>
              <a:ea typeface="Times New Roman" panose="02020603050405020304" pitchFamily="18" charset="0"/>
              <a:cs typeface="Arial" panose="020B0604020202020204" pitchFamily="34" charset="0"/>
            </a:endParaRPr>
          </a:p>
          <a:p>
            <a:pPr lvl="2">
              <a:spcBef>
                <a:spcPts val="0"/>
              </a:spcBef>
              <a:tabLst>
                <a:tab pos="685800" algn="l"/>
              </a:tabLst>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Check for pinpoint pupils.  </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lvl="2">
              <a:spcBef>
                <a:spcPts val="0"/>
              </a:spcBef>
              <a:tabLst>
                <a:tab pos="685800" algn="l"/>
              </a:tabLst>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If suspected opioid overdose call for Narcan.</a:t>
            </a:r>
            <a:b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335"/>
              </a:spcBef>
              <a:buNone/>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3. Check for medical alert tags (around wrists, ankles, or neck) indicating a pre-existing medical condition.</a:t>
            </a:r>
            <a:b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b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335"/>
              </a:spcBef>
              <a:buNone/>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4.If respirations are present and the victim is unconscious, assess breathing status, pupils, and pulse.</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335"/>
              </a:spcBef>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lvl="2">
              <a:spcBef>
                <a:spcPts val="335"/>
              </a:spcBef>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If breathing is adequate (&gt; 8 per minute, no cyanosis) and no signs of trauma, place in the recovery position.</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lvl="2">
              <a:spcBef>
                <a:spcPts val="335"/>
              </a:spcBef>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Check for pinpoint pupils.</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lvl="2">
              <a:spcBef>
                <a:spcPts val="335"/>
              </a:spcBef>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If breathing is &lt; than 8 per minute or signs of low oxygen and overdose is suspected (based on history, evidence on scene, bystander reports, patient assessment) proceed with Naloxone administration and high O</a:t>
            </a:r>
            <a:r>
              <a:rPr lang="en-US" sz="28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therapy.</a:t>
            </a:r>
            <a:endParaRPr lang="en-US" sz="2800" dirty="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520DAE45-D8D2-4B9C-8A04-203A5B34A7EB}"/>
              </a:ext>
            </a:extLst>
          </p:cNvPr>
          <p:cNvSpPr>
            <a:spLocks noGrp="1"/>
          </p:cNvSpPr>
          <p:nvPr>
            <p:ph type="sldNum" sz="quarter" idx="12"/>
          </p:nvPr>
        </p:nvSpPr>
        <p:spPr/>
        <p:txBody>
          <a:bodyPr/>
          <a:lstStyle/>
          <a:p>
            <a:fld id="{3295B7C4-B768-B345-B706-EB947EE70A49}" type="slidenum">
              <a:rPr lang="en-US" smtClean="0"/>
              <a:pPr/>
              <a:t>80</a:t>
            </a:fld>
            <a:endParaRPr lang="en-US" dirty="0"/>
          </a:p>
        </p:txBody>
      </p:sp>
    </p:spTree>
    <p:extLst>
      <p:ext uri="{BB962C8B-B14F-4D97-AF65-F5344CB8AC3E}">
        <p14:creationId xmlns:p14="http://schemas.microsoft.com/office/powerpoint/2010/main" val="2285008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1BDA7E23-F9DB-4F65-8141-E013168D1697}"/>
              </a:ext>
            </a:extLst>
          </p:cNvPr>
          <p:cNvSpPr>
            <a:spLocks noGrp="1"/>
          </p:cNvSpPr>
          <p:nvPr>
            <p:ph sz="half" idx="1"/>
          </p:nvPr>
        </p:nvSpPr>
        <p:spPr>
          <a:xfrm>
            <a:off x="311727" y="1804790"/>
            <a:ext cx="6953855" cy="3292951"/>
          </a:xfrm>
        </p:spPr>
        <p:txBody>
          <a:bodyPr/>
          <a:lstStyle/>
          <a:p>
            <a:pPr lvl="1"/>
            <a:r>
              <a:rPr lang="en-US" dirty="0"/>
              <a:t>Naloxone (Narcan) displaces the opioid from the receptors in the brain. </a:t>
            </a:r>
          </a:p>
          <a:p>
            <a:pPr lvl="1"/>
            <a:r>
              <a:rPr lang="en-US" dirty="0"/>
              <a:t>Can rapidly reverse respiratory depression in a patient with an opioid-associated emergency.</a:t>
            </a:r>
          </a:p>
          <a:p>
            <a:pPr lvl="1"/>
            <a:r>
              <a:rPr lang="en-US" dirty="0"/>
              <a:t>Naloxone doesn’t work with drugs other than opioids.</a:t>
            </a:r>
          </a:p>
          <a:p>
            <a:pPr lvl="1"/>
            <a:r>
              <a:rPr lang="en-US" dirty="0"/>
              <a:t>Naloxone is safe and effective. It is not a controlled substance and has no abuse potential. </a:t>
            </a:r>
          </a:p>
          <a:p>
            <a:pPr lvl="1"/>
            <a:endParaRPr lang="en-US" dirty="0"/>
          </a:p>
        </p:txBody>
      </p:sp>
      <p:pic>
        <p:nvPicPr>
          <p:cNvPr id="12" name="Picture Placeholder 11" descr="red bag labeled naloxone kit with the content of the kit">
            <a:extLst>
              <a:ext uri="{FF2B5EF4-FFF2-40B4-BE49-F238E27FC236}">
                <a16:creationId xmlns:a16="http://schemas.microsoft.com/office/drawing/2014/main" id="{873AF684-4280-F346-91CE-58E5EA0987FF}"/>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8148809" y="1202464"/>
            <a:ext cx="3213785" cy="3902440"/>
          </a:xfrm>
          <a:prstGeom prst="rect">
            <a:avLst/>
          </a:prstGeom>
        </p:spPr>
      </p:pic>
      <p:sp>
        <p:nvSpPr>
          <p:cNvPr id="3" name="Title 2"/>
          <p:cNvSpPr>
            <a:spLocks noGrp="1"/>
          </p:cNvSpPr>
          <p:nvPr>
            <p:ph type="title"/>
          </p:nvPr>
        </p:nvSpPr>
        <p:spPr>
          <a:xfrm>
            <a:off x="623455" y="602374"/>
            <a:ext cx="9501620" cy="480848"/>
          </a:xfrm>
        </p:spPr>
        <p:txBody>
          <a:bodyPr>
            <a:noAutofit/>
          </a:bodyPr>
          <a:lstStyle/>
          <a:p>
            <a:r>
              <a:rPr lang="en-US" dirty="0">
                <a:latin typeface="Arial" panose="020B0604020202020204" pitchFamily="34" charset="0"/>
                <a:cs typeface="Arial" panose="020B0604020202020204" pitchFamily="34" charset="0"/>
              </a:rPr>
              <a:t>Naloxone (Narcan)</a:t>
            </a:r>
          </a:p>
        </p:txBody>
      </p:sp>
      <p:sp>
        <p:nvSpPr>
          <p:cNvPr id="7" name="Slide Number Placeholder 6"/>
          <p:cNvSpPr>
            <a:spLocks noGrp="1"/>
          </p:cNvSpPr>
          <p:nvPr>
            <p:ph type="sldNum" sz="quarter" idx="16"/>
          </p:nvPr>
        </p:nvSpPr>
        <p:spPr>
          <a:xfrm>
            <a:off x="6553200" y="649145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95B7C4-B768-B345-B706-EB947EE70A49}" type="slidenum">
              <a:rPr lang="en-US" smtClean="0"/>
              <a:pPr/>
              <a:t>81</a:t>
            </a:fld>
            <a:endParaRPr lang="en-US" dirty="0"/>
          </a:p>
        </p:txBody>
      </p:sp>
    </p:spTree>
    <p:extLst>
      <p:ext uri="{BB962C8B-B14F-4D97-AF65-F5344CB8AC3E}">
        <p14:creationId xmlns:p14="http://schemas.microsoft.com/office/powerpoint/2010/main" val="8673527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1ACE-44E7-4213-AED2-4EFD906642D0}"/>
              </a:ext>
            </a:extLst>
          </p:cNvPr>
          <p:cNvSpPr>
            <a:spLocks noGrp="1"/>
          </p:cNvSpPr>
          <p:nvPr>
            <p:ph type="title"/>
          </p:nvPr>
        </p:nvSpPr>
        <p:spPr>
          <a:xfrm>
            <a:off x="665018" y="447526"/>
            <a:ext cx="9545781" cy="480848"/>
          </a:xfrm>
        </p:spPr>
        <p:txBody>
          <a:bodyPr>
            <a:noAutofit/>
          </a:bodyPr>
          <a:lstStyle/>
          <a:p>
            <a:r>
              <a:rPr lang="en-US" dirty="0">
                <a:latin typeface="Arial" panose="020B0604020202020204" pitchFamily="34" charset="0"/>
                <a:cs typeface="Arial" panose="020B0604020202020204" pitchFamily="34" charset="0"/>
              </a:rPr>
              <a:t>Naloxone (Narcan)   </a:t>
            </a:r>
            <a:endParaRPr lang="en-US" b="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665018" y="991544"/>
            <a:ext cx="9545781" cy="2585323"/>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Multiple doses are sometimes required. If the person does not wake up in five minutes, a second dose should be administered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It is available as an injectable and nasal spray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Automatic injectors are similar to an EpiPen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Multi-step or single-step sprays are packaged containing two doses to allow for repeat dosing if needed </a:t>
            </a:r>
            <a:br>
              <a:rPr lang="en-US" dirty="0"/>
            </a:br>
            <a:endParaRPr lang="en-US" dirty="0"/>
          </a:p>
        </p:txBody>
      </p:sp>
      <p:pic>
        <p:nvPicPr>
          <p:cNvPr id="6" name="Picture 5" descr="Narcan automatic injecto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2620" y="3675784"/>
            <a:ext cx="4647538" cy="3096518"/>
          </a:xfrm>
          <a:prstGeom prst="rect">
            <a:avLst/>
          </a:prstGeom>
        </p:spPr>
      </p:pic>
      <p:pic>
        <p:nvPicPr>
          <p:cNvPr id="7" name="Picture 6" descr="Narcan spra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7362" y="3656672"/>
            <a:ext cx="2538044" cy="3115630"/>
          </a:xfrm>
          <a:prstGeom prst="rect">
            <a:avLst/>
          </a:prstGeom>
        </p:spPr>
      </p:pic>
      <p:sp>
        <p:nvSpPr>
          <p:cNvPr id="4" name="Slide Number Placeholder 3">
            <a:extLst>
              <a:ext uri="{FF2B5EF4-FFF2-40B4-BE49-F238E27FC236}">
                <a16:creationId xmlns:a16="http://schemas.microsoft.com/office/drawing/2014/main" id="{CF40E0FB-3809-44E6-8902-C55880E987F2}"/>
              </a:ext>
            </a:extLst>
          </p:cNvPr>
          <p:cNvSpPr>
            <a:spLocks noGrp="1"/>
          </p:cNvSpPr>
          <p:nvPr>
            <p:ph type="sldNum" sz="quarter" idx="12"/>
          </p:nvPr>
        </p:nvSpPr>
        <p:spPr/>
        <p:txBody>
          <a:bodyPr/>
          <a:lstStyle/>
          <a:p>
            <a:fld id="{3295B7C4-B768-B345-B706-EB947EE70A49}" type="slidenum">
              <a:rPr lang="en-US" smtClean="0"/>
              <a:pPr/>
              <a:t>82</a:t>
            </a:fld>
            <a:endParaRPr lang="en-US" dirty="0"/>
          </a:p>
        </p:txBody>
      </p:sp>
    </p:spTree>
    <p:extLst>
      <p:ext uri="{BB962C8B-B14F-4D97-AF65-F5344CB8AC3E}">
        <p14:creationId xmlns:p14="http://schemas.microsoft.com/office/powerpoint/2010/main" val="27551498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72DA8A-FBA4-4FA1-A09A-650232D67819}"/>
              </a:ext>
            </a:extLst>
          </p:cNvPr>
          <p:cNvSpPr>
            <a:spLocks noGrp="1"/>
          </p:cNvSpPr>
          <p:nvPr>
            <p:ph type="title"/>
          </p:nvPr>
        </p:nvSpPr>
        <p:spPr>
          <a:xfrm>
            <a:off x="924791" y="662634"/>
            <a:ext cx="9286009" cy="480848"/>
          </a:xfrm>
        </p:spPr>
        <p:txBody>
          <a:bodyPr>
            <a:noAutofit/>
          </a:bodyPr>
          <a:lstStyle/>
          <a:p>
            <a:r>
              <a:rPr lang="en-US" dirty="0">
                <a:latin typeface="Arial" panose="020B0604020202020204" pitchFamily="34" charset="0"/>
                <a:cs typeface="Arial" panose="020B0604020202020204" pitchFamily="34" charset="0"/>
              </a:rPr>
              <a:t>State Laws Vary on Naloxone</a:t>
            </a:r>
          </a:p>
        </p:txBody>
      </p:sp>
      <p:sp>
        <p:nvSpPr>
          <p:cNvPr id="8" name="Content Placeholder 7">
            <a:extLst>
              <a:ext uri="{FF2B5EF4-FFF2-40B4-BE49-F238E27FC236}">
                <a16:creationId xmlns:a16="http://schemas.microsoft.com/office/drawing/2014/main" id="{C05E37BE-9AA1-4186-B37F-CF9D272B7123}"/>
              </a:ext>
            </a:extLst>
          </p:cNvPr>
          <p:cNvSpPr>
            <a:spLocks noGrp="1"/>
          </p:cNvSpPr>
          <p:nvPr>
            <p:ph idx="1"/>
          </p:nvPr>
        </p:nvSpPr>
        <p:spPr>
          <a:xfrm>
            <a:off x="924791" y="1577341"/>
            <a:ext cx="9286009" cy="4985235"/>
          </a:xfrm>
        </p:spPr>
        <p:txBody>
          <a:bodyPr>
            <a:normAutofit/>
          </a:bodyPr>
          <a:lstStyle/>
          <a:p>
            <a:pPr lvl="1"/>
            <a:r>
              <a:rPr lang="en-US" sz="2800" dirty="0"/>
              <a:t>Naloxone is accessible in all states without a prescription.</a:t>
            </a:r>
          </a:p>
          <a:p>
            <a:pPr lvl="1"/>
            <a:r>
              <a:rPr lang="en-US" sz="2800" dirty="0"/>
              <a:t>All states have Naloxone Access laws, which protect individuals who administer Naloxone</a:t>
            </a:r>
          </a:p>
          <a:p>
            <a:pPr lvl="1"/>
            <a:r>
              <a:rPr lang="en-US" sz="2800" dirty="0"/>
              <a:t>Only Kansas, Texas and Wyoming </a:t>
            </a:r>
            <a:r>
              <a:rPr lang="en-US" sz="2800" b="1" dirty="0"/>
              <a:t>DO NOT </a:t>
            </a:r>
            <a:r>
              <a:rPr lang="en-US" sz="2800" dirty="0"/>
              <a:t>have Good Samaritan laws, which protect individuals who call for medical assistance for an overdose victim</a:t>
            </a:r>
          </a:p>
          <a:p>
            <a:pPr lvl="1"/>
            <a:r>
              <a:rPr lang="en-US" sz="2800" dirty="0"/>
              <a:t>These laws are all different. Check your state’s law for more info: </a:t>
            </a:r>
            <a:r>
              <a:rPr lang="en-US" sz="2800" dirty="0">
                <a:hlinkClick r:id="rId3"/>
              </a:rPr>
              <a:t>https://www.gao.gov/products/gao-21-248</a:t>
            </a:r>
            <a:r>
              <a:rPr lang="en-US" sz="2800" dirty="0"/>
              <a:t>.</a:t>
            </a:r>
          </a:p>
        </p:txBody>
      </p:sp>
      <p:sp>
        <p:nvSpPr>
          <p:cNvPr id="2" name="Slide Number Placeholder 1">
            <a:extLst>
              <a:ext uri="{FF2B5EF4-FFF2-40B4-BE49-F238E27FC236}">
                <a16:creationId xmlns:a16="http://schemas.microsoft.com/office/drawing/2014/main" id="{260EFD06-B3B4-4982-9F02-D3680380E3A8}"/>
              </a:ext>
            </a:extLst>
          </p:cNvPr>
          <p:cNvSpPr>
            <a:spLocks noGrp="1"/>
          </p:cNvSpPr>
          <p:nvPr>
            <p:ph type="sldNum" sz="quarter" idx="12"/>
          </p:nvPr>
        </p:nvSpPr>
        <p:spPr/>
        <p:txBody>
          <a:bodyPr/>
          <a:lstStyle/>
          <a:p>
            <a:fld id="{3295B7C4-B768-B345-B706-EB947EE70A49}" type="slidenum">
              <a:rPr lang="en-US" smtClean="0"/>
              <a:pPr/>
              <a:t>83</a:t>
            </a:fld>
            <a:endParaRPr lang="en-US" dirty="0"/>
          </a:p>
        </p:txBody>
      </p:sp>
    </p:spTree>
    <p:extLst>
      <p:ext uri="{BB962C8B-B14F-4D97-AF65-F5344CB8AC3E}">
        <p14:creationId xmlns:p14="http://schemas.microsoft.com/office/powerpoint/2010/main" val="18762433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22" y="399980"/>
            <a:ext cx="10422082" cy="751946"/>
          </a:xfrm>
        </p:spPr>
        <p:txBody>
          <a:bodyPr>
            <a:noAutofit/>
          </a:bodyPr>
          <a:lstStyle/>
          <a:p>
            <a:r>
              <a:rPr lang="en-US" sz="4000" dirty="0">
                <a:latin typeface="Arial" panose="020B0604020202020204" pitchFamily="34" charset="0"/>
                <a:cs typeface="Arial" panose="020B0604020202020204" pitchFamily="34" charset="0"/>
              </a:rPr>
              <a:t>Treatment of Opioid Overdose Emergency with Single Step Nasal Spray</a:t>
            </a:r>
          </a:p>
        </p:txBody>
      </p:sp>
      <p:sp>
        <p:nvSpPr>
          <p:cNvPr id="3" name="Content Placeholder 2"/>
          <p:cNvSpPr>
            <a:spLocks noGrp="1"/>
          </p:cNvSpPr>
          <p:nvPr>
            <p:ph idx="1"/>
          </p:nvPr>
        </p:nvSpPr>
        <p:spPr>
          <a:xfrm>
            <a:off x="430622" y="1621944"/>
            <a:ext cx="9160187" cy="4836076"/>
          </a:xfrm>
        </p:spPr>
        <p:txBody>
          <a:bodyPr>
            <a:normAutofit fontScale="92500" lnSpcReduction="20000"/>
          </a:bodyPr>
          <a:lstStyle/>
          <a:p>
            <a:pPr marL="0" indent="0">
              <a:buNone/>
            </a:pPr>
            <a:r>
              <a:rPr lang="en-US" dirty="0"/>
              <a:t>1. Retrieve Naloxone Kit.</a:t>
            </a:r>
          </a:p>
          <a:p>
            <a:pPr marL="0" indent="0">
              <a:buNone/>
            </a:pPr>
            <a:r>
              <a:rPr lang="en-US" dirty="0"/>
              <a:t>2. PRIOR to administration of Naloxone, ensure safety of the victim and remove any sharp or heavy objects within victims reach. The sudden onset of opioid withdrawal may cause physical symptoms, such as agitation, rapid heart rate, nausea, projectile vomiting, violent behavior, seizures, difficulty breathing.</a:t>
            </a:r>
          </a:p>
          <a:p>
            <a:pPr marL="0" indent="0">
              <a:buNone/>
            </a:pPr>
            <a:r>
              <a:rPr lang="en-US" dirty="0"/>
              <a:t>3. Administer 4 mg of Naloxone in one nostril. (do not prime nasal spray)                        </a:t>
            </a:r>
          </a:p>
          <a:p>
            <a:pPr marL="0" indent="0">
              <a:buNone/>
            </a:pPr>
            <a:r>
              <a:rPr lang="en-US" dirty="0"/>
              <a:t>4. If no response after 3-5 minutes and there is an available second dose of Naloxone, repeat the administration.</a:t>
            </a:r>
          </a:p>
          <a:p>
            <a:pPr marL="457200" lvl="1" indent="0">
              <a:buNone/>
            </a:pPr>
            <a:r>
              <a:rPr lang="en-US" dirty="0"/>
              <a:t>• Continue CPR including rescue breathing, (if initiated prior to Narcan) until respirations return</a:t>
            </a:r>
          </a:p>
          <a:p>
            <a:pPr marL="457200" lvl="1" indent="0">
              <a:buNone/>
            </a:pPr>
            <a:r>
              <a:rPr lang="en-US" dirty="0"/>
              <a:t>• Continue to monitor respirations and pulse if patient was placed in recovery position with high flow oxygen</a:t>
            </a:r>
          </a:p>
          <a:p>
            <a:pPr marL="457200" lvl="1" indent="0">
              <a:buNone/>
            </a:pPr>
            <a:r>
              <a:rPr lang="en-US" dirty="0"/>
              <a:t>• Transport to local Emergency Department via EMS.</a:t>
            </a:r>
          </a:p>
          <a:p>
            <a:endParaRPr lang="en-US" dirty="0"/>
          </a:p>
        </p:txBody>
      </p:sp>
      <p:pic>
        <p:nvPicPr>
          <p:cNvPr id="5" name="Picture 4" descr="Narcan spra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25543" y="1084077"/>
            <a:ext cx="1128257" cy="1591925"/>
          </a:xfrm>
          <a:prstGeom prst="rect">
            <a:avLst/>
          </a:prstGeom>
        </p:spPr>
      </p:pic>
      <p:pic>
        <p:nvPicPr>
          <p:cNvPr id="6" name="Picture 5" descr="A hand holding the spray with thumb on the plunger"/>
          <p:cNvPicPr>
            <a:picLocks noChangeAspect="1"/>
          </p:cNvPicPr>
          <p:nvPr/>
        </p:nvPicPr>
        <p:blipFill>
          <a:blip r:embed="rId3"/>
          <a:stretch>
            <a:fillRect/>
          </a:stretch>
        </p:blipFill>
        <p:spPr>
          <a:xfrm>
            <a:off x="10134600" y="2782128"/>
            <a:ext cx="1941364" cy="1041394"/>
          </a:xfrm>
          <a:prstGeom prst="rect">
            <a:avLst/>
          </a:prstGeom>
        </p:spPr>
      </p:pic>
      <p:pic>
        <p:nvPicPr>
          <p:cNvPr id="7" name="Picture 6" descr="A person preparing to administer Narcan spray"/>
          <p:cNvPicPr>
            <a:picLocks noChangeAspect="1"/>
          </p:cNvPicPr>
          <p:nvPr/>
        </p:nvPicPr>
        <p:blipFill>
          <a:blip r:embed="rId4"/>
          <a:stretch>
            <a:fillRect/>
          </a:stretch>
        </p:blipFill>
        <p:spPr>
          <a:xfrm>
            <a:off x="10134600" y="4039982"/>
            <a:ext cx="1626778" cy="857356"/>
          </a:xfrm>
          <a:prstGeom prst="rect">
            <a:avLst/>
          </a:prstGeom>
        </p:spPr>
      </p:pic>
      <p:pic>
        <p:nvPicPr>
          <p:cNvPr id="8" name="Picture 7" descr="Illustration of a person administering Narcan spray into victims nose"/>
          <p:cNvPicPr>
            <a:picLocks noChangeAspect="1"/>
          </p:cNvPicPr>
          <p:nvPr/>
        </p:nvPicPr>
        <p:blipFill>
          <a:blip r:embed="rId5"/>
          <a:stretch>
            <a:fillRect/>
          </a:stretch>
        </p:blipFill>
        <p:spPr>
          <a:xfrm>
            <a:off x="10225543" y="5202633"/>
            <a:ext cx="1467271" cy="848422"/>
          </a:xfrm>
          <a:prstGeom prst="rect">
            <a:avLst/>
          </a:prstGeom>
        </p:spPr>
      </p:pic>
      <p:sp>
        <p:nvSpPr>
          <p:cNvPr id="4" name="Slide Number Placeholder 3">
            <a:extLst>
              <a:ext uri="{FF2B5EF4-FFF2-40B4-BE49-F238E27FC236}">
                <a16:creationId xmlns:a16="http://schemas.microsoft.com/office/drawing/2014/main" id="{8E19CD46-9823-48EE-BF8F-DEC5060F80FE}"/>
              </a:ext>
            </a:extLst>
          </p:cNvPr>
          <p:cNvSpPr>
            <a:spLocks noGrp="1"/>
          </p:cNvSpPr>
          <p:nvPr>
            <p:ph type="sldNum" sz="quarter" idx="12"/>
          </p:nvPr>
        </p:nvSpPr>
        <p:spPr/>
        <p:txBody>
          <a:bodyPr/>
          <a:lstStyle/>
          <a:p>
            <a:fld id="{3295B7C4-B768-B345-B706-EB947EE70A49}" type="slidenum">
              <a:rPr lang="en-US" smtClean="0"/>
              <a:pPr/>
              <a:t>84</a:t>
            </a:fld>
            <a:endParaRPr lang="en-US" dirty="0"/>
          </a:p>
        </p:txBody>
      </p:sp>
    </p:spTree>
    <p:extLst>
      <p:ext uri="{BB962C8B-B14F-4D97-AF65-F5344CB8AC3E}">
        <p14:creationId xmlns:p14="http://schemas.microsoft.com/office/powerpoint/2010/main" val="12224797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8574"/>
            <a:ext cx="9372600" cy="480848"/>
          </a:xfrm>
        </p:spPr>
        <p:txBody>
          <a:bodyPr>
            <a:noAutofit/>
          </a:bodyPr>
          <a:lstStyle/>
          <a:p>
            <a:r>
              <a:rPr lang="en-US" dirty="0">
                <a:latin typeface="Arial" panose="020B0604020202020204" pitchFamily="34" charset="0"/>
                <a:cs typeface="Arial" panose="020B0604020202020204" pitchFamily="34" charset="0"/>
              </a:rPr>
              <a:t>Opioid Overdose Response Activity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1. Review the purpose of the Activity.</a:t>
            </a:r>
          </a:p>
          <a:p>
            <a:endParaRPr lang="en-US" dirty="0"/>
          </a:p>
          <a:p>
            <a:pPr marL="0" indent="0">
              <a:buNone/>
            </a:pPr>
            <a:r>
              <a:rPr lang="en-US" dirty="0"/>
              <a:t>2. Read the directions on the Skills Checklist.</a:t>
            </a:r>
          </a:p>
          <a:p>
            <a:endParaRPr lang="en-US" dirty="0"/>
          </a:p>
          <a:p>
            <a:pPr marL="0" indent="0">
              <a:buNone/>
            </a:pPr>
            <a:r>
              <a:rPr lang="en-US" dirty="0"/>
              <a:t>3. Review the signs and symptoms of an opioid overdose. </a:t>
            </a:r>
          </a:p>
          <a:p>
            <a:endParaRPr lang="en-US" dirty="0"/>
          </a:p>
          <a:p>
            <a:pPr marL="0" indent="0">
              <a:buNone/>
            </a:pPr>
            <a:r>
              <a:rPr lang="en-US" dirty="0"/>
              <a:t>4. Each participant will follow the Skills Checklist to  assess and treat an overdose incident.  </a:t>
            </a:r>
          </a:p>
          <a:p>
            <a:endParaRPr lang="en-US" dirty="0"/>
          </a:p>
          <a:p>
            <a:pPr marL="0" indent="0">
              <a:buNone/>
            </a:pPr>
            <a:r>
              <a:rPr lang="en-US" dirty="0"/>
              <a:t>5. Each participant will practice the skill until they have mastered the steps on the Skills Checklist.</a:t>
            </a:r>
          </a:p>
          <a:p>
            <a:endParaRPr lang="en-US" dirty="0"/>
          </a:p>
        </p:txBody>
      </p:sp>
      <p:sp>
        <p:nvSpPr>
          <p:cNvPr id="4" name="Slide Number Placeholder 3">
            <a:extLst>
              <a:ext uri="{FF2B5EF4-FFF2-40B4-BE49-F238E27FC236}">
                <a16:creationId xmlns:a16="http://schemas.microsoft.com/office/drawing/2014/main" id="{79134547-E5A9-4400-80CD-6224CC146737}"/>
              </a:ext>
            </a:extLst>
          </p:cNvPr>
          <p:cNvSpPr>
            <a:spLocks noGrp="1"/>
          </p:cNvSpPr>
          <p:nvPr>
            <p:ph type="sldNum" sz="quarter" idx="12"/>
          </p:nvPr>
        </p:nvSpPr>
        <p:spPr/>
        <p:txBody>
          <a:bodyPr/>
          <a:lstStyle/>
          <a:p>
            <a:fld id="{3295B7C4-B768-B345-B706-EB947EE70A49}" type="slidenum">
              <a:rPr lang="en-US" smtClean="0"/>
              <a:pPr/>
              <a:t>85</a:t>
            </a:fld>
            <a:endParaRPr lang="en-US" dirty="0"/>
          </a:p>
        </p:txBody>
      </p:sp>
    </p:spTree>
    <p:extLst>
      <p:ext uri="{BB962C8B-B14F-4D97-AF65-F5344CB8AC3E}">
        <p14:creationId xmlns:p14="http://schemas.microsoft.com/office/powerpoint/2010/main" val="634554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39B9-7462-47D8-9A02-F2655DFC1E69}"/>
              </a:ext>
            </a:extLst>
          </p:cNvPr>
          <p:cNvSpPr>
            <a:spLocks noGrp="1"/>
          </p:cNvSpPr>
          <p:nvPr>
            <p:ph type="title"/>
          </p:nvPr>
        </p:nvSpPr>
        <p:spPr>
          <a:xfrm>
            <a:off x="871591" y="431797"/>
            <a:ext cx="8229600" cy="781130"/>
          </a:xfrm>
        </p:spPr>
        <p:txBody>
          <a:bodyPr>
            <a:normAutofit fontScale="90000"/>
          </a:bodyPr>
          <a:lstStyle/>
          <a:p>
            <a:r>
              <a:rPr lang="en-US" dirty="0">
                <a:latin typeface="Arial" panose="020B0604020202020204" pitchFamily="34" charset="0"/>
                <a:cs typeface="Arial" panose="020B0604020202020204" pitchFamily="34" charset="0"/>
              </a:rPr>
              <a:t>NSC’s video: Opioids &amp; the Brain</a:t>
            </a:r>
          </a:p>
        </p:txBody>
      </p:sp>
      <p:pic>
        <p:nvPicPr>
          <p:cNvPr id="5" name="Online Media 4" title="Opioids and the Brain">
            <a:hlinkClick r:id="" action="ppaction://media"/>
            <a:extLst>
              <a:ext uri="{FF2B5EF4-FFF2-40B4-BE49-F238E27FC236}">
                <a16:creationId xmlns:a16="http://schemas.microsoft.com/office/drawing/2014/main" id="{6E9DF0F1-EB44-4C0C-B85C-ED9EE3E2794E}"/>
              </a:ext>
            </a:extLst>
          </p:cNvPr>
          <p:cNvPicPr>
            <a:picLocks noGrp="1" noRot="1" noChangeAspect="1"/>
          </p:cNvPicPr>
          <p:nvPr>
            <p:ph idx="1"/>
            <a:videoFile r:link="rId1"/>
          </p:nvPr>
        </p:nvPicPr>
        <p:blipFill>
          <a:blip r:embed="rId4"/>
          <a:stretch>
            <a:fillRect/>
          </a:stretch>
        </p:blipFill>
        <p:spPr>
          <a:xfrm>
            <a:off x="1984375" y="1800228"/>
            <a:ext cx="8223250" cy="4625975"/>
          </a:xfrm>
          <a:prstGeom prst="rect">
            <a:avLst/>
          </a:prstGeom>
        </p:spPr>
      </p:pic>
      <p:sp>
        <p:nvSpPr>
          <p:cNvPr id="4" name="Slide Number Placeholder 3"/>
          <p:cNvSpPr>
            <a:spLocks noGrp="1"/>
          </p:cNvSpPr>
          <p:nvPr>
            <p:ph type="sldNum" sz="quarter" idx="12"/>
          </p:nvPr>
        </p:nvSpPr>
        <p:spPr/>
        <p:txBody>
          <a:bodyPr/>
          <a:lstStyle/>
          <a:p>
            <a:fld id="{3295B7C4-B768-B345-B706-EB947EE70A49}" type="slidenum">
              <a:rPr lang="en-US" smtClean="0"/>
              <a:pPr/>
              <a:t>9</a:t>
            </a:fld>
            <a:endParaRPr lang="en-US" dirty="0"/>
          </a:p>
        </p:txBody>
      </p:sp>
    </p:spTree>
    <p:extLst>
      <p:ext uri="{BB962C8B-B14F-4D97-AF65-F5344CB8AC3E}">
        <p14:creationId xmlns:p14="http://schemas.microsoft.com/office/powerpoint/2010/main" val="39816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2">
      <a:dk1>
        <a:srgbClr val="000100"/>
      </a:dk1>
      <a:lt1>
        <a:srgbClr val="FFFFFF"/>
      </a:lt1>
      <a:dk2>
        <a:srgbClr val="6C3A77"/>
      </a:dk2>
      <a:lt2>
        <a:srgbClr val="E57200"/>
      </a:lt2>
      <a:accent1>
        <a:srgbClr val="719500"/>
      </a:accent1>
      <a:accent2>
        <a:srgbClr val="20558A"/>
      </a:accent2>
      <a:accent3>
        <a:srgbClr val="20558A"/>
      </a:accent3>
      <a:accent4>
        <a:srgbClr val="C0143C"/>
      </a:accent4>
      <a:accent5>
        <a:srgbClr val="6C3A77"/>
      </a:accent5>
      <a:accent6>
        <a:srgbClr val="616265"/>
      </a:accent6>
      <a:hlink>
        <a:srgbClr val="00497F"/>
      </a:hlink>
      <a:folHlink>
        <a:srgbClr val="5F9B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625EF7150994BAEE6F47CC5DFA79D" ma:contentTypeVersion="18" ma:contentTypeDescription="Create a new document." ma:contentTypeScope="" ma:versionID="2e5fba28ba438d286f6077a554332878">
  <xsd:schema xmlns:xsd="http://www.w3.org/2001/XMLSchema" xmlns:xs="http://www.w3.org/2001/XMLSchema" xmlns:p="http://schemas.microsoft.com/office/2006/metadata/properties" xmlns:ns1="http://schemas.microsoft.com/sharepoint/v3" xmlns:ns3="cb517ac6-0cf8-476c-ace5-57b12399f792" xmlns:ns4="204e6ed7-acca-4ba0-b817-eccb36e9cfea" targetNamespace="http://schemas.microsoft.com/office/2006/metadata/properties" ma:root="true" ma:fieldsID="909ed65a75105388399c7f55fd01dadd" ns1:_="" ns3:_="" ns4:_="">
    <xsd:import namespace="http://schemas.microsoft.com/sharepoint/v3"/>
    <xsd:import namespace="cb517ac6-0cf8-476c-ace5-57b12399f792"/>
    <xsd:import namespace="204e6ed7-acca-4ba0-b817-eccb36e9cfea"/>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17ac6-0cf8-476c-ace5-57b12399f79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4e6ed7-acca-4ba0-b817-eccb36e9cfea"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MigrationWizId xmlns="cb517ac6-0cf8-476c-ace5-57b12399f792" xsi:nil="true"/>
    <MigrationWizIdPermissions xmlns="cb517ac6-0cf8-476c-ace5-57b12399f792" xsi:nil="true"/>
    <MigrationWizIdPermissionLevels xmlns="cb517ac6-0cf8-476c-ace5-57b12399f792" xsi:nil="true"/>
    <_ip_UnifiedCompliancePolicyProperties xmlns="http://schemas.microsoft.com/sharepoint/v3" xsi:nil="true"/>
    <MigrationWizIdDocumentLibraryPermissions xmlns="cb517ac6-0cf8-476c-ace5-57b12399f792" xsi:nil="true"/>
    <MigrationWizIdSecurityGroups xmlns="cb517ac6-0cf8-476c-ace5-57b12399f792" xsi:nil="true"/>
  </documentManagement>
</p:properties>
</file>

<file path=customXml/itemProps1.xml><?xml version="1.0" encoding="utf-8"?>
<ds:datastoreItem xmlns:ds="http://schemas.openxmlformats.org/officeDocument/2006/customXml" ds:itemID="{44A88ABB-2B13-4CC0-8399-2B966410A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517ac6-0cf8-476c-ace5-57b12399f792"/>
    <ds:schemaRef ds:uri="204e6ed7-acca-4ba0-b817-eccb36e9c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0CF82D-6397-470B-B533-077C6B4B21CC}">
  <ds:schemaRefs>
    <ds:schemaRef ds:uri="http://schemas.microsoft.com/sharepoint/v3/contenttype/forms"/>
  </ds:schemaRefs>
</ds:datastoreItem>
</file>

<file path=customXml/itemProps3.xml><?xml version="1.0" encoding="utf-8"?>
<ds:datastoreItem xmlns:ds="http://schemas.openxmlformats.org/officeDocument/2006/customXml" ds:itemID="{E9F4C0C1-9ED6-4C9D-BC2A-6FE28D3588D3}">
  <ds:schemaRefs>
    <ds:schemaRef ds:uri="http://purl.org/dc/elements/1.1/"/>
    <ds:schemaRef ds:uri="204e6ed7-acca-4ba0-b817-eccb36e9cfea"/>
    <ds:schemaRef ds:uri="cb517ac6-0cf8-476c-ace5-57b12399f792"/>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5165</TotalTime>
  <Words>6421</Words>
  <Application>Microsoft Office PowerPoint</Application>
  <PresentationFormat>Widescreen</PresentationFormat>
  <Paragraphs>852</Paragraphs>
  <Slides>85</Slides>
  <Notes>67</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85</vt:i4>
      </vt:variant>
    </vt:vector>
  </HeadingPairs>
  <TitlesOfParts>
    <vt:vector size="94" baseType="lpstr">
      <vt:lpstr>MS PGothic</vt:lpstr>
      <vt:lpstr>Arial</vt:lpstr>
      <vt:lpstr>Calibri</vt:lpstr>
      <vt:lpstr>Calibri Light</vt:lpstr>
      <vt:lpstr>Times New Roman</vt:lpstr>
      <vt:lpstr>Wingdings</vt:lpstr>
      <vt:lpstr>Office Theme</vt:lpstr>
      <vt:lpstr>1_Office Theme</vt:lpstr>
      <vt:lpstr>3_Office Theme</vt:lpstr>
      <vt:lpstr>Opioids and Work   </vt:lpstr>
      <vt:lpstr>Acknowledgement </vt:lpstr>
      <vt:lpstr>Opioid Basics</vt:lpstr>
      <vt:lpstr>Objectives</vt:lpstr>
      <vt:lpstr>What Is an Opioid?</vt:lpstr>
      <vt:lpstr>What Is Fentanyl?</vt:lpstr>
      <vt:lpstr>How Much Fentanyl Is Fatal?</vt:lpstr>
      <vt:lpstr>Waves of the Rise in Opioid Overdose Death</vt:lpstr>
      <vt:lpstr>NSC’s video: Opioids &amp; the Brain</vt:lpstr>
      <vt:lpstr>The American Medical Association, the American Society of Addiction Medicine, as well as most medical associations and the CDC define substance use disorder as a disease, like diabetes, cancer, and heart disease. </vt:lpstr>
      <vt:lpstr>Substance Use Disorder Is a Disease</vt:lpstr>
      <vt:lpstr>Who is Affected? </vt:lpstr>
      <vt:lpstr>What Is the Impact of Substance Use Disorder?</vt:lpstr>
      <vt:lpstr>Physical Warning Signs of Addiction</vt:lpstr>
      <vt:lpstr>Behavioral Warning Signs</vt:lpstr>
      <vt:lpstr>Overdose - Signs and Symptoms</vt:lpstr>
      <vt:lpstr>Post-exposure Treatment</vt:lpstr>
      <vt:lpstr>Naloxone (Narcan)</vt:lpstr>
      <vt:lpstr>Opioid misuse prevention</vt:lpstr>
      <vt:lpstr>Opioid Prescribing - Scope of the Problem</vt:lpstr>
      <vt:lpstr>Opioid Prescribing - Talk to Doctors about…</vt:lpstr>
      <vt:lpstr>Prevent Opioid Use Disorder</vt:lpstr>
      <vt:lpstr>Prevent Opioid Use Disorder</vt:lpstr>
      <vt:lpstr>Treatment – Recovery is Possible</vt:lpstr>
      <vt:lpstr>Treatment - Access</vt:lpstr>
      <vt:lpstr>Treatment - What Is Stigma and How Does It Affect People?</vt:lpstr>
      <vt:lpstr>Summary</vt:lpstr>
      <vt:lpstr>Resources</vt:lpstr>
      <vt:lpstr>Workplace Injuries and Opioids (Topic 1)</vt:lpstr>
      <vt:lpstr>Is Occupational Injury and Pain a Pathway to Opioid Use, Misuse, Addiction?</vt:lpstr>
      <vt:lpstr>Opioid-related Overdose Deaths by Occupation</vt:lpstr>
      <vt:lpstr>Massachusetts Study – Summary</vt:lpstr>
      <vt:lpstr>Opportunities for prevention</vt:lpstr>
      <vt:lpstr>Opioid Prevention - Workplace injuries</vt:lpstr>
      <vt:lpstr>Musculoskeletal Injuries</vt:lpstr>
      <vt:lpstr>Musculoskeletal Injuries (continued)</vt:lpstr>
      <vt:lpstr>Gaps Leading to Stress, Injury, Illness, and Pain</vt:lpstr>
      <vt:lpstr>Safety and Health Programs in Your Workplace </vt:lpstr>
      <vt:lpstr>Small Group Activity (Topic 1)</vt:lpstr>
      <vt:lpstr>Workplace Opioid Prevention Policies and Support Programs (Topic 2)</vt:lpstr>
      <vt:lpstr>Opportunities for prevention</vt:lpstr>
      <vt:lpstr>National Safety Council Survey of Employers’ Substance Use Programs: </vt:lpstr>
      <vt:lpstr>Drug-Free Workplace and Zero-Tolerance Policies</vt:lpstr>
      <vt:lpstr>What’s the Impact of Punitive Policies?</vt:lpstr>
      <vt:lpstr>Supportive Policies</vt:lpstr>
      <vt:lpstr>Supportive Drug-Free Policy</vt:lpstr>
      <vt:lpstr>Treatment/Recovery Support for Workers </vt:lpstr>
      <vt:lpstr>Recovery</vt:lpstr>
      <vt:lpstr>Employee Assistance Programs (EAPs)</vt:lpstr>
      <vt:lpstr>Peer Assistance Programs</vt:lpstr>
      <vt:lpstr>Small Group Activity (Topic 2)</vt:lpstr>
      <vt:lpstr>Substance Use &amp; Mental Health (Topic 3)</vt:lpstr>
      <vt:lpstr>Substance Use Disorders &amp; Mental Health</vt:lpstr>
      <vt:lpstr>What is Health?</vt:lpstr>
      <vt:lpstr> Your Health</vt:lpstr>
      <vt:lpstr>What is Mental Health?</vt:lpstr>
      <vt:lpstr>Positive mental health allows people to:</vt:lpstr>
      <vt:lpstr>How to maintain positive mental health</vt:lpstr>
      <vt:lpstr>Manage Stress</vt:lpstr>
      <vt:lpstr>Stay positive</vt:lpstr>
      <vt:lpstr>Early Warning Signs</vt:lpstr>
      <vt:lpstr>Early Warning Signs (continued)</vt:lpstr>
      <vt:lpstr>Get help if you need it</vt:lpstr>
      <vt:lpstr>Mental Health Resources</vt:lpstr>
      <vt:lpstr>Small Group Activity (Topic 3)</vt:lpstr>
      <vt:lpstr>Treating an Opioid Overdose (Topic 4)</vt:lpstr>
      <vt:lpstr>Isolation</vt:lpstr>
      <vt:lpstr>What Are the Routes of Exposure?</vt:lpstr>
      <vt:lpstr>Skin Exposure</vt:lpstr>
      <vt:lpstr>IAB Recommended Best Practices for Minimal Risk</vt:lpstr>
      <vt:lpstr>IAB Recommended Best Practices for Moderate Risk</vt:lpstr>
      <vt:lpstr>NIOSH Standard Operating Procedures for Protection</vt:lpstr>
      <vt:lpstr>Decontamination </vt:lpstr>
      <vt:lpstr>Decontamination</vt:lpstr>
      <vt:lpstr>Identification of an opioid overdose</vt:lpstr>
      <vt:lpstr>Identification</vt:lpstr>
      <vt:lpstr>Treatment</vt:lpstr>
      <vt:lpstr>AHA flow chart for non-Healthcare Providers</vt:lpstr>
      <vt:lpstr>AHA flow chart for Healthcare Providers</vt:lpstr>
      <vt:lpstr>Key Actions to Remember</vt:lpstr>
      <vt:lpstr>Naloxone (Narcan)</vt:lpstr>
      <vt:lpstr>Naloxone (Narcan)   </vt:lpstr>
      <vt:lpstr>State Laws Vary on Naloxone</vt:lpstr>
      <vt:lpstr>Treatment of Opioid Overdose Emergency with Single Step Nasal Spray</vt:lpstr>
      <vt:lpstr>Opioid Overdose Response Activity  </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Hilbert</dc:creator>
  <cp:lastModifiedBy>Hilbert, Timothy (hilbertj)</cp:lastModifiedBy>
  <cp:revision>377</cp:revision>
  <dcterms:created xsi:type="dcterms:W3CDTF">2021-07-16T19:26:50Z</dcterms:created>
  <dcterms:modified xsi:type="dcterms:W3CDTF">2023-10-27T12:48:29Z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0x010100D9D625EF7150994BAEE6F47CC5DFA79D</vt:lpwstr>
  </property>
</Properties>
</file>