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9" r:id="rId2"/>
    <p:sldId id="389" r:id="rId3"/>
    <p:sldId id="262" r:id="rId4"/>
    <p:sldId id="390" r:id="rId5"/>
    <p:sldId id="402" r:id="rId6"/>
    <p:sldId id="312" r:id="rId7"/>
    <p:sldId id="287" r:id="rId8"/>
    <p:sldId id="398" r:id="rId9"/>
    <p:sldId id="279" r:id="rId10"/>
    <p:sldId id="400" r:id="rId11"/>
    <p:sldId id="270" r:id="rId12"/>
    <p:sldId id="401" r:id="rId13"/>
    <p:sldId id="407" r:id="rId14"/>
    <p:sldId id="437" r:id="rId15"/>
    <p:sldId id="408" r:id="rId16"/>
    <p:sldId id="433" r:id="rId17"/>
    <p:sldId id="369" r:id="rId18"/>
    <p:sldId id="375" r:id="rId19"/>
    <p:sldId id="313" r:id="rId20"/>
    <p:sldId id="344" r:id="rId21"/>
    <p:sldId id="373" r:id="rId22"/>
    <p:sldId id="438" r:id="rId23"/>
    <p:sldId id="436" r:id="rId24"/>
    <p:sldId id="352" r:id="rId25"/>
    <p:sldId id="291" r:id="rId26"/>
    <p:sldId id="374" r:id="rId27"/>
    <p:sldId id="434" r:id="rId28"/>
    <p:sldId id="435" r:id="rId29"/>
    <p:sldId id="380" r:id="rId30"/>
    <p:sldId id="404" r:id="rId31"/>
    <p:sldId id="406" r:id="rId32"/>
    <p:sldId id="405" r:id="rId33"/>
    <p:sldId id="432" r:id="rId34"/>
    <p:sldId id="397" r:id="rId35"/>
    <p:sldId id="399" r:id="rId36"/>
    <p:sldId id="409" r:id="rId37"/>
    <p:sldId id="410" r:id="rId38"/>
    <p:sldId id="412" r:id="rId39"/>
    <p:sldId id="411" r:id="rId40"/>
    <p:sldId id="441" r:id="rId41"/>
    <p:sldId id="413" r:id="rId42"/>
    <p:sldId id="425" r:id="rId43"/>
    <p:sldId id="426" r:id="rId44"/>
    <p:sldId id="427" r:id="rId45"/>
    <p:sldId id="415" r:id="rId46"/>
    <p:sldId id="414" r:id="rId47"/>
    <p:sldId id="431" r:id="rId48"/>
    <p:sldId id="423" r:id="rId49"/>
    <p:sldId id="422" r:id="rId50"/>
    <p:sldId id="424" r:id="rId51"/>
    <p:sldId id="430" r:id="rId52"/>
    <p:sldId id="417" r:id="rId53"/>
    <p:sldId id="442" r:id="rId54"/>
    <p:sldId id="418" r:id="rId55"/>
    <p:sldId id="377" r:id="rId56"/>
    <p:sldId id="440" r:id="rId57"/>
    <p:sldId id="439"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8"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604F4F-4938-E4D1-471F-FBF76209F224}" name="Peter Raynor" initials="PR" userId="de8511aeb75bf1a3" providerId="Windows Live"/>
  <p188:author id="{5842D3BF-472C-1FDE-FD92-E405D20B59C6}" name="Hilbert, Timothy (hilbertj)" initials="HT(" userId="S::hilbertj@ucmail.uc.edu::9cfa7d61-48d1-4a46-becd-d88a4fcf0dfb" providerId="AD"/>
  <p188:author id="{C5A8F4C4-8ABB-141B-DA51-CF740E5479D4}" name="Scott Tobey" initials="ST" userId="e444fa8b74eeb2e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Tim Hilbert" initials="TH" lastIdx="38" clrIdx="0">
    <p:extLst>
      <p:ext uri="{19B8F6BF-5375-455C-9EA6-DF929625EA0E}">
        <p15:presenceInfo xmlns:p15="http://schemas.microsoft.com/office/powerpoint/2012/main" userId="S-1-5-21-1757981266-1383384898-725345543-40485" providerId="AD"/>
      </p:ext>
    </p:extLst>
  </p:cmAuthor>
  <p:cmAuthor id="3" name="Peter Raynor" initials="PR" lastIdx="41" clrIdx="1">
    <p:extLst>
      <p:ext uri="{19B8F6BF-5375-455C-9EA6-DF929625EA0E}">
        <p15:presenceInfo xmlns:p15="http://schemas.microsoft.com/office/powerpoint/2012/main" userId="de8511aeb75bf1a3" providerId="Windows Live"/>
      </p:ext>
    </p:extLst>
  </p:cmAuthor>
  <p:cmAuthor id="4" name="Jonathan Rosen" initials="JR" lastIdx="15" clrIdx="2">
    <p:extLst>
      <p:ext uri="{19B8F6BF-5375-455C-9EA6-DF929625EA0E}">
        <p15:presenceInfo xmlns:p15="http://schemas.microsoft.com/office/powerpoint/2012/main" userId="375e2a6e0c247b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57"/>
    <a:srgbClr val="FF1515"/>
    <a:srgbClr val="FF2525"/>
    <a:srgbClr val="FFD54F"/>
    <a:srgbClr val="C00000"/>
    <a:srgbClr val="FFC611"/>
    <a:srgbClr val="FF0101"/>
    <a:srgbClr val="FF3737"/>
    <a:srgbClr val="FFD243"/>
    <a:srgbClr val="4243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snapToObjects="1" showGuides="1">
      <p:cViewPr varScale="1">
        <p:scale>
          <a:sx n="83" d="100"/>
          <a:sy n="83" d="100"/>
        </p:scale>
        <p:origin x="96" y="366"/>
      </p:cViewPr>
      <p:guideLst>
        <p:guide orient="horz" pos="1488"/>
        <p:guide/>
      </p:guideLst>
    </p:cSldViewPr>
  </p:slideViewPr>
  <p:outlineViewPr>
    <p:cViewPr>
      <p:scale>
        <a:sx n="33" d="100"/>
        <a:sy n="33" d="100"/>
      </p:scale>
      <p:origin x="0" y="-31386"/>
    </p:cViewPr>
  </p:outlineViewPr>
  <p:notesTextViewPr>
    <p:cViewPr>
      <p:scale>
        <a:sx n="3" d="2"/>
        <a:sy n="3" d="2"/>
      </p:scale>
      <p:origin x="0" y="0"/>
    </p:cViewPr>
  </p:notesTextViewPr>
  <p:sorterViewPr>
    <p:cViewPr>
      <p:scale>
        <a:sx n="170" d="100"/>
        <a:sy n="170" d="100"/>
      </p:scale>
      <p:origin x="0" y="-17165"/>
    </p:cViewPr>
  </p:sorterViewPr>
  <p:notesViewPr>
    <p:cSldViewPr snapToGrid="0" snapToObjects="1" showGuides="1">
      <p:cViewPr varScale="1">
        <p:scale>
          <a:sx n="82" d="100"/>
          <a:sy n="82" d="100"/>
        </p:scale>
        <p:origin x="-363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00D730-90D6-7D45-B0A7-E266062CC737}" type="datetimeFigureOut">
              <a:rPr lang="en-US" smtClean="0"/>
              <a:t>4/26/2023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F3F23E-F5E5-F64A-AC0E-5DD2F9EFE655}" type="slidenum">
              <a:rPr lang="en-US" smtClean="0"/>
              <a:t>‹#›</a:t>
            </a:fld>
            <a:endParaRPr lang="en-US" dirty="0"/>
          </a:p>
        </p:txBody>
      </p:sp>
    </p:spTree>
    <p:extLst>
      <p:ext uri="{BB962C8B-B14F-4D97-AF65-F5344CB8AC3E}">
        <p14:creationId xmlns:p14="http://schemas.microsoft.com/office/powerpoint/2010/main" val="1130307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DA911-0482-0C4C-B400-D17D7FB3B45B}" type="datetimeFigureOut">
              <a:rPr lang="en-US" smtClean="0"/>
              <a:t>4/26/2023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3B4AB-C7BC-2F44-87CB-40F8A6C0B7ED}" type="slidenum">
              <a:rPr lang="en-US" smtClean="0"/>
              <a:t>‹#›</a:t>
            </a:fld>
            <a:endParaRPr lang="en-US" dirty="0"/>
          </a:p>
        </p:txBody>
      </p:sp>
    </p:spTree>
    <p:extLst>
      <p:ext uri="{BB962C8B-B14F-4D97-AF65-F5344CB8AC3E}">
        <p14:creationId xmlns:p14="http://schemas.microsoft.com/office/powerpoint/2010/main" val="1222646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Course created April 26, 2023</a:t>
            </a:r>
          </a:p>
          <a:p>
            <a:r>
              <a:rPr lang="en-US" dirty="0"/>
              <a:t>Photo:</a:t>
            </a:r>
            <a:r>
              <a:rPr lang="en-US" baseline="0" dirty="0"/>
              <a:t> OSHA</a:t>
            </a:r>
          </a:p>
        </p:txBody>
      </p:sp>
      <p:sp>
        <p:nvSpPr>
          <p:cNvPr id="4" name="Slide Number Placeholder 3"/>
          <p:cNvSpPr>
            <a:spLocks noGrp="1"/>
          </p:cNvSpPr>
          <p:nvPr>
            <p:ph type="sldNum" sz="quarter" idx="10"/>
          </p:nvPr>
        </p:nvSpPr>
        <p:spPr/>
        <p:txBody>
          <a:bodyPr/>
          <a:lstStyle/>
          <a:p>
            <a:fld id="{4700FFF6-524A-4D44-B33C-C6A31F2EC938}" type="slidenum">
              <a:rPr lang="en-US" smtClean="0"/>
              <a:t>1</a:t>
            </a:fld>
            <a:endParaRPr lang="en-US" dirty="0"/>
          </a:p>
        </p:txBody>
      </p:sp>
    </p:spTree>
    <p:extLst>
      <p:ext uri="{BB962C8B-B14F-4D97-AF65-F5344CB8AC3E}">
        <p14:creationId xmlns:p14="http://schemas.microsoft.com/office/powerpoint/2010/main" val="151154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Source:</a:t>
            </a:r>
            <a:r>
              <a:rPr lang="en-US" baseline="0" dirty="0"/>
              <a:t> </a:t>
            </a:r>
            <a:r>
              <a:rPr lang="en-US" dirty="0"/>
              <a:t>https://www.osha.gov/heat-exposure/illness-first-aid</a:t>
            </a:r>
          </a:p>
          <a:p>
            <a:endParaRPr lang="en-US" dirty="0"/>
          </a:p>
        </p:txBody>
      </p:sp>
      <p:sp>
        <p:nvSpPr>
          <p:cNvPr id="4" name="Slide Number Placeholder 3"/>
          <p:cNvSpPr>
            <a:spLocks noGrp="1"/>
          </p:cNvSpPr>
          <p:nvPr>
            <p:ph type="sldNum" sz="quarter" idx="5"/>
          </p:nvPr>
        </p:nvSpPr>
        <p:spPr/>
        <p:txBody>
          <a:bodyPr/>
          <a:lstStyle/>
          <a:p>
            <a:fld id="{354E4B42-6FB9-46FF-9BF3-E76906A8CC40}" type="slidenum">
              <a:rPr lang="en-US" smtClean="0"/>
              <a:t>10</a:t>
            </a:fld>
            <a:endParaRPr lang="en-US"/>
          </a:p>
        </p:txBody>
      </p:sp>
    </p:spTree>
    <p:extLst>
      <p:ext uri="{BB962C8B-B14F-4D97-AF65-F5344CB8AC3E}">
        <p14:creationId xmlns:p14="http://schemas.microsoft.com/office/powerpoint/2010/main" val="329466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11</a:t>
            </a:fld>
            <a:endParaRPr lang="en-US" dirty="0"/>
          </a:p>
        </p:txBody>
      </p:sp>
    </p:spTree>
    <p:extLst>
      <p:ext uri="{BB962C8B-B14F-4D97-AF65-F5344CB8AC3E}">
        <p14:creationId xmlns:p14="http://schemas.microsoft.com/office/powerpoint/2010/main" val="4051083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12</a:t>
            </a:fld>
            <a:endParaRPr lang="en-US" dirty="0"/>
          </a:p>
        </p:txBody>
      </p:sp>
    </p:spTree>
    <p:extLst>
      <p:ext uri="{BB962C8B-B14F-4D97-AF65-F5344CB8AC3E}">
        <p14:creationId xmlns:p14="http://schemas.microsoft.com/office/powerpoint/2010/main" val="127877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Criteria for a Recommended Standard: Occupational Exposure to Heat and Hot Environments: https://www.cdc.gov/niosh/docs/2016-106/</a:t>
            </a:r>
          </a:p>
        </p:txBody>
      </p:sp>
      <p:sp>
        <p:nvSpPr>
          <p:cNvPr id="4" name="Slide Number Placeholder 3"/>
          <p:cNvSpPr>
            <a:spLocks noGrp="1"/>
          </p:cNvSpPr>
          <p:nvPr>
            <p:ph type="sldNum" sz="quarter" idx="10"/>
          </p:nvPr>
        </p:nvSpPr>
        <p:spPr/>
        <p:txBody>
          <a:bodyPr/>
          <a:lstStyle/>
          <a:p>
            <a:fld id="{AEB3B4AB-C7BC-2F44-87CB-40F8A6C0B7ED}" type="slidenum">
              <a:rPr lang="en-US" smtClean="0"/>
              <a:t>13</a:t>
            </a:fld>
            <a:endParaRPr lang="en-US" dirty="0"/>
          </a:p>
        </p:txBody>
      </p:sp>
    </p:spTree>
    <p:extLst>
      <p:ext uri="{BB962C8B-B14F-4D97-AF65-F5344CB8AC3E}">
        <p14:creationId xmlns:p14="http://schemas.microsoft.com/office/powerpoint/2010/main" val="218917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5205.0110 INDOOR VENTILATION AND TEMPERATURE IN PLACES OF EMPLOYMENT:</a:t>
            </a:r>
            <a:r>
              <a:rPr lang="en-US" baseline="0" dirty="0"/>
              <a:t> </a:t>
            </a:r>
            <a:r>
              <a:rPr lang="en-US" dirty="0"/>
              <a:t>https://www.revisor.mn.gov/rules/5205.0110/</a:t>
            </a:r>
          </a:p>
        </p:txBody>
      </p:sp>
      <p:sp>
        <p:nvSpPr>
          <p:cNvPr id="4" name="Slide Number Placeholder 3"/>
          <p:cNvSpPr>
            <a:spLocks noGrp="1"/>
          </p:cNvSpPr>
          <p:nvPr>
            <p:ph type="sldNum" sz="quarter" idx="10"/>
          </p:nvPr>
        </p:nvSpPr>
        <p:spPr/>
        <p:txBody>
          <a:bodyPr/>
          <a:lstStyle/>
          <a:p>
            <a:fld id="{AEB3B4AB-C7BC-2F44-87CB-40F8A6C0B7ED}" type="slidenum">
              <a:rPr lang="en-US" smtClean="0"/>
              <a:t>15</a:t>
            </a:fld>
            <a:endParaRPr lang="en-US" dirty="0"/>
          </a:p>
        </p:txBody>
      </p:sp>
    </p:spTree>
    <p:extLst>
      <p:ext uri="{BB962C8B-B14F-4D97-AF65-F5344CB8AC3E}">
        <p14:creationId xmlns:p14="http://schemas.microsoft.com/office/powerpoint/2010/main" val="331086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NIOSH</a:t>
            </a:r>
          </a:p>
        </p:txBody>
      </p:sp>
      <p:sp>
        <p:nvSpPr>
          <p:cNvPr id="4" name="Slide Number Placeholder 3"/>
          <p:cNvSpPr>
            <a:spLocks noGrp="1"/>
          </p:cNvSpPr>
          <p:nvPr>
            <p:ph type="sldNum" sz="quarter" idx="5"/>
          </p:nvPr>
        </p:nvSpPr>
        <p:spPr/>
        <p:txBody>
          <a:bodyPr/>
          <a:lstStyle/>
          <a:p>
            <a:fld id="{AEB3B4AB-C7BC-2F44-87CB-40F8A6C0B7ED}" type="slidenum">
              <a:rPr lang="en-US" smtClean="0"/>
              <a:t>16</a:t>
            </a:fld>
            <a:endParaRPr lang="en-US" dirty="0"/>
          </a:p>
        </p:txBody>
      </p:sp>
    </p:spTree>
    <p:extLst>
      <p:ext uri="{BB962C8B-B14F-4D97-AF65-F5344CB8AC3E}">
        <p14:creationId xmlns:p14="http://schemas.microsoft.com/office/powerpoint/2010/main" val="76600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https://www.osha.gov/heat-exposure/protecting-new-workers</a:t>
            </a:r>
          </a:p>
          <a:p>
            <a:r>
              <a:rPr lang="en-US" dirty="0"/>
              <a:t>Photo: OSHA</a:t>
            </a:r>
          </a:p>
        </p:txBody>
      </p:sp>
      <p:sp>
        <p:nvSpPr>
          <p:cNvPr id="4" name="Slide Number Placeholder 3"/>
          <p:cNvSpPr>
            <a:spLocks noGrp="1"/>
          </p:cNvSpPr>
          <p:nvPr>
            <p:ph type="sldNum" sz="quarter" idx="10"/>
          </p:nvPr>
        </p:nvSpPr>
        <p:spPr/>
        <p:txBody>
          <a:bodyPr/>
          <a:lstStyle/>
          <a:p>
            <a:fld id="{AEB3B4AB-C7BC-2F44-87CB-40F8A6C0B7ED}" type="slidenum">
              <a:rPr lang="en-US" smtClean="0"/>
              <a:t>18</a:t>
            </a:fld>
            <a:endParaRPr lang="en-US" dirty="0"/>
          </a:p>
        </p:txBody>
      </p:sp>
    </p:spTree>
    <p:extLst>
      <p:ext uri="{BB962C8B-B14F-4D97-AF65-F5344CB8AC3E}">
        <p14:creationId xmlns:p14="http://schemas.microsoft.com/office/powerpoint/2010/main" val="3472825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Source: https://www.osha.gov/heat-exposure/protecting-new-workers</a:t>
            </a:r>
          </a:p>
        </p:txBody>
      </p:sp>
      <p:sp>
        <p:nvSpPr>
          <p:cNvPr id="4" name="Slide Number Placeholder 3"/>
          <p:cNvSpPr>
            <a:spLocks noGrp="1"/>
          </p:cNvSpPr>
          <p:nvPr>
            <p:ph type="sldNum" sz="quarter" idx="10"/>
          </p:nvPr>
        </p:nvSpPr>
        <p:spPr/>
        <p:txBody>
          <a:bodyPr/>
          <a:lstStyle/>
          <a:p>
            <a:fld id="{AEB3B4AB-C7BC-2F44-87CB-40F8A6C0B7ED}" type="slidenum">
              <a:rPr lang="en-US" smtClean="0"/>
              <a:t>19</a:t>
            </a:fld>
            <a:endParaRPr lang="en-US" dirty="0"/>
          </a:p>
        </p:txBody>
      </p:sp>
    </p:spTree>
    <p:extLst>
      <p:ext uri="{BB962C8B-B14F-4D97-AF65-F5344CB8AC3E}">
        <p14:creationId xmlns:p14="http://schemas.microsoft.com/office/powerpoint/2010/main" val="1080693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Source: https://www.osha.gov/heat-exposure/protecting-new-workers</a:t>
            </a:r>
          </a:p>
          <a:p>
            <a:r>
              <a:rPr lang="en-US" b="0" dirty="0"/>
              <a:t>Graphic: OSHA</a:t>
            </a:r>
          </a:p>
          <a:p>
            <a:endParaRPr lang="en-US" dirty="0"/>
          </a:p>
          <a:p>
            <a:endParaRPr lang="en-US" dirty="0"/>
          </a:p>
          <a:p>
            <a:endParaRPr lang="en-US"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20</a:t>
            </a:fld>
            <a:endParaRPr lang="en-US" dirty="0"/>
          </a:p>
        </p:txBody>
      </p:sp>
    </p:spTree>
    <p:extLst>
      <p:ext uri="{BB962C8B-B14F-4D97-AF65-F5344CB8AC3E}">
        <p14:creationId xmlns:p14="http://schemas.microsoft.com/office/powerpoint/2010/main" val="1246251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OSHA</a:t>
            </a:r>
          </a:p>
          <a:p>
            <a:r>
              <a:rPr lang="en-US" dirty="0"/>
              <a:t>Sources: https://www.osha.gov/otm/section-3-health-hazards/chapter-4</a:t>
            </a:r>
          </a:p>
          <a:p>
            <a:r>
              <a:rPr lang="en-US" dirty="0"/>
              <a:t>https://www.osha.gov/heat-exposure/hazards</a:t>
            </a:r>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21</a:t>
            </a:fld>
            <a:endParaRPr lang="en-US" dirty="0"/>
          </a:p>
        </p:txBody>
      </p:sp>
    </p:spTree>
    <p:extLst>
      <p:ext uri="{BB962C8B-B14F-4D97-AF65-F5344CB8AC3E}">
        <p14:creationId xmlns:p14="http://schemas.microsoft.com/office/powerpoint/2010/main" val="75338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2</a:t>
            </a:fld>
            <a:endParaRPr lang="en-US" dirty="0"/>
          </a:p>
        </p:txBody>
      </p:sp>
    </p:spTree>
    <p:extLst>
      <p:ext uri="{BB962C8B-B14F-4D97-AF65-F5344CB8AC3E}">
        <p14:creationId xmlns:p14="http://schemas.microsoft.com/office/powerpoint/2010/main" val="3058690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65887">
              <a:defRPr/>
            </a:pPr>
            <a:r>
              <a:rPr lang="en-US" b="0" dirty="0"/>
              <a:t>Sources: https://www.osha.gov/heat-exposure/training</a:t>
            </a:r>
          </a:p>
          <a:p>
            <a:pPr defTabSz="465887">
              <a:defRPr/>
            </a:pPr>
            <a:r>
              <a:rPr lang="en-US" b="0" dirty="0"/>
              <a:t>https://www.cdc.gov/niosh/topics/heatstress/recommendations.html</a:t>
            </a:r>
          </a:p>
          <a:p>
            <a:pPr defTabSz="465887">
              <a:defRPr/>
            </a:pPr>
            <a:r>
              <a:rPr lang="en-US" b="0" dirty="0"/>
              <a:t>Photo: OSHA</a:t>
            </a:r>
          </a:p>
        </p:txBody>
      </p:sp>
      <p:sp>
        <p:nvSpPr>
          <p:cNvPr id="4" name="Slide Number Placeholder 3"/>
          <p:cNvSpPr>
            <a:spLocks noGrp="1"/>
          </p:cNvSpPr>
          <p:nvPr>
            <p:ph type="sldNum" sz="quarter" idx="10"/>
          </p:nvPr>
        </p:nvSpPr>
        <p:spPr/>
        <p:txBody>
          <a:bodyPr/>
          <a:lstStyle/>
          <a:p>
            <a:fld id="{AEB3B4AB-C7BC-2F44-87CB-40F8A6C0B7ED}" type="slidenum">
              <a:rPr lang="en-US" smtClean="0"/>
              <a:t>24</a:t>
            </a:fld>
            <a:endParaRPr lang="en-US" dirty="0"/>
          </a:p>
        </p:txBody>
      </p:sp>
    </p:spTree>
    <p:extLst>
      <p:ext uri="{BB962C8B-B14F-4D97-AF65-F5344CB8AC3E}">
        <p14:creationId xmlns:p14="http://schemas.microsoft.com/office/powerpoint/2010/main" val="3793399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Source: https://www.osha.gov/heat-exposure/controls</a:t>
            </a:r>
          </a:p>
          <a:p>
            <a:r>
              <a:rPr lang="en-US" b="0" dirty="0"/>
              <a:t>Photo: OSHA</a:t>
            </a:r>
          </a:p>
          <a:p>
            <a:endParaRPr lang="en-US" b="0" dirty="0"/>
          </a:p>
          <a:p>
            <a:endParaRPr lang="en-US" b="1" dirty="0"/>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25</a:t>
            </a:fld>
            <a:endParaRPr lang="en-US" dirty="0"/>
          </a:p>
        </p:txBody>
      </p:sp>
    </p:spTree>
    <p:extLst>
      <p:ext uri="{BB962C8B-B14F-4D97-AF65-F5344CB8AC3E}">
        <p14:creationId xmlns:p14="http://schemas.microsoft.com/office/powerpoint/2010/main" val="4199583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r>
              <a:rPr lang="en-US" baseline="0" dirty="0"/>
              <a:t> </a:t>
            </a:r>
            <a:r>
              <a:rPr lang="en-US" dirty="0"/>
              <a:t>https://www.cdc.gov/niosh/topics/heatstress/recommendations.html</a:t>
            </a:r>
          </a:p>
          <a:p>
            <a:r>
              <a:rPr lang="en-US" dirty="0"/>
              <a:t>https://www.osha.gov/heat-exposure/controls</a:t>
            </a:r>
          </a:p>
          <a:p>
            <a:r>
              <a:rPr lang="en-US" dirty="0"/>
              <a:t>Photo: OSHA</a:t>
            </a:r>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26</a:t>
            </a:fld>
            <a:endParaRPr lang="en-US" dirty="0"/>
          </a:p>
        </p:txBody>
      </p:sp>
    </p:spTree>
    <p:extLst>
      <p:ext uri="{BB962C8B-B14F-4D97-AF65-F5344CB8AC3E}">
        <p14:creationId xmlns:p14="http://schemas.microsoft.com/office/powerpoint/2010/main" val="2217226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NIOSH</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B3B4AB-C7BC-2F44-87CB-40F8A6C0B7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0273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NIOSH</a:t>
            </a:r>
          </a:p>
        </p:txBody>
      </p:sp>
      <p:sp>
        <p:nvSpPr>
          <p:cNvPr id="4" name="Slide Number Placeholder 3"/>
          <p:cNvSpPr>
            <a:spLocks noGrp="1"/>
          </p:cNvSpPr>
          <p:nvPr>
            <p:ph type="sldNum" sz="quarter" idx="5"/>
          </p:nvPr>
        </p:nvSpPr>
        <p:spPr/>
        <p:txBody>
          <a:bodyPr/>
          <a:lstStyle/>
          <a:p>
            <a:fld id="{AEB3B4AB-C7BC-2F44-87CB-40F8A6C0B7ED}" type="slidenum">
              <a:rPr lang="en-US" smtClean="0"/>
              <a:t>28</a:t>
            </a:fld>
            <a:endParaRPr lang="en-US" dirty="0"/>
          </a:p>
        </p:txBody>
      </p:sp>
    </p:spTree>
    <p:extLst>
      <p:ext uri="{BB962C8B-B14F-4D97-AF65-F5344CB8AC3E}">
        <p14:creationId xmlns:p14="http://schemas.microsoft.com/office/powerpoint/2010/main" val="4129653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OSHA</a:t>
            </a:r>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29</a:t>
            </a:fld>
            <a:endParaRPr lang="en-US" dirty="0"/>
          </a:p>
        </p:txBody>
      </p:sp>
    </p:spTree>
    <p:extLst>
      <p:ext uri="{BB962C8B-B14F-4D97-AF65-F5344CB8AC3E}">
        <p14:creationId xmlns:p14="http://schemas.microsoft.com/office/powerpoint/2010/main" val="3335858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https://www.cdc.gov/niosh/topics/heatstress/heat_burden.html</a:t>
            </a:r>
          </a:p>
        </p:txBody>
      </p:sp>
      <p:sp>
        <p:nvSpPr>
          <p:cNvPr id="4" name="Slide Number Placeholder 3"/>
          <p:cNvSpPr>
            <a:spLocks noGrp="1"/>
          </p:cNvSpPr>
          <p:nvPr>
            <p:ph type="sldNum" sz="quarter" idx="10"/>
          </p:nvPr>
        </p:nvSpPr>
        <p:spPr/>
        <p:txBody>
          <a:bodyPr/>
          <a:lstStyle/>
          <a:p>
            <a:fld id="{AEB3B4AB-C7BC-2F44-87CB-40F8A6C0B7ED}" type="slidenum">
              <a:rPr lang="en-US" smtClean="0"/>
              <a:t>30</a:t>
            </a:fld>
            <a:endParaRPr lang="en-US" dirty="0"/>
          </a:p>
        </p:txBody>
      </p:sp>
    </p:spTree>
    <p:extLst>
      <p:ext uri="{BB962C8B-B14F-4D97-AF65-F5344CB8AC3E}">
        <p14:creationId xmlns:p14="http://schemas.microsoft.com/office/powerpoint/2010/main" val="3534967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https://www.cdc.gov/niosh/topics/heatstress/heat_burden.html</a:t>
            </a:r>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31</a:t>
            </a:fld>
            <a:endParaRPr lang="en-US" dirty="0"/>
          </a:p>
        </p:txBody>
      </p:sp>
    </p:spTree>
    <p:extLst>
      <p:ext uri="{BB962C8B-B14F-4D97-AF65-F5344CB8AC3E}">
        <p14:creationId xmlns:p14="http://schemas.microsoft.com/office/powerpoint/2010/main" val="1595339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Sources: https://www.cdc.gov/niosh/topics/heatstress/heat_burden.html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https://www.osha.gov/heat-exposure/controls</a:t>
            </a:r>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32</a:t>
            </a:fld>
            <a:endParaRPr lang="en-US" dirty="0"/>
          </a:p>
        </p:txBody>
      </p:sp>
    </p:spTree>
    <p:extLst>
      <p:ext uri="{BB962C8B-B14F-4D97-AF65-F5344CB8AC3E}">
        <p14:creationId xmlns:p14="http://schemas.microsoft.com/office/powerpoint/2010/main" val="3506145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Sources: https://www.cdc.gov/niosh/topics/heatstress/heat_burden.html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https://www.osha.gov/heat-exposure/controls</a:t>
            </a:r>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33</a:t>
            </a:fld>
            <a:endParaRPr lang="en-US" dirty="0"/>
          </a:p>
        </p:txBody>
      </p:sp>
    </p:spTree>
    <p:extLst>
      <p:ext uri="{BB962C8B-B14F-4D97-AF65-F5344CB8AC3E}">
        <p14:creationId xmlns:p14="http://schemas.microsoft.com/office/powerpoint/2010/main" val="22314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4700FFF6-524A-4D44-B33C-C6A31F2EC938}" type="slidenum">
              <a:rPr lang="en-US" smtClean="0"/>
              <a:t>3</a:t>
            </a:fld>
            <a:endParaRPr lang="en-US" dirty="0"/>
          </a:p>
        </p:txBody>
      </p:sp>
    </p:spTree>
    <p:extLst>
      <p:ext uri="{BB962C8B-B14F-4D97-AF65-F5344CB8AC3E}">
        <p14:creationId xmlns:p14="http://schemas.microsoft.com/office/powerpoint/2010/main" val="1185779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https://www.osha.gov/otm/section-3-health-hazards/chapter-4</a:t>
            </a:r>
          </a:p>
          <a:p>
            <a:r>
              <a:rPr lang="en-US" dirty="0"/>
              <a:t>https://www.osha.gov/heat-exposure/planning</a:t>
            </a:r>
          </a:p>
          <a:p>
            <a:endParaRPr lang="en-US" dirty="0"/>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34</a:t>
            </a:fld>
            <a:endParaRPr lang="en-US" dirty="0"/>
          </a:p>
        </p:txBody>
      </p:sp>
    </p:spTree>
    <p:extLst>
      <p:ext uri="{BB962C8B-B14F-4D97-AF65-F5344CB8AC3E}">
        <p14:creationId xmlns:p14="http://schemas.microsoft.com/office/powerpoint/2010/main" val="3777685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OSHA</a:t>
            </a:r>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38</a:t>
            </a:fld>
            <a:endParaRPr lang="en-US" dirty="0"/>
          </a:p>
        </p:txBody>
      </p:sp>
    </p:spTree>
    <p:extLst>
      <p:ext uri="{BB962C8B-B14F-4D97-AF65-F5344CB8AC3E}">
        <p14:creationId xmlns:p14="http://schemas.microsoft.com/office/powerpoint/2010/main" val="3125189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OSHA</a:t>
            </a:r>
          </a:p>
          <a:p>
            <a:r>
              <a:rPr lang="en-US" dirty="0"/>
              <a:t>Source: https://www.osha.gov/winter-weather/cold-stress</a:t>
            </a:r>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39</a:t>
            </a:fld>
            <a:endParaRPr lang="en-US" dirty="0"/>
          </a:p>
        </p:txBody>
      </p:sp>
    </p:spTree>
    <p:extLst>
      <p:ext uri="{BB962C8B-B14F-4D97-AF65-F5344CB8AC3E}">
        <p14:creationId xmlns:p14="http://schemas.microsoft.com/office/powerpoint/2010/main" val="1128869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62762-4A57-42E8-AA28-3D1E3F0E7995}" type="slidenum">
              <a:rPr lang="en-US"/>
              <a:pPr/>
              <a:t>40</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3050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CDC</a:t>
            </a:r>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41</a:t>
            </a:fld>
            <a:endParaRPr lang="en-US" dirty="0"/>
          </a:p>
        </p:txBody>
      </p:sp>
    </p:spTree>
    <p:extLst>
      <p:ext uri="{BB962C8B-B14F-4D97-AF65-F5344CB8AC3E}">
        <p14:creationId xmlns:p14="http://schemas.microsoft.com/office/powerpoint/2010/main" val="4093320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7DDB4-AA33-44E6-B843-F765DEF96D29}" type="slidenum">
              <a:rPr lang="en-US"/>
              <a:pPr/>
              <a:t>42</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7234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20A09-1426-4042-B854-FA530D3CD6B5}" type="slidenum">
              <a:rPr lang="en-US"/>
              <a:pPr/>
              <a:t>43</a:t>
            </a:fld>
            <a:endParaRPr lang="en-US"/>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1762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4E9E2-C077-4401-96E0-106593ADD507}" type="slidenum">
              <a:rPr lang="en-US"/>
              <a:pPr/>
              <a:t>44</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0571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https://www.osha.gov/emergency-preparedness/guides/cold-stress</a:t>
            </a:r>
          </a:p>
          <a:p>
            <a:r>
              <a:rPr lang="en-US" dirty="0"/>
              <a:t>https://www.cdc.gov/niosh/topics/coldstress/recommendations.html</a:t>
            </a:r>
          </a:p>
        </p:txBody>
      </p:sp>
      <p:sp>
        <p:nvSpPr>
          <p:cNvPr id="4" name="Slide Number Placeholder 3"/>
          <p:cNvSpPr>
            <a:spLocks noGrp="1"/>
          </p:cNvSpPr>
          <p:nvPr>
            <p:ph type="sldNum" sz="quarter" idx="10"/>
          </p:nvPr>
        </p:nvSpPr>
        <p:spPr/>
        <p:txBody>
          <a:bodyPr/>
          <a:lstStyle/>
          <a:p>
            <a:fld id="{AEB3B4AB-C7BC-2F44-87CB-40F8A6C0B7ED}" type="slidenum">
              <a:rPr lang="en-US" smtClean="0"/>
              <a:t>45</a:t>
            </a:fld>
            <a:endParaRPr lang="en-US" dirty="0"/>
          </a:p>
        </p:txBody>
      </p:sp>
    </p:spTree>
    <p:extLst>
      <p:ext uri="{BB962C8B-B14F-4D97-AF65-F5344CB8AC3E}">
        <p14:creationId xmlns:p14="http://schemas.microsoft.com/office/powerpoint/2010/main" val="208668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OSHA</a:t>
            </a:r>
          </a:p>
        </p:txBody>
      </p:sp>
      <p:sp>
        <p:nvSpPr>
          <p:cNvPr id="4" name="Slide Number Placeholder 3"/>
          <p:cNvSpPr>
            <a:spLocks noGrp="1"/>
          </p:cNvSpPr>
          <p:nvPr>
            <p:ph type="sldNum" sz="quarter" idx="10"/>
          </p:nvPr>
        </p:nvSpPr>
        <p:spPr/>
        <p:txBody>
          <a:bodyPr/>
          <a:lstStyle/>
          <a:p>
            <a:fld id="{AEB3B4AB-C7BC-2F44-87CB-40F8A6C0B7ED}" type="slidenum">
              <a:rPr lang="en-US" smtClean="0"/>
              <a:t>46</a:t>
            </a:fld>
            <a:endParaRPr lang="en-US" dirty="0"/>
          </a:p>
        </p:txBody>
      </p:sp>
    </p:spTree>
    <p:extLst>
      <p:ext uri="{BB962C8B-B14F-4D97-AF65-F5344CB8AC3E}">
        <p14:creationId xmlns:p14="http://schemas.microsoft.com/office/powerpoint/2010/main" val="2633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B3B4AB-C7BC-2F44-87CB-40F8A6C0B7ED}" type="slidenum">
              <a:rPr lang="en-US" smtClean="0"/>
              <a:t>4</a:t>
            </a:fld>
            <a:endParaRPr lang="en-US" dirty="0"/>
          </a:p>
        </p:txBody>
      </p:sp>
    </p:spTree>
    <p:extLst>
      <p:ext uri="{BB962C8B-B14F-4D97-AF65-F5344CB8AC3E}">
        <p14:creationId xmlns:p14="http://schemas.microsoft.com/office/powerpoint/2010/main" val="3738737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https://www.osha.gov/winter-weather/cold-stress</a:t>
            </a:r>
          </a:p>
          <a:p>
            <a:r>
              <a:rPr lang="en-US" dirty="0"/>
              <a:t>https://www.cdc.gov/niosh/topics/coldstress/recommendations.html</a:t>
            </a:r>
          </a:p>
          <a:p>
            <a:r>
              <a:rPr lang="en-US" dirty="0"/>
              <a:t>Photo: OSHA</a:t>
            </a:r>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47</a:t>
            </a:fld>
            <a:endParaRPr lang="en-US" dirty="0"/>
          </a:p>
        </p:txBody>
      </p:sp>
    </p:spTree>
    <p:extLst>
      <p:ext uri="{BB962C8B-B14F-4D97-AF65-F5344CB8AC3E}">
        <p14:creationId xmlns:p14="http://schemas.microsoft.com/office/powerpoint/2010/main" val="2129916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CDC</a:t>
            </a:r>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48</a:t>
            </a:fld>
            <a:endParaRPr lang="en-US" dirty="0"/>
          </a:p>
        </p:txBody>
      </p:sp>
    </p:spTree>
    <p:extLst>
      <p:ext uri="{BB962C8B-B14F-4D97-AF65-F5344CB8AC3E}">
        <p14:creationId xmlns:p14="http://schemas.microsoft.com/office/powerpoint/2010/main" val="3785127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OSHA</a:t>
            </a:r>
          </a:p>
          <a:p>
            <a:r>
              <a:rPr lang="en-US" dirty="0"/>
              <a:t>Sources: https://www.cdc.gov/niosh/topics/coldstress/recommendations.html</a:t>
            </a:r>
          </a:p>
          <a:p>
            <a:r>
              <a:rPr lang="en-US" dirty="0"/>
              <a:t>https://www.osha.gov/winter-weather/preparedness</a:t>
            </a:r>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49</a:t>
            </a:fld>
            <a:endParaRPr lang="en-US" dirty="0"/>
          </a:p>
        </p:txBody>
      </p:sp>
    </p:spTree>
    <p:extLst>
      <p:ext uri="{BB962C8B-B14F-4D97-AF65-F5344CB8AC3E}">
        <p14:creationId xmlns:p14="http://schemas.microsoft.com/office/powerpoint/2010/main" val="3312360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NIOSH</a:t>
            </a:r>
          </a:p>
          <a:p>
            <a:r>
              <a:rPr lang="en-US" baseline="0" dirty="0"/>
              <a:t>Source: https://www.osha.gov/winter-weather/preparedness</a:t>
            </a:r>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50</a:t>
            </a:fld>
            <a:endParaRPr lang="en-US" dirty="0"/>
          </a:p>
        </p:txBody>
      </p:sp>
    </p:spTree>
    <p:extLst>
      <p:ext uri="{BB962C8B-B14F-4D97-AF65-F5344CB8AC3E}">
        <p14:creationId xmlns:p14="http://schemas.microsoft.com/office/powerpoint/2010/main" val="19873145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https://www.osha.gov/winter-weather/hazards</a:t>
            </a:r>
          </a:p>
          <a:p>
            <a:r>
              <a:rPr lang="en-US" dirty="0"/>
              <a:t>Photo: OSHA</a:t>
            </a:r>
          </a:p>
        </p:txBody>
      </p:sp>
      <p:sp>
        <p:nvSpPr>
          <p:cNvPr id="4" name="Slide Number Placeholder 3"/>
          <p:cNvSpPr>
            <a:spLocks noGrp="1"/>
          </p:cNvSpPr>
          <p:nvPr>
            <p:ph type="sldNum" sz="quarter" idx="10"/>
          </p:nvPr>
        </p:nvSpPr>
        <p:spPr/>
        <p:txBody>
          <a:bodyPr/>
          <a:lstStyle/>
          <a:p>
            <a:fld id="{AEB3B4AB-C7BC-2F44-87CB-40F8A6C0B7ED}" type="slidenum">
              <a:rPr lang="en-US" smtClean="0"/>
              <a:t>51</a:t>
            </a:fld>
            <a:endParaRPr lang="en-US" dirty="0"/>
          </a:p>
        </p:txBody>
      </p:sp>
    </p:spTree>
    <p:extLst>
      <p:ext uri="{BB962C8B-B14F-4D97-AF65-F5344CB8AC3E}">
        <p14:creationId xmlns:p14="http://schemas.microsoft.com/office/powerpoint/2010/main" val="1071086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52</a:t>
            </a:fld>
            <a:endParaRPr lang="en-US" dirty="0"/>
          </a:p>
        </p:txBody>
      </p:sp>
    </p:spTree>
    <p:extLst>
      <p:ext uri="{BB962C8B-B14F-4D97-AF65-F5344CB8AC3E}">
        <p14:creationId xmlns:p14="http://schemas.microsoft.com/office/powerpoint/2010/main" val="2190443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53</a:t>
            </a:fld>
            <a:endParaRPr lang="en-US" dirty="0"/>
          </a:p>
        </p:txBody>
      </p:sp>
    </p:spTree>
    <p:extLst>
      <p:ext uri="{BB962C8B-B14F-4D97-AF65-F5344CB8AC3E}">
        <p14:creationId xmlns:p14="http://schemas.microsoft.com/office/powerpoint/2010/main" val="190160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OSHA</a:t>
            </a:r>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5</a:t>
            </a:fld>
            <a:endParaRPr lang="en-US" dirty="0"/>
          </a:p>
        </p:txBody>
      </p:sp>
    </p:spTree>
    <p:extLst>
      <p:ext uri="{BB962C8B-B14F-4D97-AF65-F5344CB8AC3E}">
        <p14:creationId xmlns:p14="http://schemas.microsoft.com/office/powerpoint/2010/main" val="22370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Image credit: NIOSH</a:t>
            </a:r>
          </a:p>
        </p:txBody>
      </p:sp>
      <p:sp>
        <p:nvSpPr>
          <p:cNvPr id="4" name="Slide Number Placeholder 3"/>
          <p:cNvSpPr>
            <a:spLocks noGrp="1"/>
          </p:cNvSpPr>
          <p:nvPr>
            <p:ph type="sldNum" sz="quarter" idx="10"/>
          </p:nvPr>
        </p:nvSpPr>
        <p:spPr/>
        <p:txBody>
          <a:bodyPr/>
          <a:lstStyle/>
          <a:p>
            <a:fld id="{AEB3B4AB-C7BC-2F44-87CB-40F8A6C0B7ED}" type="slidenum">
              <a:rPr lang="en-US" smtClean="0"/>
              <a:t>6</a:t>
            </a:fld>
            <a:endParaRPr lang="en-US" dirty="0"/>
          </a:p>
        </p:txBody>
      </p:sp>
    </p:spTree>
    <p:extLst>
      <p:ext uri="{BB962C8B-B14F-4D97-AF65-F5344CB8AC3E}">
        <p14:creationId xmlns:p14="http://schemas.microsoft.com/office/powerpoint/2010/main" val="365417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65887">
              <a:defRPr/>
            </a:pPr>
            <a:r>
              <a:rPr lang="en-US" dirty="0"/>
              <a:t>Photo: OSHA</a:t>
            </a:r>
          </a:p>
          <a:p>
            <a:pPr defTabSz="465887">
              <a:defRPr/>
            </a:pPr>
            <a:r>
              <a:rPr lang="en-US" dirty="0"/>
              <a:t>Source: https://www.osha.gov/heat-exposure/illness-first-aid</a:t>
            </a:r>
          </a:p>
          <a:p>
            <a:pPr defTabSz="465887">
              <a:defRPr/>
            </a:pPr>
            <a:endParaRPr lang="en-US" dirty="0"/>
          </a:p>
          <a:p>
            <a:pPr defTabSz="465887">
              <a:defRPr/>
            </a:pPr>
            <a:endParaRPr lang="en-US" altLang="en-US" dirty="0"/>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7</a:t>
            </a:fld>
            <a:endParaRPr lang="en-US" dirty="0"/>
          </a:p>
        </p:txBody>
      </p:sp>
    </p:spTree>
    <p:extLst>
      <p:ext uri="{BB962C8B-B14F-4D97-AF65-F5344CB8AC3E}">
        <p14:creationId xmlns:p14="http://schemas.microsoft.com/office/powerpoint/2010/main" val="14780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https://www.osha.gov/heat-exposure/illness-first-aid</a:t>
            </a:r>
          </a:p>
          <a:p>
            <a:r>
              <a:rPr lang="en-US" dirty="0"/>
              <a:t>Facilitator note: The term for loss of consciousness due to heat is Heat Syncope. The term for muscle tissue breakdown due to heat is Rhabdomyolysis.</a:t>
            </a:r>
          </a:p>
        </p:txBody>
      </p:sp>
      <p:sp>
        <p:nvSpPr>
          <p:cNvPr id="4" name="Slide Number Placeholder 3"/>
          <p:cNvSpPr>
            <a:spLocks noGrp="1"/>
          </p:cNvSpPr>
          <p:nvPr>
            <p:ph type="sldNum" sz="quarter" idx="10"/>
          </p:nvPr>
        </p:nvSpPr>
        <p:spPr/>
        <p:txBody>
          <a:bodyPr/>
          <a:lstStyle/>
          <a:p>
            <a:fld id="{AEB3B4AB-C7BC-2F44-87CB-40F8A6C0B7ED}" type="slidenum">
              <a:rPr lang="en-US" smtClean="0"/>
              <a:t>8</a:t>
            </a:fld>
            <a:endParaRPr lang="en-US" dirty="0"/>
          </a:p>
        </p:txBody>
      </p:sp>
    </p:spTree>
    <p:extLst>
      <p:ext uri="{BB962C8B-B14F-4D97-AF65-F5344CB8AC3E}">
        <p14:creationId xmlns:p14="http://schemas.microsoft.com/office/powerpoint/2010/main" val="156024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Source: https://www.osha.gov/heat-exposure/illness-first-aid</a:t>
            </a:r>
          </a:p>
          <a:p>
            <a:endParaRPr lang="en-US" dirty="0"/>
          </a:p>
        </p:txBody>
      </p:sp>
      <p:sp>
        <p:nvSpPr>
          <p:cNvPr id="4" name="Slide Number Placeholder 3"/>
          <p:cNvSpPr>
            <a:spLocks noGrp="1"/>
          </p:cNvSpPr>
          <p:nvPr>
            <p:ph type="sldNum" sz="quarter" idx="10"/>
          </p:nvPr>
        </p:nvSpPr>
        <p:spPr/>
        <p:txBody>
          <a:bodyPr/>
          <a:lstStyle/>
          <a:p>
            <a:fld id="{4700FFF6-524A-4D44-B33C-C6A31F2EC938}" type="slidenum">
              <a:rPr lang="en-US" smtClean="0"/>
              <a:t>9</a:t>
            </a:fld>
            <a:endParaRPr lang="en-US" dirty="0"/>
          </a:p>
        </p:txBody>
      </p:sp>
    </p:spTree>
    <p:extLst>
      <p:ext uri="{BB962C8B-B14F-4D97-AF65-F5344CB8AC3E}">
        <p14:creationId xmlns:p14="http://schemas.microsoft.com/office/powerpoint/2010/main" val="230911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1"/>
            <a:ext cx="12190645" cy="68572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000553"/>
            <a:ext cx="4011084" cy="691407"/>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000551"/>
            <a:ext cx="6815667" cy="54909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691957"/>
            <a:ext cx="4011084" cy="4799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30429"/>
            <a:ext cx="109728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921740"/>
            <a:ext cx="10972800" cy="4135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09600" y="5697167"/>
            <a:ext cx="10972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en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7BF2B7-8E13-4F4D-93D6-2B444EAE06EE}"/>
              </a:ext>
            </a:extLst>
          </p:cNvPr>
          <p:cNvSpPr>
            <a:spLocks noGrp="1"/>
          </p:cNvSpPr>
          <p:nvPr>
            <p:ph type="pic" sz="quarter" idx="14"/>
          </p:nvPr>
        </p:nvSpPr>
        <p:spPr/>
        <p:txBody>
          <a:bodyPr/>
          <a:lstStyle/>
          <a:p>
            <a:endParaRPr lang="en-US" dirty="0"/>
          </a:p>
        </p:txBody>
      </p:sp>
      <p:sp>
        <p:nvSpPr>
          <p:cNvPr id="7" name="Espace réservé du texte 11"/>
          <p:cNvSpPr>
            <a:spLocks noGrp="1"/>
          </p:cNvSpPr>
          <p:nvPr>
            <p:ph type="body" sz="quarter" idx="13" hasCustomPrompt="1"/>
          </p:nvPr>
        </p:nvSpPr>
        <p:spPr>
          <a:xfrm>
            <a:off x="310897" y="209916"/>
            <a:ext cx="462443" cy="259476"/>
          </a:xfrm>
        </p:spPr>
        <p:txBody>
          <a:bodyPr lIns="0" rIns="0"/>
          <a:lstStyle>
            <a:lvl1pPr algn="ctr">
              <a:defRPr sz="1200" b="0">
                <a:solidFill>
                  <a:schemeClr val="accent6"/>
                </a:solidFill>
              </a:defRPr>
            </a:lvl1pPr>
          </a:lstStyle>
          <a:p>
            <a:pPr lvl="0"/>
            <a:r>
              <a:rPr lang="en-GB" dirty="0"/>
              <a:t>01</a:t>
            </a:r>
          </a:p>
        </p:txBody>
      </p:sp>
      <p:sp>
        <p:nvSpPr>
          <p:cNvPr id="8" name="Title 1">
            <a:extLst>
              <a:ext uri="{FF2B5EF4-FFF2-40B4-BE49-F238E27FC236}">
                <a16:creationId xmlns:a16="http://schemas.microsoft.com/office/drawing/2014/main" id="{BA8D78A6-80E7-644C-B688-253173ACBE3D}"/>
              </a:ext>
            </a:extLst>
          </p:cNvPr>
          <p:cNvSpPr>
            <a:spLocks noGrp="1"/>
          </p:cNvSpPr>
          <p:nvPr>
            <p:ph type="title"/>
          </p:nvPr>
        </p:nvSpPr>
        <p:spPr>
          <a:xfrm>
            <a:off x="609600" y="999081"/>
            <a:ext cx="10972800" cy="540717"/>
          </a:xfrm>
        </p:spPr>
        <p:txBody>
          <a:bodyPr/>
          <a:lstStyle>
            <a:lvl1pPr>
              <a:lnSpc>
                <a:spcPct val="80000"/>
              </a:lnSpc>
              <a:defRPr>
                <a:solidFill>
                  <a:srgbClr val="C5203E"/>
                </a:solidFill>
              </a:defRPr>
            </a:lvl1pPr>
          </a:lstStyle>
          <a:p>
            <a:r>
              <a:rPr lang="en-US" dirty="0"/>
              <a:t>Click to edit Master title style</a:t>
            </a:r>
          </a:p>
        </p:txBody>
      </p:sp>
      <p:sp>
        <p:nvSpPr>
          <p:cNvPr id="10" name="Date Placeholder 3">
            <a:extLst>
              <a:ext uri="{FF2B5EF4-FFF2-40B4-BE49-F238E27FC236}">
                <a16:creationId xmlns:a16="http://schemas.microsoft.com/office/drawing/2014/main" id="{42253CC7-D0B0-D543-9305-90C0FA4A3D55}"/>
              </a:ext>
            </a:extLst>
          </p:cNvPr>
          <p:cNvSpPr>
            <a:spLocks noGrp="1"/>
          </p:cNvSpPr>
          <p:nvPr>
            <p:ph type="dt" sz="half" idx="10"/>
          </p:nvPr>
        </p:nvSpPr>
        <p:spPr>
          <a:xfrm>
            <a:off x="5889625" y="6491458"/>
            <a:ext cx="2844800" cy="365125"/>
          </a:xfrm>
          <a:prstGeom prst="rect">
            <a:avLst/>
          </a:prstGeom>
        </p:spPr>
        <p:txBody>
          <a:bodyPr/>
          <a:lstStyle/>
          <a:p>
            <a:endParaRPr lang="en-US" dirty="0"/>
          </a:p>
        </p:txBody>
      </p:sp>
      <p:sp>
        <p:nvSpPr>
          <p:cNvPr id="11" name="Footer Placeholder 4">
            <a:extLst>
              <a:ext uri="{FF2B5EF4-FFF2-40B4-BE49-F238E27FC236}">
                <a16:creationId xmlns:a16="http://schemas.microsoft.com/office/drawing/2014/main" id="{0D603BA5-1C99-3D4B-858F-87069D54BD48}"/>
              </a:ext>
            </a:extLst>
          </p:cNvPr>
          <p:cNvSpPr>
            <a:spLocks noGrp="1"/>
          </p:cNvSpPr>
          <p:nvPr>
            <p:ph type="ftr" sz="quarter" idx="11"/>
          </p:nvPr>
        </p:nvSpPr>
        <p:spPr>
          <a:xfrm>
            <a:off x="609600" y="6491458"/>
            <a:ext cx="3860800" cy="365125"/>
          </a:xfrm>
          <a:prstGeom prst="rect">
            <a:avLst/>
          </a:prstGeom>
        </p:spPr>
        <p:txBody>
          <a:bodyPr/>
          <a:lstStyle>
            <a:lvl1pPr>
              <a:defRPr/>
            </a:lvl1pPr>
          </a:lstStyle>
          <a:p>
            <a:endParaRPr lang="en-US" dirty="0"/>
          </a:p>
        </p:txBody>
      </p:sp>
      <p:sp>
        <p:nvSpPr>
          <p:cNvPr id="12" name="Slide Number Placeholder 5">
            <a:extLst>
              <a:ext uri="{FF2B5EF4-FFF2-40B4-BE49-F238E27FC236}">
                <a16:creationId xmlns:a16="http://schemas.microsoft.com/office/drawing/2014/main" id="{8C4AD81E-B2A6-8742-B276-20A18B31387F}"/>
              </a:ext>
            </a:extLst>
          </p:cNvPr>
          <p:cNvSpPr>
            <a:spLocks noGrp="1"/>
          </p:cNvSpPr>
          <p:nvPr>
            <p:ph type="sldNum" sz="quarter" idx="12"/>
          </p:nvPr>
        </p:nvSpPr>
        <p:spPr>
          <a:xfrm>
            <a:off x="8737600" y="6491458"/>
            <a:ext cx="2844800" cy="365125"/>
          </a:xfrm>
          <a:prstGeom prst="rect">
            <a:avLst/>
          </a:prstGeom>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348648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5203E"/>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C5203E"/>
              </a:buClr>
              <a:defRPr/>
            </a:lvl1pPr>
            <a:lvl2pPr>
              <a:buClr>
                <a:srgbClr val="C5203E"/>
              </a:buClr>
              <a:defRPr/>
            </a:lvl2pPr>
            <a:lvl3pPr>
              <a:buClr>
                <a:srgbClr val="C5203E"/>
              </a:buClr>
              <a:defRPr/>
            </a:lvl3pPr>
            <a:lvl4pPr>
              <a:buClr>
                <a:srgbClr val="C5203E"/>
              </a:buClr>
              <a:defRPr/>
            </a:lvl4pPr>
            <a:lvl5pPr>
              <a:buClr>
                <a:srgbClr val="C5203E"/>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Divider Slides">
    <p:spTree>
      <p:nvGrpSpPr>
        <p:cNvPr id="1" name=""/>
        <p:cNvGrpSpPr/>
        <p:nvPr/>
      </p:nvGrpSpPr>
      <p:grpSpPr>
        <a:xfrm>
          <a:off x="0" y="0"/>
          <a:ext cx="0" cy="0"/>
          <a:chOff x="0" y="0"/>
          <a:chExt cx="0" cy="0"/>
        </a:xfrm>
      </p:grpSpPr>
      <p:sp>
        <p:nvSpPr>
          <p:cNvPr id="2" name="Title 1"/>
          <p:cNvSpPr>
            <a:spLocks noGrp="1"/>
          </p:cNvSpPr>
          <p:nvPr>
            <p:ph type="title"/>
          </p:nvPr>
        </p:nvSpPr>
        <p:spPr>
          <a:xfrm>
            <a:off x="963084" y="1025529"/>
            <a:ext cx="10363200" cy="1362075"/>
          </a:xfrm>
        </p:spPr>
        <p:txBody>
          <a:bodyPr anchor="b"/>
          <a:lstStyle>
            <a:lvl1pPr algn="l">
              <a:defRPr sz="4000" b="1" cap="all"/>
            </a:lvl1pPr>
          </a:lstStyle>
          <a:p>
            <a:r>
              <a:rPr lang="en-US" dirty="0"/>
              <a:t>Click to edit Master title style</a:t>
            </a:r>
          </a:p>
        </p:txBody>
      </p:sp>
      <p:sp>
        <p:nvSpPr>
          <p:cNvPr id="3" name="Text Placeholder 2"/>
          <p:cNvSpPr>
            <a:spLocks noGrp="1"/>
          </p:cNvSpPr>
          <p:nvPr>
            <p:ph type="body" idx="1" hasCustomPrompt="1"/>
          </p:nvPr>
        </p:nvSpPr>
        <p:spPr>
          <a:xfrm>
            <a:off x="963084" y="2387603"/>
            <a:ext cx="10363200" cy="1915885"/>
          </a:xfrm>
        </p:spPr>
        <p:txBody>
          <a:bodyPr anchor="t">
            <a:no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212804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70451"/>
            <a:ext cx="5384800" cy="49210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570451"/>
            <a:ext cx="5384800" cy="4921004"/>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609600" y="1570451"/>
            <a:ext cx="5384800" cy="4921004"/>
          </a:xfrm>
        </p:spPr>
        <p:txBody>
          <a:bodyPr>
            <a:noAutofit/>
          </a:bodyPr>
          <a:lstStyle>
            <a:lvl1pPr marL="6350" indent="-6350">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8" y="1570038"/>
            <a:ext cx="5403743" cy="4921250"/>
          </a:xfrm>
        </p:spPr>
        <p:txBody>
          <a:bodyPr>
            <a:noAutofit/>
          </a:bodyPr>
          <a:lstStyle/>
          <a:p>
            <a:endParaRPr lang="en-US" dirty="0"/>
          </a:p>
        </p:txBody>
      </p:sp>
      <p:sp>
        <p:nvSpPr>
          <p:cNvPr id="7" name="Date Placeholder 6"/>
          <p:cNvSpPr>
            <a:spLocks noGrp="1"/>
          </p:cNvSpPr>
          <p:nvPr>
            <p:ph type="dt" sz="half" idx="14"/>
          </p:nvPr>
        </p:nvSpPr>
        <p:spPr/>
        <p:txBody>
          <a:bodyPr/>
          <a:lstStyle/>
          <a:p>
            <a:endParaRPr lang="en-US" dirty="0"/>
          </a:p>
        </p:txBody>
      </p:sp>
      <p:sp>
        <p:nvSpPr>
          <p:cNvPr id="8" name="Footer Placeholder 7"/>
          <p:cNvSpPr>
            <a:spLocks noGrp="1"/>
          </p:cNvSpPr>
          <p:nvPr>
            <p:ph type="ftr" sz="quarter" idx="15"/>
          </p:nvPr>
        </p:nvSpPr>
        <p:spPr/>
        <p:txBody>
          <a:bodyPr/>
          <a:lstStyle/>
          <a:p>
            <a:endParaRPr lang="en-US" dirty="0"/>
          </a:p>
        </p:txBody>
      </p:sp>
      <p:sp>
        <p:nvSpPr>
          <p:cNvPr id="10" name="Slide Number Placeholder 9"/>
          <p:cNvSpPr>
            <a:spLocks noGrp="1"/>
          </p:cNvSpPr>
          <p:nvPr>
            <p:ph type="sldNum" sz="quarter" idx="16"/>
          </p:nvPr>
        </p:nvSpPr>
        <p:spPr/>
        <p:txBody>
          <a:bodyPr/>
          <a:lstStyle/>
          <a:p>
            <a:fld id="{3295B7C4-B768-B345-B706-EB947EE70A49}" type="slidenum">
              <a:rPr lang="en-US" smtClean="0"/>
              <a:pPr/>
              <a:t>‹#›</a:t>
            </a:fld>
            <a:endParaRPr lang="en-US" dirty="0"/>
          </a:p>
        </p:txBody>
      </p:sp>
    </p:spTree>
    <p:extLst>
      <p:ext uri="{BB962C8B-B14F-4D97-AF65-F5344CB8AC3E}">
        <p14:creationId xmlns:p14="http://schemas.microsoft.com/office/powerpoint/2010/main" val="180444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wo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8" y="1570038"/>
            <a:ext cx="5403743" cy="4921250"/>
          </a:xfrm>
        </p:spPr>
        <p:txBody>
          <a:bodyPr>
            <a:noAutofit/>
          </a:bodyPr>
          <a:lstStyle/>
          <a:p>
            <a:endParaRPr lang="en-US" dirty="0"/>
          </a:p>
        </p:txBody>
      </p:sp>
      <p:sp>
        <p:nvSpPr>
          <p:cNvPr id="8" name="Picture Placeholder 8">
            <a:extLst>
              <a:ext uri="{FF2B5EF4-FFF2-40B4-BE49-F238E27FC236}">
                <a16:creationId xmlns:a16="http://schemas.microsoft.com/office/drawing/2014/main" id="{F88C6529-4ED1-A345-91A4-9E03CC84A9CA}"/>
              </a:ext>
            </a:extLst>
          </p:cNvPr>
          <p:cNvSpPr>
            <a:spLocks noGrp="1"/>
          </p:cNvSpPr>
          <p:nvPr>
            <p:ph type="pic" sz="quarter" idx="14"/>
          </p:nvPr>
        </p:nvSpPr>
        <p:spPr>
          <a:xfrm>
            <a:off x="620111" y="1570038"/>
            <a:ext cx="5403743" cy="4921250"/>
          </a:xfrm>
        </p:spPr>
        <p:txBody>
          <a:bodyPr>
            <a:noAutofit/>
          </a:bodyPr>
          <a:lstStyle/>
          <a:p>
            <a:endParaRPr lang="en-US" dirty="0"/>
          </a:p>
        </p:txBody>
      </p:sp>
    </p:spTree>
    <p:extLst>
      <p:ext uri="{BB962C8B-B14F-4D97-AF65-F5344CB8AC3E}">
        <p14:creationId xmlns:p14="http://schemas.microsoft.com/office/powerpoint/2010/main" val="424980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658072"/>
            <a:ext cx="10972800" cy="54071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018307"/>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224356"/>
            <a:ext cx="5386917" cy="4013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018307"/>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224356"/>
            <a:ext cx="5389033" cy="4013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p>
            <a:fld id="{3295B7C4-B768-B345-B706-EB947EE70A4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03586"/>
            <a:ext cx="10972800" cy="4808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55379"/>
            <a:ext cx="10972800" cy="48360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92800" y="6491458"/>
            <a:ext cx="28448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endParaRPr lang="en-US" dirty="0"/>
          </a:p>
        </p:txBody>
      </p:sp>
      <p:sp>
        <p:nvSpPr>
          <p:cNvPr id="5" name="Footer Placeholder 4"/>
          <p:cNvSpPr>
            <a:spLocks noGrp="1"/>
          </p:cNvSpPr>
          <p:nvPr>
            <p:ph type="ftr" sz="quarter" idx="3"/>
          </p:nvPr>
        </p:nvSpPr>
        <p:spPr>
          <a:xfrm>
            <a:off x="617087" y="6491458"/>
            <a:ext cx="3860800"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8737600" y="6491458"/>
            <a:ext cx="28448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3295B7C4-B768-B345-B706-EB947EE70A49}" type="slidenum">
              <a:rPr lang="en-US" smtClean="0"/>
              <a:pPr/>
              <a:t>‹#›</a:t>
            </a:fld>
            <a:endParaRPr lang="en-US" dirty="0"/>
          </a:p>
        </p:txBody>
      </p:sp>
      <p:pic>
        <p:nvPicPr>
          <p:cNvPr id="9" name="Picture 8" descr="WTP Opiate PPT Header Art 011218-01.jp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12192000" cy="91714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2" r:id="rId5"/>
    <p:sldLayoutId id="2147483659" r:id="rId6"/>
    <p:sldLayoutId id="2147483660" r:id="rId7"/>
    <p:sldLayoutId id="2147483653" r:id="rId8"/>
    <p:sldLayoutId id="2147483654" r:id="rId9"/>
    <p:sldLayoutId id="2147483655" r:id="rId10"/>
    <p:sldLayoutId id="2147483656" r:id="rId11"/>
    <p:sldLayoutId id="2147483657" r:id="rId12"/>
    <p:sldLayoutId id="2147483661" r:id="rId13"/>
  </p:sldLayoutIdLst>
  <p:hf hdr="0" ftr="0" dt="0"/>
  <p:txStyles>
    <p:titleStyle>
      <a:lvl1pPr algn="l" defTabSz="457200" rtl="0" eaLnBrk="1" latinLnBrk="0" hangingPunct="1">
        <a:lnSpc>
          <a:spcPct val="80000"/>
        </a:lnSpc>
        <a:spcBef>
          <a:spcPct val="0"/>
        </a:spcBef>
        <a:buNone/>
        <a:defRPr sz="3000" b="1" kern="1200">
          <a:solidFill>
            <a:srgbClr val="C5203E"/>
          </a:solidFill>
          <a:latin typeface="Arial"/>
          <a:ea typeface="+mj-ea"/>
          <a:cs typeface="Arial"/>
        </a:defRPr>
      </a:lvl1pPr>
    </p:titleStyle>
    <p:bodyStyle>
      <a:lvl1pPr marL="342900" indent="-342900" algn="l" defTabSz="457200" rtl="0" eaLnBrk="1" latinLnBrk="0" hangingPunct="1">
        <a:spcBef>
          <a:spcPct val="20000"/>
        </a:spcBef>
        <a:buClr>
          <a:srgbClr val="C5203E"/>
        </a:buClr>
        <a:buFont typeface="Arial"/>
        <a:buNone/>
        <a:defRPr sz="2400" kern="1200">
          <a:solidFill>
            <a:schemeClr val="tx1"/>
          </a:solidFill>
          <a:latin typeface="Arial"/>
          <a:ea typeface="+mn-ea"/>
          <a:cs typeface="Arial"/>
        </a:defRPr>
      </a:lvl1pPr>
      <a:lvl2pPr marL="227013" indent="-227013" algn="l" defTabSz="457200" rtl="0" eaLnBrk="1" latinLnBrk="0" hangingPunct="1">
        <a:spcBef>
          <a:spcPct val="20000"/>
        </a:spcBef>
        <a:buClr>
          <a:srgbClr val="C5203E"/>
        </a:buClr>
        <a:buFont typeface="Arial"/>
        <a:buChar char="•"/>
        <a:defRPr sz="2200" kern="1200">
          <a:solidFill>
            <a:schemeClr val="tx1"/>
          </a:solidFill>
          <a:latin typeface="Arial"/>
          <a:ea typeface="+mn-ea"/>
          <a:cs typeface="Arial"/>
        </a:defRPr>
      </a:lvl2pPr>
      <a:lvl3pPr marL="454025" indent="-227013" algn="l" defTabSz="457200" rtl="0" eaLnBrk="1" latinLnBrk="0" hangingPunct="1">
        <a:spcBef>
          <a:spcPct val="20000"/>
        </a:spcBef>
        <a:buClr>
          <a:srgbClr val="C5203E"/>
        </a:buClr>
        <a:buFont typeface="Arial"/>
        <a:buChar char="•"/>
        <a:defRPr sz="2000" kern="1200">
          <a:solidFill>
            <a:schemeClr val="tx1"/>
          </a:solidFill>
          <a:latin typeface="Arial"/>
          <a:ea typeface="+mn-ea"/>
          <a:cs typeface="Arial"/>
        </a:defRPr>
      </a:lvl3pPr>
      <a:lvl4pPr marL="682625" indent="-228600" algn="l" defTabSz="457200" rtl="0" eaLnBrk="1" latinLnBrk="0" hangingPunct="1">
        <a:spcBef>
          <a:spcPct val="20000"/>
        </a:spcBef>
        <a:buClr>
          <a:srgbClr val="C5203E"/>
        </a:buClr>
        <a:buFont typeface="Arial"/>
        <a:buChar char="•"/>
        <a:defRPr sz="2000" kern="1200">
          <a:solidFill>
            <a:schemeClr val="tx1"/>
          </a:solidFill>
          <a:latin typeface="Arial"/>
          <a:ea typeface="+mn-ea"/>
          <a:cs typeface="Arial"/>
        </a:defRPr>
      </a:lvl4pPr>
      <a:lvl5pPr marL="917575" indent="-234950" algn="l" defTabSz="457200" rtl="0" eaLnBrk="1" latinLnBrk="0" hangingPunct="1">
        <a:spcBef>
          <a:spcPct val="20000"/>
        </a:spcBef>
        <a:buClr>
          <a:srgbClr val="C5203E"/>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3ULhPd0KQ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iosh/docs/2016-10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hyperlink" Target="https://www.acgih.org/heat-stress-and-strain-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hyperlink" Target="https://www.osha.gov/heat-exposure/calculator" TargetMode="External"/><Relationship Id="rId2" Type="http://schemas.openxmlformats.org/officeDocument/2006/relationships/hyperlink" Target="https://www.youtube.com/watch?v=jstHHkm_6vQ"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c.gov/niosh/topics/heatstress/heatapp.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osha.gov/winter-weather/hazards#walkin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www.cdc.gov/niosh/topics/heatstress/default.html" TargetMode="External"/><Relationship Id="rId3" Type="http://schemas.openxmlformats.org/officeDocument/2006/relationships/hyperlink" Target="https://www.osha.gov/heat-exposure" TargetMode="External"/><Relationship Id="rId7" Type="http://schemas.openxmlformats.org/officeDocument/2006/relationships/hyperlink" Target="https://www.osha.gov/winter-weather/cold-stress"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www.cdc.gov/niosh/mining/UserFiles/works/pdfs/2017-125.pdf" TargetMode="External"/><Relationship Id="rId11" Type="http://schemas.openxmlformats.org/officeDocument/2006/relationships/hyperlink" Target="https://www.cdc.gov/niosh/docs/2010-115/pdfs/2010-115.pdf" TargetMode="External"/><Relationship Id="rId5" Type="http://schemas.openxmlformats.org/officeDocument/2006/relationships/hyperlink" Target="https://www.osha.gov/otm/section-3-health-hazards/chapter-4" TargetMode="External"/><Relationship Id="rId10" Type="http://schemas.openxmlformats.org/officeDocument/2006/relationships/hyperlink" Target="https://www.cdc.gov/niosh/topics/coldstress/default.html" TargetMode="External"/><Relationship Id="rId4" Type="http://schemas.openxmlformats.org/officeDocument/2006/relationships/hyperlink" Target="https://www.osha.gov/heat" TargetMode="External"/><Relationship Id="rId9" Type="http://schemas.openxmlformats.org/officeDocument/2006/relationships/hyperlink" Target="https://www.cdc.gov/niosh/docs/2016-106/"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s://mwc.umn.edu/contac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B2A5-222E-46FF-82F7-FAACAAEC8B27}"/>
              </a:ext>
            </a:extLst>
          </p:cNvPr>
          <p:cNvSpPr>
            <a:spLocks noGrp="1"/>
          </p:cNvSpPr>
          <p:nvPr>
            <p:ph type="title"/>
          </p:nvPr>
        </p:nvSpPr>
        <p:spPr>
          <a:xfrm>
            <a:off x="384991" y="416618"/>
            <a:ext cx="10311583" cy="1127702"/>
          </a:xfrm>
        </p:spPr>
        <p:txBody>
          <a:bodyPr>
            <a:noAutofit/>
          </a:bodyPr>
          <a:lstStyle/>
          <a:p>
            <a:r>
              <a:rPr lang="en-US" sz="4400" dirty="0"/>
              <a:t>Heat and Cold Safety </a:t>
            </a:r>
          </a:p>
        </p:txBody>
      </p:sp>
      <p:sp>
        <p:nvSpPr>
          <p:cNvPr id="3" name="Content Placeholder 2"/>
          <p:cNvSpPr>
            <a:spLocks noGrp="1"/>
          </p:cNvSpPr>
          <p:nvPr>
            <p:ph idx="1"/>
          </p:nvPr>
        </p:nvSpPr>
        <p:spPr>
          <a:xfrm>
            <a:off x="384992" y="3983027"/>
            <a:ext cx="10398965" cy="2131268"/>
          </a:xfrm>
        </p:spPr>
        <p:txBody>
          <a:bodyPr/>
          <a:lstStyle/>
          <a:p>
            <a:r>
              <a:rPr lang="en-US" dirty="0"/>
              <a:t>Course Goal</a:t>
            </a:r>
          </a:p>
          <a:p>
            <a:endParaRPr lang="en-US" dirty="0"/>
          </a:p>
          <a:p>
            <a:pPr marL="0"/>
            <a:r>
              <a:rPr lang="en-US" dirty="0"/>
              <a:t>This program trains workers how to minimize their risk of experiencing heat and cold stress and how to treat heat- and cold-related illnesses.</a:t>
            </a:r>
          </a:p>
          <a:p>
            <a:endParaRPr lang="en-US" dirty="0"/>
          </a:p>
        </p:txBody>
      </p:sp>
      <p:sp>
        <p:nvSpPr>
          <p:cNvPr id="4" name="Slide Number Placeholder 3">
            <a:extLst>
              <a:ext uri="{FF2B5EF4-FFF2-40B4-BE49-F238E27FC236}">
                <a16:creationId xmlns:a16="http://schemas.microsoft.com/office/drawing/2014/main" id="{D174A0F1-5526-4404-8F9D-BF130F660D38}"/>
              </a:ext>
            </a:extLst>
          </p:cNvPr>
          <p:cNvSpPr>
            <a:spLocks noGrp="1"/>
          </p:cNvSpPr>
          <p:nvPr>
            <p:ph type="sldNum" sz="quarter" idx="12"/>
          </p:nvPr>
        </p:nvSpPr>
        <p:spPr/>
        <p:txBody>
          <a:bodyPr/>
          <a:lstStyle/>
          <a:p>
            <a:fld id="{3295B7C4-B768-B345-B706-EB947EE70A49}" type="slidenum">
              <a:rPr lang="en-US" smtClean="0"/>
              <a:pPr/>
              <a:t>1</a:t>
            </a:fld>
            <a:endParaRPr lang="en-US" dirty="0"/>
          </a:p>
        </p:txBody>
      </p:sp>
      <p:pic>
        <p:nvPicPr>
          <p:cNvPr id="7" name="Picture 6" descr="Worker in PPE in a hot environment"/>
          <p:cNvPicPr>
            <a:picLocks noChangeAspect="1"/>
          </p:cNvPicPr>
          <p:nvPr/>
        </p:nvPicPr>
        <p:blipFill>
          <a:blip r:embed="rId3"/>
          <a:stretch>
            <a:fillRect/>
          </a:stretch>
        </p:blipFill>
        <p:spPr>
          <a:xfrm>
            <a:off x="8436591" y="1667860"/>
            <a:ext cx="3145809" cy="2414225"/>
          </a:xfrm>
          <a:prstGeom prst="rect">
            <a:avLst/>
          </a:prstGeom>
        </p:spPr>
      </p:pic>
    </p:spTree>
    <p:extLst>
      <p:ext uri="{BB962C8B-B14F-4D97-AF65-F5344CB8AC3E}">
        <p14:creationId xmlns:p14="http://schemas.microsoft.com/office/powerpoint/2010/main" val="65452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372789"/>
            <a:ext cx="8229600" cy="480848"/>
          </a:xfrm>
        </p:spPr>
        <p:txBody>
          <a:bodyPr/>
          <a:lstStyle/>
          <a:p>
            <a:r>
              <a:rPr lang="en-US" dirty="0">
                <a:latin typeface="Arial" panose="020B0604020202020204" pitchFamily="34" charset="0"/>
                <a:cs typeface="Arial" panose="020B0604020202020204" pitchFamily="34" charset="0"/>
              </a:rPr>
              <a:t>Heat Illness First Aid (continued)</a:t>
            </a:r>
          </a:p>
        </p:txBody>
      </p:sp>
      <p:sp>
        <p:nvSpPr>
          <p:cNvPr id="3" name="Content Placeholder 2"/>
          <p:cNvSpPr>
            <a:spLocks noGrp="1"/>
          </p:cNvSpPr>
          <p:nvPr>
            <p:ph idx="1"/>
          </p:nvPr>
        </p:nvSpPr>
        <p:spPr>
          <a:xfrm>
            <a:off x="561838" y="1010962"/>
            <a:ext cx="8660221" cy="5480496"/>
          </a:xfrm>
        </p:spPr>
        <p:txBody>
          <a:bodyPr>
            <a:normAutofit/>
          </a:bodyPr>
          <a:lstStyle/>
          <a:p>
            <a:pPr marL="234950" indent="-234950">
              <a:spcBef>
                <a:spcPts val="0"/>
              </a:spcBef>
              <a:spcAft>
                <a:spcPts val="1200"/>
              </a:spcAft>
              <a:buFont typeface="Arial" panose="020B0604020202020204" pitchFamily="34" charset="0"/>
              <a:buChar char="•"/>
            </a:pPr>
            <a:r>
              <a:rPr lang="en-US" dirty="0">
                <a:solidFill>
                  <a:srgbClr val="333333"/>
                </a:solidFill>
              </a:rPr>
              <a:t>Confusion, slurred speech, or unconsciousness are signs of heat stroke. When these types of symptoms are present, call 911 immediately and cool the worker with ice or cold water until help arrives.</a:t>
            </a:r>
          </a:p>
          <a:p>
            <a:pPr marL="234950" indent="-234950">
              <a:spcBef>
                <a:spcPts val="0"/>
              </a:spcBef>
              <a:spcAft>
                <a:spcPts val="3000"/>
              </a:spcAft>
              <a:buFont typeface="Arial" panose="020B0604020202020204" pitchFamily="34" charset="0"/>
              <a:buChar char="•"/>
            </a:pPr>
            <a:r>
              <a:rPr lang="en-US" dirty="0">
                <a:solidFill>
                  <a:srgbClr val="333333"/>
                </a:solidFill>
              </a:rPr>
              <a:t>Workers who are new to working in warm environments are at increased risk of heat-related illness. Especially during a worker's first few days, all symptoms should be taken seriously. Workers who develop symptoms should be allowed to stop working and should receive evaluation for possible heat-related illness.</a:t>
            </a:r>
          </a:p>
          <a:p>
            <a:pPr marL="234950" indent="-234950">
              <a:spcBef>
                <a:spcPts val="0"/>
              </a:spcBef>
              <a:spcAft>
                <a:spcPts val="1200"/>
              </a:spcAft>
              <a:buFont typeface="Arial" panose="020B0604020202020204" pitchFamily="34" charset="0"/>
              <a:buChar char="•"/>
            </a:pPr>
            <a:r>
              <a:rPr lang="en-US" dirty="0">
                <a:solidFill>
                  <a:srgbClr val="333333"/>
                </a:solidFill>
              </a:rPr>
              <a:t>OSHA Video - A life lost to heat illness at work: </a:t>
            </a:r>
            <a:r>
              <a:rPr lang="en-US" dirty="0">
                <a:solidFill>
                  <a:srgbClr val="333333"/>
                </a:solidFill>
                <a:hlinkClick r:id="rId3"/>
              </a:rPr>
              <a:t>OSHA Heat Illness video</a:t>
            </a:r>
            <a:endParaRPr lang="en-US" dirty="0">
              <a:solidFill>
                <a:srgbClr val="333333"/>
              </a:solidFill>
            </a:endParaRPr>
          </a:p>
          <a:p>
            <a:pPr marL="0"/>
            <a:endParaRPr lang="en-US" dirty="0"/>
          </a:p>
        </p:txBody>
      </p:sp>
      <p:pic>
        <p:nvPicPr>
          <p:cNvPr id="4" name="Picture 3" descr="Graphic of ambulance"/>
          <p:cNvPicPr>
            <a:picLocks noChangeAspect="1"/>
          </p:cNvPicPr>
          <p:nvPr/>
        </p:nvPicPr>
        <p:blipFill>
          <a:blip r:embed="rId4"/>
          <a:stretch>
            <a:fillRect/>
          </a:stretch>
        </p:blipFill>
        <p:spPr>
          <a:xfrm>
            <a:off x="9046191" y="3111813"/>
            <a:ext cx="3145809" cy="1639966"/>
          </a:xfrm>
          <a:prstGeom prst="rect">
            <a:avLst/>
          </a:prstGeom>
        </p:spPr>
      </p:pic>
      <p:sp>
        <p:nvSpPr>
          <p:cNvPr id="5" name="Slide Number Placeholder 4"/>
          <p:cNvSpPr>
            <a:spLocks noGrp="1"/>
          </p:cNvSpPr>
          <p:nvPr>
            <p:ph type="sldNum" sz="quarter" idx="12"/>
          </p:nvPr>
        </p:nvSpPr>
        <p:spPr/>
        <p:txBody>
          <a:bodyPr/>
          <a:lstStyle/>
          <a:p>
            <a:fld id="{3295B7C4-B768-B345-B706-EB947EE70A49}" type="slidenum">
              <a:rPr lang="en-US" smtClean="0"/>
              <a:pPr/>
              <a:t>10</a:t>
            </a:fld>
            <a:endParaRPr lang="en-US" dirty="0"/>
          </a:p>
        </p:txBody>
      </p:sp>
    </p:spTree>
    <p:extLst>
      <p:ext uri="{BB962C8B-B14F-4D97-AF65-F5344CB8AC3E}">
        <p14:creationId xmlns:p14="http://schemas.microsoft.com/office/powerpoint/2010/main" val="232538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A8E7-B9BE-42EA-9CFB-CDB68868538E}"/>
              </a:ext>
            </a:extLst>
          </p:cNvPr>
          <p:cNvSpPr>
            <a:spLocks noGrp="1"/>
          </p:cNvSpPr>
          <p:nvPr>
            <p:ph type="title"/>
          </p:nvPr>
        </p:nvSpPr>
        <p:spPr>
          <a:xfrm>
            <a:off x="609600" y="438153"/>
            <a:ext cx="10718800" cy="451239"/>
          </a:xfrm>
        </p:spPr>
        <p:txBody>
          <a:bodyPr>
            <a:normAutofit fontScale="90000"/>
          </a:bodyPr>
          <a:lstStyle/>
          <a:p>
            <a:br>
              <a:rPr lang="en-US" dirty="0"/>
            </a:br>
            <a:r>
              <a:rPr lang="en-US" dirty="0"/>
              <a:t>Module 3: Worker Protection Standards and Recommendations </a:t>
            </a:r>
            <a:br>
              <a:rPr lang="en-US" dirty="0"/>
            </a:br>
            <a:endParaRPr lang="en-US" dirty="0"/>
          </a:p>
        </p:txBody>
      </p:sp>
      <p:sp>
        <p:nvSpPr>
          <p:cNvPr id="3" name="Content Placeholder 2">
            <a:extLst>
              <a:ext uri="{FF2B5EF4-FFF2-40B4-BE49-F238E27FC236}">
                <a16:creationId xmlns:a16="http://schemas.microsoft.com/office/drawing/2014/main" id="{F32A5D1C-86CC-4CA7-87DA-313DA445554D}"/>
              </a:ext>
            </a:extLst>
          </p:cNvPr>
          <p:cNvSpPr>
            <a:spLocks noGrp="1"/>
          </p:cNvSpPr>
          <p:nvPr>
            <p:ph sz="half" idx="1"/>
          </p:nvPr>
        </p:nvSpPr>
        <p:spPr>
          <a:xfrm>
            <a:off x="728169" y="1432440"/>
            <a:ext cx="10481661" cy="2777610"/>
          </a:xfrm>
        </p:spPr>
        <p:txBody>
          <a:bodyPr>
            <a:normAutofit/>
          </a:bodyPr>
          <a:lstStyle/>
          <a:p>
            <a:pPr lvl="1"/>
            <a:r>
              <a:rPr lang="en-US" dirty="0"/>
              <a:t>OSHA – Occupational Safety and Health Administration</a:t>
            </a:r>
          </a:p>
          <a:p>
            <a:pPr lvl="1"/>
            <a:r>
              <a:rPr lang="en-US" dirty="0"/>
              <a:t>NIOSH – National Institute for Occupational Safety and Health</a:t>
            </a:r>
          </a:p>
          <a:p>
            <a:pPr lvl="1"/>
            <a:r>
              <a:rPr lang="en-US" dirty="0"/>
              <a:t>ACGIH – American Conference of Governmental Industrial Hygienists</a:t>
            </a:r>
          </a:p>
          <a:p>
            <a:pPr lvl="1"/>
            <a:r>
              <a:rPr lang="en-US" dirty="0"/>
              <a:t>State Standards - Minnesota (indoor) </a:t>
            </a:r>
          </a:p>
          <a:p>
            <a:pPr lvl="1"/>
            <a:endParaRPr lang="en-US" dirty="0"/>
          </a:p>
        </p:txBody>
      </p:sp>
      <p:sp>
        <p:nvSpPr>
          <p:cNvPr id="6" name="Slide Number Placeholder 5"/>
          <p:cNvSpPr>
            <a:spLocks noGrp="1"/>
          </p:cNvSpPr>
          <p:nvPr>
            <p:ph type="sldNum" sz="quarter" idx="16"/>
          </p:nvPr>
        </p:nvSpPr>
        <p:spPr/>
        <p:txBody>
          <a:bodyPr/>
          <a:lstStyle/>
          <a:p>
            <a:fld id="{3295B7C4-B768-B345-B706-EB947EE70A49}" type="slidenum">
              <a:rPr lang="en-US" smtClean="0"/>
              <a:pPr/>
              <a:t>11</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80088" y="3827187"/>
            <a:ext cx="2383743" cy="2389839"/>
          </a:xfrm>
          <a:prstGeom prst="rect">
            <a:avLst/>
          </a:prstGeom>
        </p:spPr>
      </p:pic>
    </p:spTree>
    <p:extLst>
      <p:ext uri="{BB962C8B-B14F-4D97-AF65-F5344CB8AC3E}">
        <p14:creationId xmlns:p14="http://schemas.microsoft.com/office/powerpoint/2010/main" val="1656716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88" y="636826"/>
            <a:ext cx="10972800" cy="480848"/>
          </a:xfrm>
        </p:spPr>
        <p:txBody>
          <a:bodyPr>
            <a:normAutofit/>
          </a:bodyPr>
          <a:lstStyle/>
          <a:p>
            <a:r>
              <a:rPr lang="en-US" dirty="0"/>
              <a:t>OSHA Standards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Employers are required to provide their employees with a place of employment that “is free from recognized hazards that are causing or likely to cause death or serious physical harm to employees.”</a:t>
            </a:r>
          </a:p>
          <a:p>
            <a:pPr>
              <a:buFont typeface="Arial" panose="020B0604020202020204" pitchFamily="34" charset="0"/>
              <a:buChar char="•"/>
            </a:pPr>
            <a:r>
              <a:rPr lang="en-US" dirty="0"/>
              <a:t>Court cases show this OSHA section applies to heat-related hazards</a:t>
            </a:r>
          </a:p>
          <a:p>
            <a:pPr>
              <a:buFont typeface="Arial" panose="020B0604020202020204" pitchFamily="34" charset="0"/>
              <a:buChar char="•"/>
            </a:pPr>
            <a:r>
              <a:rPr lang="en-US" dirty="0"/>
              <a:t>Employers must provide safe drinking water and adequate first aid</a:t>
            </a:r>
          </a:p>
          <a:p>
            <a:pPr>
              <a:buFont typeface="Arial" panose="020B0604020202020204" pitchFamily="34" charset="0"/>
              <a:buChar char="•"/>
            </a:pPr>
            <a:r>
              <a:rPr lang="en-US" dirty="0"/>
              <a:t>Employers must conduct hazard assessment to determine needed PPE</a:t>
            </a:r>
          </a:p>
          <a:p>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12</a:t>
            </a:fld>
            <a:endParaRPr lang="en-US" dirty="0"/>
          </a:p>
        </p:txBody>
      </p:sp>
      <p:pic>
        <p:nvPicPr>
          <p:cNvPr id="5" name="Picture 4" descr="OSHA logo"/>
          <p:cNvPicPr>
            <a:picLocks noChangeAspect="1"/>
          </p:cNvPicPr>
          <p:nvPr/>
        </p:nvPicPr>
        <p:blipFill>
          <a:blip r:embed="rId3"/>
          <a:stretch>
            <a:fillRect/>
          </a:stretch>
        </p:blipFill>
        <p:spPr>
          <a:xfrm>
            <a:off x="8337009" y="4713587"/>
            <a:ext cx="2557969" cy="1948929"/>
          </a:xfrm>
          <a:prstGeom prst="rect">
            <a:avLst/>
          </a:prstGeom>
        </p:spPr>
      </p:pic>
    </p:spTree>
    <p:extLst>
      <p:ext uri="{BB962C8B-B14F-4D97-AF65-F5344CB8AC3E}">
        <p14:creationId xmlns:p14="http://schemas.microsoft.com/office/powerpoint/2010/main" val="383269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1354"/>
            <a:ext cx="9053209" cy="480848"/>
          </a:xfrm>
        </p:spPr>
        <p:txBody>
          <a:bodyPr>
            <a:normAutofit/>
          </a:bodyPr>
          <a:lstStyle/>
          <a:p>
            <a:r>
              <a:rPr lang="en-US" dirty="0"/>
              <a:t>NIOSH Recommendations</a:t>
            </a:r>
          </a:p>
        </p:txBody>
      </p:sp>
      <p:sp>
        <p:nvSpPr>
          <p:cNvPr id="3" name="Content Placeholder 2"/>
          <p:cNvSpPr>
            <a:spLocks noGrp="1"/>
          </p:cNvSpPr>
          <p:nvPr>
            <p:ph idx="1"/>
          </p:nvPr>
        </p:nvSpPr>
        <p:spPr>
          <a:xfrm>
            <a:off x="609600" y="1290320"/>
            <a:ext cx="10972800" cy="5201135"/>
          </a:xfrm>
        </p:spPr>
        <p:txBody>
          <a:bodyPr>
            <a:normAutofit/>
          </a:bodyPr>
          <a:lstStyle/>
          <a:p>
            <a:pPr>
              <a:buFont typeface="Arial" panose="020B0604020202020204" pitchFamily="34" charset="0"/>
              <a:buChar char="•"/>
            </a:pPr>
            <a:r>
              <a:rPr lang="en-US" sz="2800" dirty="0"/>
              <a:t>NIOSH recommendations for employers about how to prevent heat-related illnesses can be found here: </a:t>
            </a:r>
            <a:r>
              <a:rPr lang="en-US" sz="2800" dirty="0">
                <a:hlinkClick r:id="rId3"/>
              </a:rPr>
              <a:t>NIOSH Criteria for a Recommended Standard</a:t>
            </a:r>
            <a:endParaRPr lang="en-US" sz="2800" dirty="0"/>
          </a:p>
          <a:p>
            <a:pPr marL="803275" lvl="3" indent="-349250">
              <a:buFont typeface="Courier New" panose="02070309020205020404" pitchFamily="49" charset="0"/>
              <a:buChar char="o"/>
            </a:pPr>
            <a:r>
              <a:rPr lang="en-US" sz="2400" dirty="0"/>
              <a:t>Highly technical document that could be used to support future OSHA regulation</a:t>
            </a:r>
          </a:p>
          <a:p>
            <a:pPr marL="803275" lvl="3" indent="-349250">
              <a:buFont typeface="Courier New" panose="02070309020205020404" pitchFamily="49" charset="0"/>
              <a:buChar char="o"/>
            </a:pPr>
            <a:r>
              <a:rPr lang="en-US" sz="2400" dirty="0"/>
              <a:t>Includes Recommended Action Limits and Recommended Exposure Limits that are measurable and account for metabolic rate (tied to the difficulty of work), fraction of total time doing the work, and acclimatization status (how used to heat the worker is)</a:t>
            </a:r>
          </a:p>
          <a:p>
            <a:pPr marL="803275" lvl="3" indent="-349250">
              <a:buFont typeface="Courier New" panose="02070309020205020404" pitchFamily="49" charset="0"/>
              <a:buChar char="o"/>
            </a:pPr>
            <a:r>
              <a:rPr lang="en-US" sz="2400" dirty="0"/>
              <a:t>Also includes controls, measurement, and monitoring methods</a:t>
            </a:r>
          </a:p>
          <a:p>
            <a:pPr>
              <a:buFont typeface="Arial" panose="020B0604020202020204" pitchFamily="34" charset="0"/>
              <a:buChar char="•"/>
            </a:pPr>
            <a:r>
              <a:rPr lang="en-US" sz="2800" dirty="0"/>
              <a:t>Not enforceable</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13</a:t>
            </a:fld>
            <a:endParaRPr lang="en-US" dirty="0"/>
          </a:p>
        </p:txBody>
      </p:sp>
      <p:pic>
        <p:nvPicPr>
          <p:cNvPr id="5" name="Picture 4" descr="NIOSH logo"/>
          <p:cNvPicPr>
            <a:picLocks noChangeAspect="1"/>
          </p:cNvPicPr>
          <p:nvPr/>
        </p:nvPicPr>
        <p:blipFill>
          <a:blip r:embed="rId4"/>
          <a:stretch>
            <a:fillRect/>
          </a:stretch>
        </p:blipFill>
        <p:spPr>
          <a:xfrm>
            <a:off x="7748351" y="5390236"/>
            <a:ext cx="2824534" cy="967403"/>
          </a:xfrm>
          <a:prstGeom prst="rect">
            <a:avLst/>
          </a:prstGeom>
        </p:spPr>
      </p:pic>
    </p:spTree>
    <p:extLst>
      <p:ext uri="{BB962C8B-B14F-4D97-AF65-F5344CB8AC3E}">
        <p14:creationId xmlns:p14="http://schemas.microsoft.com/office/powerpoint/2010/main" val="3889776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70AC-9894-2D2D-D059-ED355EDBD632}"/>
              </a:ext>
            </a:extLst>
          </p:cNvPr>
          <p:cNvSpPr>
            <a:spLocks noGrp="1"/>
          </p:cNvSpPr>
          <p:nvPr>
            <p:ph type="title"/>
          </p:nvPr>
        </p:nvSpPr>
        <p:spPr>
          <a:xfrm>
            <a:off x="609600" y="384281"/>
            <a:ext cx="10972800" cy="480848"/>
          </a:xfrm>
        </p:spPr>
        <p:txBody>
          <a:bodyPr/>
          <a:lstStyle/>
          <a:p>
            <a:r>
              <a:rPr lang="en-US" dirty="0"/>
              <a:t>ACGIH Guidelines</a:t>
            </a:r>
          </a:p>
        </p:txBody>
      </p:sp>
      <p:sp>
        <p:nvSpPr>
          <p:cNvPr id="3" name="Content Placeholder 2">
            <a:extLst>
              <a:ext uri="{FF2B5EF4-FFF2-40B4-BE49-F238E27FC236}">
                <a16:creationId xmlns:a16="http://schemas.microsoft.com/office/drawing/2014/main" id="{8426802D-28BC-E278-5C0E-A0CB9E622144}"/>
              </a:ext>
            </a:extLst>
          </p:cNvPr>
          <p:cNvSpPr>
            <a:spLocks noGrp="1"/>
          </p:cNvSpPr>
          <p:nvPr>
            <p:ph idx="1"/>
          </p:nvPr>
        </p:nvSpPr>
        <p:spPr>
          <a:xfrm>
            <a:off x="609600" y="1920240"/>
            <a:ext cx="10285141" cy="3535680"/>
          </a:xfrm>
        </p:spPr>
        <p:txBody>
          <a:bodyPr/>
          <a:lstStyle/>
          <a:p>
            <a:pPr>
              <a:buFont typeface="Arial" panose="020B0604020202020204" pitchFamily="34" charset="0"/>
              <a:buChar char="•"/>
            </a:pPr>
            <a:r>
              <a:rPr lang="en-US" sz="2800" dirty="0"/>
              <a:t>ACGIH has detailed content on heat stress: </a:t>
            </a:r>
            <a:r>
              <a:rPr lang="en-US" sz="2800" dirty="0">
                <a:hlinkClick r:id="rId2"/>
              </a:rPr>
              <a:t>ACGIH Heat Stress and Strain</a:t>
            </a:r>
            <a:endParaRPr lang="en-US" sz="2800" dirty="0"/>
          </a:p>
          <a:p>
            <a:pPr>
              <a:buFont typeface="Arial" panose="020B0604020202020204" pitchFamily="34" charset="0"/>
              <a:buChar char="•"/>
            </a:pPr>
            <a:r>
              <a:rPr lang="en-US" sz="2800" dirty="0"/>
              <a:t>It includes Threshold Limit Values (TLVs) which are based on a very accurate way to measure heat conditions -  the Wet Bulb Globe Temperature (WBGT). </a:t>
            </a:r>
          </a:p>
          <a:p>
            <a:pPr>
              <a:buFont typeface="Arial" panose="020B0604020202020204" pitchFamily="34" charset="0"/>
              <a:buChar char="•"/>
            </a:pPr>
            <a:endParaRPr lang="en-US" sz="2800"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990E8DC-C2C3-DC0E-4F69-230D74916ABB}"/>
              </a:ext>
            </a:extLst>
          </p:cNvPr>
          <p:cNvSpPr>
            <a:spLocks noGrp="1"/>
          </p:cNvSpPr>
          <p:nvPr>
            <p:ph type="sldNum" sz="quarter" idx="12"/>
          </p:nvPr>
        </p:nvSpPr>
        <p:spPr/>
        <p:txBody>
          <a:bodyPr/>
          <a:lstStyle/>
          <a:p>
            <a:fld id="{3295B7C4-B768-B345-B706-EB947EE70A49}" type="slidenum">
              <a:rPr lang="en-US" smtClean="0"/>
              <a:pPr/>
              <a:t>14</a:t>
            </a:fld>
            <a:endParaRPr lang="en-US" dirty="0"/>
          </a:p>
        </p:txBody>
      </p:sp>
    </p:spTree>
    <p:extLst>
      <p:ext uri="{BB962C8B-B14F-4D97-AF65-F5344CB8AC3E}">
        <p14:creationId xmlns:p14="http://schemas.microsoft.com/office/powerpoint/2010/main" val="265507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1782"/>
            <a:ext cx="9419616" cy="480848"/>
          </a:xfrm>
        </p:spPr>
        <p:txBody>
          <a:bodyPr>
            <a:normAutofit/>
          </a:bodyPr>
          <a:lstStyle/>
          <a:p>
            <a:r>
              <a:rPr lang="en-US" dirty="0"/>
              <a:t>Minnesota Indoor Standard</a:t>
            </a:r>
          </a:p>
        </p:txBody>
      </p:sp>
      <p:sp>
        <p:nvSpPr>
          <p:cNvPr id="3" name="Content Placeholder 2"/>
          <p:cNvSpPr>
            <a:spLocks noGrp="1"/>
          </p:cNvSpPr>
          <p:nvPr>
            <p:ph idx="1"/>
          </p:nvPr>
        </p:nvSpPr>
        <p:spPr>
          <a:xfrm>
            <a:off x="609600" y="1244600"/>
            <a:ext cx="10862930" cy="4836076"/>
          </a:xfrm>
        </p:spPr>
        <p:txBody>
          <a:bodyPr>
            <a:normAutofit/>
          </a:bodyPr>
          <a:lstStyle/>
          <a:p>
            <a:pPr marL="0" indent="0"/>
            <a:r>
              <a:rPr lang="en-US" sz="2800" dirty="0"/>
              <a:t>As ventilation and difficulty of work are related to heat stress, the standard:</a:t>
            </a:r>
          </a:p>
          <a:p>
            <a:pPr>
              <a:buFont typeface="Arial" panose="020B0604020202020204" pitchFamily="34" charset="0"/>
              <a:buChar char="•"/>
            </a:pPr>
            <a:r>
              <a:rPr lang="en-US" sz="2800" dirty="0"/>
              <a:t>Specifies minimum amounts of indoor air flow</a:t>
            </a:r>
          </a:p>
          <a:p>
            <a:pPr>
              <a:buFont typeface="Arial" panose="020B0604020202020204" pitchFamily="34" charset="0"/>
              <a:buChar char="•"/>
            </a:pPr>
            <a:r>
              <a:rPr lang="en-US" sz="2800" dirty="0"/>
              <a:t>Regulates recirculated air</a:t>
            </a:r>
          </a:p>
          <a:p>
            <a:pPr>
              <a:buFont typeface="Arial" panose="020B0604020202020204" pitchFamily="34" charset="0"/>
              <a:buChar char="•"/>
            </a:pPr>
            <a:r>
              <a:rPr lang="en-US" sz="2800" dirty="0"/>
              <a:t>Specifies heat exposure limits by level of work (heavy, moderate, light)</a:t>
            </a:r>
          </a:p>
        </p:txBody>
      </p:sp>
      <p:sp>
        <p:nvSpPr>
          <p:cNvPr id="4" name="Slide Number Placeholder 3"/>
          <p:cNvSpPr>
            <a:spLocks noGrp="1"/>
          </p:cNvSpPr>
          <p:nvPr>
            <p:ph type="sldNum" sz="quarter" idx="12"/>
          </p:nvPr>
        </p:nvSpPr>
        <p:spPr/>
        <p:txBody>
          <a:bodyPr/>
          <a:lstStyle/>
          <a:p>
            <a:fld id="{3295B7C4-B768-B345-B706-EB947EE70A49}" type="slidenum">
              <a:rPr lang="en-US" smtClean="0"/>
              <a:pPr/>
              <a:t>15</a:t>
            </a:fld>
            <a:endParaRPr lang="en-US" dirty="0"/>
          </a:p>
        </p:txBody>
      </p:sp>
      <p:pic>
        <p:nvPicPr>
          <p:cNvPr id="5" name="Picture 4" descr="Image of cooling equipment on a roof"/>
          <p:cNvPicPr>
            <a:picLocks noChangeAspect="1"/>
          </p:cNvPicPr>
          <p:nvPr/>
        </p:nvPicPr>
        <p:blipFill>
          <a:blip r:embed="rId3"/>
          <a:stretch>
            <a:fillRect/>
          </a:stretch>
        </p:blipFill>
        <p:spPr>
          <a:xfrm>
            <a:off x="7440306" y="4014495"/>
            <a:ext cx="3535986" cy="2353260"/>
          </a:xfrm>
          <a:prstGeom prst="rect">
            <a:avLst/>
          </a:prstGeom>
        </p:spPr>
      </p:pic>
    </p:spTree>
    <p:extLst>
      <p:ext uri="{BB962C8B-B14F-4D97-AF65-F5344CB8AC3E}">
        <p14:creationId xmlns:p14="http://schemas.microsoft.com/office/powerpoint/2010/main" val="2805290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380A89-9A37-5365-1FB5-A68A672BC0FE}"/>
              </a:ext>
            </a:extLst>
          </p:cNvPr>
          <p:cNvSpPr>
            <a:spLocks noGrp="1"/>
          </p:cNvSpPr>
          <p:nvPr>
            <p:ph type="sldNum" sz="quarter" idx="12"/>
          </p:nvPr>
        </p:nvSpPr>
        <p:spPr/>
        <p:txBody>
          <a:bodyPr/>
          <a:lstStyle/>
          <a:p>
            <a:fld id="{3295B7C4-B768-B345-B706-EB947EE70A49}" type="slidenum">
              <a:rPr lang="en-US" smtClean="0"/>
              <a:pPr/>
              <a:t>16</a:t>
            </a:fld>
            <a:endParaRPr lang="en-US" dirty="0"/>
          </a:p>
        </p:txBody>
      </p:sp>
      <p:pic>
        <p:nvPicPr>
          <p:cNvPr id="4" name="Picture 3" descr="Graphic of Hierarchy of Controls showing the five categories of hazard control. Elimination is physically remove the hazard, Substitution is replace the hazard, Engineering Controls isolate workers from the hazard, Administrative Controls changes the way workers work, and PPE protects the worker with personal protective equipment">
            <a:extLst>
              <a:ext uri="{FF2B5EF4-FFF2-40B4-BE49-F238E27FC236}">
                <a16:creationId xmlns:a16="http://schemas.microsoft.com/office/drawing/2014/main" id="{FFA1056F-E2BA-F00C-6A9F-A7C00310E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1008583"/>
            <a:ext cx="10553700" cy="5624627"/>
          </a:xfrm>
          <a:prstGeom prst="rect">
            <a:avLst/>
          </a:prstGeom>
        </p:spPr>
      </p:pic>
      <p:sp>
        <p:nvSpPr>
          <p:cNvPr id="5" name="Title 4">
            <a:extLst>
              <a:ext uri="{FF2B5EF4-FFF2-40B4-BE49-F238E27FC236}">
                <a16:creationId xmlns:a16="http://schemas.microsoft.com/office/drawing/2014/main" id="{7B7B5625-B25E-985C-48DC-E1144A71EC46}"/>
              </a:ext>
            </a:extLst>
          </p:cNvPr>
          <p:cNvSpPr txBox="1">
            <a:spLocks noGrp="1"/>
          </p:cNvSpPr>
          <p:nvPr>
            <p:ph type="title" idx="4294967295"/>
          </p:nvPr>
        </p:nvSpPr>
        <p:spPr>
          <a:xfrm>
            <a:off x="447675" y="323076"/>
            <a:ext cx="66294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C5203E"/>
                </a:solidFill>
                <a:effectLst/>
                <a:uLnTx/>
                <a:uFillTx/>
                <a:latin typeface="Arial"/>
                <a:ea typeface="+mj-ea"/>
                <a:cs typeface="Arial"/>
              </a:rPr>
              <a:t>Module 4: Heat Stress Prevention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04342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EF6C-93DB-4A2D-9740-D2D91BCDC0B6}"/>
              </a:ext>
            </a:extLst>
          </p:cNvPr>
          <p:cNvSpPr>
            <a:spLocks noGrp="1"/>
          </p:cNvSpPr>
          <p:nvPr>
            <p:ph type="title"/>
          </p:nvPr>
        </p:nvSpPr>
        <p:spPr>
          <a:xfrm>
            <a:off x="828675" y="569215"/>
            <a:ext cx="8229600" cy="480848"/>
          </a:xfrm>
        </p:spPr>
        <p:txBody>
          <a:bodyPr/>
          <a:lstStyle/>
          <a:p>
            <a:r>
              <a:rPr lang="en-US" b="1" dirty="0"/>
              <a:t>Module 4:  Heat Stress Prevention</a:t>
            </a:r>
          </a:p>
        </p:txBody>
      </p:sp>
      <p:sp>
        <p:nvSpPr>
          <p:cNvPr id="3" name="Content Placeholder 2">
            <a:extLst>
              <a:ext uri="{FF2B5EF4-FFF2-40B4-BE49-F238E27FC236}">
                <a16:creationId xmlns:a16="http://schemas.microsoft.com/office/drawing/2014/main" id="{07AF7868-B698-4CF5-BAC7-F042003C8F7D}"/>
              </a:ext>
            </a:extLst>
          </p:cNvPr>
          <p:cNvSpPr>
            <a:spLocks noGrp="1"/>
          </p:cNvSpPr>
          <p:nvPr>
            <p:ph sz="half" idx="1"/>
          </p:nvPr>
        </p:nvSpPr>
        <p:spPr>
          <a:xfrm>
            <a:off x="1064781" y="1696960"/>
            <a:ext cx="8307129" cy="4147601"/>
          </a:xfrm>
        </p:spPr>
        <p:txBody>
          <a:bodyPr>
            <a:normAutofit/>
          </a:bodyPr>
          <a:lstStyle/>
          <a:p>
            <a:pPr marL="0" indent="0"/>
            <a:r>
              <a:rPr lang="en-US" b="1" dirty="0"/>
              <a:t>Module Content</a:t>
            </a:r>
          </a:p>
          <a:p>
            <a:pPr marL="568325" indent="-568325">
              <a:buAutoNum type="alphaUcPeriod"/>
            </a:pPr>
            <a:r>
              <a:rPr lang="en-US" dirty="0"/>
              <a:t>Acclimatization</a:t>
            </a:r>
          </a:p>
          <a:p>
            <a:pPr marL="568325" indent="-568325">
              <a:buAutoNum type="alphaUcPeriod"/>
            </a:pPr>
            <a:r>
              <a:rPr lang="en-US" dirty="0"/>
              <a:t>Hazard Assessment</a:t>
            </a:r>
          </a:p>
          <a:p>
            <a:pPr marL="568325" indent="-568325">
              <a:buAutoNum type="alphaUcPeriod"/>
            </a:pPr>
            <a:r>
              <a:rPr lang="en-US" dirty="0"/>
              <a:t>Training</a:t>
            </a:r>
          </a:p>
          <a:p>
            <a:pPr marL="568325" indent="-568325">
              <a:buAutoNum type="alphaUcPeriod"/>
            </a:pPr>
            <a:r>
              <a:rPr lang="en-US" dirty="0"/>
              <a:t>Engineering Controls</a:t>
            </a:r>
          </a:p>
          <a:p>
            <a:pPr marL="568325" indent="-568325">
              <a:buAutoNum type="alphaUcPeriod"/>
            </a:pPr>
            <a:r>
              <a:rPr lang="en-US" dirty="0"/>
              <a:t>Work Practices</a:t>
            </a:r>
          </a:p>
          <a:p>
            <a:pPr marL="568325" indent="-568325">
              <a:buAutoNum type="alphaUcPeriod"/>
            </a:pPr>
            <a:r>
              <a:rPr lang="en-US" dirty="0"/>
              <a:t>PPE</a:t>
            </a:r>
          </a:p>
        </p:txBody>
      </p:sp>
      <p:sp>
        <p:nvSpPr>
          <p:cNvPr id="4" name="Slide Number Placeholder 3">
            <a:extLst>
              <a:ext uri="{FF2B5EF4-FFF2-40B4-BE49-F238E27FC236}">
                <a16:creationId xmlns:a16="http://schemas.microsoft.com/office/drawing/2014/main" id="{1463B8D7-FF22-45C1-9082-335C3CDC3A03}"/>
              </a:ext>
            </a:extLst>
          </p:cNvPr>
          <p:cNvSpPr>
            <a:spLocks noGrp="1"/>
          </p:cNvSpPr>
          <p:nvPr>
            <p:ph type="sldNum" sz="quarter" idx="12"/>
          </p:nvPr>
        </p:nvSpPr>
        <p:spPr/>
        <p:txBody>
          <a:bodyPr/>
          <a:lstStyle/>
          <a:p>
            <a:fld id="{3295B7C4-B768-B345-B706-EB947EE70A49}" type="slidenum">
              <a:rPr lang="en-US" smtClean="0"/>
              <a:pPr/>
              <a:t>17</a:t>
            </a:fld>
            <a:endParaRPr lang="en-US" dirty="0"/>
          </a:p>
        </p:txBody>
      </p:sp>
    </p:spTree>
    <p:custDataLst>
      <p:tags r:id="rId1"/>
    </p:custDataLst>
    <p:extLst>
      <p:ext uri="{BB962C8B-B14F-4D97-AF65-F5344CB8AC3E}">
        <p14:creationId xmlns:p14="http://schemas.microsoft.com/office/powerpoint/2010/main" val="424766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27ED-19D6-4601-8205-5AD59CF8F0AD}"/>
              </a:ext>
            </a:extLst>
          </p:cNvPr>
          <p:cNvSpPr>
            <a:spLocks noGrp="1"/>
          </p:cNvSpPr>
          <p:nvPr>
            <p:ph type="title"/>
          </p:nvPr>
        </p:nvSpPr>
        <p:spPr>
          <a:xfrm>
            <a:off x="680720" y="700653"/>
            <a:ext cx="8229600" cy="480848"/>
          </a:xfrm>
        </p:spPr>
        <p:txBody>
          <a:bodyPr>
            <a:noAutofit/>
          </a:bodyPr>
          <a:lstStyle/>
          <a:p>
            <a:pPr>
              <a:lnSpc>
                <a:spcPct val="100000"/>
              </a:lnSpc>
            </a:pPr>
            <a:r>
              <a:rPr lang="en-US" b="1" dirty="0"/>
              <a:t>Module 4: Prevention</a:t>
            </a:r>
            <a:br>
              <a:rPr lang="en-US" b="1" dirty="0"/>
            </a:br>
            <a:r>
              <a:rPr lang="en-US" dirty="0"/>
              <a:t>A.</a:t>
            </a:r>
            <a:r>
              <a:rPr lang="en-US" b="1" dirty="0"/>
              <a:t> </a:t>
            </a:r>
            <a:r>
              <a:rPr lang="en-US" dirty="0"/>
              <a:t>Acclimatiz</a:t>
            </a:r>
            <a:r>
              <a:rPr lang="en-US" b="1" dirty="0"/>
              <a:t>ation</a:t>
            </a:r>
            <a:endParaRPr lang="en-US" dirty="0"/>
          </a:p>
        </p:txBody>
      </p:sp>
      <p:sp>
        <p:nvSpPr>
          <p:cNvPr id="6" name="Slide Number Placeholder 5">
            <a:extLst>
              <a:ext uri="{FF2B5EF4-FFF2-40B4-BE49-F238E27FC236}">
                <a16:creationId xmlns:a16="http://schemas.microsoft.com/office/drawing/2014/main" id="{A31EEB5B-C700-4E4C-8525-23D1C3406000}"/>
              </a:ext>
            </a:extLst>
          </p:cNvPr>
          <p:cNvSpPr>
            <a:spLocks noGrp="1"/>
          </p:cNvSpPr>
          <p:nvPr>
            <p:ph type="sldNum" sz="quarter" idx="12"/>
          </p:nvPr>
        </p:nvSpPr>
        <p:spPr/>
        <p:txBody>
          <a:bodyPr/>
          <a:lstStyle/>
          <a:p>
            <a:fld id="{3295B7C4-B768-B345-B706-EB947EE70A49}" type="slidenum">
              <a:rPr lang="en-US" smtClean="0"/>
              <a:pPr/>
              <a:t>18</a:t>
            </a:fld>
            <a:endParaRPr lang="en-US" dirty="0"/>
          </a:p>
        </p:txBody>
      </p:sp>
      <p:sp>
        <p:nvSpPr>
          <p:cNvPr id="3" name="Content Placeholder 2"/>
          <p:cNvSpPr>
            <a:spLocks noGrp="1"/>
          </p:cNvSpPr>
          <p:nvPr>
            <p:ph idx="1"/>
          </p:nvPr>
        </p:nvSpPr>
        <p:spPr>
          <a:xfrm>
            <a:off x="609600" y="1655379"/>
            <a:ext cx="11196320" cy="4836076"/>
          </a:xfrm>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Almost half of heat-related deaths occur on a worker’s very first day on the job</a:t>
            </a:r>
          </a:p>
          <a:p>
            <a:pPr>
              <a:buFont typeface="Arial" panose="020B0604020202020204" pitchFamily="34" charset="0"/>
              <a:buChar char="•"/>
            </a:pPr>
            <a:r>
              <a:rPr lang="en-US" dirty="0">
                <a:latin typeface="Arial" panose="020B0604020202020204" pitchFamily="34" charset="0"/>
                <a:cs typeface="Arial" panose="020B0604020202020204" pitchFamily="34" charset="0"/>
              </a:rPr>
              <a:t>Over 70 percent of heat-related deaths occur during a worker’s first week </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65340" y="3207702"/>
            <a:ext cx="4038600" cy="2352675"/>
          </a:xfrm>
          <a:prstGeom prst="rect">
            <a:avLst/>
          </a:prstGeom>
        </p:spPr>
      </p:pic>
      <p:sp>
        <p:nvSpPr>
          <p:cNvPr id="5" name="Rectangle 4"/>
          <p:cNvSpPr/>
          <p:nvPr/>
        </p:nvSpPr>
        <p:spPr>
          <a:xfrm>
            <a:off x="803910" y="3207702"/>
            <a:ext cx="6096000" cy="2308324"/>
          </a:xfrm>
          <a:prstGeom prst="rect">
            <a:avLst/>
          </a:prstGeom>
        </p:spPr>
        <p:txBody>
          <a:bodyPr>
            <a:spAutoFit/>
          </a:bodyPr>
          <a:lstStyle/>
          <a:p>
            <a:r>
              <a:rPr lang="en-US" sz="2400" dirty="0">
                <a:latin typeface="Arial" panose="020B0604020202020204" pitchFamily="34" charset="0"/>
                <a:cs typeface="Arial" panose="020B0604020202020204" pitchFamily="34" charset="0"/>
              </a:rPr>
              <a:t>The term “acclimatization” means that the body gradually adapts and tolerates higher levels of heat stress. Workers who are new to working in warm environments may not be acclimatized to heat. Their bodies need time to adapt to working in hot conditions.</a:t>
            </a:r>
          </a:p>
        </p:txBody>
      </p:sp>
    </p:spTree>
    <p:custDataLst>
      <p:tags r:id="rId1"/>
    </p:custDataLst>
    <p:extLst>
      <p:ext uri="{BB962C8B-B14F-4D97-AF65-F5344CB8AC3E}">
        <p14:creationId xmlns:p14="http://schemas.microsoft.com/office/powerpoint/2010/main" val="164356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CE17-B3CB-447B-897F-C18B6EE88E37}"/>
              </a:ext>
            </a:extLst>
          </p:cNvPr>
          <p:cNvSpPr>
            <a:spLocks noGrp="1"/>
          </p:cNvSpPr>
          <p:nvPr>
            <p:ph type="title"/>
          </p:nvPr>
        </p:nvSpPr>
        <p:spPr>
          <a:xfrm>
            <a:off x="609600" y="549404"/>
            <a:ext cx="8229600" cy="480848"/>
          </a:xfrm>
        </p:spPr>
        <p:txBody>
          <a:bodyPr>
            <a:noAutofit/>
          </a:bodyPr>
          <a:lstStyle/>
          <a:p>
            <a:pPr>
              <a:lnSpc>
                <a:spcPct val="100000"/>
              </a:lnSpc>
            </a:pPr>
            <a:r>
              <a:rPr lang="en-US" dirty="0"/>
              <a:t>Module 4: Prevention</a:t>
            </a:r>
            <a:br>
              <a:rPr lang="en-US" dirty="0"/>
            </a:br>
            <a:r>
              <a:rPr lang="en-US" dirty="0"/>
              <a:t>A. Acclimatization</a:t>
            </a:r>
          </a:p>
        </p:txBody>
      </p:sp>
      <p:sp>
        <p:nvSpPr>
          <p:cNvPr id="3" name="Content Placeholder 2">
            <a:extLst>
              <a:ext uri="{FF2B5EF4-FFF2-40B4-BE49-F238E27FC236}">
                <a16:creationId xmlns:a16="http://schemas.microsoft.com/office/drawing/2014/main" id="{0439273D-0F02-4913-98DD-11B0A2535C0F}"/>
              </a:ext>
            </a:extLst>
          </p:cNvPr>
          <p:cNvSpPr>
            <a:spLocks noGrp="1"/>
          </p:cNvSpPr>
          <p:nvPr>
            <p:ph sz="half" idx="1"/>
          </p:nvPr>
        </p:nvSpPr>
        <p:spPr>
          <a:xfrm>
            <a:off x="609600" y="1467618"/>
            <a:ext cx="10972800" cy="4921004"/>
          </a:xfrm>
        </p:spPr>
        <p:txBody>
          <a:bodyPr>
            <a:normAutofit/>
          </a:bodyPr>
          <a:lstStyle/>
          <a:p>
            <a:r>
              <a:rPr lang="en-US" b="1" dirty="0"/>
              <a:t>Who is at Risk?</a:t>
            </a:r>
          </a:p>
          <a:p>
            <a:pPr marL="457200" indent="-457200">
              <a:buFont typeface="Arial" panose="020B0604020202020204" pitchFamily="34" charset="0"/>
              <a:buChar char="•"/>
            </a:pPr>
            <a:r>
              <a:rPr lang="en-US" dirty="0"/>
              <a:t>New, temporary, or existing employees who start new work activities in warm or hot environments</a:t>
            </a:r>
          </a:p>
          <a:p>
            <a:pPr marL="457200" indent="-457200">
              <a:buFont typeface="Arial" panose="020B0604020202020204" pitchFamily="34" charset="0"/>
              <a:buChar char="•"/>
            </a:pPr>
            <a:r>
              <a:rPr lang="en-US" dirty="0"/>
              <a:t>Workers returning to work environments with potential exposure to heat hazards after an absence of one week or more.</a:t>
            </a:r>
          </a:p>
          <a:p>
            <a:pPr marL="457200" indent="-457200">
              <a:buFont typeface="Arial" panose="020B0604020202020204" pitchFamily="34" charset="0"/>
              <a:buChar char="•"/>
            </a:pPr>
            <a:r>
              <a:rPr lang="en-US" dirty="0"/>
              <a:t>Workers who continue working through seasonal changes when temperatures first begin to increase in the spring or early summer.</a:t>
            </a:r>
          </a:p>
          <a:p>
            <a:pPr marL="457200" indent="-457200">
              <a:buFont typeface="Arial" panose="020B0604020202020204" pitchFamily="34" charset="0"/>
              <a:buChar char="•"/>
            </a:pPr>
            <a:r>
              <a:rPr lang="en-US" dirty="0"/>
              <a:t>Workers who work on days when the weather is significantly warmer than on previous days (for example, a heat wave)</a:t>
            </a:r>
          </a:p>
          <a:p>
            <a:pPr marL="0" indent="0"/>
            <a:endParaRPr lang="en-US" dirty="0"/>
          </a:p>
          <a:p>
            <a:pPr marL="0" indent="0"/>
            <a:endParaRPr lang="en-US" dirty="0"/>
          </a:p>
        </p:txBody>
      </p:sp>
      <p:sp>
        <p:nvSpPr>
          <p:cNvPr id="5" name="Slide Number Placeholder 4"/>
          <p:cNvSpPr>
            <a:spLocks noGrp="1"/>
          </p:cNvSpPr>
          <p:nvPr>
            <p:ph type="sldNum" sz="quarter" idx="16"/>
          </p:nvPr>
        </p:nvSpPr>
        <p:spPr/>
        <p:txBody>
          <a:bodyPr/>
          <a:lstStyle/>
          <a:p>
            <a:fld id="{3295B7C4-B768-B345-B706-EB947EE70A49}" type="slidenum">
              <a:rPr lang="en-US" smtClean="0"/>
              <a:pPr/>
              <a:t>19</a:t>
            </a:fld>
            <a:endParaRPr lang="en-US" dirty="0"/>
          </a:p>
        </p:txBody>
      </p:sp>
    </p:spTree>
    <p:extLst>
      <p:ext uri="{BB962C8B-B14F-4D97-AF65-F5344CB8AC3E}">
        <p14:creationId xmlns:p14="http://schemas.microsoft.com/office/powerpoint/2010/main" val="421670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595" y="528450"/>
            <a:ext cx="8229600" cy="480848"/>
          </a:xfrm>
        </p:spPr>
        <p:txBody>
          <a:bodyPr/>
          <a:lstStyle/>
          <a:p>
            <a:r>
              <a:rPr lang="en-US" dirty="0"/>
              <a:t>Acknowledgement</a:t>
            </a:r>
          </a:p>
        </p:txBody>
      </p:sp>
      <p:sp>
        <p:nvSpPr>
          <p:cNvPr id="3" name="Content Placeholder 2">
            <a:extLst>
              <a:ext uri="{FF2B5EF4-FFF2-40B4-BE49-F238E27FC236}">
                <a16:creationId xmlns:a16="http://schemas.microsoft.com/office/drawing/2014/main" id="{EE3404CC-53F3-4A6E-8E50-CBC1ACCC5455}"/>
              </a:ext>
            </a:extLst>
          </p:cNvPr>
          <p:cNvSpPr>
            <a:spLocks noGrp="1"/>
          </p:cNvSpPr>
          <p:nvPr>
            <p:ph idx="1"/>
          </p:nvPr>
        </p:nvSpPr>
        <p:spPr>
          <a:xfrm>
            <a:off x="1076945" y="1495365"/>
            <a:ext cx="9924430" cy="2901740"/>
          </a:xfrm>
        </p:spPr>
        <p:txBody>
          <a:bodyPr>
            <a:normAutofit/>
          </a:bodyPr>
          <a:lstStyle/>
          <a:p>
            <a:pPr marL="0" indent="0"/>
            <a:r>
              <a:rPr lang="en-US" dirty="0"/>
              <a:t>The Midwest Consortium for Hazardous Waste Worker Training created this program under cooperative agreement number U45 ES 06184 from the National Institute of Environmental Health Sciences (NIEHS).</a:t>
            </a:r>
          </a:p>
          <a:p>
            <a:pPr marL="0" indent="0"/>
            <a:endParaRPr lang="en-US" dirty="0"/>
          </a:p>
        </p:txBody>
      </p:sp>
      <p:sp>
        <p:nvSpPr>
          <p:cNvPr id="5" name="Slide Number Placeholder 4">
            <a:extLst>
              <a:ext uri="{FF2B5EF4-FFF2-40B4-BE49-F238E27FC236}">
                <a16:creationId xmlns:a16="http://schemas.microsoft.com/office/drawing/2014/main" id="{FB878D34-277C-4433-9757-FD2927B5077A}"/>
              </a:ext>
            </a:extLst>
          </p:cNvPr>
          <p:cNvSpPr>
            <a:spLocks noGrp="1"/>
          </p:cNvSpPr>
          <p:nvPr>
            <p:ph type="sldNum" sz="quarter" idx="12"/>
          </p:nvPr>
        </p:nvSpPr>
        <p:spPr/>
        <p:txBody>
          <a:bodyPr/>
          <a:lstStyle/>
          <a:p>
            <a:fld id="{3295B7C4-B768-B345-B706-EB947EE70A49}" type="slidenum">
              <a:rPr lang="en-US" smtClean="0"/>
              <a:pPr/>
              <a:t>2</a:t>
            </a:fld>
            <a:endParaRPr lang="en-US" dirty="0"/>
          </a:p>
        </p:txBody>
      </p:sp>
      <p:pic>
        <p:nvPicPr>
          <p:cNvPr id="6" name="Picture 5" descr="Midwest Consortium for Hazardous Waste Worker Training (mwc.umn.ed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151" y="3428876"/>
            <a:ext cx="3993708" cy="2409612"/>
          </a:xfrm>
          <a:prstGeom prst="rect">
            <a:avLst/>
          </a:prstGeom>
        </p:spPr>
      </p:pic>
    </p:spTree>
    <p:custDataLst>
      <p:tags r:id="rId1"/>
    </p:custDataLst>
    <p:extLst>
      <p:ext uri="{BB962C8B-B14F-4D97-AF65-F5344CB8AC3E}">
        <p14:creationId xmlns:p14="http://schemas.microsoft.com/office/powerpoint/2010/main" val="2503769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4187-F02C-4568-9A76-017961629E83}"/>
              </a:ext>
            </a:extLst>
          </p:cNvPr>
          <p:cNvSpPr>
            <a:spLocks noGrp="1"/>
          </p:cNvSpPr>
          <p:nvPr>
            <p:ph type="title"/>
          </p:nvPr>
        </p:nvSpPr>
        <p:spPr>
          <a:xfrm>
            <a:off x="508000" y="414482"/>
            <a:ext cx="8229600" cy="480848"/>
          </a:xfrm>
        </p:spPr>
        <p:txBody>
          <a:bodyPr>
            <a:noAutofit/>
          </a:bodyPr>
          <a:lstStyle/>
          <a:p>
            <a:pPr>
              <a:lnSpc>
                <a:spcPct val="100000"/>
              </a:lnSpc>
            </a:pPr>
            <a:r>
              <a:rPr lang="en-US" dirty="0"/>
              <a:t>Module 4: Prevention</a:t>
            </a:r>
            <a:br>
              <a:rPr lang="en-US" dirty="0"/>
            </a:br>
            <a:r>
              <a:rPr lang="en-US" dirty="0"/>
              <a:t>A: Acclimatization</a:t>
            </a:r>
          </a:p>
        </p:txBody>
      </p:sp>
      <p:sp>
        <p:nvSpPr>
          <p:cNvPr id="3" name="Content Placeholder 2">
            <a:extLst>
              <a:ext uri="{FF2B5EF4-FFF2-40B4-BE49-F238E27FC236}">
                <a16:creationId xmlns:a16="http://schemas.microsoft.com/office/drawing/2014/main" id="{811E7C3D-2C96-433F-B3A6-0E5962D0360C}"/>
              </a:ext>
            </a:extLst>
          </p:cNvPr>
          <p:cNvSpPr>
            <a:spLocks noGrp="1"/>
          </p:cNvSpPr>
          <p:nvPr>
            <p:ph idx="1"/>
          </p:nvPr>
        </p:nvSpPr>
        <p:spPr>
          <a:xfrm>
            <a:off x="203200" y="3876051"/>
            <a:ext cx="10972800" cy="2666207"/>
          </a:xfrm>
        </p:spPr>
        <p:txBody>
          <a:bodyPr/>
          <a:lstStyle/>
          <a:p>
            <a:pPr marL="0" indent="0"/>
            <a:r>
              <a:rPr lang="en-US" dirty="0">
                <a:latin typeface="Arial" panose="020B0604020202020204" pitchFamily="34" charset="0"/>
                <a:cs typeface="Arial" panose="020B0604020202020204" pitchFamily="34" charset="0"/>
              </a:rPr>
              <a:t>For the first week or two…</a:t>
            </a:r>
          </a:p>
          <a:p>
            <a:pPr>
              <a:buFont typeface="Arial" panose="020B0604020202020204" pitchFamily="34" charset="0"/>
              <a:buChar char="•"/>
            </a:pPr>
            <a:r>
              <a:rPr lang="en-US" dirty="0">
                <a:latin typeface="Arial" panose="020B0604020202020204" pitchFamily="34" charset="0"/>
                <a:cs typeface="Arial" panose="020B0604020202020204" pitchFamily="34" charset="0"/>
              </a:rPr>
              <a:t>Schedule new workers to work shorter amounts of time working in the heat</a:t>
            </a:r>
          </a:p>
          <a:p>
            <a:pPr>
              <a:buFont typeface="Arial" panose="020B0604020202020204" pitchFamily="34" charset="0"/>
              <a:buChar char="•"/>
            </a:pPr>
            <a:r>
              <a:rPr lang="en-US" dirty="0">
                <a:latin typeface="Arial" panose="020B0604020202020204" pitchFamily="34" charset="0"/>
                <a:cs typeface="Arial" panose="020B0604020202020204" pitchFamily="34" charset="0"/>
              </a:rPr>
              <a:t>Give new workers more frequent rest breaks</a:t>
            </a:r>
          </a:p>
          <a:p>
            <a:pPr>
              <a:buFont typeface="Arial" panose="020B0604020202020204" pitchFamily="34" charset="0"/>
              <a:buChar char="•"/>
            </a:pPr>
            <a:r>
              <a:rPr lang="en-US" dirty="0">
                <a:latin typeface="Arial" panose="020B0604020202020204" pitchFamily="34" charset="0"/>
                <a:cs typeface="Arial" panose="020B0604020202020204" pitchFamily="34" charset="0"/>
              </a:rPr>
              <a:t>Monitor new workers closely for any symptoms of heat-related illness</a:t>
            </a:r>
          </a:p>
          <a:p>
            <a:pPr>
              <a:buFont typeface="Arial" panose="020B0604020202020204" pitchFamily="34" charset="0"/>
              <a:buChar char="•"/>
            </a:pPr>
            <a:r>
              <a:rPr lang="en-US" dirty="0">
                <a:latin typeface="Arial" panose="020B0604020202020204" pitchFamily="34" charset="0"/>
                <a:cs typeface="Arial" panose="020B0604020202020204" pitchFamily="34" charset="0"/>
              </a:rPr>
              <a:t>Use a buddy system and don’t allow new workers to work alone</a:t>
            </a:r>
          </a:p>
          <a:p>
            <a:pPr>
              <a:buFont typeface="Arial" panose="020B0604020202020204" pitchFamily="34" charset="0"/>
              <a:buChar char="•"/>
            </a:pPr>
            <a:r>
              <a:rPr lang="en-US" dirty="0">
                <a:latin typeface="Arial" panose="020B0604020202020204" pitchFamily="34" charset="0"/>
                <a:cs typeface="Arial" panose="020B0604020202020204" pitchFamily="34" charset="0"/>
              </a:rPr>
              <a:t>Train new workers about heat stress</a:t>
            </a:r>
          </a:p>
          <a:p>
            <a:pPr marL="0" indent="0"/>
            <a:endParaRPr lang="en-US" b="1" i="1" dirty="0">
              <a:solidFill>
                <a:srgbClr val="C5203E"/>
              </a:solidFill>
            </a:endParaRPr>
          </a:p>
        </p:txBody>
      </p:sp>
      <p:sp>
        <p:nvSpPr>
          <p:cNvPr id="4" name="Slide Number Placeholder 3">
            <a:extLst>
              <a:ext uri="{FF2B5EF4-FFF2-40B4-BE49-F238E27FC236}">
                <a16:creationId xmlns:a16="http://schemas.microsoft.com/office/drawing/2014/main" id="{63E98261-41F8-4F2F-B2F8-32E56B7B16BF}"/>
              </a:ext>
            </a:extLst>
          </p:cNvPr>
          <p:cNvSpPr>
            <a:spLocks noGrp="1"/>
          </p:cNvSpPr>
          <p:nvPr>
            <p:ph type="sldNum" sz="quarter" idx="12"/>
          </p:nvPr>
        </p:nvSpPr>
        <p:spPr/>
        <p:txBody>
          <a:bodyPr/>
          <a:lstStyle/>
          <a:p>
            <a:fld id="{3295B7C4-B768-B345-B706-EB947EE70A49}" type="slidenum">
              <a:rPr lang="en-US" smtClean="0"/>
              <a:pPr/>
              <a:t>20</a:t>
            </a:fld>
            <a:endParaRPr lang="en-US" dirty="0"/>
          </a:p>
        </p:txBody>
      </p:sp>
      <p:pic>
        <p:nvPicPr>
          <p:cNvPr id="5" name="Picture 4" descr="Graphic saying to ease into work. Nearly 3 out of 4 fatalities from heat illness happen during the first week of work. Build a tolerance to heat by increasing intensity by 20% each day."/>
          <p:cNvPicPr>
            <a:picLocks noChangeAspect="1"/>
          </p:cNvPicPr>
          <p:nvPr/>
        </p:nvPicPr>
        <p:blipFill>
          <a:blip r:embed="rId3"/>
          <a:stretch>
            <a:fillRect/>
          </a:stretch>
        </p:blipFill>
        <p:spPr>
          <a:xfrm>
            <a:off x="401367" y="1281565"/>
            <a:ext cx="11181033" cy="2359356"/>
          </a:xfrm>
          <a:prstGeom prst="rect">
            <a:avLst/>
          </a:prstGeom>
        </p:spPr>
      </p:pic>
    </p:spTree>
    <p:extLst>
      <p:ext uri="{BB962C8B-B14F-4D97-AF65-F5344CB8AC3E}">
        <p14:creationId xmlns:p14="http://schemas.microsoft.com/office/powerpoint/2010/main" val="57712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E524-C826-4A3A-B06B-E97972E27BCD}"/>
              </a:ext>
            </a:extLst>
          </p:cNvPr>
          <p:cNvSpPr>
            <a:spLocks noGrp="1"/>
          </p:cNvSpPr>
          <p:nvPr>
            <p:ph type="title"/>
          </p:nvPr>
        </p:nvSpPr>
        <p:spPr>
          <a:xfrm>
            <a:off x="769089" y="738173"/>
            <a:ext cx="8229600" cy="480848"/>
          </a:xfrm>
        </p:spPr>
        <p:txBody>
          <a:bodyPr>
            <a:noAutofit/>
          </a:bodyPr>
          <a:lstStyle/>
          <a:p>
            <a:pPr>
              <a:lnSpc>
                <a:spcPct val="100000"/>
              </a:lnSpc>
            </a:pPr>
            <a:r>
              <a:rPr lang="en-US" b="1" dirty="0"/>
              <a:t>Module 4: Prevention</a:t>
            </a:r>
            <a:br>
              <a:rPr lang="en-US" b="1" dirty="0"/>
            </a:br>
            <a:r>
              <a:rPr lang="en-US" b="1" dirty="0"/>
              <a:t>B.  Heat </a:t>
            </a:r>
            <a:r>
              <a:rPr lang="en-US" dirty="0"/>
              <a:t>Hazard Assessment</a:t>
            </a:r>
          </a:p>
        </p:txBody>
      </p:sp>
      <p:sp>
        <p:nvSpPr>
          <p:cNvPr id="6" name="Content Placeholder 5">
            <a:extLst>
              <a:ext uri="{FF2B5EF4-FFF2-40B4-BE49-F238E27FC236}">
                <a16:creationId xmlns:a16="http://schemas.microsoft.com/office/drawing/2014/main" id="{C22B2B26-C6B0-4F41-ADA8-8D9FCBA20E0C}"/>
              </a:ext>
            </a:extLst>
          </p:cNvPr>
          <p:cNvSpPr>
            <a:spLocks noGrp="1"/>
          </p:cNvSpPr>
          <p:nvPr>
            <p:ph sz="half" idx="2"/>
          </p:nvPr>
        </p:nvSpPr>
        <p:spPr>
          <a:xfrm>
            <a:off x="1347971" y="1929161"/>
            <a:ext cx="9157469" cy="4593609"/>
          </a:xfrm>
        </p:spPr>
        <p:txBody>
          <a:bodyPr>
            <a:normAutofit/>
          </a:bodyPr>
          <a:lstStyle/>
          <a:p>
            <a:pPr marL="457200" indent="-457200">
              <a:buFont typeface="Arial" panose="020B0604020202020204" pitchFamily="34" charset="0"/>
              <a:buChar char="•"/>
            </a:pPr>
            <a:r>
              <a:rPr lang="en-US" dirty="0"/>
              <a:t>Wet bulb globe temperature (WBGT)</a:t>
            </a:r>
          </a:p>
          <a:p>
            <a:pPr marL="457200" indent="-457200">
              <a:buFont typeface="Arial" panose="020B0604020202020204" pitchFamily="34" charset="0"/>
              <a:buChar char="•"/>
            </a:pPr>
            <a:r>
              <a:rPr lang="en-US" dirty="0"/>
              <a:t>Physical workload</a:t>
            </a:r>
          </a:p>
          <a:p>
            <a:pPr marL="457200" indent="-457200">
              <a:buFont typeface="Arial" panose="020B0604020202020204" pitchFamily="34" charset="0"/>
              <a:buChar char="•"/>
            </a:pPr>
            <a:r>
              <a:rPr lang="en-US" dirty="0"/>
              <a:t>Acclimatization status</a:t>
            </a:r>
          </a:p>
          <a:p>
            <a:pPr marL="457200" indent="-457200">
              <a:buFont typeface="Arial" panose="020B0604020202020204" pitchFamily="34" charset="0"/>
              <a:buChar char="•"/>
            </a:pPr>
            <a:r>
              <a:rPr lang="en-US" dirty="0"/>
              <a:t>Clothing</a:t>
            </a:r>
          </a:p>
          <a:p>
            <a:pPr marL="457200" indent="-457200">
              <a:buFont typeface="Arial" panose="020B0604020202020204" pitchFamily="34" charset="0"/>
              <a:buChar char="•"/>
            </a:pPr>
            <a:r>
              <a:rPr lang="en-US" dirty="0"/>
              <a:t>Normal/obese status</a:t>
            </a:r>
          </a:p>
          <a:p>
            <a:pPr marL="514350" indent="-514350">
              <a:buFont typeface="+mj-lt"/>
              <a:buAutoNum type="arabicPeriod"/>
            </a:pPr>
            <a:endParaRPr lang="en-US" dirty="0"/>
          </a:p>
          <a:p>
            <a:pPr marL="0" indent="0"/>
            <a:endParaRPr lang="en-US" dirty="0"/>
          </a:p>
        </p:txBody>
      </p:sp>
      <p:sp>
        <p:nvSpPr>
          <p:cNvPr id="4" name="Slide Number Placeholder 3">
            <a:extLst>
              <a:ext uri="{FF2B5EF4-FFF2-40B4-BE49-F238E27FC236}">
                <a16:creationId xmlns:a16="http://schemas.microsoft.com/office/drawing/2014/main" id="{48D5D04B-3060-4C5E-987D-C8CCA6AE8658}"/>
              </a:ext>
            </a:extLst>
          </p:cNvPr>
          <p:cNvSpPr>
            <a:spLocks noGrp="1"/>
          </p:cNvSpPr>
          <p:nvPr>
            <p:ph type="sldNum" sz="quarter" idx="12"/>
          </p:nvPr>
        </p:nvSpPr>
        <p:spPr/>
        <p:txBody>
          <a:bodyPr/>
          <a:lstStyle/>
          <a:p>
            <a:fld id="{3295B7C4-B768-B345-B706-EB947EE70A49}" type="slidenum">
              <a:rPr lang="en-US" smtClean="0"/>
              <a:pPr/>
              <a:t>21</a:t>
            </a:fld>
            <a:endParaRPr lang="en-US" dirty="0"/>
          </a:p>
        </p:txBody>
      </p:sp>
    </p:spTree>
    <p:custDataLst>
      <p:tags r:id="rId1"/>
    </p:custDataLst>
    <p:extLst>
      <p:ext uri="{BB962C8B-B14F-4D97-AF65-F5344CB8AC3E}">
        <p14:creationId xmlns:p14="http://schemas.microsoft.com/office/powerpoint/2010/main" val="1448232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F832-251D-07A2-780A-BEED28FCFE73}"/>
              </a:ext>
            </a:extLst>
          </p:cNvPr>
          <p:cNvSpPr>
            <a:spLocks noGrp="1"/>
          </p:cNvSpPr>
          <p:nvPr>
            <p:ph type="title"/>
          </p:nvPr>
        </p:nvSpPr>
        <p:spPr>
          <a:xfrm>
            <a:off x="609600" y="393806"/>
            <a:ext cx="10972800" cy="480848"/>
          </a:xfrm>
        </p:spPr>
        <p:txBody>
          <a:bodyPr/>
          <a:lstStyle/>
          <a:p>
            <a:r>
              <a:rPr lang="en-US" dirty="0"/>
              <a:t>Wet Bulb Globe Temperature (WBGT)</a:t>
            </a:r>
          </a:p>
        </p:txBody>
      </p:sp>
      <p:sp>
        <p:nvSpPr>
          <p:cNvPr id="3" name="Content Placeholder 2">
            <a:extLst>
              <a:ext uri="{FF2B5EF4-FFF2-40B4-BE49-F238E27FC236}">
                <a16:creationId xmlns:a16="http://schemas.microsoft.com/office/drawing/2014/main" id="{FB0A8B7D-EA5B-576E-B86C-62732E1FCFFE}"/>
              </a:ext>
            </a:extLst>
          </p:cNvPr>
          <p:cNvSpPr>
            <a:spLocks noGrp="1"/>
          </p:cNvSpPr>
          <p:nvPr>
            <p:ph idx="1"/>
          </p:nvPr>
        </p:nvSpPr>
        <p:spPr>
          <a:xfrm>
            <a:off x="523875" y="1597081"/>
            <a:ext cx="8830297" cy="4023134"/>
          </a:xfrm>
        </p:spPr>
        <p:txBody>
          <a:bodyPr>
            <a:normAutofit/>
          </a:bodyPr>
          <a:lstStyle/>
          <a:p>
            <a:pPr>
              <a:buFont typeface="Arial" panose="020B0604020202020204" pitchFamily="34" charset="0"/>
              <a:buChar char="•"/>
            </a:pPr>
            <a:r>
              <a:rPr lang="en-US" sz="2800" dirty="0"/>
              <a:t>WBGT estimates the effect of temperature, relative humidity, wind speed and solar radiation</a:t>
            </a:r>
          </a:p>
          <a:p>
            <a:pPr>
              <a:buFont typeface="Arial" panose="020B0604020202020204" pitchFamily="34" charset="0"/>
              <a:buChar char="•"/>
            </a:pPr>
            <a:r>
              <a:rPr lang="en-US" sz="2800" dirty="0"/>
              <a:t>It is measured with a monitor like the one shown here</a:t>
            </a:r>
          </a:p>
          <a:p>
            <a:pPr>
              <a:buFont typeface="Arial" panose="020B0604020202020204" pitchFamily="34" charset="0"/>
              <a:buChar char="•"/>
            </a:pPr>
            <a:r>
              <a:rPr lang="en-US" sz="2800" dirty="0"/>
              <a:t>Video from the National Weather Service: </a:t>
            </a:r>
            <a:r>
              <a:rPr lang="en-US" sz="2800" dirty="0">
                <a:hlinkClick r:id="rId2"/>
              </a:rPr>
              <a:t>What is WBGT?</a:t>
            </a:r>
            <a:endParaRPr lang="en-US" sz="2800" dirty="0"/>
          </a:p>
          <a:p>
            <a:pPr>
              <a:buFont typeface="Arial" panose="020B0604020202020204" pitchFamily="34" charset="0"/>
              <a:buChar char="•"/>
            </a:pPr>
            <a:r>
              <a:rPr lang="en-US" sz="2800" dirty="0"/>
              <a:t>OSHA has a Heat Stress Calculator which uses WBGT: </a:t>
            </a:r>
            <a:r>
              <a:rPr lang="en-US" sz="2800" dirty="0">
                <a:hlinkClick r:id="rId3"/>
              </a:rPr>
              <a:t>OSHA Heat Stress Calculator</a:t>
            </a:r>
            <a:endParaRPr lang="en-US" sz="2800"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C2F39CE-1316-4737-9DDA-6637DA9154CE}"/>
              </a:ext>
            </a:extLst>
          </p:cNvPr>
          <p:cNvSpPr>
            <a:spLocks noGrp="1"/>
          </p:cNvSpPr>
          <p:nvPr>
            <p:ph type="sldNum" sz="quarter" idx="12"/>
          </p:nvPr>
        </p:nvSpPr>
        <p:spPr/>
        <p:txBody>
          <a:bodyPr/>
          <a:lstStyle/>
          <a:p>
            <a:fld id="{3295B7C4-B768-B345-B706-EB947EE70A49}" type="slidenum">
              <a:rPr lang="en-US" smtClean="0"/>
              <a:pPr/>
              <a:t>22</a:t>
            </a:fld>
            <a:endParaRPr lang="en-US" dirty="0"/>
          </a:p>
        </p:txBody>
      </p:sp>
      <p:pic>
        <p:nvPicPr>
          <p:cNvPr id="6" name="Picture 5" descr="Image of a wet bulb globe temperature monitor">
            <a:extLst>
              <a:ext uri="{FF2B5EF4-FFF2-40B4-BE49-F238E27FC236}">
                <a16:creationId xmlns:a16="http://schemas.microsoft.com/office/drawing/2014/main" id="{5E77EC8A-FBCC-6953-4312-53EB34D1C246}"/>
              </a:ext>
            </a:extLst>
          </p:cNvPr>
          <p:cNvPicPr>
            <a:picLocks noChangeAspect="1"/>
          </p:cNvPicPr>
          <p:nvPr/>
        </p:nvPicPr>
        <p:blipFill>
          <a:blip r:embed="rId4"/>
          <a:stretch>
            <a:fillRect/>
          </a:stretch>
        </p:blipFill>
        <p:spPr>
          <a:xfrm>
            <a:off x="9239871" y="2696862"/>
            <a:ext cx="2428254" cy="2784946"/>
          </a:xfrm>
          <a:prstGeom prst="rect">
            <a:avLst/>
          </a:prstGeom>
        </p:spPr>
      </p:pic>
    </p:spTree>
    <p:extLst>
      <p:ext uri="{BB962C8B-B14F-4D97-AF65-F5344CB8AC3E}">
        <p14:creationId xmlns:p14="http://schemas.microsoft.com/office/powerpoint/2010/main" val="1539690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14D19-CCBA-EB20-65FC-E06116375D92}"/>
              </a:ext>
            </a:extLst>
          </p:cNvPr>
          <p:cNvSpPr>
            <a:spLocks noGrp="1"/>
          </p:cNvSpPr>
          <p:nvPr>
            <p:ph type="title"/>
          </p:nvPr>
        </p:nvSpPr>
        <p:spPr>
          <a:xfrm>
            <a:off x="609600" y="366545"/>
            <a:ext cx="10972800" cy="480848"/>
          </a:xfrm>
        </p:spPr>
        <p:txBody>
          <a:bodyPr/>
          <a:lstStyle/>
          <a:p>
            <a:r>
              <a:rPr lang="en-US" dirty="0"/>
              <a:t>Heat Safety Tool App</a:t>
            </a:r>
          </a:p>
        </p:txBody>
      </p:sp>
      <p:sp>
        <p:nvSpPr>
          <p:cNvPr id="3" name="Content Placeholder 2">
            <a:extLst>
              <a:ext uri="{FF2B5EF4-FFF2-40B4-BE49-F238E27FC236}">
                <a16:creationId xmlns:a16="http://schemas.microsoft.com/office/drawing/2014/main" id="{96387860-13C7-BCFB-CDBB-FE99980E22A0}"/>
              </a:ext>
            </a:extLst>
          </p:cNvPr>
          <p:cNvSpPr>
            <a:spLocks noGrp="1"/>
          </p:cNvSpPr>
          <p:nvPr>
            <p:ph idx="1"/>
          </p:nvPr>
        </p:nvSpPr>
        <p:spPr>
          <a:xfrm>
            <a:off x="609599" y="1057275"/>
            <a:ext cx="6677026" cy="5434180"/>
          </a:xfrm>
        </p:spPr>
        <p:txBody>
          <a:bodyPr/>
          <a:lstStyle/>
          <a:p>
            <a:pPr>
              <a:buFont typeface="Arial" panose="020B0604020202020204" pitchFamily="34" charset="0"/>
              <a:buChar char="•"/>
            </a:pPr>
            <a:r>
              <a:rPr lang="en-US" sz="2800" dirty="0"/>
              <a:t>The Heat Safety Tool developed by </a:t>
            </a:r>
            <a:r>
              <a:rPr lang="en-US" sz="2800" u="sng" dirty="0">
                <a:hlinkClick r:id="rId2"/>
              </a:rPr>
              <a:t>NIOSH and OSHA</a:t>
            </a:r>
            <a:endParaRPr lang="en-US" sz="2800" u="sng" dirty="0"/>
          </a:p>
          <a:p>
            <a:pPr>
              <a:buFont typeface="Arial" panose="020B0604020202020204" pitchFamily="34" charset="0"/>
              <a:buChar char="•"/>
            </a:pPr>
            <a:r>
              <a:rPr lang="en-US" sz="2800" dirty="0"/>
              <a:t>Real-time heat index</a:t>
            </a:r>
          </a:p>
          <a:p>
            <a:pPr>
              <a:buFont typeface="Arial" panose="020B0604020202020204" pitchFamily="34" charset="0"/>
              <a:buChar char="•"/>
            </a:pPr>
            <a:r>
              <a:rPr lang="en-US" sz="2800" dirty="0"/>
              <a:t>Precautions based on heat index</a:t>
            </a:r>
          </a:p>
          <a:p>
            <a:pPr>
              <a:buFont typeface="Arial" panose="020B0604020202020204" pitchFamily="34" charset="0"/>
              <a:buChar char="•"/>
            </a:pPr>
            <a:r>
              <a:rPr lang="en-US" sz="2800" dirty="0"/>
              <a:t>Symptoms and First Aid</a:t>
            </a:r>
          </a:p>
          <a:p>
            <a:pPr>
              <a:buFont typeface="Arial" panose="020B0604020202020204" pitchFamily="34" charset="0"/>
              <a:buChar char="•"/>
            </a:pPr>
            <a:r>
              <a:rPr lang="en-US" sz="2800" dirty="0"/>
              <a:t>Risk factors</a:t>
            </a:r>
          </a:p>
          <a:p>
            <a:pPr>
              <a:buFont typeface="Arial" panose="020B0604020202020204" pitchFamily="34" charset="0"/>
              <a:buChar char="•"/>
            </a:pPr>
            <a:r>
              <a:rPr lang="en-US" sz="2800" dirty="0"/>
              <a:t>Training recommendations</a:t>
            </a:r>
          </a:p>
          <a:p>
            <a:endParaRPr lang="en-US" u="sng" dirty="0"/>
          </a:p>
          <a:p>
            <a:endParaRPr lang="en-US" dirty="0"/>
          </a:p>
        </p:txBody>
      </p:sp>
      <p:sp>
        <p:nvSpPr>
          <p:cNvPr id="4" name="Slide Number Placeholder 3">
            <a:extLst>
              <a:ext uri="{FF2B5EF4-FFF2-40B4-BE49-F238E27FC236}">
                <a16:creationId xmlns:a16="http://schemas.microsoft.com/office/drawing/2014/main" id="{B77F6AF4-8ACE-FB77-EC1B-438CBF667C2A}"/>
              </a:ext>
            </a:extLst>
          </p:cNvPr>
          <p:cNvSpPr>
            <a:spLocks noGrp="1"/>
          </p:cNvSpPr>
          <p:nvPr>
            <p:ph type="sldNum" sz="quarter" idx="12"/>
          </p:nvPr>
        </p:nvSpPr>
        <p:spPr/>
        <p:txBody>
          <a:bodyPr/>
          <a:lstStyle/>
          <a:p>
            <a:fld id="{3295B7C4-B768-B345-B706-EB947EE70A49}" type="slidenum">
              <a:rPr lang="en-US" smtClean="0"/>
              <a:pPr/>
              <a:t>23</a:t>
            </a:fld>
            <a:endParaRPr lang="en-US" dirty="0"/>
          </a:p>
        </p:txBody>
      </p:sp>
      <p:pic>
        <p:nvPicPr>
          <p:cNvPr id="5" name="Picture 4" descr="Image of a cell phone with the Heat Safety Tool App">
            <a:extLst>
              <a:ext uri="{FF2B5EF4-FFF2-40B4-BE49-F238E27FC236}">
                <a16:creationId xmlns:a16="http://schemas.microsoft.com/office/drawing/2014/main" id="{89C28FCB-A32D-5306-3DBC-AD4510CC9EA8}"/>
              </a:ext>
            </a:extLst>
          </p:cNvPr>
          <p:cNvPicPr>
            <a:picLocks noChangeAspect="1"/>
          </p:cNvPicPr>
          <p:nvPr/>
        </p:nvPicPr>
        <p:blipFill>
          <a:blip r:embed="rId3"/>
          <a:stretch>
            <a:fillRect/>
          </a:stretch>
        </p:blipFill>
        <p:spPr>
          <a:xfrm>
            <a:off x="6924675" y="366545"/>
            <a:ext cx="5173960" cy="5803895"/>
          </a:xfrm>
          <a:prstGeom prst="rect">
            <a:avLst/>
          </a:prstGeom>
        </p:spPr>
      </p:pic>
    </p:spTree>
    <p:extLst>
      <p:ext uri="{BB962C8B-B14F-4D97-AF65-F5344CB8AC3E}">
        <p14:creationId xmlns:p14="http://schemas.microsoft.com/office/powerpoint/2010/main" val="3652079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1BDA7E23-F9DB-4F65-8141-E013168D1697}"/>
              </a:ext>
            </a:extLst>
          </p:cNvPr>
          <p:cNvSpPr>
            <a:spLocks noGrp="1"/>
          </p:cNvSpPr>
          <p:nvPr>
            <p:ph sz="half" idx="1"/>
          </p:nvPr>
        </p:nvSpPr>
        <p:spPr>
          <a:xfrm>
            <a:off x="391794" y="2047850"/>
            <a:ext cx="10774045" cy="4443608"/>
          </a:xfrm>
        </p:spPr>
        <p:txBody>
          <a:bodyPr/>
          <a:lstStyle/>
          <a:p>
            <a:pPr marL="0" lvl="1" indent="0">
              <a:buNone/>
            </a:pPr>
            <a:r>
              <a:rPr lang="en-US" dirty="0"/>
              <a:t>Supervisors and workers should be trained about…</a:t>
            </a:r>
          </a:p>
          <a:p>
            <a:pPr marL="0" lvl="1" indent="0">
              <a:buNone/>
            </a:pPr>
            <a:endParaRPr lang="en-US" dirty="0"/>
          </a:p>
          <a:p>
            <a:pPr lvl="1"/>
            <a:r>
              <a:rPr lang="en-US" dirty="0"/>
              <a:t>Types of heat-related illness, including symptoms and first aid</a:t>
            </a:r>
          </a:p>
          <a:p>
            <a:pPr lvl="1"/>
            <a:r>
              <a:rPr lang="en-US" dirty="0"/>
              <a:t>Procedures for contacting emergency medical services</a:t>
            </a:r>
          </a:p>
          <a:p>
            <a:pPr lvl="1"/>
            <a:r>
              <a:rPr lang="en-US" dirty="0"/>
              <a:t>Protecting new workers who have not been acclimatized</a:t>
            </a:r>
          </a:p>
          <a:p>
            <a:pPr lvl="1"/>
            <a:r>
              <a:rPr lang="en-US" dirty="0"/>
              <a:t>Job-related and personal risk factors for heat-related illness</a:t>
            </a:r>
          </a:p>
          <a:p>
            <a:pPr lvl="1"/>
            <a:r>
              <a:rPr lang="en-US" dirty="0"/>
              <a:t>Importance of drinking enough water and taking rest breaks in areas that are cooler than the worksite</a:t>
            </a:r>
          </a:p>
          <a:p>
            <a:pPr lvl="1"/>
            <a:r>
              <a:rPr lang="en-US" dirty="0"/>
              <a:t>Proper care and usage of PPE</a:t>
            </a:r>
          </a:p>
          <a:p>
            <a:pPr lvl="1"/>
            <a:r>
              <a:rPr lang="en-US" dirty="0"/>
              <a:t>Appropriate work/rest cycles when heat stress risk is high</a:t>
            </a:r>
          </a:p>
          <a:p>
            <a:pPr lvl="1"/>
            <a:endParaRPr lang="en-US" dirty="0"/>
          </a:p>
        </p:txBody>
      </p:sp>
      <p:sp>
        <p:nvSpPr>
          <p:cNvPr id="3" name="Title 2"/>
          <p:cNvSpPr>
            <a:spLocks noGrp="1"/>
          </p:cNvSpPr>
          <p:nvPr>
            <p:ph type="title"/>
          </p:nvPr>
        </p:nvSpPr>
        <p:spPr>
          <a:xfrm>
            <a:off x="808355" y="602374"/>
            <a:ext cx="8229600" cy="480848"/>
          </a:xfrm>
        </p:spPr>
        <p:txBody>
          <a:bodyPr>
            <a:noAutofit/>
          </a:bodyPr>
          <a:lstStyle/>
          <a:p>
            <a:pPr>
              <a:lnSpc>
                <a:spcPct val="100000"/>
              </a:lnSpc>
            </a:pPr>
            <a:r>
              <a:rPr lang="en-US" dirty="0"/>
              <a:t>Module 4: Prevention</a:t>
            </a:r>
            <a:br>
              <a:rPr lang="en-US" dirty="0"/>
            </a:br>
            <a:r>
              <a:rPr lang="en-US" dirty="0"/>
              <a:t>C. Training</a:t>
            </a:r>
          </a:p>
        </p:txBody>
      </p:sp>
      <p:sp>
        <p:nvSpPr>
          <p:cNvPr id="7" name="Slide Number Placeholder 6"/>
          <p:cNvSpPr>
            <a:spLocks noGrp="1"/>
          </p:cNvSpPr>
          <p:nvPr>
            <p:ph type="sldNum" sz="quarter" idx="16"/>
          </p:nvPr>
        </p:nvSpPr>
        <p:spPr/>
        <p:txBody>
          <a:bodyPr/>
          <a:lstStyle/>
          <a:p>
            <a:fld id="{3295B7C4-B768-B345-B706-EB947EE70A49}" type="slidenum">
              <a:rPr lang="en-US" smtClean="0"/>
              <a:pPr/>
              <a:t>24</a:t>
            </a:fld>
            <a:endParaRPr lang="en-US" dirty="0"/>
          </a:p>
        </p:txBody>
      </p:sp>
      <p:pic>
        <p:nvPicPr>
          <p:cNvPr id="2" name="Picture 1" descr="Image of people in a classroom"/>
          <p:cNvPicPr>
            <a:picLocks noChangeAspect="1"/>
          </p:cNvPicPr>
          <p:nvPr/>
        </p:nvPicPr>
        <p:blipFill>
          <a:blip r:embed="rId3"/>
          <a:stretch>
            <a:fillRect/>
          </a:stretch>
        </p:blipFill>
        <p:spPr>
          <a:xfrm>
            <a:off x="8169267" y="467811"/>
            <a:ext cx="3649035" cy="2429828"/>
          </a:xfrm>
          <a:prstGeom prst="rect">
            <a:avLst/>
          </a:prstGeom>
        </p:spPr>
      </p:pic>
    </p:spTree>
    <p:extLst>
      <p:ext uri="{BB962C8B-B14F-4D97-AF65-F5344CB8AC3E}">
        <p14:creationId xmlns:p14="http://schemas.microsoft.com/office/powerpoint/2010/main" val="867352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6BA36-2DA0-489F-B5EC-1B30DFD87B09}"/>
              </a:ext>
            </a:extLst>
          </p:cNvPr>
          <p:cNvSpPr>
            <a:spLocks noGrp="1"/>
          </p:cNvSpPr>
          <p:nvPr>
            <p:ph type="title"/>
          </p:nvPr>
        </p:nvSpPr>
        <p:spPr>
          <a:xfrm>
            <a:off x="680720" y="587915"/>
            <a:ext cx="8229600" cy="574422"/>
          </a:xfrm>
        </p:spPr>
        <p:txBody>
          <a:bodyPr>
            <a:noAutofit/>
          </a:bodyPr>
          <a:lstStyle/>
          <a:p>
            <a:pPr>
              <a:lnSpc>
                <a:spcPct val="100000"/>
              </a:lnSpc>
            </a:pPr>
            <a:r>
              <a:rPr lang="en-US" dirty="0"/>
              <a:t>Module 4: Prevention</a:t>
            </a:r>
            <a:br>
              <a:rPr lang="en-US" dirty="0"/>
            </a:br>
            <a:r>
              <a:rPr lang="en-US" dirty="0"/>
              <a:t>D.  Engineering Controls</a:t>
            </a:r>
          </a:p>
        </p:txBody>
      </p:sp>
      <p:sp>
        <p:nvSpPr>
          <p:cNvPr id="5" name="Content Placeholder 4">
            <a:extLst>
              <a:ext uri="{FF2B5EF4-FFF2-40B4-BE49-F238E27FC236}">
                <a16:creationId xmlns:a16="http://schemas.microsoft.com/office/drawing/2014/main" id="{6A71FF49-B6BA-41A1-BC9E-B7D877DB6EC6}"/>
              </a:ext>
            </a:extLst>
          </p:cNvPr>
          <p:cNvSpPr>
            <a:spLocks noGrp="1"/>
          </p:cNvSpPr>
          <p:nvPr>
            <p:ph sz="half" idx="1"/>
          </p:nvPr>
        </p:nvSpPr>
        <p:spPr>
          <a:xfrm>
            <a:off x="589280" y="1629383"/>
            <a:ext cx="10911840" cy="4921004"/>
          </a:xfrm>
        </p:spPr>
        <p:txBody>
          <a:bodyPr>
            <a:normAutofit fontScale="77500" lnSpcReduction="20000"/>
          </a:bodyPr>
          <a:lstStyle/>
          <a:p>
            <a:r>
              <a:rPr lang="en-US" dirty="0">
                <a:solidFill>
                  <a:srgbClr val="000000"/>
                </a:solidFill>
                <a:latin typeface="Arial" panose="020B0604020202020204" pitchFamily="34" charset="0"/>
                <a:cs typeface="Arial" panose="020B0604020202020204" pitchFamily="34" charset="0"/>
              </a:rPr>
              <a:t>Reduce heat stress through engineering controls such as…</a:t>
            </a:r>
          </a:p>
          <a:p>
            <a:endParaRPr lang="en-US"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Increase general ventilation</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Cooling fans</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Air conditioning (such as air-conditioned crane or construction equipment cabs, air conditioning in break rooms)</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Local exhaust ventilation at points of high heat production or moisture (such as exhaust hoods in laundry rooms)</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Reflective or heat-absorbing shielding or barriers</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Insulation of hot surfaces (such as furnace walls)</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Reduce steam leaks, wet floors, or humidity</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Cooled seats or benches for rest breaks</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Use of mechanical equipment to reduce manual work (such as conveyors and forklifts)</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Misting fans that produce a spray of fine water droplets</a:t>
            </a:r>
          </a:p>
        </p:txBody>
      </p:sp>
      <p:sp>
        <p:nvSpPr>
          <p:cNvPr id="2" name="Slide Number Placeholder 1">
            <a:extLst>
              <a:ext uri="{FF2B5EF4-FFF2-40B4-BE49-F238E27FC236}">
                <a16:creationId xmlns:a16="http://schemas.microsoft.com/office/drawing/2014/main" id="{0BA0AF9A-D9ED-43E7-B879-FE0F0CCABECC}"/>
              </a:ext>
            </a:extLst>
          </p:cNvPr>
          <p:cNvSpPr>
            <a:spLocks noGrp="1"/>
          </p:cNvSpPr>
          <p:nvPr>
            <p:ph type="sldNum" sz="quarter" idx="12"/>
          </p:nvPr>
        </p:nvSpPr>
        <p:spPr/>
        <p:txBody>
          <a:bodyPr/>
          <a:lstStyle/>
          <a:p>
            <a:fld id="{3295B7C4-B768-B345-B706-EB947EE70A49}" type="slidenum">
              <a:rPr lang="en-US" smtClean="0"/>
              <a:pPr/>
              <a:t>25</a:t>
            </a:fld>
            <a:endParaRPr lang="en-US" dirty="0"/>
          </a:p>
        </p:txBody>
      </p:sp>
      <p:pic>
        <p:nvPicPr>
          <p:cNvPr id="3" name="Picture 2" descr="Image of cooling equipment on a roof"/>
          <p:cNvPicPr>
            <a:picLocks noChangeAspect="1"/>
          </p:cNvPicPr>
          <p:nvPr/>
        </p:nvPicPr>
        <p:blipFill>
          <a:blip r:embed="rId3"/>
          <a:stretch>
            <a:fillRect/>
          </a:stretch>
        </p:blipFill>
        <p:spPr>
          <a:xfrm>
            <a:off x="8161642" y="217342"/>
            <a:ext cx="3537022" cy="2355739"/>
          </a:xfrm>
          <a:prstGeom prst="rect">
            <a:avLst/>
          </a:prstGeom>
        </p:spPr>
      </p:pic>
    </p:spTree>
    <p:extLst>
      <p:ext uri="{BB962C8B-B14F-4D97-AF65-F5344CB8AC3E}">
        <p14:creationId xmlns:p14="http://schemas.microsoft.com/office/powerpoint/2010/main" val="3719168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6FD0F1-5930-4B94-AAC3-CFF5BFF75C3D}"/>
              </a:ext>
            </a:extLst>
          </p:cNvPr>
          <p:cNvSpPr>
            <a:spLocks noGrp="1"/>
          </p:cNvSpPr>
          <p:nvPr>
            <p:ph idx="1"/>
          </p:nvPr>
        </p:nvSpPr>
        <p:spPr>
          <a:xfrm>
            <a:off x="609600" y="1355019"/>
            <a:ext cx="9799438" cy="5334543"/>
          </a:xfrm>
        </p:spPr>
        <p:txBody>
          <a:bodyPr>
            <a:normAutofit fontScale="92500" lnSpcReduction="10000"/>
          </a:bodyPr>
          <a:lstStyle/>
          <a:p>
            <a:r>
              <a:rPr lang="en-US" dirty="0">
                <a:solidFill>
                  <a:srgbClr val="000000"/>
                </a:solidFill>
                <a:latin typeface="Arial" panose="020B0604020202020204" pitchFamily="34" charset="0"/>
                <a:cs typeface="Arial" panose="020B0604020202020204" pitchFamily="34" charset="0"/>
              </a:rPr>
              <a:t>Reduce heat stress through work practice controls such as…</a:t>
            </a:r>
          </a:p>
          <a:p>
            <a:endParaRPr lang="en-US"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Reduce the physical demands of the job</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Increase the number of workers per task</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Rotate job functions among workers to help minimize heat exposure</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Limit time in the heat and/or increase recovery time spent in a cool environment</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Use a buddy system </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Have a plan for what to do if a worker has signs of heat illness</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Provide adequate amounts of water and encourage workers to drink frequently</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Implement a heat alert program whenever the weather service forecasts that a heat wave is likely to occur</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Institute a heat acclimatization plan and increase physical fitness</a:t>
            </a:r>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931DB59-DC55-4D44-8B7A-3DF967502572}"/>
              </a:ext>
            </a:extLst>
          </p:cNvPr>
          <p:cNvSpPr>
            <a:spLocks noGrp="1"/>
          </p:cNvSpPr>
          <p:nvPr>
            <p:ph type="sldNum" sz="quarter" idx="12"/>
          </p:nvPr>
        </p:nvSpPr>
        <p:spPr/>
        <p:txBody>
          <a:bodyPr/>
          <a:lstStyle/>
          <a:p>
            <a:fld id="{3295B7C4-B768-B345-B706-EB947EE70A49}" type="slidenum">
              <a:rPr lang="en-US" smtClean="0"/>
              <a:pPr/>
              <a:t>26</a:t>
            </a:fld>
            <a:endParaRPr lang="en-US" dirty="0"/>
          </a:p>
        </p:txBody>
      </p:sp>
      <p:sp>
        <p:nvSpPr>
          <p:cNvPr id="5" name="Title 4"/>
          <p:cNvSpPr>
            <a:spLocks noGrp="1"/>
          </p:cNvSpPr>
          <p:nvPr>
            <p:ph type="title" idx="4294967295"/>
          </p:nvPr>
        </p:nvSpPr>
        <p:spPr>
          <a:xfrm>
            <a:off x="648586" y="202318"/>
            <a:ext cx="1044117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C5203E"/>
                </a:solidFill>
                <a:effectLst/>
                <a:uLnTx/>
                <a:uFillTx/>
                <a:latin typeface="Arial"/>
                <a:ea typeface="+mj-ea"/>
                <a:cs typeface="Arial"/>
              </a:rPr>
              <a:t>Module 4: Prevention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C5203E"/>
                </a:solidFill>
                <a:effectLst/>
                <a:uLnTx/>
                <a:uFillTx/>
                <a:latin typeface="Arial"/>
                <a:ea typeface="+mj-ea"/>
                <a:cs typeface="Arial"/>
              </a:rPr>
              <a:t>E. Work Practices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Image of a worker in PPE working in a hot environment"/>
          <p:cNvPicPr>
            <a:picLocks noChangeAspect="1"/>
          </p:cNvPicPr>
          <p:nvPr/>
        </p:nvPicPr>
        <p:blipFill>
          <a:blip r:embed="rId4"/>
          <a:stretch>
            <a:fillRect/>
          </a:stretch>
        </p:blipFill>
        <p:spPr>
          <a:xfrm>
            <a:off x="8730507" y="231898"/>
            <a:ext cx="3146425" cy="2415214"/>
          </a:xfrm>
          <a:prstGeom prst="rect">
            <a:avLst/>
          </a:prstGeom>
        </p:spPr>
      </p:pic>
    </p:spTree>
    <p:custDataLst>
      <p:tags r:id="rId1"/>
    </p:custDataLst>
    <p:extLst>
      <p:ext uri="{BB962C8B-B14F-4D97-AF65-F5344CB8AC3E}">
        <p14:creationId xmlns:p14="http://schemas.microsoft.com/office/powerpoint/2010/main" val="2780832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6821E7-A0BC-A0A2-8DDE-639371D60591}"/>
              </a:ext>
            </a:extLst>
          </p:cNvPr>
          <p:cNvSpPr>
            <a:spLocks noGrp="1"/>
          </p:cNvSpPr>
          <p:nvPr>
            <p:ph type="title"/>
          </p:nvPr>
        </p:nvSpPr>
        <p:spPr>
          <a:xfrm>
            <a:off x="477252" y="375257"/>
            <a:ext cx="10972800" cy="480848"/>
          </a:xfrm>
        </p:spPr>
        <p:txBody>
          <a:bodyPr anchor="ctr">
            <a:normAutofit/>
          </a:bodyPr>
          <a:lstStyle/>
          <a:p>
            <a:r>
              <a:rPr lang="en-US" dirty="0"/>
              <a:t>Hydration</a:t>
            </a:r>
          </a:p>
        </p:txBody>
      </p:sp>
      <p:pic>
        <p:nvPicPr>
          <p:cNvPr id="7" name="Picture 6" descr="Graphic with information about hydration including employers providing water near work area and that those working in the heat should drink 8 ounces of water every 15-20 minutes">
            <a:extLst>
              <a:ext uri="{FF2B5EF4-FFF2-40B4-BE49-F238E27FC236}">
                <a16:creationId xmlns:a16="http://schemas.microsoft.com/office/drawing/2014/main" id="{6652DA90-2300-5D7B-288C-E9D2F53BF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52" y="1275347"/>
            <a:ext cx="10699708" cy="5216108"/>
          </a:xfrm>
          <a:prstGeom prst="rect">
            <a:avLst/>
          </a:prstGeom>
          <a:noFill/>
        </p:spPr>
      </p:pic>
      <p:sp>
        <p:nvSpPr>
          <p:cNvPr id="2" name="Slide Number Placeholder 1">
            <a:extLst>
              <a:ext uri="{FF2B5EF4-FFF2-40B4-BE49-F238E27FC236}">
                <a16:creationId xmlns:a16="http://schemas.microsoft.com/office/drawing/2014/main" id="{69B41F92-1D98-A240-EE98-4FD0B29A0DCA}"/>
              </a:ext>
            </a:extLst>
          </p:cNvPr>
          <p:cNvSpPr>
            <a:spLocks noGrp="1"/>
          </p:cNvSpPr>
          <p:nvPr>
            <p:ph type="sldNum" sz="quarter" idx="12"/>
          </p:nvPr>
        </p:nvSpPr>
        <p:spPr>
          <a:xfrm>
            <a:off x="8737600" y="6491458"/>
            <a:ext cx="2844800"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3295B7C4-B768-B345-B706-EB947EE70A49}"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27</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2610420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EBA32-F98A-80A5-7C25-39896652D65B}"/>
              </a:ext>
            </a:extLst>
          </p:cNvPr>
          <p:cNvSpPr>
            <a:spLocks noGrp="1"/>
          </p:cNvSpPr>
          <p:nvPr>
            <p:ph type="title"/>
          </p:nvPr>
        </p:nvSpPr>
        <p:spPr>
          <a:xfrm>
            <a:off x="525379" y="489975"/>
            <a:ext cx="10972800" cy="480848"/>
          </a:xfrm>
        </p:spPr>
        <p:txBody>
          <a:bodyPr/>
          <a:lstStyle/>
          <a:p>
            <a:r>
              <a:rPr lang="en-US" dirty="0"/>
              <a:t>Rest breaks</a:t>
            </a:r>
          </a:p>
        </p:txBody>
      </p:sp>
      <p:sp>
        <p:nvSpPr>
          <p:cNvPr id="2" name="Slide Number Placeholder 1">
            <a:extLst>
              <a:ext uri="{FF2B5EF4-FFF2-40B4-BE49-F238E27FC236}">
                <a16:creationId xmlns:a16="http://schemas.microsoft.com/office/drawing/2014/main" id="{F43EC3F3-9939-28ED-2741-EF1DB11613DA}"/>
              </a:ext>
            </a:extLst>
          </p:cNvPr>
          <p:cNvSpPr>
            <a:spLocks noGrp="1"/>
          </p:cNvSpPr>
          <p:nvPr>
            <p:ph type="sldNum" sz="quarter" idx="12"/>
          </p:nvPr>
        </p:nvSpPr>
        <p:spPr/>
        <p:txBody>
          <a:bodyPr/>
          <a:lstStyle/>
          <a:p>
            <a:fld id="{3295B7C4-B768-B345-B706-EB947EE70A49}" type="slidenum">
              <a:rPr lang="en-US" smtClean="0"/>
              <a:pPr/>
              <a:t>28</a:t>
            </a:fld>
            <a:endParaRPr lang="en-US" dirty="0"/>
          </a:p>
        </p:txBody>
      </p:sp>
      <p:pic>
        <p:nvPicPr>
          <p:cNvPr id="6" name="Picture 5" descr="Graphic about rest and hydration breaks including: Permit breaks when a worker feels discomfort, assign new workers lighter work and longer more frequent breaks, shorten work and increase rest periods as temperature humidity and sunshine increase, when there is no air movement or PPE is worn, and for heavier work.">
            <a:extLst>
              <a:ext uri="{FF2B5EF4-FFF2-40B4-BE49-F238E27FC236}">
                <a16:creationId xmlns:a16="http://schemas.microsoft.com/office/drawing/2014/main" id="{A529EE7C-1CFD-4CFC-C5C3-D34C903DD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519" y="1386840"/>
            <a:ext cx="10614660" cy="4099560"/>
          </a:xfrm>
          <a:prstGeom prst="rect">
            <a:avLst/>
          </a:prstGeom>
        </p:spPr>
      </p:pic>
    </p:spTree>
    <p:extLst>
      <p:ext uri="{BB962C8B-B14F-4D97-AF65-F5344CB8AC3E}">
        <p14:creationId xmlns:p14="http://schemas.microsoft.com/office/powerpoint/2010/main" val="683712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8B75-ED9E-466D-99B3-2CD62EDB1B51}"/>
              </a:ext>
            </a:extLst>
          </p:cNvPr>
          <p:cNvSpPr>
            <a:spLocks noGrp="1"/>
          </p:cNvSpPr>
          <p:nvPr>
            <p:ph type="title"/>
          </p:nvPr>
        </p:nvSpPr>
        <p:spPr>
          <a:xfrm>
            <a:off x="640080" y="701220"/>
            <a:ext cx="8229600" cy="480848"/>
          </a:xfrm>
        </p:spPr>
        <p:txBody>
          <a:bodyPr>
            <a:noAutofit/>
          </a:bodyPr>
          <a:lstStyle/>
          <a:p>
            <a:pPr>
              <a:lnSpc>
                <a:spcPct val="100000"/>
              </a:lnSpc>
            </a:pPr>
            <a:r>
              <a:rPr lang="en-US" dirty="0"/>
              <a:t>Module 4: Prevention</a:t>
            </a:r>
            <a:br>
              <a:rPr lang="en-US" dirty="0"/>
            </a:br>
            <a:r>
              <a:rPr lang="en-US" dirty="0"/>
              <a:t>F. PPE</a:t>
            </a:r>
          </a:p>
        </p:txBody>
      </p:sp>
      <p:sp>
        <p:nvSpPr>
          <p:cNvPr id="3" name="Slide Number Placeholder 2">
            <a:extLst>
              <a:ext uri="{FF2B5EF4-FFF2-40B4-BE49-F238E27FC236}">
                <a16:creationId xmlns:a16="http://schemas.microsoft.com/office/drawing/2014/main" id="{D4A7435D-CBE6-4617-BA6E-6FAE932CC45D}"/>
              </a:ext>
            </a:extLst>
          </p:cNvPr>
          <p:cNvSpPr>
            <a:spLocks noGrp="1"/>
          </p:cNvSpPr>
          <p:nvPr>
            <p:ph type="sldNum" sz="quarter" idx="12"/>
          </p:nvPr>
        </p:nvSpPr>
        <p:spPr/>
        <p:txBody>
          <a:bodyPr/>
          <a:lstStyle/>
          <a:p>
            <a:fld id="{3295B7C4-B768-B345-B706-EB947EE70A49}" type="slidenum">
              <a:rPr lang="en-US" smtClean="0"/>
              <a:pPr/>
              <a:t>29</a:t>
            </a:fld>
            <a:endParaRPr lang="en-US" dirty="0"/>
          </a:p>
        </p:txBody>
      </p:sp>
      <p:pic>
        <p:nvPicPr>
          <p:cNvPr id="6" name="Picture 5" descr="Image of firefighters in PPE fighting a fire"/>
          <p:cNvPicPr>
            <a:picLocks noChangeAspect="1"/>
          </p:cNvPicPr>
          <p:nvPr/>
        </p:nvPicPr>
        <p:blipFill>
          <a:blip r:embed="rId4"/>
          <a:stretch>
            <a:fillRect/>
          </a:stretch>
        </p:blipFill>
        <p:spPr>
          <a:xfrm>
            <a:off x="640080" y="2519984"/>
            <a:ext cx="10953750" cy="1619250"/>
          </a:xfrm>
          <a:prstGeom prst="rect">
            <a:avLst/>
          </a:prstGeom>
        </p:spPr>
      </p:pic>
    </p:spTree>
    <p:custDataLst>
      <p:tags r:id="rId1"/>
    </p:custDataLst>
    <p:extLst>
      <p:ext uri="{BB962C8B-B14F-4D97-AF65-F5344CB8AC3E}">
        <p14:creationId xmlns:p14="http://schemas.microsoft.com/office/powerpoint/2010/main" val="394373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887873-82D7-4E36-9B55-188A7E8D7C49}"/>
              </a:ext>
            </a:extLst>
          </p:cNvPr>
          <p:cNvSpPr>
            <a:spLocks noGrp="1"/>
          </p:cNvSpPr>
          <p:nvPr>
            <p:ph idx="1"/>
          </p:nvPr>
        </p:nvSpPr>
        <p:spPr>
          <a:xfrm>
            <a:off x="609600" y="1897379"/>
            <a:ext cx="10972800" cy="4594075"/>
          </a:xfrm>
        </p:spPr>
        <p:txBody>
          <a:bodyPr>
            <a:normAutofit/>
          </a:bodyPr>
          <a:lstStyle/>
          <a:p>
            <a:pPr marL="0" indent="0"/>
            <a:r>
              <a:rPr lang="en-US" dirty="0"/>
              <a:t>Heat stress occurs when the body cannot get rid of excess heat. </a:t>
            </a:r>
          </a:p>
          <a:p>
            <a:pPr marL="0" indent="0"/>
            <a:r>
              <a:rPr lang="en-US" dirty="0"/>
              <a:t>Cold stress occurs when a body’s temperature falls below normal. </a:t>
            </a:r>
          </a:p>
          <a:p>
            <a:pPr marL="0" indent="0"/>
            <a:endParaRPr lang="en-US" dirty="0"/>
          </a:p>
          <a:p>
            <a:pPr marL="0" indent="0"/>
            <a:r>
              <a:rPr lang="en-US" dirty="0"/>
              <a:t>After completing this course, you will better be able to:</a:t>
            </a:r>
          </a:p>
          <a:p>
            <a:pPr marL="0" indent="0"/>
            <a:endParaRPr lang="en-US" dirty="0"/>
          </a:p>
          <a:p>
            <a:pPr marL="457200" indent="-457200">
              <a:buClr>
                <a:srgbClr val="C00000"/>
              </a:buClr>
              <a:buFont typeface="Arial" panose="020B0604020202020204" pitchFamily="34" charset="0"/>
              <a:buChar char="•"/>
            </a:pPr>
            <a:r>
              <a:rPr lang="en-US" dirty="0"/>
              <a:t>Recognize risk factors for heat and cold stress</a:t>
            </a:r>
          </a:p>
          <a:p>
            <a:pPr marL="457200" indent="-457200">
              <a:buClr>
                <a:srgbClr val="C00000"/>
              </a:buClr>
              <a:buFont typeface="Arial" panose="020B0604020202020204" pitchFamily="34" charset="0"/>
              <a:buChar char="•"/>
            </a:pPr>
            <a:r>
              <a:rPr lang="en-US" dirty="0"/>
              <a:t>Describe types of heat/cold illness, symptoms, and first aid </a:t>
            </a:r>
          </a:p>
          <a:p>
            <a:pPr marL="457200" indent="-457200">
              <a:buClr>
                <a:srgbClr val="C00000"/>
              </a:buClr>
              <a:buFont typeface="Arial" panose="020B0604020202020204" pitchFamily="34" charset="0"/>
              <a:buChar char="•"/>
            </a:pPr>
            <a:r>
              <a:rPr lang="en-US" dirty="0"/>
              <a:t>Identify worker protection standards</a:t>
            </a:r>
          </a:p>
          <a:p>
            <a:pPr marL="457200" indent="-457200">
              <a:buClr>
                <a:srgbClr val="C00000"/>
              </a:buClr>
              <a:buFont typeface="Arial" panose="020B0604020202020204" pitchFamily="34" charset="0"/>
              <a:buChar char="•"/>
            </a:pPr>
            <a:r>
              <a:rPr lang="en-US" dirty="0"/>
              <a:t>Identify methods to reduce the risk of heat and cold stress</a:t>
            </a:r>
          </a:p>
        </p:txBody>
      </p:sp>
      <p:sp>
        <p:nvSpPr>
          <p:cNvPr id="2" name="Title 1">
            <a:extLst>
              <a:ext uri="{FF2B5EF4-FFF2-40B4-BE49-F238E27FC236}">
                <a16:creationId xmlns:a16="http://schemas.microsoft.com/office/drawing/2014/main" id="{A3C6EBD5-A9B1-4397-9347-D267DB184EFA}"/>
              </a:ext>
            </a:extLst>
          </p:cNvPr>
          <p:cNvSpPr>
            <a:spLocks noGrp="1"/>
          </p:cNvSpPr>
          <p:nvPr>
            <p:ph type="title"/>
          </p:nvPr>
        </p:nvSpPr>
        <p:spPr>
          <a:xfrm>
            <a:off x="609600" y="654906"/>
            <a:ext cx="8229600" cy="480848"/>
          </a:xfrm>
        </p:spPr>
        <p:txBody>
          <a:bodyPr>
            <a:normAutofit/>
          </a:bodyPr>
          <a:lstStyle/>
          <a:p>
            <a:r>
              <a:rPr lang="en-US" dirty="0"/>
              <a:t>Course Objectives</a:t>
            </a:r>
          </a:p>
        </p:txBody>
      </p:sp>
      <p:sp>
        <p:nvSpPr>
          <p:cNvPr id="4" name="Slide Number Placeholder 3">
            <a:extLst>
              <a:ext uri="{FF2B5EF4-FFF2-40B4-BE49-F238E27FC236}">
                <a16:creationId xmlns:a16="http://schemas.microsoft.com/office/drawing/2014/main" id="{94538F66-FA75-4013-9334-10FFDAD5D476}"/>
              </a:ext>
            </a:extLst>
          </p:cNvPr>
          <p:cNvSpPr>
            <a:spLocks noGrp="1"/>
          </p:cNvSpPr>
          <p:nvPr>
            <p:ph type="sldNum" sz="quarter" idx="12"/>
          </p:nvPr>
        </p:nvSpPr>
        <p:spPr/>
        <p:txBody>
          <a:bodyPr/>
          <a:lstStyle/>
          <a:p>
            <a:fld id="{3295B7C4-B768-B345-B706-EB947EE70A49}" type="slidenum">
              <a:rPr lang="en-US" smtClean="0"/>
              <a:pPr/>
              <a:t>3</a:t>
            </a:fld>
            <a:endParaRPr lang="en-US" dirty="0"/>
          </a:p>
        </p:txBody>
      </p:sp>
      <p:pic>
        <p:nvPicPr>
          <p:cNvPr id="5" name="Picture 4" descr="Graphic of target with an arrow in the bullseye"/>
          <p:cNvPicPr>
            <a:picLocks noChangeAspect="1"/>
          </p:cNvPicPr>
          <p:nvPr/>
        </p:nvPicPr>
        <p:blipFill>
          <a:blip r:embed="rId3"/>
          <a:stretch>
            <a:fillRect/>
          </a:stretch>
        </p:blipFill>
        <p:spPr>
          <a:xfrm>
            <a:off x="9980479" y="998155"/>
            <a:ext cx="810838" cy="810838"/>
          </a:xfrm>
          <a:prstGeom prst="rect">
            <a:avLst/>
          </a:prstGeom>
        </p:spPr>
      </p:pic>
    </p:spTree>
    <p:extLst>
      <p:ext uri="{BB962C8B-B14F-4D97-AF65-F5344CB8AC3E}">
        <p14:creationId xmlns:p14="http://schemas.microsoft.com/office/powerpoint/2010/main" val="2036333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907" y="622738"/>
            <a:ext cx="10972800" cy="480848"/>
          </a:xfrm>
        </p:spPr>
        <p:txBody>
          <a:bodyPr>
            <a:normAutofit/>
          </a:bodyPr>
          <a:lstStyle/>
          <a:p>
            <a:r>
              <a:rPr lang="en-US" dirty="0"/>
              <a:t>Heat Burden While Wearing PPE</a:t>
            </a:r>
          </a:p>
        </p:txBody>
      </p:sp>
      <p:sp>
        <p:nvSpPr>
          <p:cNvPr id="3" name="Content Placeholder 2"/>
          <p:cNvSpPr>
            <a:spLocks noGrp="1"/>
          </p:cNvSpPr>
          <p:nvPr>
            <p:ph idx="1"/>
          </p:nvPr>
        </p:nvSpPr>
        <p:spPr>
          <a:xfrm>
            <a:off x="513907" y="1236278"/>
            <a:ext cx="10972800" cy="5255179"/>
          </a:xfrm>
        </p:spPr>
        <p:txBody>
          <a:bodyPr>
            <a:normAutofit/>
          </a:bodyPr>
          <a:lstStyle/>
          <a:p>
            <a:pPr marL="0"/>
            <a:r>
              <a:rPr lang="en-US" sz="2800" dirty="0">
                <a:solidFill>
                  <a:srgbClr val="000000"/>
                </a:solidFill>
                <a:latin typeface="Arial" panose="020B0604020202020204" pitchFamily="34" charset="0"/>
                <a:cs typeface="Arial" panose="020B0604020202020204" pitchFamily="34" charset="0"/>
              </a:rPr>
              <a:t>Wearing PPE and certain clothing can increase your risk for heat-related illnesses. PPE…</a:t>
            </a:r>
          </a:p>
          <a:p>
            <a:pP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Is often necessary to reduce exposure to external hazards such as chemicals.</a:t>
            </a:r>
          </a:p>
          <a:p>
            <a:pP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Reduces the body’s normal way of getting rid of heat by sweating and other means.</a:t>
            </a:r>
          </a:p>
          <a:p>
            <a:pP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Holds excess heat and moisture inside, making the worker’s body even hotter.</a:t>
            </a:r>
          </a:p>
          <a:p>
            <a:pP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Increases the physical effort to perform duties while carrying the extra weight of the PPE and can lead to the worker getting hotter faster.</a:t>
            </a:r>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30</a:t>
            </a:fld>
            <a:endParaRPr lang="en-US" dirty="0"/>
          </a:p>
        </p:txBody>
      </p:sp>
    </p:spTree>
    <p:extLst>
      <p:ext uri="{BB962C8B-B14F-4D97-AF65-F5344CB8AC3E}">
        <p14:creationId xmlns:p14="http://schemas.microsoft.com/office/powerpoint/2010/main" val="561381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95" y="544270"/>
            <a:ext cx="10972800" cy="480848"/>
          </a:xfrm>
        </p:spPr>
        <p:txBody>
          <a:bodyPr>
            <a:normAutofit fontScale="90000"/>
          </a:bodyPr>
          <a:lstStyle/>
          <a:p>
            <a:r>
              <a:rPr lang="en-US" sz="3300" dirty="0"/>
              <a:t>Protect workers wearing PPE from heat-related illness</a:t>
            </a:r>
            <a:br>
              <a:rPr lang="en-US" dirty="0"/>
            </a:br>
            <a:endParaRPr lang="en-US" dirty="0"/>
          </a:p>
        </p:txBody>
      </p:sp>
      <p:sp>
        <p:nvSpPr>
          <p:cNvPr id="3" name="Content Placeholder 2"/>
          <p:cNvSpPr>
            <a:spLocks noGrp="1"/>
          </p:cNvSpPr>
          <p:nvPr>
            <p:ph idx="1"/>
          </p:nvPr>
        </p:nvSpPr>
        <p:spPr>
          <a:xfrm>
            <a:off x="528289" y="1340250"/>
            <a:ext cx="10972800" cy="4973480"/>
          </a:xfrm>
        </p:spPr>
        <p:txBody>
          <a:bodyPr>
            <a:normAutofit lnSpcReduction="10000"/>
          </a:bodyPr>
          <a:lstStyle/>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Adjust work/rest cycles based on:</a:t>
            </a:r>
          </a:p>
          <a:p>
            <a:pPr marL="914400" lvl="1" indent="-457200">
              <a:buFont typeface="Courier New" panose="02070309020205020404" pitchFamily="49" charset="0"/>
              <a:buChar char="o"/>
            </a:pPr>
            <a:r>
              <a:rPr lang="en-US" sz="2400" dirty="0">
                <a:solidFill>
                  <a:srgbClr val="000000"/>
                </a:solidFill>
                <a:latin typeface="Arial" panose="020B0604020202020204" pitchFamily="34" charset="0"/>
                <a:cs typeface="Arial" panose="020B0604020202020204" pitchFamily="34" charset="0"/>
              </a:rPr>
              <a:t>Type of PPE</a:t>
            </a:r>
          </a:p>
          <a:p>
            <a:pPr marL="914400" lvl="1" indent="-457200">
              <a:buFont typeface="Courier New" panose="02070309020205020404" pitchFamily="49" charset="0"/>
              <a:buChar char="o"/>
            </a:pPr>
            <a:r>
              <a:rPr lang="en-US" sz="2400" dirty="0">
                <a:solidFill>
                  <a:srgbClr val="000000"/>
                </a:solidFill>
                <a:latin typeface="Arial" panose="020B0604020202020204" pitchFamily="34" charset="0"/>
                <a:cs typeface="Arial" panose="020B0604020202020204" pitchFamily="34" charset="0"/>
              </a:rPr>
              <a:t>Length of time an individual can wear the PPE</a:t>
            </a:r>
          </a:p>
          <a:p>
            <a:pPr marL="914400" lvl="1" indent="-457200">
              <a:buFont typeface="Courier New" panose="02070309020205020404" pitchFamily="49" charset="0"/>
              <a:buChar char="o"/>
            </a:pPr>
            <a:r>
              <a:rPr lang="en-US" sz="2400" dirty="0">
                <a:solidFill>
                  <a:srgbClr val="000000"/>
                </a:solidFill>
                <a:latin typeface="Arial" panose="020B0604020202020204" pitchFamily="34" charset="0"/>
                <a:cs typeface="Arial" panose="020B0604020202020204" pitchFamily="34" charset="0"/>
              </a:rPr>
              <a:t>Individual worker’s actual work rate, fitness level, hydration level, and acclimatization</a:t>
            </a:r>
          </a:p>
          <a:p>
            <a:pPr marL="914400" lvl="1" indent="-457200">
              <a:buFont typeface="Courier New" panose="02070309020205020404" pitchFamily="49" charset="0"/>
              <a:buChar char="o"/>
            </a:pPr>
            <a:r>
              <a:rPr lang="en-US" sz="2400" dirty="0">
                <a:solidFill>
                  <a:srgbClr val="000000"/>
                </a:solidFill>
                <a:latin typeface="Arial" panose="020B0604020202020204" pitchFamily="34" charset="0"/>
                <a:cs typeface="Arial" panose="020B0604020202020204" pitchFamily="34" charset="0"/>
              </a:rPr>
              <a:t>Environmental conditions, such as level of heat and humidity, radiant heat from sun if outdoors, and wind speed if outdoors or using a fan indoors</a:t>
            </a: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Note that certain types of PPE can increase core body temperature more quickly than wearing other types of PPE in the same environment.</a:t>
            </a:r>
          </a:p>
          <a:p>
            <a:pPr marL="457200" indent="-457200">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Wear light-weight, breathable, fast-drying clothing</a:t>
            </a:r>
          </a:p>
          <a:p>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31</a:t>
            </a:fld>
            <a:endParaRPr lang="en-US" dirty="0"/>
          </a:p>
        </p:txBody>
      </p:sp>
    </p:spTree>
    <p:extLst>
      <p:ext uri="{BB962C8B-B14F-4D97-AF65-F5344CB8AC3E}">
        <p14:creationId xmlns:p14="http://schemas.microsoft.com/office/powerpoint/2010/main" val="278603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05" y="294202"/>
            <a:ext cx="10972800" cy="480848"/>
          </a:xfrm>
        </p:spPr>
        <p:txBody>
          <a:bodyPr>
            <a:normAutofit/>
          </a:bodyPr>
          <a:lstStyle/>
          <a:p>
            <a:r>
              <a:rPr lang="en-US" dirty="0"/>
              <a:t>PPE to protect against heat exposures</a:t>
            </a:r>
          </a:p>
        </p:txBody>
      </p:sp>
      <p:sp>
        <p:nvSpPr>
          <p:cNvPr id="3" name="Content Placeholder 2"/>
          <p:cNvSpPr>
            <a:spLocks noGrp="1"/>
          </p:cNvSpPr>
          <p:nvPr>
            <p:ph idx="1"/>
          </p:nvPr>
        </p:nvSpPr>
        <p:spPr>
          <a:xfrm>
            <a:off x="609600" y="924128"/>
            <a:ext cx="10972800" cy="5739320"/>
          </a:xfrm>
        </p:spPr>
        <p:txBody>
          <a:bodyPr>
            <a:normAutofit fontScale="62500" lnSpcReduction="20000"/>
          </a:bodyPr>
          <a:lstStyle/>
          <a:p>
            <a:pPr marL="0" indent="0">
              <a:lnSpc>
                <a:spcPct val="120000"/>
              </a:lnSpc>
              <a:spcBef>
                <a:spcPts val="600"/>
              </a:spcBef>
            </a:pPr>
            <a:r>
              <a:rPr lang="en-US" sz="3400" b="1" dirty="0">
                <a:solidFill>
                  <a:srgbClr val="000000"/>
                </a:solidFill>
                <a:latin typeface="Arial" panose="020B0604020202020204" pitchFamily="34" charset="0"/>
                <a:cs typeface="Arial" panose="020B0604020202020204" pitchFamily="34" charset="0"/>
              </a:rPr>
              <a:t>WHEN? </a:t>
            </a:r>
            <a:r>
              <a:rPr lang="en-US" sz="3400" dirty="0">
                <a:solidFill>
                  <a:srgbClr val="000000"/>
                </a:solidFill>
                <a:latin typeface="Arial" panose="020B0604020202020204" pitchFamily="34" charset="0"/>
                <a:cs typeface="Arial" panose="020B0604020202020204" pitchFamily="34" charset="0"/>
              </a:rPr>
              <a:t>In most cases, heat stress should be reduced by engineering controls or work practice changes. However, when heat stress levels exceed the NIOSH recommended occupational exposure limit (RAL or REL), heat-protective clothing or equipment can help.</a:t>
            </a:r>
          </a:p>
          <a:p>
            <a:pPr>
              <a:lnSpc>
                <a:spcPct val="120000"/>
              </a:lnSpc>
              <a:spcBef>
                <a:spcPts val="600"/>
              </a:spcBef>
            </a:pPr>
            <a:endParaRPr lang="en-US" sz="3400" dirty="0">
              <a:solidFill>
                <a:srgbClr val="000000"/>
              </a:solidFill>
              <a:latin typeface="Arial" panose="020B0604020202020204" pitchFamily="34" charset="0"/>
              <a:cs typeface="Arial" panose="020B0604020202020204" pitchFamily="34" charset="0"/>
            </a:endParaRPr>
          </a:p>
          <a:p>
            <a:pPr marL="0" indent="0">
              <a:lnSpc>
                <a:spcPct val="120000"/>
              </a:lnSpc>
              <a:spcBef>
                <a:spcPts val="600"/>
              </a:spcBef>
            </a:pPr>
            <a:r>
              <a:rPr lang="en-US" sz="3400" b="1" dirty="0">
                <a:solidFill>
                  <a:srgbClr val="000000"/>
                </a:solidFill>
                <a:latin typeface="Arial" panose="020B0604020202020204" pitchFamily="34" charset="0"/>
                <a:cs typeface="Arial" panose="020B0604020202020204" pitchFamily="34" charset="0"/>
              </a:rPr>
              <a:t>WHAT? </a:t>
            </a:r>
            <a:r>
              <a:rPr lang="en-US" sz="3400" dirty="0">
                <a:solidFill>
                  <a:srgbClr val="000000"/>
                </a:solidFill>
                <a:latin typeface="Arial" panose="020B0604020202020204" pitchFamily="34" charset="0"/>
                <a:cs typeface="Arial" panose="020B0604020202020204" pitchFamily="34" charset="0"/>
              </a:rPr>
              <a:t>PPE that protects against heat exposures range in simplicity, cost, and maintenance. They include:</a:t>
            </a:r>
          </a:p>
          <a:p>
            <a:pPr marL="457200" lvl="3">
              <a:lnSpc>
                <a:spcPct val="120000"/>
              </a:lnSpc>
              <a:spcBef>
                <a:spcPts val="0"/>
              </a:spcBef>
              <a:buFont typeface="Arial" panose="020B0604020202020204" pitchFamily="34" charset="0"/>
              <a:buChar char="•"/>
            </a:pPr>
            <a:r>
              <a:rPr lang="en-US" sz="3400" dirty="0">
                <a:solidFill>
                  <a:srgbClr val="000000"/>
                </a:solidFill>
                <a:latin typeface="Arial" panose="020B0604020202020204" pitchFamily="34" charset="0"/>
                <a:cs typeface="Arial" panose="020B0604020202020204" pitchFamily="34" charset="0"/>
              </a:rPr>
              <a:t>Insulated suits</a:t>
            </a:r>
          </a:p>
          <a:p>
            <a:pPr marL="457200" lvl="3">
              <a:lnSpc>
                <a:spcPct val="120000"/>
              </a:lnSpc>
              <a:spcBef>
                <a:spcPts val="0"/>
              </a:spcBef>
              <a:buFont typeface="Arial" panose="020B0604020202020204" pitchFamily="34" charset="0"/>
              <a:buChar char="•"/>
            </a:pPr>
            <a:r>
              <a:rPr lang="en-US" sz="3400" dirty="0">
                <a:solidFill>
                  <a:srgbClr val="000000"/>
                </a:solidFill>
                <a:latin typeface="Arial" panose="020B0604020202020204" pitchFamily="34" charset="0"/>
                <a:cs typeface="Arial" panose="020B0604020202020204" pitchFamily="34" charset="0"/>
              </a:rPr>
              <a:t>Reflective clothing</a:t>
            </a:r>
          </a:p>
          <a:p>
            <a:pPr marL="457200" lvl="3">
              <a:lnSpc>
                <a:spcPct val="120000"/>
              </a:lnSpc>
              <a:spcBef>
                <a:spcPts val="0"/>
              </a:spcBef>
              <a:buFont typeface="Arial" panose="020B0604020202020204" pitchFamily="34" charset="0"/>
              <a:buChar char="•"/>
            </a:pPr>
            <a:r>
              <a:rPr lang="en-US" sz="3400" dirty="0">
                <a:solidFill>
                  <a:srgbClr val="000000"/>
                </a:solidFill>
                <a:latin typeface="Arial" panose="020B0604020202020204" pitchFamily="34" charset="0"/>
                <a:cs typeface="Arial" panose="020B0604020202020204" pitchFamily="34" charset="0"/>
              </a:rPr>
              <a:t>Infrared reflecting face shields</a:t>
            </a:r>
          </a:p>
          <a:p>
            <a:pPr marL="457200" lvl="3">
              <a:lnSpc>
                <a:spcPct val="120000"/>
              </a:lnSpc>
              <a:spcBef>
                <a:spcPts val="0"/>
              </a:spcBef>
              <a:buFont typeface="Arial" panose="020B0604020202020204" pitchFamily="34" charset="0"/>
              <a:buChar char="•"/>
            </a:pPr>
            <a:r>
              <a:rPr lang="en-US" sz="3400" dirty="0">
                <a:solidFill>
                  <a:srgbClr val="000000"/>
                </a:solidFill>
                <a:latin typeface="Arial" panose="020B0604020202020204" pitchFamily="34" charset="0"/>
                <a:cs typeface="Arial" panose="020B0604020202020204" pitchFamily="34" charset="0"/>
              </a:rPr>
              <a:t>Cooling neck or head wraps</a:t>
            </a:r>
          </a:p>
          <a:p>
            <a:pPr>
              <a:lnSpc>
                <a:spcPct val="120000"/>
              </a:lnSpc>
              <a:spcBef>
                <a:spcPts val="600"/>
              </a:spcBef>
            </a:pPr>
            <a:endParaRPr lang="en-US" sz="3400" dirty="0">
              <a:solidFill>
                <a:srgbClr val="000000"/>
              </a:solidFill>
              <a:latin typeface="Arial" panose="020B0604020202020204" pitchFamily="34" charset="0"/>
              <a:cs typeface="Arial" panose="020B0604020202020204" pitchFamily="34" charset="0"/>
            </a:endParaRPr>
          </a:p>
          <a:p>
            <a:pPr marL="0" indent="0">
              <a:lnSpc>
                <a:spcPct val="120000"/>
              </a:lnSpc>
              <a:spcBef>
                <a:spcPts val="600"/>
              </a:spcBef>
            </a:pPr>
            <a:r>
              <a:rPr lang="en-US" sz="3400" dirty="0">
                <a:solidFill>
                  <a:srgbClr val="000000"/>
                </a:solidFill>
                <a:latin typeface="Arial" panose="020B0604020202020204" pitchFamily="34" charset="0"/>
                <a:cs typeface="Arial" panose="020B0604020202020204" pitchFamily="34" charset="0"/>
              </a:rPr>
              <a:t>For extremely hot environments, consider auxiliary cooling systems or personal cooling systems such as:</a:t>
            </a:r>
          </a:p>
          <a:p>
            <a:pPr marL="457200" lvl="3">
              <a:lnSpc>
                <a:spcPct val="120000"/>
              </a:lnSpc>
              <a:spcBef>
                <a:spcPts val="0"/>
              </a:spcBef>
              <a:buFont typeface="Arial" panose="020B0604020202020204" pitchFamily="34" charset="0"/>
              <a:buChar char="•"/>
            </a:pPr>
            <a:r>
              <a:rPr lang="en-US" sz="3400" dirty="0">
                <a:solidFill>
                  <a:srgbClr val="000000"/>
                </a:solidFill>
                <a:latin typeface="Arial" panose="020B0604020202020204" pitchFamily="34" charset="0"/>
                <a:cs typeface="Arial" panose="020B0604020202020204" pitchFamily="34" charset="0"/>
              </a:rPr>
              <a:t>Vest that receives cooled air from a vortex tube connected to an external compressed air source</a:t>
            </a:r>
          </a:p>
          <a:p>
            <a:pPr marL="457200" lvl="3">
              <a:lnSpc>
                <a:spcPct val="120000"/>
              </a:lnSpc>
              <a:spcBef>
                <a:spcPts val="0"/>
              </a:spcBef>
              <a:buFont typeface="Arial" panose="020B0604020202020204" pitchFamily="34" charset="0"/>
              <a:buChar char="•"/>
            </a:pPr>
            <a:r>
              <a:rPr lang="en-US" sz="3400" dirty="0">
                <a:solidFill>
                  <a:srgbClr val="000000"/>
                </a:solidFill>
                <a:latin typeface="Arial" panose="020B0604020202020204" pitchFamily="34" charset="0"/>
                <a:cs typeface="Arial" panose="020B0604020202020204" pitchFamily="34" charset="0"/>
              </a:rPr>
              <a:t>Jackets or vests with reusable ice packs or phase change cooling packs in the pockets</a:t>
            </a:r>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32</a:t>
            </a:fld>
            <a:endParaRPr lang="en-US" dirty="0"/>
          </a:p>
        </p:txBody>
      </p:sp>
    </p:spTree>
    <p:extLst>
      <p:ext uri="{BB962C8B-B14F-4D97-AF65-F5344CB8AC3E}">
        <p14:creationId xmlns:p14="http://schemas.microsoft.com/office/powerpoint/2010/main" val="25149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05" y="294202"/>
            <a:ext cx="10972800" cy="480848"/>
          </a:xfrm>
        </p:spPr>
        <p:txBody>
          <a:bodyPr>
            <a:normAutofit/>
          </a:bodyPr>
          <a:lstStyle/>
          <a:p>
            <a:r>
              <a:rPr lang="en-US" dirty="0"/>
              <a:t>PPE to protect against heat exposures (continued)</a:t>
            </a:r>
          </a:p>
        </p:txBody>
      </p:sp>
      <p:sp>
        <p:nvSpPr>
          <p:cNvPr id="3" name="Content Placeholder 2"/>
          <p:cNvSpPr>
            <a:spLocks noGrp="1"/>
          </p:cNvSpPr>
          <p:nvPr>
            <p:ph idx="1"/>
          </p:nvPr>
        </p:nvSpPr>
        <p:spPr>
          <a:xfrm>
            <a:off x="609600" y="1148576"/>
            <a:ext cx="10972800" cy="5514872"/>
          </a:xfrm>
        </p:spPr>
        <p:txBody>
          <a:bodyPr>
            <a:normAutofit/>
          </a:bodyPr>
          <a:lstStyle/>
          <a:p>
            <a:r>
              <a:rPr lang="en-US" sz="2800" b="1" dirty="0">
                <a:solidFill>
                  <a:srgbClr val="000000"/>
                </a:solidFill>
                <a:latin typeface="Arial" panose="020B0604020202020204" pitchFamily="34" charset="0"/>
                <a:cs typeface="Arial" panose="020B0604020202020204" pitchFamily="34" charset="0"/>
              </a:rPr>
              <a:t>Limitations</a:t>
            </a:r>
            <a:br>
              <a:rPr lang="en-US" sz="2800" b="1" dirty="0">
                <a:solidFill>
                  <a:srgbClr val="000000"/>
                </a:solidFill>
                <a:latin typeface="Arial" panose="020B0604020202020204" pitchFamily="34" charset="0"/>
                <a:cs typeface="Arial" panose="020B0604020202020204" pitchFamily="34" charset="0"/>
              </a:rPr>
            </a:br>
            <a:endParaRPr lang="en-US" sz="2800" b="1" dirty="0">
              <a:solidFill>
                <a:srgbClr val="000000"/>
              </a:solidFill>
              <a:latin typeface="Arial" panose="020B0604020202020204" pitchFamily="34" charset="0"/>
              <a:cs typeface="Arial" panose="020B0604020202020204" pitchFamily="34" charset="0"/>
            </a:endParaRPr>
          </a:p>
          <a:p>
            <a:pPr marL="0" indent="0"/>
            <a:r>
              <a:rPr lang="en-US" dirty="0">
                <a:solidFill>
                  <a:srgbClr val="000000"/>
                </a:solidFill>
                <a:latin typeface="Arial" panose="020B0604020202020204" pitchFamily="34" charset="0"/>
                <a:cs typeface="Arial" panose="020B0604020202020204" pitchFamily="34" charset="0"/>
              </a:rPr>
              <a:t>Wearable personal cooling systems have limitations within a work setting, such as:</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Ice vests are cheap, but their tem­perature cannot be controlled and they often do not stay cool long enough to be practical.</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If the cooling system is too cold, this will result in reduced heat transfer from the body to the environ­ment.</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Water-cooled garments require that the worker be tethered to a system that circulates the cool water, which limits the person’s range of operation.</a:t>
            </a:r>
          </a:p>
          <a:p>
            <a:pP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Many of the wearable personal cooling systems are too heavy or too cumbersome to be practical in a work environment.</a:t>
            </a:r>
          </a:p>
          <a:p>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33</a:t>
            </a:fld>
            <a:endParaRPr lang="en-US" dirty="0"/>
          </a:p>
        </p:txBody>
      </p:sp>
    </p:spTree>
    <p:extLst>
      <p:ext uri="{BB962C8B-B14F-4D97-AF65-F5344CB8AC3E}">
        <p14:creationId xmlns:p14="http://schemas.microsoft.com/office/powerpoint/2010/main" val="1607702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8A75-6A09-485E-A6E5-01FFBBF4C6E0}"/>
              </a:ext>
            </a:extLst>
          </p:cNvPr>
          <p:cNvSpPr>
            <a:spLocks noGrp="1"/>
          </p:cNvSpPr>
          <p:nvPr>
            <p:ph type="title"/>
          </p:nvPr>
        </p:nvSpPr>
        <p:spPr>
          <a:xfrm>
            <a:off x="650240" y="439692"/>
            <a:ext cx="8229600" cy="480848"/>
          </a:xfrm>
        </p:spPr>
        <p:txBody>
          <a:bodyPr/>
          <a:lstStyle/>
          <a:p>
            <a:r>
              <a:rPr lang="en-US" dirty="0"/>
              <a:t>Module 5: Planning and Supervision</a:t>
            </a:r>
          </a:p>
        </p:txBody>
      </p:sp>
      <p:sp>
        <p:nvSpPr>
          <p:cNvPr id="3" name="Slide Number Placeholder 2">
            <a:extLst>
              <a:ext uri="{FF2B5EF4-FFF2-40B4-BE49-F238E27FC236}">
                <a16:creationId xmlns:a16="http://schemas.microsoft.com/office/drawing/2014/main" id="{E712883C-2F73-49C3-8BC1-F50EFF51ABF6}"/>
              </a:ext>
            </a:extLst>
          </p:cNvPr>
          <p:cNvSpPr>
            <a:spLocks noGrp="1"/>
          </p:cNvSpPr>
          <p:nvPr>
            <p:ph type="sldNum" sz="quarter" idx="12"/>
          </p:nvPr>
        </p:nvSpPr>
        <p:spPr/>
        <p:txBody>
          <a:bodyPr/>
          <a:lstStyle/>
          <a:p>
            <a:fld id="{3295B7C4-B768-B345-B706-EB947EE70A49}" type="slidenum">
              <a:rPr lang="en-US" smtClean="0"/>
              <a:pPr/>
              <a:t>34</a:t>
            </a:fld>
            <a:endParaRPr lang="en-US" dirty="0"/>
          </a:p>
        </p:txBody>
      </p:sp>
      <p:sp>
        <p:nvSpPr>
          <p:cNvPr id="5" name="Rectangle 4"/>
          <p:cNvSpPr/>
          <p:nvPr/>
        </p:nvSpPr>
        <p:spPr>
          <a:xfrm>
            <a:off x="650240" y="1372048"/>
            <a:ext cx="10454640" cy="4678204"/>
          </a:xfrm>
          <a:prstGeom prst="rect">
            <a:avLst/>
          </a:prstGeom>
        </p:spPr>
        <p:txBody>
          <a:bodyPr wrap="square">
            <a:spAutoFit/>
          </a:bodyPr>
          <a:lstStyle/>
          <a:p>
            <a:r>
              <a:rPr lang="en-US" sz="2400" dirty="0">
                <a:solidFill>
                  <a:srgbClr val="333333"/>
                </a:solidFill>
                <a:latin typeface="Arial" panose="020B0604020202020204" pitchFamily="34" charset="0"/>
                <a:cs typeface="Arial" panose="020B0604020202020204" pitchFamily="34" charset="0"/>
              </a:rPr>
              <a:t>A heat illness prevention program should be part of the overall Safety and Health Program and should include:</a:t>
            </a:r>
          </a:p>
          <a:p>
            <a:endParaRPr lang="en-US" sz="2400" dirty="0">
              <a:solidFill>
                <a:srgbClr val="333333"/>
              </a:solidFill>
              <a:latin typeface="Arial" panose="020B0604020202020204" pitchFamily="34" charset="0"/>
              <a:cs typeface="Arial" panose="020B0604020202020204" pitchFamily="34" charset="0"/>
            </a:endParaRP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Heat Hazard Assessment/Monitoring</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Acclimatization</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Training</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Controls (Engineering, Administrative, PPE)</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Medical Monitoring</a:t>
            </a:r>
          </a:p>
          <a:p>
            <a:pPr marL="342900" indent="-342900">
              <a:buFont typeface="+mj-lt"/>
              <a:buAutoNum type="arabicPeriod"/>
            </a:pPr>
            <a:endParaRPr lang="en-US" sz="2400" dirty="0">
              <a:solidFill>
                <a:srgbClr val="333333"/>
              </a:solidFill>
              <a:latin typeface="Arial" panose="020B0604020202020204" pitchFamily="34" charset="0"/>
              <a:cs typeface="Arial" panose="020B0604020202020204" pitchFamily="34" charset="0"/>
            </a:endParaRPr>
          </a:p>
          <a:p>
            <a:pPr>
              <a:spcAft>
                <a:spcPts val="1200"/>
              </a:spcAft>
            </a:pPr>
            <a:r>
              <a:rPr lang="en-US" sz="2400" dirty="0">
                <a:solidFill>
                  <a:srgbClr val="333333"/>
                </a:solidFill>
                <a:latin typeface="Arial" panose="020B0604020202020204" pitchFamily="34" charset="0"/>
                <a:cs typeface="Arial" panose="020B0604020202020204" pitchFamily="34" charset="0"/>
              </a:rPr>
              <a:t>Day-to-Day Supervision:</a:t>
            </a:r>
          </a:p>
          <a:p>
            <a:r>
              <a:rPr lang="en-US" sz="2400" dirty="0">
                <a:solidFill>
                  <a:srgbClr val="333333"/>
                </a:solidFill>
                <a:latin typeface="Arial" panose="020B0604020202020204" pitchFamily="34" charset="0"/>
                <a:cs typeface="Arial" panose="020B0604020202020204" pitchFamily="34" charset="0"/>
              </a:rPr>
              <a:t>An individual at the worksite should be responsible for monitoring conditions and implementing the heat plan throughout the workday.</a:t>
            </a:r>
          </a:p>
        </p:txBody>
      </p:sp>
      <p:pic>
        <p:nvPicPr>
          <p:cNvPr id="4" name="Picture 3" descr="Image of two workers discussing a plan"/>
          <p:cNvPicPr>
            <a:picLocks noChangeAspect="1"/>
          </p:cNvPicPr>
          <p:nvPr/>
        </p:nvPicPr>
        <p:blipFill>
          <a:blip r:embed="rId3"/>
          <a:stretch>
            <a:fillRect/>
          </a:stretch>
        </p:blipFill>
        <p:spPr>
          <a:xfrm>
            <a:off x="8376677" y="2544417"/>
            <a:ext cx="2728203" cy="1796292"/>
          </a:xfrm>
          <a:prstGeom prst="rect">
            <a:avLst/>
          </a:prstGeom>
        </p:spPr>
      </p:pic>
    </p:spTree>
    <p:extLst>
      <p:ext uri="{BB962C8B-B14F-4D97-AF65-F5344CB8AC3E}">
        <p14:creationId xmlns:p14="http://schemas.microsoft.com/office/powerpoint/2010/main" val="2864708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73" y="536051"/>
            <a:ext cx="8229600" cy="480848"/>
          </a:xfrm>
        </p:spPr>
        <p:txBody>
          <a:bodyPr/>
          <a:lstStyle/>
          <a:p>
            <a:r>
              <a:rPr lang="en-US" dirty="0"/>
              <a:t>Summary - Heat</a:t>
            </a:r>
          </a:p>
        </p:txBody>
      </p:sp>
      <p:sp>
        <p:nvSpPr>
          <p:cNvPr id="3" name="Content Placeholder 2"/>
          <p:cNvSpPr>
            <a:spLocks noGrp="1"/>
          </p:cNvSpPr>
          <p:nvPr>
            <p:ph idx="1"/>
          </p:nvPr>
        </p:nvSpPr>
        <p:spPr>
          <a:xfrm>
            <a:off x="875489" y="1637026"/>
            <a:ext cx="9796228" cy="4440389"/>
          </a:xfrm>
        </p:spPr>
        <p:txBody>
          <a:bodyPr>
            <a:normAutofit/>
          </a:bodyPr>
          <a:lstStyle/>
          <a:p>
            <a:pPr>
              <a:buFont typeface="Arial" panose="020B0604020202020204" pitchFamily="34" charset="0"/>
              <a:buChar char="•"/>
            </a:pPr>
            <a:r>
              <a:rPr lang="en-US" sz="2800" dirty="0"/>
              <a:t>There are workplace and individual risk factors for heat stress</a:t>
            </a:r>
          </a:p>
          <a:p>
            <a:pPr>
              <a:buFont typeface="Arial" panose="020B0604020202020204" pitchFamily="34" charset="0"/>
              <a:buChar char="•"/>
            </a:pPr>
            <a:r>
              <a:rPr lang="en-US" sz="2800" dirty="0"/>
              <a:t>When heat stress symptoms are observed, promptly give first aid</a:t>
            </a:r>
          </a:p>
          <a:p>
            <a:pPr>
              <a:buFont typeface="Arial" panose="020B0604020202020204" pitchFamily="34" charset="0"/>
              <a:buChar char="•"/>
            </a:pPr>
            <a:r>
              <a:rPr lang="en-US" sz="2800" dirty="0"/>
              <a:t>Worker standards exist to protect against heat illness</a:t>
            </a:r>
          </a:p>
          <a:p>
            <a:pPr>
              <a:buFont typeface="Arial" panose="020B0604020202020204" pitchFamily="34" charset="0"/>
              <a:buChar char="•"/>
            </a:pPr>
            <a:r>
              <a:rPr lang="en-US" sz="2800" dirty="0"/>
              <a:t>Workers must become acclimatized to heat</a:t>
            </a:r>
          </a:p>
          <a:p>
            <a:pPr>
              <a:buFont typeface="Arial" panose="020B0604020202020204" pitchFamily="34" charset="0"/>
              <a:buChar char="•"/>
            </a:pPr>
            <a:r>
              <a:rPr lang="en-US" sz="2800" dirty="0"/>
              <a:t>Heat hazards can be reduced through engineering controls and work practices such as rest, shade, and water</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35</a:t>
            </a:fld>
            <a:endParaRPr lang="en-US" dirty="0"/>
          </a:p>
        </p:txBody>
      </p:sp>
    </p:spTree>
    <p:extLst>
      <p:ext uri="{BB962C8B-B14F-4D97-AF65-F5344CB8AC3E}">
        <p14:creationId xmlns:p14="http://schemas.microsoft.com/office/powerpoint/2010/main" val="3543788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8150"/>
            <a:ext cx="8229600" cy="480848"/>
          </a:xfrm>
        </p:spPr>
        <p:txBody>
          <a:bodyPr>
            <a:normAutofit/>
          </a:bodyPr>
          <a:lstStyle/>
          <a:p>
            <a:r>
              <a:rPr lang="en-US" dirty="0"/>
              <a:t>Module 6: Small Group Exercise </a:t>
            </a:r>
          </a:p>
        </p:txBody>
      </p:sp>
      <p:sp>
        <p:nvSpPr>
          <p:cNvPr id="3" name="Content Placeholder 2"/>
          <p:cNvSpPr>
            <a:spLocks noGrp="1"/>
          </p:cNvSpPr>
          <p:nvPr>
            <p:ph idx="1"/>
          </p:nvPr>
        </p:nvSpPr>
        <p:spPr>
          <a:xfrm>
            <a:off x="502596" y="1308322"/>
            <a:ext cx="10972800" cy="4836076"/>
          </a:xfrm>
        </p:spPr>
        <p:txBody>
          <a:bodyPr>
            <a:normAutofit/>
          </a:bodyPr>
          <a:lstStyle/>
          <a:p>
            <a:pPr marL="0"/>
            <a:r>
              <a:rPr lang="en-US" dirty="0"/>
              <a:t>Break into small groups and discuss the following scenarios. You may also discuss scenarios from your own workplace.</a:t>
            </a:r>
          </a:p>
          <a:p>
            <a:endParaRPr lang="en-US" dirty="0"/>
          </a:p>
          <a:p>
            <a:r>
              <a:rPr lang="en-US" dirty="0"/>
              <a:t>Scenario 1: </a:t>
            </a:r>
          </a:p>
          <a:p>
            <a:pPr marL="0"/>
            <a:r>
              <a:rPr lang="en-US" dirty="0"/>
              <a:t>One small room in your workplace is particularly hot due to machinery and steam. The two people who work there are long-term employees (25 years) who must wear heavy coveralls and gloves for protection. They work a lot of overtime for extra money. What potential workplace and individual risk factors can you identify? What engineering controls and work practice changes could be implemented?</a:t>
            </a:r>
          </a:p>
          <a:p>
            <a:endParaRPr lang="en-US" dirty="0"/>
          </a:p>
        </p:txBody>
      </p:sp>
      <p:sp>
        <p:nvSpPr>
          <p:cNvPr id="4" name="Slide Number Placeholder 3">
            <a:extLst>
              <a:ext uri="{FF2B5EF4-FFF2-40B4-BE49-F238E27FC236}">
                <a16:creationId xmlns:a16="http://schemas.microsoft.com/office/drawing/2014/main" id="{79134547-E5A9-4400-80CD-6224CC146737}"/>
              </a:ext>
            </a:extLst>
          </p:cNvPr>
          <p:cNvSpPr>
            <a:spLocks noGrp="1"/>
          </p:cNvSpPr>
          <p:nvPr>
            <p:ph type="sldNum" sz="quarter" idx="12"/>
          </p:nvPr>
        </p:nvSpPr>
        <p:spPr/>
        <p:txBody>
          <a:bodyPr/>
          <a:lstStyle/>
          <a:p>
            <a:fld id="{3295B7C4-B768-B345-B706-EB947EE70A49}" type="slidenum">
              <a:rPr lang="en-US" smtClean="0"/>
              <a:pPr/>
              <a:t>36</a:t>
            </a:fld>
            <a:endParaRPr lang="en-US" dirty="0"/>
          </a:p>
        </p:txBody>
      </p:sp>
    </p:spTree>
    <p:extLst>
      <p:ext uri="{BB962C8B-B14F-4D97-AF65-F5344CB8AC3E}">
        <p14:creationId xmlns:p14="http://schemas.microsoft.com/office/powerpoint/2010/main" val="526538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8150"/>
            <a:ext cx="8229600" cy="480848"/>
          </a:xfrm>
        </p:spPr>
        <p:txBody>
          <a:bodyPr>
            <a:normAutofit/>
          </a:bodyPr>
          <a:lstStyle/>
          <a:p>
            <a:r>
              <a:rPr lang="en-US" dirty="0"/>
              <a:t>Module 6: Small Group Exercise (continued)</a:t>
            </a:r>
          </a:p>
        </p:txBody>
      </p:sp>
      <p:sp>
        <p:nvSpPr>
          <p:cNvPr id="3" name="Content Placeholder 2"/>
          <p:cNvSpPr>
            <a:spLocks noGrp="1"/>
          </p:cNvSpPr>
          <p:nvPr>
            <p:ph idx="1"/>
          </p:nvPr>
        </p:nvSpPr>
        <p:spPr>
          <a:xfrm>
            <a:off x="502596" y="1655382"/>
            <a:ext cx="10972800" cy="4836076"/>
          </a:xfrm>
        </p:spPr>
        <p:txBody>
          <a:bodyPr>
            <a:normAutofit/>
          </a:bodyPr>
          <a:lstStyle/>
          <a:p>
            <a:pPr marL="0"/>
            <a:r>
              <a:rPr lang="en-US" dirty="0"/>
              <a:t>Scenario 2: A co-worker complains of feeling dizzy. He appears to be sweating more than usual. What should you do?</a:t>
            </a:r>
          </a:p>
          <a:p>
            <a:pPr marL="0"/>
            <a:endParaRPr lang="en-US" dirty="0"/>
          </a:p>
          <a:p>
            <a:pPr marL="0"/>
            <a:r>
              <a:rPr lang="en-US" dirty="0"/>
              <a:t>Scenario 3: The new employees at your hot workplace seem to have the necessary experience and work hard at first. But half quit the first week saying the job is too hard. What can you do?</a:t>
            </a:r>
          </a:p>
          <a:p>
            <a:pPr marL="0"/>
            <a:endParaRPr lang="en-US" dirty="0"/>
          </a:p>
          <a:p>
            <a:pPr marL="0"/>
            <a:r>
              <a:rPr lang="en-US" dirty="0"/>
              <a:t>Scenario 4: A few tasks at your hot workplace require Level B suits. What can be done to protect these workers from heat stress?</a:t>
            </a:r>
          </a:p>
          <a:p>
            <a:endParaRPr lang="en-US" dirty="0"/>
          </a:p>
          <a:p>
            <a:endParaRPr lang="en-US" dirty="0"/>
          </a:p>
        </p:txBody>
      </p:sp>
      <p:sp>
        <p:nvSpPr>
          <p:cNvPr id="4" name="Slide Number Placeholder 3">
            <a:extLst>
              <a:ext uri="{FF2B5EF4-FFF2-40B4-BE49-F238E27FC236}">
                <a16:creationId xmlns:a16="http://schemas.microsoft.com/office/drawing/2014/main" id="{79134547-E5A9-4400-80CD-6224CC146737}"/>
              </a:ext>
            </a:extLst>
          </p:cNvPr>
          <p:cNvSpPr>
            <a:spLocks noGrp="1"/>
          </p:cNvSpPr>
          <p:nvPr>
            <p:ph type="sldNum" sz="quarter" idx="12"/>
          </p:nvPr>
        </p:nvSpPr>
        <p:spPr/>
        <p:txBody>
          <a:bodyPr/>
          <a:lstStyle/>
          <a:p>
            <a:fld id="{3295B7C4-B768-B345-B706-EB947EE70A49}" type="slidenum">
              <a:rPr lang="en-US" smtClean="0"/>
              <a:pPr/>
              <a:t>37</a:t>
            </a:fld>
            <a:endParaRPr lang="en-US" dirty="0"/>
          </a:p>
        </p:txBody>
      </p:sp>
    </p:spTree>
    <p:extLst>
      <p:ext uri="{BB962C8B-B14F-4D97-AF65-F5344CB8AC3E}">
        <p14:creationId xmlns:p14="http://schemas.microsoft.com/office/powerpoint/2010/main" val="2336690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2436"/>
            <a:ext cx="10972800" cy="480848"/>
          </a:xfrm>
        </p:spPr>
        <p:txBody>
          <a:bodyPr/>
          <a:lstStyle/>
          <a:p>
            <a:r>
              <a:rPr lang="en-US" dirty="0"/>
              <a:t>Workplace Hazard: COLD</a:t>
            </a:r>
          </a:p>
        </p:txBody>
      </p:sp>
      <p:sp>
        <p:nvSpPr>
          <p:cNvPr id="3" name="Content Placeholder 2"/>
          <p:cNvSpPr>
            <a:spLocks noGrp="1"/>
          </p:cNvSpPr>
          <p:nvPr>
            <p:ph idx="1"/>
          </p:nvPr>
        </p:nvSpPr>
        <p:spPr>
          <a:xfrm>
            <a:off x="451321" y="4473623"/>
            <a:ext cx="10683742" cy="1309935"/>
          </a:xfrm>
        </p:spPr>
        <p:txBody>
          <a:bodyPr>
            <a:normAutofit lnSpcReduction="10000"/>
          </a:bodyPr>
          <a:lstStyle/>
          <a:p>
            <a:pPr marL="0"/>
            <a:r>
              <a:rPr lang="en-US" sz="2800" dirty="0"/>
              <a:t>Winter can present hazards to workers. In addition to the cold and wind, snow and ice as well as rapidly changing temperatures can provide unique challenges.</a:t>
            </a:r>
          </a:p>
        </p:txBody>
      </p:sp>
      <p:sp>
        <p:nvSpPr>
          <p:cNvPr id="4" name="Slide Number Placeholder 3"/>
          <p:cNvSpPr>
            <a:spLocks noGrp="1"/>
          </p:cNvSpPr>
          <p:nvPr>
            <p:ph type="sldNum" sz="quarter" idx="12"/>
          </p:nvPr>
        </p:nvSpPr>
        <p:spPr/>
        <p:txBody>
          <a:bodyPr/>
          <a:lstStyle/>
          <a:p>
            <a:fld id="{3295B7C4-B768-B345-B706-EB947EE70A49}" type="slidenum">
              <a:rPr lang="en-US" smtClean="0"/>
              <a:pPr/>
              <a:t>38</a:t>
            </a:fld>
            <a:endParaRPr lang="en-US" dirty="0"/>
          </a:p>
        </p:txBody>
      </p:sp>
      <p:pic>
        <p:nvPicPr>
          <p:cNvPr id="6" name="Picture 5" descr="Series of images showing workers in cold environments"/>
          <p:cNvPicPr>
            <a:picLocks noChangeAspect="1"/>
          </p:cNvPicPr>
          <p:nvPr/>
        </p:nvPicPr>
        <p:blipFill>
          <a:blip r:embed="rId3"/>
          <a:stretch>
            <a:fillRect/>
          </a:stretch>
        </p:blipFill>
        <p:spPr>
          <a:xfrm>
            <a:off x="907776" y="1979127"/>
            <a:ext cx="9891918" cy="1648653"/>
          </a:xfrm>
          <a:prstGeom prst="rect">
            <a:avLst/>
          </a:prstGeom>
        </p:spPr>
      </p:pic>
    </p:spTree>
    <p:extLst>
      <p:ext uri="{BB962C8B-B14F-4D97-AF65-F5344CB8AC3E}">
        <p14:creationId xmlns:p14="http://schemas.microsoft.com/office/powerpoint/2010/main" val="3592476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52" y="556270"/>
            <a:ext cx="10972800" cy="480848"/>
          </a:xfrm>
        </p:spPr>
        <p:txBody>
          <a:bodyPr/>
          <a:lstStyle/>
          <a:p>
            <a:r>
              <a:rPr lang="en-US" dirty="0"/>
              <a:t>Module 1: Cold Stress Risk Factors</a:t>
            </a:r>
          </a:p>
        </p:txBody>
      </p:sp>
      <p:sp>
        <p:nvSpPr>
          <p:cNvPr id="4" name="Slide Number Placeholder 3"/>
          <p:cNvSpPr>
            <a:spLocks noGrp="1"/>
          </p:cNvSpPr>
          <p:nvPr>
            <p:ph type="sldNum" sz="quarter" idx="12"/>
          </p:nvPr>
        </p:nvSpPr>
        <p:spPr/>
        <p:txBody>
          <a:bodyPr/>
          <a:lstStyle/>
          <a:p>
            <a:fld id="{3295B7C4-B768-B345-B706-EB947EE70A49}" type="slidenum">
              <a:rPr lang="en-US" smtClean="0"/>
              <a:pPr/>
              <a:t>39</a:t>
            </a:fld>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83598" y="1101431"/>
            <a:ext cx="2802128" cy="2560320"/>
          </a:xfrm>
          <a:prstGeom prst="rect">
            <a:avLst/>
          </a:prstGeom>
        </p:spPr>
      </p:pic>
      <p:sp>
        <p:nvSpPr>
          <p:cNvPr id="3" name="Rectangle 2"/>
          <p:cNvSpPr/>
          <p:nvPr/>
        </p:nvSpPr>
        <p:spPr>
          <a:xfrm>
            <a:off x="662608" y="1437012"/>
            <a:ext cx="10623117" cy="4462760"/>
          </a:xfrm>
          <a:prstGeom prst="rect">
            <a:avLst/>
          </a:prstGeom>
        </p:spPr>
        <p:txBody>
          <a:bodyPr wrap="square">
            <a:spAutoFit/>
          </a:bodyPr>
          <a:lstStyle/>
          <a:p>
            <a:pPr marL="285750" indent="-285750">
              <a:spcAft>
                <a:spcPts val="1200"/>
              </a:spcAft>
              <a:buClr>
                <a:srgbClr val="C5203E"/>
              </a:buClr>
              <a:buFont typeface="Arial" panose="020B0604020202020204" pitchFamily="34" charset="0"/>
              <a:buChar char="•"/>
            </a:pPr>
            <a:r>
              <a:rPr lang="en-US" sz="2800" dirty="0">
                <a:latin typeface="Arial" panose="020B0604020202020204" pitchFamily="34" charset="0"/>
                <a:cs typeface="Arial" panose="020B0604020202020204" pitchFamily="34" charset="0"/>
              </a:rPr>
              <a:t>Cold air temperature/wind chill</a:t>
            </a:r>
          </a:p>
          <a:p>
            <a:pPr marL="285750" indent="-285750">
              <a:spcAft>
                <a:spcPts val="1200"/>
              </a:spcAft>
              <a:buClr>
                <a:srgbClr val="C5203E"/>
              </a:buClr>
              <a:buFont typeface="Arial" panose="020B0604020202020204" pitchFamily="34" charset="0"/>
              <a:buChar char="•"/>
            </a:pPr>
            <a:r>
              <a:rPr lang="en-US" sz="2800" dirty="0">
                <a:latin typeface="Arial" panose="020B0604020202020204" pitchFamily="34" charset="0"/>
                <a:cs typeface="Arial" panose="020B0604020202020204" pitchFamily="34" charset="0"/>
              </a:rPr>
              <a:t>Wetness/dampness</a:t>
            </a:r>
          </a:p>
          <a:p>
            <a:pPr marL="285750" indent="-285750">
              <a:spcAft>
                <a:spcPts val="1200"/>
              </a:spcAft>
              <a:buClr>
                <a:srgbClr val="C5203E"/>
              </a:buClr>
              <a:buFont typeface="Arial" panose="020B0604020202020204" pitchFamily="34" charset="0"/>
              <a:buChar char="•"/>
            </a:pPr>
            <a:r>
              <a:rPr lang="en-US" sz="2800" dirty="0">
                <a:latin typeface="Arial" panose="020B0604020202020204" pitchFamily="34" charset="0"/>
                <a:cs typeface="Arial" panose="020B0604020202020204" pitchFamily="34" charset="0"/>
              </a:rPr>
              <a:t>Dressing improperly</a:t>
            </a:r>
          </a:p>
          <a:p>
            <a:pPr marL="285750" indent="-285750">
              <a:spcAft>
                <a:spcPts val="1200"/>
              </a:spcAft>
              <a:buClr>
                <a:srgbClr val="C5203E"/>
              </a:buClr>
              <a:buFont typeface="Arial" panose="020B0604020202020204" pitchFamily="34" charset="0"/>
              <a:buChar char="•"/>
            </a:pPr>
            <a:r>
              <a:rPr lang="en-US" sz="2800" dirty="0">
                <a:latin typeface="Arial" panose="020B0604020202020204" pitchFamily="34" charset="0"/>
                <a:cs typeface="Arial" panose="020B0604020202020204" pitchFamily="34" charset="0"/>
              </a:rPr>
              <a:t>Exhaustion</a:t>
            </a:r>
          </a:p>
          <a:p>
            <a:pPr marL="285750" indent="-285750">
              <a:spcAft>
                <a:spcPts val="1200"/>
              </a:spcAft>
              <a:buClr>
                <a:srgbClr val="C5203E"/>
              </a:buClr>
              <a:buFont typeface="Arial" panose="020B0604020202020204" pitchFamily="34" charset="0"/>
              <a:buChar char="•"/>
            </a:pPr>
            <a:r>
              <a:rPr lang="en-US" sz="2800" dirty="0">
                <a:latin typeface="Arial" panose="020B0604020202020204" pitchFamily="34" charset="0"/>
                <a:cs typeface="Arial" panose="020B0604020202020204" pitchFamily="34" charset="0"/>
              </a:rPr>
              <a:t>Dehydration</a:t>
            </a:r>
          </a:p>
          <a:p>
            <a:pPr marL="285750" indent="-285750">
              <a:spcAft>
                <a:spcPts val="1200"/>
              </a:spcAft>
              <a:buClr>
                <a:srgbClr val="C5203E"/>
              </a:buClr>
              <a:buFont typeface="Arial" panose="020B0604020202020204" pitchFamily="34" charset="0"/>
              <a:buChar char="•"/>
            </a:pPr>
            <a:r>
              <a:rPr lang="en-US" sz="2800" dirty="0">
                <a:latin typeface="Arial" panose="020B0604020202020204" pitchFamily="34" charset="0"/>
                <a:cs typeface="Arial" panose="020B0604020202020204" pitchFamily="34" charset="0"/>
              </a:rPr>
              <a:t>Health conditions such as hypertension, diabetes, and hypothyroidism (when thyroid doesn’t make enough hormones) </a:t>
            </a:r>
          </a:p>
          <a:p>
            <a:pPr marL="285750" indent="-285750">
              <a:spcAft>
                <a:spcPts val="1200"/>
              </a:spcAft>
              <a:buClr>
                <a:srgbClr val="C5203E"/>
              </a:buClr>
              <a:buFont typeface="Arial" panose="020B0604020202020204" pitchFamily="34" charset="0"/>
              <a:buChar char="•"/>
            </a:pPr>
            <a:r>
              <a:rPr lang="en-US" sz="2800" dirty="0">
                <a:latin typeface="Arial" panose="020B0604020202020204" pitchFamily="34" charset="0"/>
                <a:cs typeface="Arial" panose="020B0604020202020204" pitchFamily="34" charset="0"/>
              </a:rPr>
              <a:t>Poor physical conditioning</a:t>
            </a:r>
          </a:p>
        </p:txBody>
      </p:sp>
    </p:spTree>
    <p:extLst>
      <p:ext uri="{BB962C8B-B14F-4D97-AF65-F5344CB8AC3E}">
        <p14:creationId xmlns:p14="http://schemas.microsoft.com/office/powerpoint/2010/main" val="221663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A262-5DF4-4A7F-B392-E8F5FEDBD479}"/>
              </a:ext>
            </a:extLst>
          </p:cNvPr>
          <p:cNvSpPr>
            <a:spLocks noGrp="1"/>
          </p:cNvSpPr>
          <p:nvPr>
            <p:ph type="title"/>
          </p:nvPr>
        </p:nvSpPr>
        <p:spPr>
          <a:xfrm>
            <a:off x="802062" y="383271"/>
            <a:ext cx="7604216" cy="994172"/>
          </a:xfrm>
        </p:spPr>
        <p:txBody>
          <a:bodyPr/>
          <a:lstStyle/>
          <a:p>
            <a:r>
              <a:rPr lang="en-US" b="1" dirty="0"/>
              <a:t>Course Modules</a:t>
            </a:r>
          </a:p>
        </p:txBody>
      </p:sp>
      <p:sp>
        <p:nvSpPr>
          <p:cNvPr id="3" name="Content Placeholder 2">
            <a:extLst>
              <a:ext uri="{FF2B5EF4-FFF2-40B4-BE49-F238E27FC236}">
                <a16:creationId xmlns:a16="http://schemas.microsoft.com/office/drawing/2014/main" id="{5E29EA42-A1CA-4BE0-AA63-A819AE00A699}"/>
              </a:ext>
            </a:extLst>
          </p:cNvPr>
          <p:cNvSpPr>
            <a:spLocks noGrp="1"/>
          </p:cNvSpPr>
          <p:nvPr>
            <p:ph idx="1"/>
          </p:nvPr>
        </p:nvSpPr>
        <p:spPr>
          <a:xfrm>
            <a:off x="893713" y="1377443"/>
            <a:ext cx="7697972" cy="4754999"/>
          </a:xfrm>
        </p:spPr>
        <p:txBody>
          <a:bodyPr>
            <a:normAutofit fontScale="62500" lnSpcReduction="20000"/>
          </a:bodyPr>
          <a:lstStyle/>
          <a:p>
            <a:pPr marL="0" indent="0"/>
            <a:r>
              <a:rPr lang="en-US" sz="3200" dirty="0"/>
              <a:t>HEAT</a:t>
            </a:r>
          </a:p>
          <a:p>
            <a:pPr marL="514350" indent="-514350">
              <a:buFont typeface="+mj-lt"/>
              <a:buAutoNum type="arabicPeriod"/>
            </a:pPr>
            <a:r>
              <a:rPr lang="en-US" sz="3200" dirty="0"/>
              <a:t>Heat Stress Risk Factors</a:t>
            </a:r>
          </a:p>
          <a:p>
            <a:pPr marL="514350" indent="-514350">
              <a:buFont typeface="+mj-lt"/>
              <a:buAutoNum type="arabicPeriod"/>
            </a:pPr>
            <a:r>
              <a:rPr lang="en-US" sz="3200" dirty="0"/>
              <a:t>Heat Illness – Symptoms and First Aid</a:t>
            </a:r>
          </a:p>
          <a:p>
            <a:pPr marL="514350" indent="-514350">
              <a:buFont typeface="Arial"/>
              <a:buAutoNum type="arabicPeriod"/>
            </a:pPr>
            <a:r>
              <a:rPr lang="en-US" sz="3200" dirty="0"/>
              <a:t>Worker Protection Standards </a:t>
            </a:r>
          </a:p>
          <a:p>
            <a:pPr marL="514350" indent="-514350">
              <a:buAutoNum type="arabicPeriod"/>
            </a:pPr>
            <a:r>
              <a:rPr lang="en-US" sz="3200" dirty="0"/>
              <a:t>Heat Stress Prevention</a:t>
            </a:r>
          </a:p>
          <a:p>
            <a:pPr marL="514350" indent="-514350">
              <a:buAutoNum type="arabicPeriod"/>
            </a:pPr>
            <a:r>
              <a:rPr lang="en-US" sz="3200" dirty="0"/>
              <a:t>Planning &amp; Supervision</a:t>
            </a:r>
          </a:p>
          <a:p>
            <a:pPr marL="514350" indent="-514350">
              <a:buAutoNum type="arabicPeriod"/>
            </a:pPr>
            <a:r>
              <a:rPr lang="en-US" sz="3200" dirty="0"/>
              <a:t>Small Group Exercise</a:t>
            </a:r>
          </a:p>
          <a:p>
            <a:pPr marL="514350" indent="-514350">
              <a:buAutoNum type="arabicPeriod"/>
            </a:pPr>
            <a:endParaRPr lang="en-US" sz="3200" dirty="0"/>
          </a:p>
          <a:p>
            <a:pPr marL="0" indent="0"/>
            <a:r>
              <a:rPr lang="en-US" sz="3200" dirty="0"/>
              <a:t>COLD</a:t>
            </a:r>
          </a:p>
          <a:p>
            <a:pPr marL="514350" indent="-514350">
              <a:buAutoNum type="arabicPeriod"/>
            </a:pPr>
            <a:r>
              <a:rPr lang="en-US" sz="3200" dirty="0"/>
              <a:t>Cold Stress Risk Factors</a:t>
            </a:r>
          </a:p>
          <a:p>
            <a:pPr marL="514350" indent="-514350">
              <a:buAutoNum type="arabicPeriod"/>
            </a:pPr>
            <a:r>
              <a:rPr lang="en-US" sz="3200" dirty="0"/>
              <a:t>Types of Cold Stress and First Aid</a:t>
            </a:r>
          </a:p>
          <a:p>
            <a:pPr marL="514350" indent="-514350">
              <a:buAutoNum type="arabicPeriod"/>
            </a:pPr>
            <a:r>
              <a:rPr lang="en-US" sz="3200" dirty="0"/>
              <a:t>Worker Protection Guidelines</a:t>
            </a:r>
          </a:p>
          <a:p>
            <a:pPr marL="514350" indent="-514350">
              <a:buAutoNum type="arabicPeriod"/>
            </a:pPr>
            <a:r>
              <a:rPr lang="en-US" sz="3200" dirty="0"/>
              <a:t>Cold Stress Prevention</a:t>
            </a:r>
          </a:p>
          <a:p>
            <a:pPr marL="514350" indent="-514350">
              <a:buAutoNum type="arabicPeriod"/>
            </a:pPr>
            <a:r>
              <a:rPr lang="en-US" sz="3200" dirty="0"/>
              <a:t>Winter Hazards</a:t>
            </a:r>
          </a:p>
          <a:p>
            <a:pPr marL="514350" indent="-514350">
              <a:buAutoNum type="arabicPeriod"/>
            </a:pPr>
            <a:r>
              <a:rPr lang="en-US" sz="3200" dirty="0"/>
              <a:t>Small Group Exercise</a:t>
            </a:r>
          </a:p>
          <a:p>
            <a:pPr marL="514350" indent="-514350">
              <a:buAutoNum type="arabicPeriod"/>
            </a:pPr>
            <a:endParaRPr lang="en-US" sz="3200" dirty="0"/>
          </a:p>
          <a:p>
            <a:pPr marL="514350" indent="-514350">
              <a:buAutoNum type="arabicPeriod"/>
            </a:pPr>
            <a:endParaRPr lang="en-US" sz="3200" dirty="0"/>
          </a:p>
          <a:p>
            <a:pPr marL="461963" indent="-461963"/>
            <a:endParaRPr lang="en-US" dirty="0"/>
          </a:p>
        </p:txBody>
      </p:sp>
      <p:sp>
        <p:nvSpPr>
          <p:cNvPr id="4" name="Slide Number Placeholder 3">
            <a:extLst>
              <a:ext uri="{FF2B5EF4-FFF2-40B4-BE49-F238E27FC236}">
                <a16:creationId xmlns:a16="http://schemas.microsoft.com/office/drawing/2014/main" id="{1C997C3D-B8FD-4256-91CF-06EA1A9D02B6}"/>
              </a:ext>
            </a:extLst>
          </p:cNvPr>
          <p:cNvSpPr>
            <a:spLocks noGrp="1"/>
          </p:cNvSpPr>
          <p:nvPr>
            <p:ph type="sldNum" sz="quarter" idx="12"/>
          </p:nvPr>
        </p:nvSpPr>
        <p:spPr/>
        <p:txBody>
          <a:bodyPr/>
          <a:lstStyle/>
          <a:p>
            <a:fld id="{3295B7C4-B768-B345-B706-EB947EE70A49}" type="slidenum">
              <a:rPr lang="en-US" smtClean="0"/>
              <a:pPr/>
              <a:t>4</a:t>
            </a:fld>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09733" y="926522"/>
            <a:ext cx="1859441" cy="1725318"/>
          </a:xfrm>
          <a:prstGeom prst="rect">
            <a:avLst/>
          </a:prstGeom>
        </p:spPr>
      </p:pic>
    </p:spTree>
    <p:custDataLst>
      <p:tags r:id="rId1"/>
    </p:custDataLst>
    <p:extLst>
      <p:ext uri="{BB962C8B-B14F-4D97-AF65-F5344CB8AC3E}">
        <p14:creationId xmlns:p14="http://schemas.microsoft.com/office/powerpoint/2010/main" val="2407978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idx="4294967295"/>
          </p:nvPr>
        </p:nvSpPr>
        <p:spPr bwMode="auto">
          <a:xfrm>
            <a:off x="692427" y="527257"/>
            <a:ext cx="4644886" cy="871125"/>
          </a:xfrm>
          <a:prstGeom prst="rect">
            <a:avLst/>
          </a:prstGeom>
          <a:noFill/>
          <a:ln w="9525">
            <a:noFill/>
            <a:prstDash/>
            <a:miter lim="800000"/>
            <a:headEnd/>
            <a:tailEnd/>
          </a:ln>
          <a:effectLst/>
        </p:spPr>
        <p:txBody>
          <a:bodyPr rot="0" spcFirstLastPara="0" vertOverflow="overflow" horzOverflow="overflow" vert="horz" wrap="square" lIns="92075" tIns="46038" rIns="92075" bIns="46038" numCol="1" spcCol="0" rtlCol="0" fromWordArt="0" anchor="b"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C5203E"/>
                </a:solidFill>
                <a:effectLst/>
                <a:uLnTx/>
                <a:uFillTx/>
                <a:latin typeface="Arial"/>
                <a:ea typeface="+mj-ea"/>
                <a:cs typeface="Arial"/>
              </a:rPr>
              <a:t>Cold Stress Chart</a:t>
            </a:r>
            <a:endParaRPr kumimoji="0" lang="en-US" sz="3200" b="1" i="0" u="none" strike="noStrike" kern="1200" cap="none" spc="0" normalizeH="0" baseline="0" noProof="0" dirty="0">
              <a:ln>
                <a:noFill/>
              </a:ln>
              <a:solidFill>
                <a:srgbClr val="C00000"/>
              </a:solidFill>
              <a:effectLst/>
              <a:uLnTx/>
              <a:uFillTx/>
              <a:latin typeface="Tahoma" pitchFamily="34" charset="0"/>
              <a:ea typeface="+mn-ea"/>
              <a:cs typeface="+mn-cs"/>
            </a:endParaRPr>
          </a:p>
        </p:txBody>
      </p:sp>
      <p:sp>
        <p:nvSpPr>
          <p:cNvPr id="2" name="Slide Number Placeholder 1"/>
          <p:cNvSpPr>
            <a:spLocks noGrp="1"/>
          </p:cNvSpPr>
          <p:nvPr>
            <p:ph type="sldNum" sz="quarter" idx="12"/>
          </p:nvPr>
        </p:nvSpPr>
        <p:spPr/>
        <p:txBody>
          <a:bodyPr/>
          <a:lstStyle/>
          <a:p>
            <a:fld id="{3295B7C4-B768-B345-B706-EB947EE70A49}" type="slidenum">
              <a:rPr lang="en-US" smtClean="0"/>
              <a:pPr/>
              <a:t>40</a:t>
            </a:fld>
            <a:endParaRPr lang="en-US" dirty="0"/>
          </a:p>
        </p:txBody>
      </p:sp>
      <p:pic>
        <p:nvPicPr>
          <p:cNvPr id="4" name="Picture 3" descr="Graphic of a cold stress chart which includes temperature and wind speed. There are 3 categories. Little Danger which is freezing to exposed flesh within 1 hour, Danger which is freezing to exposed flesh within 1 minute and Extreme Danger which is freezing to exposed flesh within 30 seconds.">
            <a:extLst>
              <a:ext uri="{FF2B5EF4-FFF2-40B4-BE49-F238E27FC236}">
                <a16:creationId xmlns:a16="http://schemas.microsoft.com/office/drawing/2014/main" id="{3FC43746-50C1-46A5-5B5F-00A35E7D8D69}"/>
              </a:ext>
            </a:extLst>
          </p:cNvPr>
          <p:cNvPicPr>
            <a:picLocks noChangeAspect="1"/>
          </p:cNvPicPr>
          <p:nvPr/>
        </p:nvPicPr>
        <p:blipFill>
          <a:blip r:embed="rId3"/>
          <a:stretch>
            <a:fillRect/>
          </a:stretch>
        </p:blipFill>
        <p:spPr>
          <a:xfrm>
            <a:off x="5768230" y="91440"/>
            <a:ext cx="4204709" cy="6675120"/>
          </a:xfrm>
          <a:prstGeom prst="rect">
            <a:avLst/>
          </a:prstGeom>
        </p:spPr>
      </p:pic>
    </p:spTree>
    <p:extLst>
      <p:ext uri="{BB962C8B-B14F-4D97-AF65-F5344CB8AC3E}">
        <p14:creationId xmlns:p14="http://schemas.microsoft.com/office/powerpoint/2010/main" val="2310206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2738"/>
            <a:ext cx="10972800" cy="480848"/>
          </a:xfrm>
        </p:spPr>
        <p:txBody>
          <a:bodyPr/>
          <a:lstStyle/>
          <a:p>
            <a:r>
              <a:rPr lang="en-US" dirty="0"/>
              <a:t>Module 2: Types of Cold Stress and First Aid</a:t>
            </a:r>
          </a:p>
        </p:txBody>
      </p:sp>
      <p:sp>
        <p:nvSpPr>
          <p:cNvPr id="4" name="Slide Number Placeholder 3"/>
          <p:cNvSpPr>
            <a:spLocks noGrp="1"/>
          </p:cNvSpPr>
          <p:nvPr>
            <p:ph type="sldNum" sz="quarter" idx="12"/>
          </p:nvPr>
        </p:nvSpPr>
        <p:spPr/>
        <p:txBody>
          <a:bodyPr/>
          <a:lstStyle/>
          <a:p>
            <a:fld id="{3295B7C4-B768-B345-B706-EB947EE70A49}" type="slidenum">
              <a:rPr lang="en-US" smtClean="0"/>
              <a:pPr/>
              <a:t>41</a:t>
            </a:fld>
            <a:endParaRPr lang="en-US" dirty="0"/>
          </a:p>
        </p:txBody>
      </p:sp>
      <p:pic>
        <p:nvPicPr>
          <p:cNvPr id="6" name="Picture 5" descr="Image of a thermometer in the snow"/>
          <p:cNvPicPr>
            <a:picLocks noChangeAspect="1"/>
          </p:cNvPicPr>
          <p:nvPr/>
        </p:nvPicPr>
        <p:blipFill>
          <a:blip r:embed="rId3"/>
          <a:stretch>
            <a:fillRect/>
          </a:stretch>
        </p:blipFill>
        <p:spPr>
          <a:xfrm>
            <a:off x="3400211" y="3691571"/>
            <a:ext cx="5574823" cy="1789004"/>
          </a:xfrm>
          <a:prstGeom prst="rect">
            <a:avLst/>
          </a:prstGeom>
        </p:spPr>
      </p:pic>
      <p:sp>
        <p:nvSpPr>
          <p:cNvPr id="5" name="Content Placeholder 4"/>
          <p:cNvSpPr>
            <a:spLocks noGrp="1"/>
          </p:cNvSpPr>
          <p:nvPr>
            <p:ph idx="1"/>
          </p:nvPr>
        </p:nvSpPr>
        <p:spPr>
          <a:xfrm>
            <a:off x="609600" y="1655379"/>
            <a:ext cx="4568687" cy="2022099"/>
          </a:xfrm>
        </p:spPr>
        <p:txBody>
          <a:bodyPr>
            <a:normAutofit/>
          </a:bodyPr>
          <a:lstStyle/>
          <a:p>
            <a:pPr>
              <a:buFont typeface="Arial" panose="020B0604020202020204" pitchFamily="34" charset="0"/>
              <a:buChar char="•"/>
            </a:pPr>
            <a:r>
              <a:rPr lang="en-US" sz="2800" dirty="0"/>
              <a:t>Immersion/Trench Foot</a:t>
            </a:r>
          </a:p>
          <a:p>
            <a:pPr>
              <a:buFont typeface="Arial" panose="020B0604020202020204" pitchFamily="34" charset="0"/>
              <a:buChar char="•"/>
            </a:pPr>
            <a:r>
              <a:rPr lang="en-US" sz="2800" dirty="0"/>
              <a:t>Frostbite</a:t>
            </a:r>
          </a:p>
          <a:p>
            <a:pPr>
              <a:buFont typeface="Arial" panose="020B0604020202020204" pitchFamily="34" charset="0"/>
              <a:buChar char="•"/>
            </a:pPr>
            <a:r>
              <a:rPr lang="en-US" sz="2800" dirty="0"/>
              <a:t>Hypothermia</a:t>
            </a:r>
          </a:p>
        </p:txBody>
      </p:sp>
    </p:spTree>
    <p:extLst>
      <p:ext uri="{BB962C8B-B14F-4D97-AF65-F5344CB8AC3E}">
        <p14:creationId xmlns:p14="http://schemas.microsoft.com/office/powerpoint/2010/main" val="3779378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7" name="Rectangle 3"/>
          <p:cNvSpPr>
            <a:spLocks noChangeArrowheads="1"/>
          </p:cNvSpPr>
          <p:nvPr/>
        </p:nvSpPr>
        <p:spPr bwMode="auto">
          <a:xfrm>
            <a:off x="921026" y="1659835"/>
            <a:ext cx="7816574" cy="4572000"/>
          </a:xfrm>
          <a:prstGeom prst="rect">
            <a:avLst/>
          </a:prstGeom>
          <a:noFill/>
          <a:ln w="9525">
            <a:noFill/>
            <a:miter lim="800000"/>
            <a:headEnd/>
            <a:tailEnd/>
          </a:ln>
          <a:effectLst/>
        </p:spPr>
        <p:txBody>
          <a:bodyPr lIns="92075" tIns="46038" rIns="92075" bIns="46038"/>
          <a:lstStyle/>
          <a:p>
            <a:pPr>
              <a:spcAft>
                <a:spcPct val="25000"/>
              </a:spcAft>
              <a:buClr>
                <a:srgbClr val="0066CC"/>
              </a:buClr>
              <a:tabLst>
                <a:tab pos="4286250" algn="l"/>
              </a:tabLst>
            </a:pPr>
            <a:r>
              <a:rPr lang="en-US" sz="2800" dirty="0">
                <a:latin typeface="Arial" charset="0"/>
                <a:sym typeface="Symbol" pitchFamily="18" charset="2"/>
              </a:rPr>
              <a:t>Symptoms</a:t>
            </a:r>
          </a:p>
          <a:p>
            <a:pPr marL="512763" lvl="1" indent="-285750">
              <a:spcAft>
                <a:spcPct val="25000"/>
              </a:spcAft>
              <a:buClr>
                <a:srgbClr val="C5203E"/>
              </a:buClr>
              <a:buFont typeface="Arial" panose="020B0604020202020204" pitchFamily="34" charset="0"/>
              <a:buChar char="•"/>
              <a:tabLst>
                <a:tab pos="4286250" algn="l"/>
              </a:tabLst>
            </a:pPr>
            <a:r>
              <a:rPr lang="en-US" sz="2400" dirty="0">
                <a:latin typeface="Arial" charset="0"/>
                <a:sym typeface="Symbol" pitchFamily="18" charset="2"/>
              </a:rPr>
              <a:t>Feet immersed in cold water for long periods of time </a:t>
            </a:r>
          </a:p>
          <a:p>
            <a:pPr marL="512763" lvl="1" indent="-285750">
              <a:spcAft>
                <a:spcPct val="25000"/>
              </a:spcAft>
              <a:buClr>
                <a:srgbClr val="C5203E"/>
              </a:buClr>
              <a:buFont typeface="Arial" panose="020B0604020202020204" pitchFamily="34" charset="0"/>
              <a:buChar char="•"/>
              <a:tabLst>
                <a:tab pos="4286250" algn="l"/>
              </a:tabLst>
            </a:pPr>
            <a:r>
              <a:rPr lang="en-US" sz="2400" dirty="0">
                <a:latin typeface="Arial" charset="0"/>
                <a:sym typeface="Symbol" pitchFamily="18" charset="2"/>
              </a:rPr>
              <a:t>Tingling, itching or burning sensation</a:t>
            </a:r>
          </a:p>
          <a:p>
            <a:pPr marL="512763" lvl="1" indent="-285750">
              <a:spcAft>
                <a:spcPct val="25000"/>
              </a:spcAft>
              <a:buClr>
                <a:srgbClr val="C5203E"/>
              </a:buClr>
              <a:buFont typeface="Arial" panose="020B0604020202020204" pitchFamily="34" charset="0"/>
              <a:buChar char="•"/>
              <a:tabLst>
                <a:tab pos="4286250" algn="l"/>
              </a:tabLst>
            </a:pPr>
            <a:r>
              <a:rPr lang="en-US" sz="2400" dirty="0">
                <a:latin typeface="Arial" charset="0"/>
                <a:sym typeface="Symbol" pitchFamily="18" charset="2"/>
              </a:rPr>
              <a:t>Blisters may be present </a:t>
            </a:r>
          </a:p>
          <a:p>
            <a:pPr>
              <a:spcAft>
                <a:spcPct val="25000"/>
              </a:spcAft>
              <a:tabLst>
                <a:tab pos="4286250" algn="l"/>
              </a:tabLst>
            </a:pPr>
            <a:r>
              <a:rPr lang="en-US" sz="2800" dirty="0">
                <a:latin typeface="Arial" charset="0"/>
                <a:sym typeface="Symbol" pitchFamily="18" charset="2"/>
              </a:rPr>
              <a:t>Treatment</a:t>
            </a:r>
          </a:p>
          <a:p>
            <a:pPr marL="512763" lvl="1" indent="-285750">
              <a:spcAft>
                <a:spcPct val="25000"/>
              </a:spcAft>
              <a:buClr>
                <a:srgbClr val="C5203E"/>
              </a:buClr>
              <a:buFont typeface="Arial" panose="020B0604020202020204" pitchFamily="34" charset="0"/>
              <a:buChar char="•"/>
              <a:tabLst>
                <a:tab pos="4286250" algn="l"/>
              </a:tabLst>
            </a:pPr>
            <a:r>
              <a:rPr lang="en-US" sz="2400" dirty="0">
                <a:latin typeface="Arial" charset="0"/>
                <a:sym typeface="Symbol" pitchFamily="18" charset="2"/>
              </a:rPr>
              <a:t>Soak feet in warm water</a:t>
            </a:r>
          </a:p>
          <a:p>
            <a:pPr marL="512763" lvl="1" indent="-285750">
              <a:spcAft>
                <a:spcPct val="25000"/>
              </a:spcAft>
              <a:buClr>
                <a:srgbClr val="C5203E"/>
              </a:buClr>
              <a:buFont typeface="Arial" panose="020B0604020202020204" pitchFamily="34" charset="0"/>
              <a:buChar char="•"/>
              <a:tabLst>
                <a:tab pos="4286250" algn="l"/>
              </a:tabLst>
            </a:pPr>
            <a:r>
              <a:rPr lang="en-US" sz="2400" dirty="0">
                <a:latin typeface="Arial" charset="0"/>
                <a:sym typeface="Symbol" pitchFamily="18" charset="2"/>
              </a:rPr>
              <a:t>Wrap feet with dry cloth bandages</a:t>
            </a:r>
          </a:p>
          <a:p>
            <a:pPr marL="512763" lvl="1" indent="-285750">
              <a:spcAft>
                <a:spcPct val="25000"/>
              </a:spcAft>
              <a:buClr>
                <a:srgbClr val="C5203E"/>
              </a:buClr>
              <a:buFont typeface="Arial" panose="020B0604020202020204" pitchFamily="34" charset="0"/>
              <a:buChar char="•"/>
              <a:tabLst>
                <a:tab pos="4286250" algn="l"/>
              </a:tabLst>
            </a:pPr>
            <a:r>
              <a:rPr lang="en-US" sz="2400" dirty="0">
                <a:latin typeface="Arial" charset="0"/>
                <a:sym typeface="Symbol" pitchFamily="18" charset="2"/>
              </a:rPr>
              <a:t>Drink warm, sugary drinks</a:t>
            </a:r>
          </a:p>
        </p:txBody>
      </p:sp>
      <p:sp>
        <p:nvSpPr>
          <p:cNvPr id="3" name="Title 2"/>
          <p:cNvSpPr>
            <a:spLocks noGrp="1"/>
          </p:cNvSpPr>
          <p:nvPr>
            <p:ph type="title" idx="4294967295"/>
          </p:nvPr>
        </p:nvSpPr>
        <p:spPr>
          <a:xfrm>
            <a:off x="921026" y="607583"/>
            <a:ext cx="4440255"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C5203E"/>
                </a:solidFill>
                <a:effectLst/>
                <a:uLnTx/>
                <a:uFillTx/>
                <a:latin typeface="Arial"/>
                <a:ea typeface="+mn-ea"/>
                <a:cs typeface="Arial"/>
              </a:rPr>
              <a:t>Immersion/Trench Foot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3295B7C4-B768-B345-B706-EB947EE70A49}" type="slidenum">
              <a:rPr lang="en-US" smtClean="0"/>
              <a:pPr/>
              <a:t>42</a:t>
            </a:fld>
            <a:endParaRPr lang="en-US" dirty="0"/>
          </a:p>
        </p:txBody>
      </p:sp>
      <p:pic>
        <p:nvPicPr>
          <p:cNvPr id="2" name="Picture 1" descr="Image of a soldier in a water filled trench"/>
          <p:cNvPicPr>
            <a:picLocks noChangeAspect="1"/>
          </p:cNvPicPr>
          <p:nvPr/>
        </p:nvPicPr>
        <p:blipFill>
          <a:blip r:embed="rId3"/>
          <a:stretch>
            <a:fillRect/>
          </a:stretch>
        </p:blipFill>
        <p:spPr>
          <a:xfrm>
            <a:off x="7248940" y="2884853"/>
            <a:ext cx="4333460" cy="3272205"/>
          </a:xfrm>
          <a:prstGeom prst="rect">
            <a:avLst/>
          </a:prstGeom>
        </p:spPr>
      </p:pic>
    </p:spTree>
    <p:extLst>
      <p:ext uri="{BB962C8B-B14F-4D97-AF65-F5344CB8AC3E}">
        <p14:creationId xmlns:p14="http://schemas.microsoft.com/office/powerpoint/2010/main" val="3905086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9" name="Rectangle 3"/>
          <p:cNvSpPr>
            <a:spLocks noChangeArrowheads="1"/>
          </p:cNvSpPr>
          <p:nvPr/>
        </p:nvSpPr>
        <p:spPr bwMode="auto">
          <a:xfrm>
            <a:off x="921025" y="1215483"/>
            <a:ext cx="8791687" cy="4698299"/>
          </a:xfrm>
          <a:prstGeom prst="rect">
            <a:avLst/>
          </a:prstGeom>
          <a:noFill/>
          <a:ln w="9525">
            <a:noFill/>
            <a:miter lim="800000"/>
            <a:headEnd/>
            <a:tailEnd/>
          </a:ln>
          <a:effectLst/>
        </p:spPr>
        <p:txBody>
          <a:bodyPr lIns="92075" tIns="46038" rIns="92075" bIns="46038"/>
          <a:lstStyle/>
          <a:p>
            <a:pPr>
              <a:spcAft>
                <a:spcPct val="25000"/>
              </a:spcAft>
              <a:buClr>
                <a:srgbClr val="0066CC"/>
              </a:buClr>
              <a:tabLst>
                <a:tab pos="4286250" algn="l"/>
              </a:tabLst>
            </a:pPr>
            <a:r>
              <a:rPr lang="en-US" sz="2800" dirty="0">
                <a:latin typeface="Arial" charset="0"/>
                <a:sym typeface="Symbol" pitchFamily="18" charset="2"/>
              </a:rPr>
              <a:t>Symptoms</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Freezing of extremities: nose, cheeks, ears, fingers, toes</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Pain and tingling at first</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Numbness later</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Flesh turns red, then purple, and then white or grayish</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Skin cold to touch</a:t>
            </a:r>
          </a:p>
          <a:p>
            <a:pPr>
              <a:spcAft>
                <a:spcPct val="25000"/>
              </a:spcAft>
              <a:tabLst>
                <a:tab pos="4286250" algn="l"/>
              </a:tabLst>
            </a:pPr>
            <a:r>
              <a:rPr lang="en-US" sz="2800" dirty="0">
                <a:latin typeface="Arial" charset="0"/>
                <a:sym typeface="Symbol" pitchFamily="18" charset="2"/>
              </a:rPr>
              <a:t>Treatment</a:t>
            </a:r>
          </a:p>
          <a:p>
            <a:pPr marL="512763" lvl="1" indent="-280988">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Avoid rubbing the area</a:t>
            </a:r>
          </a:p>
          <a:p>
            <a:pPr marL="512763" lvl="1" indent="-280988">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Avoid thawing if refreezing is possible</a:t>
            </a:r>
          </a:p>
          <a:p>
            <a:pPr marL="512763" lvl="1" indent="-280988">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Wrap in soft cloth</a:t>
            </a:r>
          </a:p>
          <a:p>
            <a:pPr marL="512763" lvl="1" indent="-280988">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Immerse in 100 </a:t>
            </a:r>
            <a:r>
              <a:rPr lang="en-US" sz="2000" dirty="0">
                <a:latin typeface="Arial" charset="0"/>
                <a:cs typeface="Arial" charset="0"/>
                <a:sym typeface="Symbol" pitchFamily="18" charset="2"/>
              </a:rPr>
              <a:t>°F water for 20-45 minutes</a:t>
            </a:r>
          </a:p>
          <a:p>
            <a:pPr marL="512763" lvl="1" indent="-280988">
              <a:spcAft>
                <a:spcPct val="25000"/>
              </a:spcAft>
              <a:buClr>
                <a:srgbClr val="C5203E"/>
              </a:buClr>
              <a:buFont typeface="Arial" panose="020B0604020202020204" pitchFamily="34" charset="0"/>
              <a:buChar char="•"/>
              <a:tabLst>
                <a:tab pos="4286250" algn="l"/>
              </a:tabLst>
            </a:pPr>
            <a:r>
              <a:rPr lang="en-US" sz="2000" dirty="0">
                <a:latin typeface="Arial" charset="0"/>
                <a:cs typeface="Arial" charset="0"/>
                <a:sym typeface="Symbol" pitchFamily="18" charset="2"/>
              </a:rPr>
              <a:t>No hot water, salves or creams</a:t>
            </a:r>
          </a:p>
          <a:p>
            <a:pPr marL="512763" lvl="1" indent="-280988">
              <a:spcAft>
                <a:spcPct val="25000"/>
              </a:spcAft>
              <a:buClr>
                <a:srgbClr val="C5203E"/>
              </a:buClr>
              <a:buFont typeface="Arial" panose="020B0604020202020204" pitchFamily="34" charset="0"/>
              <a:buChar char="•"/>
              <a:tabLst>
                <a:tab pos="4286250" algn="l"/>
              </a:tabLst>
            </a:pPr>
            <a:r>
              <a:rPr lang="en-US" sz="2000" dirty="0">
                <a:latin typeface="Arial" charset="0"/>
                <a:cs typeface="Arial" charset="0"/>
                <a:sym typeface="Symbol" pitchFamily="18" charset="2"/>
              </a:rPr>
              <a:t>Seek professional medical attention</a:t>
            </a:r>
          </a:p>
        </p:txBody>
      </p:sp>
      <p:pic>
        <p:nvPicPr>
          <p:cNvPr id="500744" name="Picture 8" descr="Image of a foot with frostbite"/>
          <p:cNvPicPr>
            <a:picLocks noChangeAspect="1" noChangeArrowheads="1"/>
          </p:cNvPicPr>
          <p:nvPr/>
        </p:nvPicPr>
        <p:blipFill>
          <a:blip r:embed="rId3" cstate="print"/>
          <a:srcRect/>
          <a:stretch>
            <a:fillRect/>
          </a:stretch>
        </p:blipFill>
        <p:spPr bwMode="auto">
          <a:xfrm>
            <a:off x="8475592" y="2666244"/>
            <a:ext cx="2904711" cy="2869854"/>
          </a:xfrm>
          <a:prstGeom prst="rect">
            <a:avLst/>
          </a:prstGeom>
          <a:noFill/>
        </p:spPr>
      </p:pic>
      <p:sp>
        <p:nvSpPr>
          <p:cNvPr id="3" name="Title 2"/>
          <p:cNvSpPr>
            <a:spLocks noGrp="1"/>
          </p:cNvSpPr>
          <p:nvPr>
            <p:ph type="title" idx="4294967295"/>
          </p:nvPr>
        </p:nvSpPr>
        <p:spPr>
          <a:xfrm>
            <a:off x="921026" y="424686"/>
            <a:ext cx="1830950"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C5203E"/>
                </a:solidFill>
                <a:effectLst/>
                <a:uLnTx/>
                <a:uFillTx/>
                <a:latin typeface="Arial"/>
                <a:ea typeface="+mn-ea"/>
                <a:cs typeface="Arial"/>
              </a:rPr>
              <a:t>Frostbite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3295B7C4-B768-B345-B706-EB947EE70A49}" type="slidenum">
              <a:rPr lang="en-US" smtClean="0"/>
              <a:pPr/>
              <a:t>43</a:t>
            </a:fld>
            <a:endParaRPr lang="en-US" dirty="0"/>
          </a:p>
        </p:txBody>
      </p:sp>
    </p:spTree>
    <p:extLst>
      <p:ext uri="{BB962C8B-B14F-4D97-AF65-F5344CB8AC3E}">
        <p14:creationId xmlns:p14="http://schemas.microsoft.com/office/powerpoint/2010/main" val="1473172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5" name="Rectangle 3"/>
          <p:cNvSpPr>
            <a:spLocks noChangeArrowheads="1"/>
          </p:cNvSpPr>
          <p:nvPr/>
        </p:nvSpPr>
        <p:spPr bwMode="auto">
          <a:xfrm>
            <a:off x="962990" y="1349298"/>
            <a:ext cx="10154776" cy="4729003"/>
          </a:xfrm>
          <a:prstGeom prst="rect">
            <a:avLst/>
          </a:prstGeom>
          <a:noFill/>
          <a:ln w="9525">
            <a:noFill/>
            <a:miter lim="800000"/>
            <a:headEnd/>
            <a:tailEnd/>
          </a:ln>
          <a:effectLst/>
        </p:spPr>
        <p:txBody>
          <a:bodyPr lIns="92075" tIns="46038" rIns="92075" bIns="46038"/>
          <a:lstStyle/>
          <a:p>
            <a:pPr>
              <a:spcAft>
                <a:spcPct val="25000"/>
              </a:spcAft>
              <a:buClr>
                <a:srgbClr val="0066CC"/>
              </a:buClr>
              <a:tabLst>
                <a:tab pos="4286250" algn="l"/>
              </a:tabLst>
            </a:pPr>
            <a:r>
              <a:rPr lang="en-US" sz="2800" dirty="0">
                <a:latin typeface="Arial" charset="0"/>
                <a:sym typeface="Symbol" pitchFamily="18" charset="2"/>
              </a:rPr>
              <a:t>Symptoms</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Uncontrollable shivering or shivering stops without warning</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Falling body temperature and blood pressure</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Irregular heartbeat</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Slurred speech</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Incoherence and disorientation</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Drowsiness</a:t>
            </a:r>
          </a:p>
          <a:p>
            <a:pPr>
              <a:spcAft>
                <a:spcPct val="25000"/>
              </a:spcAft>
              <a:tabLst>
                <a:tab pos="4286250" algn="l"/>
              </a:tabLst>
            </a:pPr>
            <a:r>
              <a:rPr lang="en-US" sz="2800" dirty="0">
                <a:latin typeface="Arial" charset="0"/>
                <a:sym typeface="Symbol" pitchFamily="18" charset="2"/>
              </a:rPr>
              <a:t>Treatment</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Seek immediate professional medical attention</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In mild cases, keep person active</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Drink warm, sugary fluid but no caffeine</a:t>
            </a:r>
          </a:p>
          <a:p>
            <a:pPr marL="512763" lvl="1" indent="-285750">
              <a:spcAft>
                <a:spcPct val="25000"/>
              </a:spcAft>
              <a:buClr>
                <a:srgbClr val="C5203E"/>
              </a:buClr>
              <a:buFont typeface="Arial" panose="020B0604020202020204" pitchFamily="34" charset="0"/>
              <a:buChar char="•"/>
              <a:tabLst>
                <a:tab pos="4286250" algn="l"/>
              </a:tabLst>
            </a:pPr>
            <a:r>
              <a:rPr lang="en-US" sz="2000" dirty="0">
                <a:latin typeface="Arial" charset="0"/>
                <a:sym typeface="Symbol" pitchFamily="18" charset="2"/>
              </a:rPr>
              <a:t>Apply hot packs to head, neck and torso if moderate case, but not if severe case</a:t>
            </a:r>
          </a:p>
        </p:txBody>
      </p:sp>
      <p:pic>
        <p:nvPicPr>
          <p:cNvPr id="504837"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8947094" y="487015"/>
            <a:ext cx="2723445" cy="2286000"/>
          </a:xfrm>
          <a:prstGeom prst="rect">
            <a:avLst/>
          </a:prstGeom>
          <a:noFill/>
        </p:spPr>
      </p:pic>
      <p:sp>
        <p:nvSpPr>
          <p:cNvPr id="2" name="Title 1"/>
          <p:cNvSpPr>
            <a:spLocks noGrp="1"/>
          </p:cNvSpPr>
          <p:nvPr>
            <p:ph type="title" idx="4294967295"/>
          </p:nvPr>
        </p:nvSpPr>
        <p:spPr>
          <a:xfrm>
            <a:off x="955813" y="598527"/>
            <a:ext cx="6096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C5203E"/>
                </a:solidFill>
                <a:effectLst/>
                <a:uLnTx/>
                <a:uFillTx/>
                <a:latin typeface="Arial"/>
                <a:ea typeface="+mj-ea"/>
                <a:cs typeface="Arial"/>
              </a:rPr>
              <a:t>Hypothermia</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lide Number Placeholder 2"/>
          <p:cNvSpPr>
            <a:spLocks noGrp="1"/>
          </p:cNvSpPr>
          <p:nvPr>
            <p:ph type="sldNum" sz="quarter" idx="12"/>
          </p:nvPr>
        </p:nvSpPr>
        <p:spPr/>
        <p:txBody>
          <a:bodyPr/>
          <a:lstStyle/>
          <a:p>
            <a:fld id="{3295B7C4-B768-B345-B706-EB947EE70A49}" type="slidenum">
              <a:rPr lang="en-US" smtClean="0"/>
              <a:pPr/>
              <a:t>44</a:t>
            </a:fld>
            <a:endParaRPr lang="en-US" dirty="0"/>
          </a:p>
        </p:txBody>
      </p:sp>
    </p:spTree>
    <p:extLst>
      <p:ext uri="{BB962C8B-B14F-4D97-AF65-F5344CB8AC3E}">
        <p14:creationId xmlns:p14="http://schemas.microsoft.com/office/powerpoint/2010/main" val="4033740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2542"/>
            <a:ext cx="10972800" cy="480848"/>
          </a:xfrm>
        </p:spPr>
        <p:txBody>
          <a:bodyPr/>
          <a:lstStyle/>
          <a:p>
            <a:r>
              <a:rPr lang="en-US" dirty="0"/>
              <a:t>Module 3: Cold Stress Guidelines</a:t>
            </a:r>
          </a:p>
        </p:txBody>
      </p:sp>
      <p:sp>
        <p:nvSpPr>
          <p:cNvPr id="3" name="Content Placeholder 2"/>
          <p:cNvSpPr>
            <a:spLocks noGrp="1"/>
          </p:cNvSpPr>
          <p:nvPr>
            <p:ph idx="1"/>
          </p:nvPr>
        </p:nvSpPr>
        <p:spPr>
          <a:xfrm>
            <a:off x="609600" y="1317325"/>
            <a:ext cx="10903225" cy="4152537"/>
          </a:xfrm>
        </p:spPr>
        <p:txBody>
          <a:bodyPr>
            <a:normAutofit/>
          </a:bodyPr>
          <a:lstStyle/>
          <a:p>
            <a:pPr marL="346075">
              <a:buFont typeface="Arial" panose="020B0604020202020204" pitchFamily="34" charset="0"/>
              <a:buChar char="•"/>
            </a:pPr>
            <a:r>
              <a:rPr lang="en-US" dirty="0"/>
              <a:t>OSHA - Does not have a specific standard, but employers are responsible for providing a workplace free from recognized hazards that are likely to cause death or serious physical harm, including cold stress. OSHA has recommendations.</a:t>
            </a:r>
          </a:p>
          <a:p>
            <a:pPr marL="346075">
              <a:buFont typeface="Arial" panose="020B0604020202020204" pitchFamily="34" charset="0"/>
              <a:buChar char="•"/>
            </a:pPr>
            <a:endParaRPr lang="en-US" dirty="0"/>
          </a:p>
          <a:p>
            <a:pPr marL="346075">
              <a:buFont typeface="Arial" panose="020B0604020202020204" pitchFamily="34" charset="0"/>
              <a:buChar char="•"/>
            </a:pPr>
            <a:r>
              <a:rPr lang="en-US" dirty="0"/>
              <a:t>NIOSH – Recommendations</a:t>
            </a:r>
          </a:p>
          <a:p>
            <a:pPr marL="346075">
              <a:buFont typeface="Arial" panose="020B0604020202020204" pitchFamily="34" charset="0"/>
              <a:buChar char="•"/>
            </a:pPr>
            <a:endParaRPr lang="en-US" dirty="0"/>
          </a:p>
          <a:p>
            <a:pPr marL="346075">
              <a:buFont typeface="Arial" panose="020B0604020202020204" pitchFamily="34" charset="0"/>
              <a:buChar char="•"/>
            </a:pPr>
            <a:r>
              <a:rPr lang="en-US" dirty="0"/>
              <a:t>ACGIH – Threshold Limit Values (TLVs) and guidelines</a:t>
            </a:r>
          </a:p>
          <a:p>
            <a:pPr marL="346075">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45</a:t>
            </a:fld>
            <a:endParaRPr lang="en-US" dirty="0"/>
          </a:p>
        </p:txBody>
      </p:sp>
      <p:pic>
        <p:nvPicPr>
          <p:cNvPr id="6" name="Picture 5" descr="NIOSH logo"/>
          <p:cNvPicPr>
            <a:picLocks noChangeAspect="1"/>
          </p:cNvPicPr>
          <p:nvPr/>
        </p:nvPicPr>
        <p:blipFill>
          <a:blip r:embed="rId3"/>
          <a:stretch>
            <a:fillRect/>
          </a:stretch>
        </p:blipFill>
        <p:spPr>
          <a:xfrm>
            <a:off x="6609523" y="5670075"/>
            <a:ext cx="2822693" cy="963251"/>
          </a:xfrm>
          <a:prstGeom prst="rect">
            <a:avLst/>
          </a:prstGeom>
        </p:spPr>
      </p:pic>
      <p:pic>
        <p:nvPicPr>
          <p:cNvPr id="7" name="Picture 6" descr="OSHA logo"/>
          <p:cNvPicPr>
            <a:picLocks noChangeAspect="1"/>
          </p:cNvPicPr>
          <p:nvPr/>
        </p:nvPicPr>
        <p:blipFill>
          <a:blip r:embed="rId4"/>
          <a:stretch>
            <a:fillRect/>
          </a:stretch>
        </p:blipFill>
        <p:spPr>
          <a:xfrm>
            <a:off x="1610590" y="5446819"/>
            <a:ext cx="2560542" cy="1409764"/>
          </a:xfrm>
          <a:prstGeom prst="rect">
            <a:avLst/>
          </a:prstGeom>
        </p:spPr>
      </p:pic>
    </p:spTree>
    <p:extLst>
      <p:ext uri="{BB962C8B-B14F-4D97-AF65-F5344CB8AC3E}">
        <p14:creationId xmlns:p14="http://schemas.microsoft.com/office/powerpoint/2010/main" val="994119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39" y="498748"/>
            <a:ext cx="10972800" cy="480848"/>
          </a:xfrm>
        </p:spPr>
        <p:txBody>
          <a:bodyPr/>
          <a:lstStyle/>
          <a:p>
            <a:r>
              <a:rPr lang="en-US" dirty="0"/>
              <a:t>Module 4: Cold Stress Prevention</a:t>
            </a:r>
          </a:p>
        </p:txBody>
      </p:sp>
      <p:sp>
        <p:nvSpPr>
          <p:cNvPr id="4" name="Slide Number Placeholder 3"/>
          <p:cNvSpPr>
            <a:spLocks noGrp="1"/>
          </p:cNvSpPr>
          <p:nvPr>
            <p:ph type="sldNum" sz="quarter" idx="12"/>
          </p:nvPr>
        </p:nvSpPr>
        <p:spPr/>
        <p:txBody>
          <a:bodyPr/>
          <a:lstStyle/>
          <a:p>
            <a:fld id="{3295B7C4-B768-B345-B706-EB947EE70A49}" type="slidenum">
              <a:rPr lang="en-US" smtClean="0"/>
              <a:pPr/>
              <a:t>46</a:t>
            </a:fld>
            <a:endParaRPr lang="en-US" dirty="0"/>
          </a:p>
        </p:txBody>
      </p:sp>
      <p:pic>
        <p:nvPicPr>
          <p:cNvPr id="7" name="Picture 6" descr="Image of homes covered in deep snow"/>
          <p:cNvPicPr>
            <a:picLocks noChangeAspect="1"/>
          </p:cNvPicPr>
          <p:nvPr/>
        </p:nvPicPr>
        <p:blipFill>
          <a:blip r:embed="rId3"/>
          <a:stretch>
            <a:fillRect/>
          </a:stretch>
        </p:blipFill>
        <p:spPr>
          <a:xfrm>
            <a:off x="7981951" y="1263618"/>
            <a:ext cx="3537502" cy="2743200"/>
          </a:xfrm>
          <a:prstGeom prst="rect">
            <a:avLst/>
          </a:prstGeom>
        </p:spPr>
      </p:pic>
      <p:sp>
        <p:nvSpPr>
          <p:cNvPr id="6" name="Rectangle 5"/>
          <p:cNvSpPr/>
          <p:nvPr/>
        </p:nvSpPr>
        <p:spPr>
          <a:xfrm>
            <a:off x="940904" y="1964066"/>
            <a:ext cx="6096000" cy="2591479"/>
          </a:xfrm>
          <a:prstGeom prst="rect">
            <a:avLst/>
          </a:prstGeom>
        </p:spPr>
        <p:txBody>
          <a:bodyPr>
            <a:spAutoFit/>
          </a:bodyPr>
          <a:lstStyle/>
          <a:p>
            <a:pPr lvl="0">
              <a:spcBef>
                <a:spcPct val="20000"/>
              </a:spcBef>
              <a:buClr>
                <a:srgbClr val="C5203E"/>
              </a:buClr>
            </a:pPr>
            <a:r>
              <a:rPr lang="en-US" sz="2800" b="1" dirty="0">
                <a:solidFill>
                  <a:srgbClr val="000100"/>
                </a:solidFill>
                <a:latin typeface="Arial"/>
                <a:cs typeface="Arial"/>
              </a:rPr>
              <a:t>Module Content</a:t>
            </a:r>
          </a:p>
          <a:p>
            <a:pPr marL="568325" lvl="0" indent="-568325">
              <a:spcBef>
                <a:spcPct val="20000"/>
              </a:spcBef>
              <a:buClr>
                <a:srgbClr val="C5203E"/>
              </a:buClr>
              <a:buFont typeface="Arial"/>
              <a:buAutoNum type="alphaUcPeriod"/>
            </a:pPr>
            <a:r>
              <a:rPr lang="en-US" sz="2800" dirty="0">
                <a:solidFill>
                  <a:srgbClr val="000100"/>
                </a:solidFill>
                <a:latin typeface="Arial"/>
                <a:cs typeface="Arial"/>
              </a:rPr>
              <a:t>Training</a:t>
            </a:r>
          </a:p>
          <a:p>
            <a:pPr marL="568325" lvl="0" indent="-568325">
              <a:spcBef>
                <a:spcPct val="20000"/>
              </a:spcBef>
              <a:buClr>
                <a:srgbClr val="C5203E"/>
              </a:buClr>
              <a:buFont typeface="Arial"/>
              <a:buAutoNum type="alphaUcPeriod"/>
            </a:pPr>
            <a:r>
              <a:rPr lang="en-US" sz="2800" dirty="0">
                <a:solidFill>
                  <a:srgbClr val="000100"/>
                </a:solidFill>
                <a:latin typeface="Arial"/>
                <a:cs typeface="Arial"/>
              </a:rPr>
              <a:t>Engineering Controls</a:t>
            </a:r>
          </a:p>
          <a:p>
            <a:pPr marL="568325" lvl="0" indent="-568325">
              <a:spcBef>
                <a:spcPct val="20000"/>
              </a:spcBef>
              <a:buClr>
                <a:srgbClr val="C5203E"/>
              </a:buClr>
              <a:buFont typeface="Arial"/>
              <a:buAutoNum type="alphaUcPeriod"/>
            </a:pPr>
            <a:r>
              <a:rPr lang="en-US" sz="2800" dirty="0">
                <a:solidFill>
                  <a:srgbClr val="000100"/>
                </a:solidFill>
                <a:latin typeface="Arial"/>
                <a:cs typeface="Arial"/>
              </a:rPr>
              <a:t>Work Practices</a:t>
            </a:r>
          </a:p>
          <a:p>
            <a:pPr marL="568325" lvl="0" indent="-568325">
              <a:spcBef>
                <a:spcPct val="20000"/>
              </a:spcBef>
              <a:buClr>
                <a:srgbClr val="C5203E"/>
              </a:buClr>
              <a:buFont typeface="Arial"/>
              <a:buAutoNum type="alphaUcPeriod"/>
            </a:pPr>
            <a:r>
              <a:rPr lang="en-US" sz="2800" dirty="0">
                <a:solidFill>
                  <a:srgbClr val="000100"/>
                </a:solidFill>
                <a:latin typeface="Arial"/>
                <a:cs typeface="Arial"/>
              </a:rPr>
              <a:t>Clothing and PPE</a:t>
            </a:r>
          </a:p>
        </p:txBody>
      </p:sp>
    </p:spTree>
    <p:extLst>
      <p:ext uri="{BB962C8B-B14F-4D97-AF65-F5344CB8AC3E}">
        <p14:creationId xmlns:p14="http://schemas.microsoft.com/office/powerpoint/2010/main" val="2932115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6644"/>
            <a:ext cx="10972800" cy="480848"/>
          </a:xfrm>
        </p:spPr>
        <p:txBody>
          <a:bodyPr>
            <a:noAutofit/>
          </a:bodyPr>
          <a:lstStyle/>
          <a:p>
            <a:pPr>
              <a:lnSpc>
                <a:spcPct val="100000"/>
              </a:lnSpc>
            </a:pPr>
            <a:r>
              <a:rPr lang="en-US" dirty="0"/>
              <a:t>Module 4: Prevention</a:t>
            </a:r>
            <a:br>
              <a:rPr lang="en-US" dirty="0"/>
            </a:br>
            <a:r>
              <a:rPr lang="en-US" dirty="0"/>
              <a:t>A:Training</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Cold stress training should include information about:</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Risk Factors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Prevention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Symptoms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importance of monitoring yourself and coworkers for symptoms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First aid and how to call for additional medical assistance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to select proper clothing for cold, wet, and windy conditions</a:t>
            </a:r>
          </a:p>
          <a:p>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47</a:t>
            </a:fld>
            <a:endParaRPr lang="en-US" dirty="0"/>
          </a:p>
        </p:txBody>
      </p:sp>
      <p:pic>
        <p:nvPicPr>
          <p:cNvPr id="5" name="Picture 4" descr="Image of a classroom"/>
          <p:cNvPicPr>
            <a:picLocks noChangeAspect="1"/>
          </p:cNvPicPr>
          <p:nvPr/>
        </p:nvPicPr>
        <p:blipFill>
          <a:blip r:embed="rId3"/>
          <a:stretch>
            <a:fillRect/>
          </a:stretch>
        </p:blipFill>
        <p:spPr>
          <a:xfrm>
            <a:off x="8076776" y="824312"/>
            <a:ext cx="3651821" cy="2426418"/>
          </a:xfrm>
          <a:prstGeom prst="rect">
            <a:avLst/>
          </a:prstGeom>
        </p:spPr>
      </p:pic>
    </p:spTree>
    <p:extLst>
      <p:ext uri="{BB962C8B-B14F-4D97-AF65-F5344CB8AC3E}">
        <p14:creationId xmlns:p14="http://schemas.microsoft.com/office/powerpoint/2010/main" val="1558457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2738"/>
            <a:ext cx="10972800" cy="480848"/>
          </a:xfrm>
        </p:spPr>
        <p:txBody>
          <a:bodyPr>
            <a:noAutofit/>
          </a:bodyPr>
          <a:lstStyle/>
          <a:p>
            <a:pPr>
              <a:lnSpc>
                <a:spcPct val="100000"/>
              </a:lnSpc>
            </a:pPr>
            <a:r>
              <a:rPr lang="en-US" dirty="0"/>
              <a:t>Module 4: Prevention</a:t>
            </a:r>
            <a:br>
              <a:rPr lang="en-US" dirty="0"/>
            </a:br>
            <a:r>
              <a:rPr lang="en-US" dirty="0"/>
              <a:t>B: Engineering Controls</a:t>
            </a:r>
          </a:p>
        </p:txBody>
      </p:sp>
      <p:sp>
        <p:nvSpPr>
          <p:cNvPr id="4" name="Slide Number Placeholder 3"/>
          <p:cNvSpPr>
            <a:spLocks noGrp="1"/>
          </p:cNvSpPr>
          <p:nvPr>
            <p:ph type="sldNum" sz="quarter" idx="12"/>
          </p:nvPr>
        </p:nvSpPr>
        <p:spPr/>
        <p:txBody>
          <a:bodyPr/>
          <a:lstStyle/>
          <a:p>
            <a:fld id="{3295B7C4-B768-B345-B706-EB947EE70A49}" type="slidenum">
              <a:rPr lang="en-US" smtClean="0"/>
              <a:pPr/>
              <a:t>48</a:t>
            </a:fld>
            <a:endParaRPr lang="en-US" dirty="0"/>
          </a:p>
        </p:txBody>
      </p:sp>
      <p:pic>
        <p:nvPicPr>
          <p:cNvPr id="5" name="Picture 4" descr="Image of equipment moving piles of snow"/>
          <p:cNvPicPr>
            <a:picLocks noChangeAspect="1"/>
          </p:cNvPicPr>
          <p:nvPr/>
        </p:nvPicPr>
        <p:blipFill>
          <a:blip r:embed="rId3"/>
          <a:stretch>
            <a:fillRect/>
          </a:stretch>
        </p:blipFill>
        <p:spPr>
          <a:xfrm>
            <a:off x="9617613" y="713684"/>
            <a:ext cx="1902117" cy="2859272"/>
          </a:xfrm>
          <a:prstGeom prst="rect">
            <a:avLst/>
          </a:prstGeom>
        </p:spPr>
      </p:pic>
      <p:sp>
        <p:nvSpPr>
          <p:cNvPr id="7" name="Rectangle 6"/>
          <p:cNvSpPr/>
          <p:nvPr/>
        </p:nvSpPr>
        <p:spPr>
          <a:xfrm>
            <a:off x="609600" y="1696440"/>
            <a:ext cx="9029076" cy="4431983"/>
          </a:xfrm>
          <a:prstGeom prst="rect">
            <a:avLst/>
          </a:prstGeom>
        </p:spPr>
        <p:txBody>
          <a:bodyPr wrap="square">
            <a:spAutoFit/>
          </a:bodyPr>
          <a:lstStyle/>
          <a:p>
            <a:pPr marL="342900" lvl="0" indent="-342900" defTabSz="914400" eaLnBrk="0" fontAlgn="base" hangingPunct="0">
              <a:spcBef>
                <a:spcPct val="0"/>
              </a:spcBef>
              <a:spcAft>
                <a:spcPts val="600"/>
              </a:spcAft>
              <a:buClr>
                <a:srgbClr val="C5203E"/>
              </a:buClr>
              <a:buFont typeface="Arial" panose="020B0604020202020204" pitchFamily="34" charset="0"/>
              <a:buChar char="•"/>
              <a:tabLst>
                <a:tab pos="228600" algn="l"/>
              </a:tabLst>
            </a:pPr>
            <a:r>
              <a:rPr lang="en-US" sz="2800" dirty="0">
                <a:latin typeface="Arial" panose="020B0604020202020204" pitchFamily="34" charset="0"/>
                <a:cs typeface="Arial" panose="020B0604020202020204" pitchFamily="34" charset="0"/>
              </a:rPr>
              <a:t>Warm air jets</a:t>
            </a:r>
          </a:p>
          <a:p>
            <a:pPr marL="342900" lvl="0" indent="-342900" defTabSz="914400" eaLnBrk="0" fontAlgn="base" hangingPunct="0">
              <a:spcBef>
                <a:spcPct val="0"/>
              </a:spcBef>
              <a:spcAft>
                <a:spcPts val="600"/>
              </a:spcAft>
              <a:buClr>
                <a:srgbClr val="C5203E"/>
              </a:buClr>
              <a:buFont typeface="Arial" panose="020B0604020202020204" pitchFamily="34" charset="0"/>
              <a:buChar char="•"/>
              <a:tabLst>
                <a:tab pos="228600" algn="l"/>
              </a:tabLst>
            </a:pPr>
            <a:r>
              <a:rPr lang="en-US" sz="2800" dirty="0">
                <a:latin typeface="Arial" panose="020B0604020202020204" pitchFamily="34" charset="0"/>
                <a:cs typeface="Arial" panose="020B0604020202020204" pitchFamily="34" charset="0"/>
              </a:rPr>
              <a:t>Radiant heaters</a:t>
            </a:r>
          </a:p>
          <a:p>
            <a:pPr marL="342900" lvl="0" indent="-342900" defTabSz="914400" eaLnBrk="0" fontAlgn="base" hangingPunct="0">
              <a:spcBef>
                <a:spcPct val="0"/>
              </a:spcBef>
              <a:spcAft>
                <a:spcPts val="600"/>
              </a:spcAft>
              <a:buClr>
                <a:srgbClr val="C5203E"/>
              </a:buClr>
              <a:buFont typeface="Arial" panose="020B0604020202020204" pitchFamily="34" charset="0"/>
              <a:buChar char="•"/>
              <a:tabLst>
                <a:tab pos="228600" algn="l"/>
              </a:tabLst>
            </a:pPr>
            <a:r>
              <a:rPr lang="en-US" sz="2800" dirty="0">
                <a:latin typeface="Arial" panose="020B0604020202020204" pitchFamily="34" charset="0"/>
                <a:cs typeface="Arial" panose="020B0604020202020204" pitchFamily="34" charset="0"/>
              </a:rPr>
              <a:t>Contact warm plates</a:t>
            </a:r>
          </a:p>
          <a:p>
            <a:pPr marL="342900" lvl="0" indent="-342900" defTabSz="914400" eaLnBrk="0" fontAlgn="base" hangingPunct="0">
              <a:spcBef>
                <a:spcPct val="0"/>
              </a:spcBef>
              <a:spcAft>
                <a:spcPts val="600"/>
              </a:spcAft>
              <a:buClr>
                <a:srgbClr val="C5203E"/>
              </a:buClr>
              <a:buFont typeface="Arial" panose="020B0604020202020204" pitchFamily="34" charset="0"/>
              <a:buChar char="•"/>
              <a:tabLst>
                <a:tab pos="228600" algn="l"/>
              </a:tabLst>
            </a:pPr>
            <a:r>
              <a:rPr lang="en-US" sz="2800" dirty="0">
                <a:latin typeface="Arial" panose="020B0604020202020204" pitchFamily="34" charset="0"/>
                <a:cs typeface="Arial" panose="020B0604020202020204" pitchFamily="34" charset="0"/>
              </a:rPr>
              <a:t>Metal handles of tools and control bars are covered with thermal insulating material</a:t>
            </a:r>
          </a:p>
          <a:p>
            <a:pPr marL="342900" lvl="0" indent="-342900" defTabSz="914400" eaLnBrk="0" fontAlgn="base" hangingPunct="0">
              <a:spcBef>
                <a:spcPct val="0"/>
              </a:spcBef>
              <a:spcAft>
                <a:spcPts val="600"/>
              </a:spcAft>
              <a:buClr>
                <a:srgbClr val="C5203E"/>
              </a:buClr>
              <a:buFont typeface="Arial" panose="020B0604020202020204" pitchFamily="34" charset="0"/>
              <a:buChar char="•"/>
              <a:tabLst>
                <a:tab pos="228600" algn="l"/>
              </a:tabLst>
            </a:pPr>
            <a:r>
              <a:rPr lang="en-US" sz="2800" dirty="0">
                <a:latin typeface="Arial" panose="020B0604020202020204" pitchFamily="34" charset="0"/>
                <a:cs typeface="Arial" panose="020B0604020202020204" pitchFamily="34" charset="0"/>
              </a:rPr>
              <a:t>Shielding from winds</a:t>
            </a:r>
          </a:p>
          <a:p>
            <a:pPr marL="342900" lvl="0" indent="-342900" defTabSz="914400" eaLnBrk="0" fontAlgn="base" hangingPunct="0">
              <a:spcBef>
                <a:spcPct val="0"/>
              </a:spcBef>
              <a:spcAft>
                <a:spcPts val="600"/>
              </a:spcAft>
              <a:buClr>
                <a:srgbClr val="C5203E"/>
              </a:buClr>
              <a:buFont typeface="Arial" panose="020B0604020202020204" pitchFamily="34" charset="0"/>
              <a:buChar char="•"/>
              <a:tabLst>
                <a:tab pos="228600" algn="l"/>
              </a:tabLst>
            </a:pPr>
            <a:r>
              <a:rPr lang="en-US" sz="2800" dirty="0">
                <a:latin typeface="Arial" panose="020B0604020202020204" pitchFamily="34" charset="0"/>
                <a:cs typeface="Arial" panose="020B0604020202020204" pitchFamily="34" charset="0"/>
              </a:rPr>
              <a:t>Heated warming shelters</a:t>
            </a:r>
          </a:p>
          <a:p>
            <a:pPr marL="342900" lvl="0" indent="-342900" defTabSz="914400" eaLnBrk="0" fontAlgn="base" hangingPunct="0">
              <a:spcBef>
                <a:spcPct val="0"/>
              </a:spcBef>
              <a:spcAft>
                <a:spcPts val="600"/>
              </a:spcAft>
              <a:buClr>
                <a:srgbClr val="C5203E"/>
              </a:buClr>
              <a:buFont typeface="Arial" panose="020B0604020202020204" pitchFamily="34" charset="0"/>
              <a:buChar char="•"/>
              <a:tabLst>
                <a:tab pos="228600" algn="l"/>
              </a:tabLst>
            </a:pPr>
            <a:r>
              <a:rPr lang="en-US" sz="2800" dirty="0">
                <a:latin typeface="Arial" panose="020B0604020202020204" pitchFamily="34" charset="0"/>
                <a:cs typeface="Arial" panose="020B0604020202020204" pitchFamily="34" charset="0"/>
              </a:rPr>
              <a:t>In refrigeration rooms, keep air velocity below 200 fpm (2 mph)</a:t>
            </a:r>
          </a:p>
        </p:txBody>
      </p:sp>
    </p:spTree>
    <p:extLst>
      <p:ext uri="{BB962C8B-B14F-4D97-AF65-F5344CB8AC3E}">
        <p14:creationId xmlns:p14="http://schemas.microsoft.com/office/powerpoint/2010/main" val="772237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426" y="611348"/>
            <a:ext cx="4479713" cy="480848"/>
          </a:xfrm>
        </p:spPr>
        <p:txBody>
          <a:bodyPr>
            <a:noAutofit/>
          </a:bodyPr>
          <a:lstStyle/>
          <a:p>
            <a:pPr>
              <a:lnSpc>
                <a:spcPct val="100000"/>
              </a:lnSpc>
            </a:pPr>
            <a:r>
              <a:rPr lang="en-US" dirty="0"/>
              <a:t>Module 4: Prevention</a:t>
            </a:r>
            <a:br>
              <a:rPr lang="en-US" dirty="0"/>
            </a:br>
            <a:r>
              <a:rPr lang="en-US" dirty="0"/>
              <a:t>C: Work Practices</a:t>
            </a:r>
          </a:p>
        </p:txBody>
      </p:sp>
      <p:sp>
        <p:nvSpPr>
          <p:cNvPr id="4" name="Slide Number Placeholder 3"/>
          <p:cNvSpPr>
            <a:spLocks noGrp="1"/>
          </p:cNvSpPr>
          <p:nvPr>
            <p:ph type="sldNum" sz="quarter" idx="12"/>
          </p:nvPr>
        </p:nvSpPr>
        <p:spPr/>
        <p:txBody>
          <a:bodyPr/>
          <a:lstStyle/>
          <a:p>
            <a:fld id="{3295B7C4-B768-B345-B706-EB947EE70A49}" type="slidenum">
              <a:rPr lang="en-US" smtClean="0"/>
              <a:pPr/>
              <a:t>49</a:t>
            </a:fld>
            <a:endParaRPr lang="en-US" dirty="0"/>
          </a:p>
        </p:txBody>
      </p:sp>
      <p:pic>
        <p:nvPicPr>
          <p:cNvPr id="5" name="Picture 4" descr="Image of a worker removing snow from roofs"/>
          <p:cNvPicPr>
            <a:picLocks noChangeAspect="1"/>
          </p:cNvPicPr>
          <p:nvPr/>
        </p:nvPicPr>
        <p:blipFill>
          <a:blip r:embed="rId3"/>
          <a:stretch>
            <a:fillRect/>
          </a:stretch>
        </p:blipFill>
        <p:spPr>
          <a:xfrm>
            <a:off x="1061231" y="2054233"/>
            <a:ext cx="2877561" cy="2749534"/>
          </a:xfrm>
          <a:prstGeom prst="rect">
            <a:avLst/>
          </a:prstGeom>
        </p:spPr>
      </p:pic>
      <p:sp>
        <p:nvSpPr>
          <p:cNvPr id="9" name="Rectangle 8"/>
          <p:cNvSpPr/>
          <p:nvPr/>
        </p:nvSpPr>
        <p:spPr>
          <a:xfrm>
            <a:off x="4839629" y="606471"/>
            <a:ext cx="7176781" cy="5909310"/>
          </a:xfrm>
          <a:prstGeom prst="rect">
            <a:avLst/>
          </a:prstGeom>
        </p:spPr>
        <p:txBody>
          <a:bodyPr wrap="square">
            <a:spAutoFit/>
          </a:bodyPr>
          <a:lstStyle/>
          <a:p>
            <a:pPr marL="285750" indent="-285750">
              <a:buClr>
                <a:srgbClr val="C5203E"/>
              </a:buClr>
              <a:buFont typeface="Arial" panose="020B0604020202020204" pitchFamily="34" charset="0"/>
              <a:buChar char="•"/>
            </a:pPr>
            <a:r>
              <a:rPr lang="en-US" sz="2400" dirty="0">
                <a:latin typeface="Arial" panose="020B0604020202020204" pitchFamily="34" charset="0"/>
                <a:cs typeface="Arial" panose="020B0604020202020204" pitchFamily="34" charset="0"/>
              </a:rPr>
              <a:t>Schedule maintenance and repair jobs for warmer months</a:t>
            </a:r>
          </a:p>
          <a:p>
            <a:pPr marL="285750" indent="-285750">
              <a:buClr>
                <a:srgbClr val="C5203E"/>
              </a:buClr>
              <a:buFont typeface="Arial" panose="020B0604020202020204" pitchFamily="34" charset="0"/>
              <a:buChar char="•"/>
            </a:pPr>
            <a:r>
              <a:rPr lang="en-US" sz="2400" dirty="0">
                <a:latin typeface="Arial" panose="020B0604020202020204" pitchFamily="34" charset="0"/>
                <a:cs typeface="Arial" panose="020B0604020202020204" pitchFamily="34" charset="0"/>
              </a:rPr>
              <a:t>Schedule cold jobs in the warmer part of the day</a:t>
            </a:r>
          </a:p>
          <a:p>
            <a:pPr marL="285750" indent="-285750">
              <a:buClr>
                <a:srgbClr val="C5203E"/>
              </a:buClr>
              <a:buFont typeface="Arial" panose="020B0604020202020204" pitchFamily="34" charset="0"/>
              <a:buChar char="•"/>
            </a:pPr>
            <a:r>
              <a:rPr lang="en-US" sz="2400" dirty="0">
                <a:latin typeface="Arial" panose="020B0604020202020204" pitchFamily="34" charset="0"/>
                <a:cs typeface="Arial" panose="020B0604020202020204" pitchFamily="34" charset="0"/>
              </a:rPr>
              <a:t>Limit exposure to extremely cold temperatures</a:t>
            </a:r>
          </a:p>
          <a:p>
            <a:pPr marL="285750" indent="-285750">
              <a:buClr>
                <a:srgbClr val="C5203E"/>
              </a:buClr>
              <a:buFont typeface="Arial" panose="020B0604020202020204" pitchFamily="34" charset="0"/>
              <a:buChar char="•"/>
            </a:pPr>
            <a:r>
              <a:rPr lang="en-US" sz="2400" dirty="0">
                <a:latin typeface="Arial" panose="020B0604020202020204" pitchFamily="34" charset="0"/>
                <a:cs typeface="Arial" panose="020B0604020202020204" pitchFamily="34" charset="0"/>
              </a:rPr>
              <a:t>Assign extra workers to long, demanding jobs</a:t>
            </a:r>
          </a:p>
          <a:p>
            <a:pPr marL="285750" indent="-285750">
              <a:buClr>
                <a:srgbClr val="C5203E"/>
              </a:buClr>
              <a:buFont typeface="Arial" panose="020B0604020202020204" pitchFamily="34" charset="0"/>
              <a:buChar char="•"/>
            </a:pPr>
            <a:r>
              <a:rPr lang="en-US" sz="2400" dirty="0">
                <a:latin typeface="Arial" panose="020B0604020202020204" pitchFamily="34" charset="0"/>
                <a:cs typeface="Arial" panose="020B0604020202020204" pitchFamily="34" charset="0"/>
              </a:rPr>
              <a:t>Use the buddy system</a:t>
            </a:r>
          </a:p>
          <a:p>
            <a:pPr marL="285750" indent="-285750">
              <a:buClr>
                <a:srgbClr val="C5203E"/>
              </a:buClr>
              <a:buFont typeface="Arial" panose="020B0604020202020204" pitchFamily="34" charset="0"/>
              <a:buChar char="•"/>
            </a:pPr>
            <a:r>
              <a:rPr lang="en-US" sz="2400" dirty="0">
                <a:latin typeface="Arial" panose="020B0604020202020204" pitchFamily="34" charset="0"/>
                <a:cs typeface="Arial" panose="020B0604020202020204" pitchFamily="34" charset="0"/>
              </a:rPr>
              <a:t>If heavy work, rest frequently and allow changing to dry clothing</a:t>
            </a:r>
          </a:p>
          <a:p>
            <a:pPr marL="285750" indent="-285750">
              <a:buClr>
                <a:srgbClr val="C5203E"/>
              </a:buClr>
              <a:buFont typeface="Arial" panose="020B0604020202020204" pitchFamily="34" charset="0"/>
              <a:buChar char="•"/>
            </a:pPr>
            <a:r>
              <a:rPr lang="en-US" sz="2400" dirty="0">
                <a:latin typeface="Arial" panose="020B0604020202020204" pitchFamily="34" charset="0"/>
                <a:cs typeface="Arial" panose="020B0604020202020204" pitchFamily="34" charset="0"/>
              </a:rPr>
              <a:t>Avoid long periods of inactivity</a:t>
            </a:r>
          </a:p>
          <a:p>
            <a:pPr marL="285750" indent="-285750">
              <a:buClr>
                <a:srgbClr val="C5203E"/>
              </a:buClr>
              <a:buFont typeface="Arial" panose="020B0604020202020204" pitchFamily="34" charset="0"/>
              <a:buChar char="•"/>
            </a:pPr>
            <a:r>
              <a:rPr lang="en-US" sz="2400" dirty="0">
                <a:latin typeface="Arial" panose="020B0604020202020204" pitchFamily="34" charset="0"/>
                <a:cs typeface="Arial" panose="020B0604020202020204" pitchFamily="34" charset="0"/>
              </a:rPr>
              <a:t>Have warm areas for use during break periods</a:t>
            </a:r>
          </a:p>
          <a:p>
            <a:pPr marL="285750" indent="-285750">
              <a:buClr>
                <a:srgbClr val="C5203E"/>
              </a:buClr>
              <a:buFont typeface="Arial" panose="020B0604020202020204" pitchFamily="34" charset="0"/>
              <a:buChar char="•"/>
            </a:pPr>
            <a:r>
              <a:rPr lang="en-US" sz="2400" dirty="0">
                <a:latin typeface="Arial" panose="020B0604020202020204" pitchFamily="34" charset="0"/>
                <a:cs typeface="Arial" panose="020B0604020202020204" pitchFamily="34" charset="0"/>
              </a:rPr>
              <a:t>Drink warm liquids (no alcohol) </a:t>
            </a:r>
          </a:p>
          <a:p>
            <a:pPr marL="285750" indent="-285750">
              <a:buClr>
                <a:srgbClr val="C5203E"/>
              </a:buClr>
              <a:buFont typeface="Arial" panose="020B0604020202020204" pitchFamily="34" charset="0"/>
              <a:buChar char="•"/>
            </a:pPr>
            <a:r>
              <a:rPr lang="en-US" sz="2400" dirty="0">
                <a:latin typeface="Arial" panose="020B0604020202020204" pitchFamily="34" charset="0"/>
                <a:cs typeface="Arial" panose="020B0604020202020204" pitchFamily="34" charset="0"/>
              </a:rPr>
              <a:t>Monitor workers who are at risk of cold stress</a:t>
            </a:r>
          </a:p>
          <a:p>
            <a:pPr marL="285750" indent="-285750">
              <a:buClr>
                <a:srgbClr val="C5203E"/>
              </a:buClr>
              <a:buFont typeface="Arial" panose="020B0604020202020204" pitchFamily="34" charset="0"/>
              <a:buChar char="•"/>
            </a:pPr>
            <a:r>
              <a:rPr lang="en-US" sz="2400" dirty="0">
                <a:latin typeface="Arial" panose="020B0604020202020204" pitchFamily="34" charset="0"/>
                <a:cs typeface="Arial" panose="020B0604020202020204" pitchFamily="34" charset="0"/>
              </a:rPr>
              <a:t>Monitor the weather conditions, having a reliable means of communicating with workers and being able to stop work or evacuate when necessary</a:t>
            </a:r>
          </a:p>
          <a:p>
            <a:endParaRPr lang="en-US" dirty="0"/>
          </a:p>
        </p:txBody>
      </p:sp>
    </p:spTree>
    <p:extLst>
      <p:ext uri="{BB962C8B-B14F-4D97-AF65-F5344CB8AC3E}">
        <p14:creationId xmlns:p14="http://schemas.microsoft.com/office/powerpoint/2010/main" val="111560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2436"/>
            <a:ext cx="10972800" cy="480848"/>
          </a:xfrm>
        </p:spPr>
        <p:txBody>
          <a:bodyPr/>
          <a:lstStyle/>
          <a:p>
            <a:r>
              <a:rPr lang="en-US" dirty="0"/>
              <a:t>Workplace Hazard: HEAT</a:t>
            </a:r>
          </a:p>
        </p:txBody>
      </p:sp>
      <p:sp>
        <p:nvSpPr>
          <p:cNvPr id="3" name="Content Placeholder 2"/>
          <p:cNvSpPr>
            <a:spLocks noGrp="1"/>
          </p:cNvSpPr>
          <p:nvPr>
            <p:ph idx="1"/>
          </p:nvPr>
        </p:nvSpPr>
        <p:spPr>
          <a:xfrm>
            <a:off x="491077" y="4165861"/>
            <a:ext cx="10683742" cy="2016278"/>
          </a:xfrm>
        </p:spPr>
        <p:txBody>
          <a:bodyPr>
            <a:normAutofit/>
          </a:bodyPr>
          <a:lstStyle/>
          <a:p>
            <a:pPr marL="0"/>
            <a:r>
              <a:rPr lang="en-US" dirty="0"/>
              <a:t>Many workers experience heat stress in the workplace. It is becoming a more prevalent workplace hazard due to climate change. However, indoor workers are also at risk of heat illness.</a:t>
            </a:r>
          </a:p>
        </p:txBody>
      </p:sp>
      <p:sp>
        <p:nvSpPr>
          <p:cNvPr id="4" name="Slide Number Placeholder 3"/>
          <p:cNvSpPr>
            <a:spLocks noGrp="1"/>
          </p:cNvSpPr>
          <p:nvPr>
            <p:ph type="sldNum" sz="quarter" idx="12"/>
          </p:nvPr>
        </p:nvSpPr>
        <p:spPr/>
        <p:txBody>
          <a:bodyPr/>
          <a:lstStyle/>
          <a:p>
            <a:fld id="{3295B7C4-B768-B345-B706-EB947EE70A49}" type="slidenum">
              <a:rPr lang="en-US" smtClean="0"/>
              <a:pPr/>
              <a:t>5</a:t>
            </a:fld>
            <a:endParaRPr lang="en-US" dirty="0"/>
          </a:p>
        </p:txBody>
      </p:sp>
      <p:pic>
        <p:nvPicPr>
          <p:cNvPr id="5" name="Picture 4" descr="Image of workers in hot environ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77" y="1796902"/>
            <a:ext cx="11292398" cy="1669311"/>
          </a:xfrm>
          <a:prstGeom prst="rect">
            <a:avLst/>
          </a:prstGeom>
        </p:spPr>
      </p:pic>
    </p:spTree>
    <p:extLst>
      <p:ext uri="{BB962C8B-B14F-4D97-AF65-F5344CB8AC3E}">
        <p14:creationId xmlns:p14="http://schemas.microsoft.com/office/powerpoint/2010/main" val="662968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6" y="578754"/>
            <a:ext cx="4419600" cy="480848"/>
          </a:xfrm>
        </p:spPr>
        <p:txBody>
          <a:bodyPr>
            <a:noAutofit/>
          </a:bodyPr>
          <a:lstStyle/>
          <a:p>
            <a:pPr>
              <a:lnSpc>
                <a:spcPct val="100000"/>
              </a:lnSpc>
            </a:pPr>
            <a:r>
              <a:rPr lang="en-US" dirty="0"/>
              <a:t>Module 4: Prevention</a:t>
            </a:r>
            <a:br>
              <a:rPr lang="en-US" dirty="0"/>
            </a:br>
            <a:r>
              <a:rPr lang="en-US" dirty="0"/>
              <a:t>D: Clothing &amp; PPE</a:t>
            </a:r>
          </a:p>
        </p:txBody>
      </p:sp>
      <p:sp>
        <p:nvSpPr>
          <p:cNvPr id="4" name="Slide Number Placeholder 3"/>
          <p:cNvSpPr>
            <a:spLocks noGrp="1"/>
          </p:cNvSpPr>
          <p:nvPr>
            <p:ph type="sldNum" sz="quarter" idx="12"/>
          </p:nvPr>
        </p:nvSpPr>
        <p:spPr/>
        <p:txBody>
          <a:bodyPr/>
          <a:lstStyle/>
          <a:p>
            <a:fld id="{3295B7C4-B768-B345-B706-EB947EE70A49}" type="slidenum">
              <a:rPr lang="en-US" smtClean="0"/>
              <a:pPr/>
              <a:t>50</a:t>
            </a:fld>
            <a:endParaRPr lang="en-US" dirty="0"/>
          </a:p>
        </p:txBody>
      </p:sp>
      <p:pic>
        <p:nvPicPr>
          <p:cNvPr id="5" name="Picture 4" descr="Image of a person shoveling snow"/>
          <p:cNvPicPr>
            <a:picLocks noChangeAspect="1"/>
          </p:cNvPicPr>
          <p:nvPr/>
        </p:nvPicPr>
        <p:blipFill>
          <a:blip r:embed="rId3"/>
          <a:stretch>
            <a:fillRect/>
          </a:stretch>
        </p:blipFill>
        <p:spPr>
          <a:xfrm>
            <a:off x="777381" y="2045828"/>
            <a:ext cx="2031405" cy="2766344"/>
          </a:xfrm>
          <a:prstGeom prst="rect">
            <a:avLst/>
          </a:prstGeom>
        </p:spPr>
      </p:pic>
      <p:sp>
        <p:nvSpPr>
          <p:cNvPr id="3" name="Rectangle 2"/>
          <p:cNvSpPr/>
          <p:nvPr/>
        </p:nvSpPr>
        <p:spPr>
          <a:xfrm>
            <a:off x="4064520" y="841977"/>
            <a:ext cx="7872761" cy="5909310"/>
          </a:xfrm>
          <a:prstGeom prst="rect">
            <a:avLst/>
          </a:prstGeom>
        </p:spPr>
        <p:txBody>
          <a:bodyPr wrap="square">
            <a:spAutoFit/>
          </a:bodyPr>
          <a:lstStyle/>
          <a:p>
            <a:pPr marL="285750" indent="-285750" defTabSz="914400" eaLnBrk="0" fontAlgn="base" hangingPunct="0">
              <a:spcBef>
                <a:spcPct val="0"/>
              </a:spcBef>
              <a:spcAft>
                <a:spcPct val="0"/>
              </a:spcAft>
              <a:buClr>
                <a:srgbClr val="C5203E"/>
              </a:buClr>
              <a:buFont typeface="Arial" panose="020B0604020202020204" pitchFamily="34" charset="0"/>
              <a:buChar char="•"/>
              <a:tabLst>
                <a:tab pos="228600" algn="l"/>
              </a:tabLst>
            </a:pPr>
            <a:r>
              <a:rPr lang="en-US" sz="2400" dirty="0">
                <a:latin typeface="Arial" charset="0"/>
                <a:cs typeface="Times New Roman" pitchFamily="18" charset="0"/>
              </a:rPr>
              <a:t>Wear at least 3 layers of loose-fitting clothing</a:t>
            </a:r>
          </a:p>
          <a:p>
            <a:pPr marL="800100" lvl="1" indent="-342900" defTabSz="914400" eaLnBrk="0" fontAlgn="base" hangingPunct="0">
              <a:spcBef>
                <a:spcPct val="0"/>
              </a:spcBef>
              <a:spcAft>
                <a:spcPct val="0"/>
              </a:spcAft>
              <a:buClr>
                <a:srgbClr val="C5203E"/>
              </a:buClr>
              <a:buFont typeface="Courier New" panose="02070309020205020404" pitchFamily="49" charset="0"/>
              <a:buChar char="o"/>
              <a:tabLst>
                <a:tab pos="228600" algn="l"/>
              </a:tabLst>
            </a:pPr>
            <a:r>
              <a:rPr lang="en-US" sz="2000" dirty="0">
                <a:latin typeface="Arial" charset="0"/>
                <a:cs typeface="Times New Roman" pitchFamily="18" charset="0"/>
              </a:rPr>
              <a:t>An inner layer of wool, silk or synthetic (not cotton) to wick moisture away from the body. </a:t>
            </a:r>
          </a:p>
          <a:p>
            <a:pPr marL="800100" lvl="1" indent="-342900" defTabSz="914400" eaLnBrk="0" fontAlgn="base" hangingPunct="0">
              <a:spcBef>
                <a:spcPct val="0"/>
              </a:spcBef>
              <a:spcAft>
                <a:spcPct val="0"/>
              </a:spcAft>
              <a:buClr>
                <a:srgbClr val="C5203E"/>
              </a:buClr>
              <a:buFont typeface="Courier New" panose="02070309020205020404" pitchFamily="49" charset="0"/>
              <a:buChar char="o"/>
              <a:tabLst>
                <a:tab pos="228600" algn="l"/>
              </a:tabLst>
            </a:pPr>
            <a:r>
              <a:rPr lang="en-US" sz="2000" dirty="0">
                <a:latin typeface="Arial" charset="0"/>
                <a:cs typeface="Times New Roman" pitchFamily="18" charset="0"/>
              </a:rPr>
              <a:t>A middle layer of wool or synthetic to provide insulation even when wet.</a:t>
            </a:r>
          </a:p>
          <a:p>
            <a:pPr marL="800100" lvl="1" indent="-342900" defTabSz="914400" eaLnBrk="0" fontAlgn="base" hangingPunct="0">
              <a:spcBef>
                <a:spcPct val="0"/>
              </a:spcBef>
              <a:spcAft>
                <a:spcPct val="0"/>
              </a:spcAft>
              <a:buClr>
                <a:srgbClr val="C5203E"/>
              </a:buClr>
              <a:buFont typeface="Courier New" panose="02070309020205020404" pitchFamily="49" charset="0"/>
              <a:buChar char="o"/>
              <a:tabLst>
                <a:tab pos="228600" algn="l"/>
              </a:tabLst>
            </a:pPr>
            <a:r>
              <a:rPr lang="en-US" sz="2000" dirty="0">
                <a:latin typeface="Arial" charset="0"/>
                <a:cs typeface="Times New Roman" pitchFamily="18" charset="0"/>
              </a:rPr>
              <a:t>An outer wind and rain protection layer that allows some ventilation to prevent overheating.</a:t>
            </a:r>
          </a:p>
          <a:p>
            <a:pPr marL="285750" lvl="0" indent="-285750" defTabSz="914400" eaLnBrk="0" fontAlgn="base" hangingPunct="0">
              <a:spcBef>
                <a:spcPct val="0"/>
              </a:spcBef>
              <a:spcAft>
                <a:spcPct val="0"/>
              </a:spcAft>
              <a:buClr>
                <a:srgbClr val="C5203E"/>
              </a:buClr>
              <a:buFont typeface="Arial" panose="020B0604020202020204" pitchFamily="34" charset="0"/>
              <a:buChar char="•"/>
              <a:tabLst>
                <a:tab pos="228600" algn="l"/>
              </a:tabLst>
            </a:pPr>
            <a:r>
              <a:rPr lang="en-US" sz="2400" dirty="0">
                <a:latin typeface="Arial" charset="0"/>
                <a:cs typeface="Times New Roman" pitchFamily="18" charset="0"/>
              </a:rPr>
              <a:t>Insulated/waterproof gloves/mittens</a:t>
            </a:r>
          </a:p>
          <a:p>
            <a:pPr marL="285750" lvl="0" indent="-285750" defTabSz="914400" eaLnBrk="0" fontAlgn="base" hangingPunct="0">
              <a:spcBef>
                <a:spcPct val="0"/>
              </a:spcBef>
              <a:spcAft>
                <a:spcPct val="0"/>
              </a:spcAft>
              <a:buClr>
                <a:srgbClr val="C5203E"/>
              </a:buClr>
              <a:buFont typeface="Arial" panose="020B0604020202020204" pitchFamily="34" charset="0"/>
              <a:buChar char="•"/>
              <a:tabLst>
                <a:tab pos="228600" algn="l"/>
              </a:tabLst>
            </a:pPr>
            <a:r>
              <a:rPr lang="en-US" sz="2400" dirty="0">
                <a:latin typeface="Arial" charset="0"/>
                <a:cs typeface="Times New Roman" pitchFamily="18" charset="0"/>
              </a:rPr>
              <a:t>Insulated/waterproof boots</a:t>
            </a:r>
          </a:p>
          <a:p>
            <a:pPr marL="285750" lvl="0" indent="-285750" defTabSz="914400" eaLnBrk="0" fontAlgn="base" hangingPunct="0">
              <a:spcBef>
                <a:spcPct val="0"/>
              </a:spcBef>
              <a:spcAft>
                <a:spcPct val="0"/>
              </a:spcAft>
              <a:buClr>
                <a:srgbClr val="C5203E"/>
              </a:buClr>
              <a:buFont typeface="Arial" panose="020B0604020202020204" pitchFamily="34" charset="0"/>
              <a:buChar char="•"/>
              <a:tabLst>
                <a:tab pos="228600" algn="l"/>
              </a:tabLst>
            </a:pPr>
            <a:r>
              <a:rPr lang="en-US" sz="2400" dirty="0">
                <a:latin typeface="Arial" charset="0"/>
                <a:cs typeface="Times New Roman" pitchFamily="18" charset="0"/>
              </a:rPr>
              <a:t>Hat; one that covers ears is even better</a:t>
            </a:r>
          </a:p>
          <a:p>
            <a:pPr marL="285750" lvl="0" indent="-285750" defTabSz="914400" eaLnBrk="0" fontAlgn="base" hangingPunct="0">
              <a:spcBef>
                <a:spcPct val="0"/>
              </a:spcBef>
              <a:spcAft>
                <a:spcPct val="0"/>
              </a:spcAft>
              <a:buClr>
                <a:srgbClr val="C5203E"/>
              </a:buClr>
              <a:buFont typeface="Arial" panose="020B0604020202020204" pitchFamily="34" charset="0"/>
              <a:buChar char="•"/>
              <a:tabLst>
                <a:tab pos="228600" algn="l"/>
              </a:tabLst>
            </a:pPr>
            <a:r>
              <a:rPr lang="en-US" sz="2400" dirty="0">
                <a:latin typeface="Arial" charset="0"/>
                <a:cs typeface="Times New Roman" pitchFamily="18" charset="0"/>
              </a:rPr>
              <a:t>Knit mask to cover face and mouth</a:t>
            </a:r>
          </a:p>
          <a:p>
            <a:pPr marL="285750" lvl="0" indent="-285750" defTabSz="914400" eaLnBrk="0" fontAlgn="base" hangingPunct="0">
              <a:spcBef>
                <a:spcPct val="0"/>
              </a:spcBef>
              <a:spcAft>
                <a:spcPct val="0"/>
              </a:spcAft>
              <a:buClr>
                <a:srgbClr val="C5203E"/>
              </a:buClr>
              <a:buFont typeface="Arial" panose="020B0604020202020204" pitchFamily="34" charset="0"/>
              <a:buChar char="•"/>
              <a:tabLst>
                <a:tab pos="228600" algn="l"/>
              </a:tabLst>
            </a:pPr>
            <a:r>
              <a:rPr lang="en-US" sz="2400" dirty="0">
                <a:latin typeface="Arial" charset="0"/>
                <a:cs typeface="Times New Roman" pitchFamily="18" charset="0"/>
              </a:rPr>
              <a:t>Goggles to protect eyes from cold and ultraviolet light</a:t>
            </a:r>
          </a:p>
          <a:p>
            <a:pPr marL="285750" lvl="0" indent="-285750" defTabSz="914400" eaLnBrk="0" fontAlgn="base" hangingPunct="0">
              <a:spcBef>
                <a:spcPct val="0"/>
              </a:spcBef>
              <a:spcAft>
                <a:spcPct val="0"/>
              </a:spcAft>
              <a:buClr>
                <a:srgbClr val="C5203E"/>
              </a:buClr>
              <a:buFont typeface="Arial" panose="020B0604020202020204" pitchFamily="34" charset="0"/>
              <a:buChar char="•"/>
              <a:tabLst>
                <a:tab pos="228600" algn="l"/>
              </a:tabLst>
            </a:pPr>
            <a:r>
              <a:rPr lang="en-US" sz="2400" dirty="0">
                <a:latin typeface="Arial" charset="0"/>
                <a:cs typeface="Times New Roman" pitchFamily="18" charset="0"/>
              </a:rPr>
              <a:t>Have extra clothing to change into in case you get wet, especially dry socks</a:t>
            </a:r>
          </a:p>
          <a:p>
            <a:pPr marL="285750" lvl="0" indent="-285750" defTabSz="914400" eaLnBrk="0" fontAlgn="base" hangingPunct="0">
              <a:spcBef>
                <a:spcPct val="0"/>
              </a:spcBef>
              <a:spcAft>
                <a:spcPct val="0"/>
              </a:spcAft>
              <a:buClr>
                <a:srgbClr val="C5203E"/>
              </a:buClr>
              <a:buFont typeface="Arial" panose="020B0604020202020204" pitchFamily="34" charset="0"/>
              <a:buChar char="•"/>
              <a:tabLst>
                <a:tab pos="228600" algn="l"/>
              </a:tabLst>
            </a:pPr>
            <a:r>
              <a:rPr lang="en-US" sz="2400" dirty="0">
                <a:latin typeface="Arial" charset="0"/>
              </a:rPr>
              <a:t>Need thermal protection even when wearing Chemical-Protective Clothing (CPC)</a:t>
            </a:r>
          </a:p>
          <a:p>
            <a:pPr lvl="0" defTabSz="914400" eaLnBrk="0" fontAlgn="base" hangingPunct="0">
              <a:spcBef>
                <a:spcPct val="0"/>
              </a:spcBef>
              <a:spcAft>
                <a:spcPct val="0"/>
              </a:spcAft>
              <a:tabLst>
                <a:tab pos="228600" algn="l"/>
              </a:tabLst>
            </a:pPr>
            <a:endParaRPr lang="en-US" dirty="0">
              <a:latin typeface="Arial" charset="0"/>
            </a:endParaRPr>
          </a:p>
        </p:txBody>
      </p:sp>
    </p:spTree>
    <p:extLst>
      <p:ext uri="{BB962C8B-B14F-4D97-AF65-F5344CB8AC3E}">
        <p14:creationId xmlns:p14="http://schemas.microsoft.com/office/powerpoint/2010/main" val="53969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457543"/>
            <a:ext cx="6437244" cy="480848"/>
          </a:xfrm>
        </p:spPr>
        <p:txBody>
          <a:bodyPr/>
          <a:lstStyle/>
          <a:p>
            <a:r>
              <a:rPr lang="en-US" dirty="0"/>
              <a:t>Module 5: Winter Hazards</a:t>
            </a:r>
          </a:p>
        </p:txBody>
      </p:sp>
      <p:sp>
        <p:nvSpPr>
          <p:cNvPr id="3" name="Content Placeholder 2"/>
          <p:cNvSpPr>
            <a:spLocks noGrp="1"/>
          </p:cNvSpPr>
          <p:nvPr>
            <p:ph idx="1"/>
          </p:nvPr>
        </p:nvSpPr>
        <p:spPr>
          <a:xfrm>
            <a:off x="490330" y="1159256"/>
            <a:ext cx="10972800" cy="4836076"/>
          </a:xfrm>
        </p:spPr>
        <p:txBody>
          <a:bodyPr>
            <a:normAutofit fontScale="92500" lnSpcReduction="10000"/>
          </a:bodyPr>
          <a:lstStyle/>
          <a:p>
            <a:pPr marL="0" indent="0"/>
            <a:r>
              <a:rPr lang="en-US" dirty="0"/>
              <a:t>OSHA has safety precautions for the following Hazards. See </a:t>
            </a:r>
            <a:r>
              <a:rPr lang="en-US" dirty="0">
                <a:hlinkClick r:id="rId3"/>
              </a:rPr>
              <a:t>https://www.osha.gov/winter-weather/hazards#walking</a:t>
            </a:r>
            <a:r>
              <a:rPr lang="en-US" dirty="0"/>
              <a:t> for details</a:t>
            </a:r>
          </a:p>
          <a:p>
            <a:endParaRPr lang="en-US" dirty="0"/>
          </a:p>
          <a:p>
            <a:pPr>
              <a:buFont typeface="Arial" panose="020B0604020202020204" pitchFamily="34" charset="0"/>
              <a:buChar char="•"/>
            </a:pPr>
            <a:r>
              <a:rPr lang="en-US" dirty="0"/>
              <a:t>Winter Driving</a:t>
            </a:r>
          </a:p>
          <a:p>
            <a:pPr>
              <a:buFont typeface="Arial" panose="020B0604020202020204" pitchFamily="34" charset="0"/>
              <a:buChar char="•"/>
            </a:pPr>
            <a:r>
              <a:rPr lang="en-US" dirty="0"/>
              <a:t>Work Zone Traffic Safety</a:t>
            </a:r>
          </a:p>
          <a:p>
            <a:pPr>
              <a:buFont typeface="Arial" panose="020B0604020202020204" pitchFamily="34" charset="0"/>
              <a:buChar char="•"/>
            </a:pPr>
            <a:r>
              <a:rPr lang="en-US" dirty="0"/>
              <a:t>Stranded in a Vehicle</a:t>
            </a:r>
          </a:p>
          <a:p>
            <a:pPr>
              <a:buFont typeface="Arial" panose="020B0604020202020204" pitchFamily="34" charset="0"/>
              <a:buChar char="•"/>
            </a:pPr>
            <a:r>
              <a:rPr lang="en-US" dirty="0"/>
              <a:t>Shoveling Snow</a:t>
            </a:r>
          </a:p>
          <a:p>
            <a:pPr>
              <a:buFont typeface="Arial" panose="020B0604020202020204" pitchFamily="34" charset="0"/>
              <a:buChar char="•"/>
            </a:pPr>
            <a:r>
              <a:rPr lang="en-US" dirty="0"/>
              <a:t>Using Powered Equipment like Snow Blowers</a:t>
            </a:r>
          </a:p>
          <a:p>
            <a:pPr>
              <a:buFont typeface="Arial" panose="020B0604020202020204" pitchFamily="34" charset="0"/>
              <a:buChar char="•"/>
            </a:pPr>
            <a:r>
              <a:rPr lang="en-US" dirty="0"/>
              <a:t>Clearing Snow from Roofs and Working at Heights</a:t>
            </a:r>
          </a:p>
          <a:p>
            <a:pPr>
              <a:buFont typeface="Arial" panose="020B0604020202020204" pitchFamily="34" charset="0"/>
              <a:buChar char="•"/>
            </a:pPr>
            <a:r>
              <a:rPr lang="en-US" dirty="0"/>
              <a:t>Preventing Slips on Snow and Ice</a:t>
            </a:r>
          </a:p>
          <a:p>
            <a:pPr>
              <a:buFont typeface="Arial" panose="020B0604020202020204" pitchFamily="34" charset="0"/>
              <a:buChar char="•"/>
            </a:pPr>
            <a:r>
              <a:rPr lang="en-US" dirty="0"/>
              <a:t>Repairing Downed or Damaged Power Lines</a:t>
            </a:r>
          </a:p>
          <a:p>
            <a:pPr>
              <a:buFont typeface="Arial" panose="020B0604020202020204" pitchFamily="34" charset="0"/>
              <a:buChar char="•"/>
            </a:pPr>
            <a:r>
              <a:rPr lang="en-US" dirty="0"/>
              <a:t>Working Near Downed or Damaged Power Lines</a:t>
            </a:r>
          </a:p>
          <a:p>
            <a:pPr>
              <a:buFont typeface="Arial" panose="020B0604020202020204" pitchFamily="34" charset="0"/>
              <a:buChar char="•"/>
            </a:pPr>
            <a:r>
              <a:rPr lang="en-US" dirty="0"/>
              <a:t>Removing Downed Trees</a:t>
            </a:r>
          </a:p>
        </p:txBody>
      </p:sp>
      <p:sp>
        <p:nvSpPr>
          <p:cNvPr id="4" name="Slide Number Placeholder 3"/>
          <p:cNvSpPr>
            <a:spLocks noGrp="1"/>
          </p:cNvSpPr>
          <p:nvPr>
            <p:ph type="sldNum" sz="quarter" idx="12"/>
          </p:nvPr>
        </p:nvSpPr>
        <p:spPr/>
        <p:txBody>
          <a:bodyPr/>
          <a:lstStyle/>
          <a:p>
            <a:fld id="{3295B7C4-B768-B345-B706-EB947EE70A49}" type="slidenum">
              <a:rPr lang="en-US" smtClean="0"/>
              <a:pPr/>
              <a:t>51</a:t>
            </a:fld>
            <a:endParaRPr lang="en-US" dirty="0"/>
          </a:p>
        </p:txBody>
      </p:sp>
      <p:pic>
        <p:nvPicPr>
          <p:cNvPr id="5" name="Picture 4" descr="Image of telephone line workers repairing damaged power lines in the snow"/>
          <p:cNvPicPr>
            <a:picLocks noChangeAspect="1"/>
          </p:cNvPicPr>
          <p:nvPr/>
        </p:nvPicPr>
        <p:blipFill>
          <a:blip r:embed="rId4"/>
          <a:stretch>
            <a:fillRect/>
          </a:stretch>
        </p:blipFill>
        <p:spPr>
          <a:xfrm>
            <a:off x="7843630" y="2743543"/>
            <a:ext cx="3619500" cy="2419350"/>
          </a:xfrm>
          <a:prstGeom prst="rect">
            <a:avLst/>
          </a:prstGeom>
        </p:spPr>
      </p:pic>
    </p:spTree>
    <p:extLst>
      <p:ext uri="{BB962C8B-B14F-4D97-AF65-F5344CB8AC3E}">
        <p14:creationId xmlns:p14="http://schemas.microsoft.com/office/powerpoint/2010/main" val="1335253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7117"/>
            <a:ext cx="10972800" cy="480848"/>
          </a:xfrm>
        </p:spPr>
        <p:txBody>
          <a:bodyPr/>
          <a:lstStyle/>
          <a:p>
            <a:r>
              <a:rPr lang="en-US" dirty="0"/>
              <a:t>Module 6: Small Group Exercise</a:t>
            </a:r>
          </a:p>
        </p:txBody>
      </p:sp>
      <p:sp>
        <p:nvSpPr>
          <p:cNvPr id="3" name="Content Placeholder 2"/>
          <p:cNvSpPr>
            <a:spLocks noGrp="1"/>
          </p:cNvSpPr>
          <p:nvPr>
            <p:ph idx="1"/>
          </p:nvPr>
        </p:nvSpPr>
        <p:spPr>
          <a:xfrm>
            <a:off x="609600" y="1188239"/>
            <a:ext cx="10972800" cy="5303219"/>
          </a:xfrm>
        </p:spPr>
        <p:txBody>
          <a:bodyPr>
            <a:normAutofit/>
          </a:bodyPr>
          <a:lstStyle/>
          <a:p>
            <a:pPr marL="0">
              <a:spcBef>
                <a:spcPts val="0"/>
              </a:spcBef>
              <a:spcAft>
                <a:spcPts val="2400"/>
              </a:spcAft>
            </a:pPr>
            <a:r>
              <a:rPr lang="en-US" sz="2800" dirty="0"/>
              <a:t>Break into small groups and discuss the following Scenarios. You may also discuss scenarios from your own workplace.</a:t>
            </a:r>
          </a:p>
          <a:p>
            <a:pPr marL="0">
              <a:spcBef>
                <a:spcPts val="0"/>
              </a:spcBef>
              <a:spcAft>
                <a:spcPts val="2400"/>
              </a:spcAft>
            </a:pPr>
            <a:r>
              <a:rPr lang="en-US" sz="2800" dirty="0"/>
              <a:t>Scenario 1. An older co-worker has a demanding job that requires being outside frequently, even on cold days. What are the cold stress risk factors? What can be done to reduce the cold stress hazard?</a:t>
            </a:r>
          </a:p>
          <a:p>
            <a:pPr marL="0">
              <a:spcBef>
                <a:spcPts val="0"/>
              </a:spcBef>
              <a:spcAft>
                <a:spcPts val="2400"/>
              </a:spcAft>
            </a:pPr>
            <a:r>
              <a:rPr lang="en-US" sz="2800" dirty="0"/>
              <a:t>Scenario 2: Your job requires working at heights, even during winter weather when it can be icy. What can be done to make your job safer?</a:t>
            </a:r>
            <a:endParaRPr lang="en-US" dirty="0"/>
          </a:p>
        </p:txBody>
      </p:sp>
      <p:sp>
        <p:nvSpPr>
          <p:cNvPr id="4" name="Slide Number Placeholder 3"/>
          <p:cNvSpPr>
            <a:spLocks noGrp="1"/>
          </p:cNvSpPr>
          <p:nvPr>
            <p:ph type="sldNum" sz="quarter" idx="12"/>
          </p:nvPr>
        </p:nvSpPr>
        <p:spPr/>
        <p:txBody>
          <a:bodyPr/>
          <a:lstStyle/>
          <a:p>
            <a:fld id="{3295B7C4-B768-B345-B706-EB947EE70A49}" type="slidenum">
              <a:rPr lang="en-US" smtClean="0"/>
              <a:pPr/>
              <a:t>52</a:t>
            </a:fld>
            <a:endParaRPr lang="en-US" dirty="0"/>
          </a:p>
        </p:txBody>
      </p:sp>
    </p:spTree>
    <p:extLst>
      <p:ext uri="{BB962C8B-B14F-4D97-AF65-F5344CB8AC3E}">
        <p14:creationId xmlns:p14="http://schemas.microsoft.com/office/powerpoint/2010/main" val="3326154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7117"/>
            <a:ext cx="10972800" cy="480848"/>
          </a:xfrm>
        </p:spPr>
        <p:txBody>
          <a:bodyPr/>
          <a:lstStyle/>
          <a:p>
            <a:r>
              <a:rPr lang="en-US" dirty="0"/>
              <a:t>Module 6: Small Group Exercise (continued)</a:t>
            </a:r>
          </a:p>
        </p:txBody>
      </p:sp>
      <p:sp>
        <p:nvSpPr>
          <p:cNvPr id="3" name="Content Placeholder 2"/>
          <p:cNvSpPr>
            <a:spLocks noGrp="1"/>
          </p:cNvSpPr>
          <p:nvPr>
            <p:ph idx="1"/>
          </p:nvPr>
        </p:nvSpPr>
        <p:spPr>
          <a:xfrm>
            <a:off x="609600" y="1188240"/>
            <a:ext cx="10972800" cy="5303218"/>
          </a:xfrm>
        </p:spPr>
        <p:txBody>
          <a:bodyPr>
            <a:normAutofit/>
          </a:bodyPr>
          <a:lstStyle/>
          <a:p>
            <a:pPr marL="0">
              <a:spcBef>
                <a:spcPts val="0"/>
              </a:spcBef>
              <a:spcAft>
                <a:spcPts val="2400"/>
              </a:spcAft>
            </a:pPr>
            <a:r>
              <a:rPr lang="en-US" sz="2800" dirty="0"/>
              <a:t>Scenario 3: You will be working outside in your Level B suit during a very cold day. Do you need thermal protection? How can you reduce your cold stress risk?</a:t>
            </a:r>
          </a:p>
          <a:p>
            <a:pPr marL="0">
              <a:spcBef>
                <a:spcPts val="0"/>
              </a:spcBef>
              <a:spcAft>
                <a:spcPts val="2400"/>
              </a:spcAft>
            </a:pPr>
            <a:r>
              <a:rPr lang="en-US" sz="2800" dirty="0"/>
              <a:t>Scenario 4: You and a buddy are working outside on a very cold day. He seems disoriented and is having trouble completing routine tasks. What should you do?</a:t>
            </a:r>
          </a:p>
          <a:p>
            <a:pPr marL="0">
              <a:spcBef>
                <a:spcPts val="0"/>
              </a:spcBef>
              <a:spcAft>
                <a:spcPts val="2400"/>
              </a:spcAft>
            </a:pPr>
            <a:r>
              <a:rPr lang="en-US" sz="2800" dirty="0"/>
              <a:t>Scenario 5: You are working outside on a very cold day. You have lost feeling in your fingers and toes. What should you do?</a:t>
            </a:r>
          </a:p>
        </p:txBody>
      </p:sp>
      <p:sp>
        <p:nvSpPr>
          <p:cNvPr id="4" name="Slide Number Placeholder 3"/>
          <p:cNvSpPr>
            <a:spLocks noGrp="1"/>
          </p:cNvSpPr>
          <p:nvPr>
            <p:ph type="sldNum" sz="quarter" idx="12"/>
          </p:nvPr>
        </p:nvSpPr>
        <p:spPr/>
        <p:txBody>
          <a:bodyPr/>
          <a:lstStyle/>
          <a:p>
            <a:fld id="{3295B7C4-B768-B345-B706-EB947EE70A49}" type="slidenum">
              <a:rPr lang="en-US" smtClean="0"/>
              <a:pPr/>
              <a:t>53</a:t>
            </a:fld>
            <a:endParaRPr lang="en-US" dirty="0"/>
          </a:p>
        </p:txBody>
      </p:sp>
    </p:spTree>
    <p:extLst>
      <p:ext uri="{BB962C8B-B14F-4D97-AF65-F5344CB8AC3E}">
        <p14:creationId xmlns:p14="http://schemas.microsoft.com/office/powerpoint/2010/main" val="1548413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073" y="536051"/>
            <a:ext cx="8229600" cy="480848"/>
          </a:xfrm>
        </p:spPr>
        <p:txBody>
          <a:bodyPr/>
          <a:lstStyle/>
          <a:p>
            <a:r>
              <a:rPr lang="en-US" dirty="0"/>
              <a:t>Summary - Cold</a:t>
            </a:r>
          </a:p>
        </p:txBody>
      </p:sp>
      <p:sp>
        <p:nvSpPr>
          <p:cNvPr id="3" name="Content Placeholder 2"/>
          <p:cNvSpPr>
            <a:spLocks noGrp="1"/>
          </p:cNvSpPr>
          <p:nvPr>
            <p:ph idx="1"/>
          </p:nvPr>
        </p:nvSpPr>
        <p:spPr>
          <a:xfrm>
            <a:off x="945064" y="1766235"/>
            <a:ext cx="9815864" cy="3064183"/>
          </a:xfrm>
        </p:spPr>
        <p:txBody>
          <a:bodyPr>
            <a:normAutofit/>
          </a:bodyPr>
          <a:lstStyle/>
          <a:p>
            <a:pPr>
              <a:buFont typeface="Arial" panose="020B0604020202020204" pitchFamily="34" charset="0"/>
              <a:buChar char="•"/>
            </a:pPr>
            <a:r>
              <a:rPr lang="en-US" sz="2800" dirty="0"/>
              <a:t>There are risk factors for cold stress</a:t>
            </a:r>
          </a:p>
          <a:p>
            <a:pPr>
              <a:buFont typeface="Arial" panose="020B0604020202020204" pitchFamily="34" charset="0"/>
              <a:buChar char="•"/>
            </a:pPr>
            <a:r>
              <a:rPr lang="en-US" sz="2800" dirty="0"/>
              <a:t>When cold stress symptoms are observed, promptly treat</a:t>
            </a:r>
          </a:p>
          <a:p>
            <a:pPr>
              <a:buFont typeface="Arial" panose="020B0604020202020204" pitchFamily="34" charset="0"/>
              <a:buChar char="•"/>
            </a:pPr>
            <a:r>
              <a:rPr lang="en-US" sz="2800" dirty="0"/>
              <a:t>Winter weather brings hazards such as cold, snow, ice</a:t>
            </a:r>
          </a:p>
          <a:p>
            <a:pPr>
              <a:buFont typeface="Arial" panose="020B0604020202020204" pitchFamily="34" charset="0"/>
              <a:buChar char="•"/>
            </a:pPr>
            <a:r>
              <a:rPr lang="en-US" sz="2800" dirty="0"/>
              <a:t>Hazards can be reduced through engineering controls, work practices, appropriate clothing and training</a:t>
            </a:r>
          </a:p>
        </p:txBody>
      </p:sp>
      <p:sp>
        <p:nvSpPr>
          <p:cNvPr id="4" name="Slide Number Placeholder 3"/>
          <p:cNvSpPr>
            <a:spLocks noGrp="1"/>
          </p:cNvSpPr>
          <p:nvPr>
            <p:ph type="sldNum" sz="quarter" idx="12"/>
          </p:nvPr>
        </p:nvSpPr>
        <p:spPr/>
        <p:txBody>
          <a:bodyPr/>
          <a:lstStyle/>
          <a:p>
            <a:fld id="{3295B7C4-B768-B345-B706-EB947EE70A49}" type="slidenum">
              <a:rPr lang="en-US" smtClean="0"/>
              <a:pPr/>
              <a:t>54</a:t>
            </a:fld>
            <a:endParaRPr lang="en-US" dirty="0"/>
          </a:p>
        </p:txBody>
      </p:sp>
    </p:spTree>
    <p:extLst>
      <p:ext uri="{BB962C8B-B14F-4D97-AF65-F5344CB8AC3E}">
        <p14:creationId xmlns:p14="http://schemas.microsoft.com/office/powerpoint/2010/main" val="2906606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BCA30A-2A89-4DB8-A2C2-586FFFB8E36C}"/>
              </a:ext>
            </a:extLst>
          </p:cNvPr>
          <p:cNvSpPr>
            <a:spLocks noGrp="1"/>
          </p:cNvSpPr>
          <p:nvPr>
            <p:ph type="sldNum" sz="quarter" idx="12"/>
          </p:nvPr>
        </p:nvSpPr>
        <p:spPr/>
        <p:txBody>
          <a:bodyPr/>
          <a:lstStyle/>
          <a:p>
            <a:fld id="{3295B7C4-B768-B345-B706-EB947EE70A49}" type="slidenum">
              <a:rPr lang="en-US" smtClean="0"/>
              <a:pPr/>
              <a:t>55</a:t>
            </a:fld>
            <a:endParaRPr lang="en-US" dirty="0"/>
          </a:p>
        </p:txBody>
      </p:sp>
      <p:sp>
        <p:nvSpPr>
          <p:cNvPr id="9" name="Title 8"/>
          <p:cNvSpPr>
            <a:spLocks noGrp="1"/>
          </p:cNvSpPr>
          <p:nvPr>
            <p:ph type="title"/>
          </p:nvPr>
        </p:nvSpPr>
        <p:spPr>
          <a:xfrm>
            <a:off x="609600" y="522003"/>
            <a:ext cx="10972800" cy="480848"/>
          </a:xfrm>
        </p:spPr>
        <p:txBody>
          <a:bodyPr/>
          <a:lstStyle/>
          <a:p>
            <a:r>
              <a:rPr lang="en-US" dirty="0"/>
              <a:t>Resources</a:t>
            </a:r>
          </a:p>
        </p:txBody>
      </p:sp>
      <p:sp>
        <p:nvSpPr>
          <p:cNvPr id="6" name="Rectangle 5"/>
          <p:cNvSpPr/>
          <p:nvPr/>
        </p:nvSpPr>
        <p:spPr>
          <a:xfrm>
            <a:off x="609600" y="1428649"/>
            <a:ext cx="10664283" cy="4708981"/>
          </a:xfrm>
          <a:prstGeom prst="rect">
            <a:avLst/>
          </a:prstGeom>
        </p:spPr>
        <p:txBody>
          <a:bodyPr wrap="square">
            <a:spAutoFit/>
          </a:bodyPr>
          <a:lstStyle/>
          <a:p>
            <a:pPr>
              <a:spcAft>
                <a:spcPts val="1200"/>
              </a:spcAft>
            </a:pPr>
            <a:r>
              <a:rPr lang="en-US" sz="2000" dirty="0">
                <a:latin typeface="Arial" panose="020B0604020202020204" pitchFamily="34" charset="0"/>
                <a:ea typeface="Times New Roman" panose="02020603050405020304" pitchFamily="18" charset="0"/>
              </a:rPr>
              <a:t>OSHA – Heat - </a:t>
            </a:r>
            <a:r>
              <a:rPr lang="en-US" sz="2000" u="sng" dirty="0">
                <a:solidFill>
                  <a:srgbClr val="548DD4"/>
                </a:solidFill>
                <a:latin typeface="Arial" panose="020B0604020202020204" pitchFamily="34" charset="0"/>
                <a:ea typeface="Times New Roman" panose="02020603050405020304" pitchFamily="18" charset="0"/>
                <a:hlinkClick r:id="rId3"/>
              </a:rPr>
              <a:t>https://www.osha.gov/heat-exposure</a:t>
            </a:r>
            <a:endParaRPr lang="en-US" sz="2000" dirty="0">
              <a:latin typeface="Arial" panose="020B0604020202020204" pitchFamily="34" charset="0"/>
              <a:ea typeface="Times New Roman" panose="02020603050405020304" pitchFamily="18" charset="0"/>
            </a:endParaRPr>
          </a:p>
          <a:p>
            <a:pPr marL="568325" marR="0" lvl="0" indent="-346075">
              <a:spcAft>
                <a:spcPts val="1200"/>
              </a:spcAft>
              <a:buClr>
                <a:srgbClr val="C5203E"/>
              </a:buClr>
              <a:buFont typeface="Arial" panose="020B0604020202020204" pitchFamily="34" charset="0"/>
              <a:buChar char="•"/>
              <a:tabLst>
                <a:tab pos="4572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Heat Illness Prevention Campaign -  </a:t>
            </a:r>
            <a:r>
              <a:rPr lang="en-US" sz="2000" u="sng" dirty="0">
                <a:solidFill>
                  <a:srgbClr val="548DD4"/>
                </a:solidFill>
                <a:latin typeface="Arial" panose="020B0604020202020204" pitchFamily="34" charset="0"/>
                <a:ea typeface="Times New Roman" panose="02020603050405020304" pitchFamily="18" charset="0"/>
                <a:cs typeface="Times New Roman" panose="02020603050405020304" pitchFamily="18" charset="0"/>
                <a:hlinkClick r:id="rId4"/>
              </a:rPr>
              <a:t>https://www.osha.gov/heat</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568325" marR="0" lvl="0" indent="-346075">
              <a:spcAft>
                <a:spcPts val="1200"/>
              </a:spcAft>
              <a:buClr>
                <a:srgbClr val="C5203E"/>
              </a:buClr>
              <a:buFont typeface="Arial" panose="020B0604020202020204" pitchFamily="34" charset="0"/>
              <a:buChar char="•"/>
              <a:tabLst>
                <a:tab pos="4572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Technical Manual -  </a:t>
            </a:r>
            <a:r>
              <a:rPr lang="en-US" sz="2000" u="sng" dirty="0">
                <a:solidFill>
                  <a:srgbClr val="548DD4"/>
                </a:solidFill>
                <a:latin typeface="Arial" panose="020B0604020202020204" pitchFamily="34" charset="0"/>
                <a:ea typeface="Times New Roman" panose="02020603050405020304" pitchFamily="18" charset="0"/>
                <a:cs typeface="Times New Roman" panose="02020603050405020304" pitchFamily="18" charset="0"/>
                <a:hlinkClick r:id="rId5"/>
              </a:rPr>
              <a:t>https://www.osha.gov/otm/section-3-health-hazards/chapter-4</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568325" marR="0" lvl="0" indent="-346075">
              <a:spcAft>
                <a:spcPts val="1200"/>
              </a:spcAft>
              <a:buClr>
                <a:srgbClr val="C5203E"/>
              </a:buClr>
              <a:buFont typeface="Arial" panose="020B0604020202020204" pitchFamily="34" charset="0"/>
              <a:buChar char="•"/>
              <a:tabLst>
                <a:tab pos="4572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Heat Stress Risk Factors - </a:t>
            </a:r>
            <a:r>
              <a:rPr lang="en-US" sz="2000" u="sng" dirty="0">
                <a:solidFill>
                  <a:srgbClr val="548DD4"/>
                </a:solidFill>
                <a:latin typeface="Arial" panose="020B0604020202020204" pitchFamily="34" charset="0"/>
                <a:ea typeface="Times New Roman" panose="02020603050405020304" pitchFamily="18" charset="0"/>
                <a:cs typeface="Times New Roman" panose="02020603050405020304" pitchFamily="18" charset="0"/>
                <a:hlinkClick r:id="rId6"/>
              </a:rPr>
              <a:t>https://www.cdc.gov/niosh/mining/UserFiles/works/pdfs/2017-125.pdf</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568325" marR="0" lvl="0" indent="-346075">
              <a:spcAft>
                <a:spcPts val="1200"/>
              </a:spcAft>
              <a:buClr>
                <a:srgbClr val="C5203E"/>
              </a:buClr>
              <a:buFont typeface="Arial" panose="020B0604020202020204" pitchFamily="34" charset="0"/>
              <a:buChar char="•"/>
              <a:tabLst>
                <a:tab pos="4572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Winter Weather - </a:t>
            </a:r>
            <a:r>
              <a:rPr lang="en-US" sz="2000" u="sng" dirty="0">
                <a:solidFill>
                  <a:srgbClr val="548DD4"/>
                </a:solidFill>
                <a:latin typeface="Arial" panose="020B0604020202020204" pitchFamily="34" charset="0"/>
                <a:ea typeface="Times New Roman" panose="02020603050405020304" pitchFamily="18" charset="0"/>
                <a:cs typeface="Times New Roman" panose="02020603050405020304" pitchFamily="18" charset="0"/>
                <a:hlinkClick r:id="rId7"/>
              </a:rPr>
              <a:t>https://www.osha.gov/winter-weather/cold-stress</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1200"/>
              </a:spcAft>
            </a:pPr>
            <a:r>
              <a:rPr lang="en-US" sz="2000" dirty="0">
                <a:latin typeface="Arial" panose="020B0604020202020204" pitchFamily="34" charset="0"/>
                <a:ea typeface="Times New Roman" panose="02020603050405020304" pitchFamily="18" charset="0"/>
              </a:rPr>
              <a:t>NIOSH – Heat Stress </a:t>
            </a:r>
            <a:r>
              <a:rPr lang="en-US" sz="2000" u="sng" dirty="0">
                <a:solidFill>
                  <a:srgbClr val="548DD4"/>
                </a:solidFill>
                <a:latin typeface="Arial" panose="020B0604020202020204" pitchFamily="34" charset="0"/>
                <a:ea typeface="Times New Roman" panose="02020603050405020304" pitchFamily="18" charset="0"/>
                <a:hlinkClick r:id="rId8"/>
              </a:rPr>
              <a:t>https://www.cdc.gov/niosh/topics/heatstress/default.html</a:t>
            </a:r>
            <a:endParaRPr lang="en-US" sz="2000" dirty="0">
              <a:latin typeface="Arial" panose="020B0604020202020204" pitchFamily="34" charset="0"/>
              <a:ea typeface="Times New Roman" panose="02020603050405020304" pitchFamily="18" charset="0"/>
            </a:endParaRPr>
          </a:p>
          <a:p>
            <a:pPr marL="568325" marR="0" lvl="0" indent="-342900">
              <a:spcAft>
                <a:spcPts val="1200"/>
              </a:spcAft>
              <a:buClr>
                <a:srgbClr val="C5203E"/>
              </a:buClr>
              <a:buFont typeface="Arial" panose="020B0604020202020204" pitchFamily="34" charset="0"/>
              <a:buChar char="•"/>
              <a:tabLst>
                <a:tab pos="4572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Criteria for a Recommended Standard: Occupational Exposure to Heat and Hot Environments: </a:t>
            </a:r>
            <a:r>
              <a:rPr lang="en-US" sz="2000" u="sng" dirty="0">
                <a:solidFill>
                  <a:srgbClr val="548DD4"/>
                </a:solidFill>
                <a:latin typeface="Arial" panose="020B0604020202020204" pitchFamily="34" charset="0"/>
                <a:ea typeface="Times New Roman" panose="02020603050405020304" pitchFamily="18" charset="0"/>
                <a:cs typeface="Times New Roman" panose="02020603050405020304" pitchFamily="18" charset="0"/>
                <a:hlinkClick r:id="rId9"/>
              </a:rPr>
              <a:t>https://www.cdc.gov/niosh/docs/2016-106/</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568325" marR="0" lvl="0" indent="-342900">
              <a:spcAft>
                <a:spcPts val="1200"/>
              </a:spcAft>
              <a:buClr>
                <a:srgbClr val="C5203E"/>
              </a:buClr>
              <a:buFont typeface="Arial" panose="020B0604020202020204" pitchFamily="34" charset="0"/>
              <a:buChar char="•"/>
              <a:tabLst>
                <a:tab pos="4572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Cold Stress - </a:t>
            </a:r>
            <a:r>
              <a:rPr lang="en-US" sz="2000" u="sng" dirty="0">
                <a:solidFill>
                  <a:srgbClr val="548DD4"/>
                </a:solidFill>
                <a:latin typeface="Arial" panose="020B0604020202020204" pitchFamily="34" charset="0"/>
                <a:ea typeface="Times New Roman" panose="02020603050405020304" pitchFamily="18" charset="0"/>
                <a:cs typeface="Times New Roman" panose="02020603050405020304" pitchFamily="18" charset="0"/>
                <a:hlinkClick r:id="rId10"/>
              </a:rPr>
              <a:t>https://www.cdc.gov/niosh/topics/coldstress/default.html</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568325" marR="0" lvl="0" indent="-342900">
              <a:spcAft>
                <a:spcPts val="1200"/>
              </a:spcAft>
              <a:buClr>
                <a:srgbClr val="C5203E"/>
              </a:buClr>
              <a:buFont typeface="Arial" panose="020B0604020202020204" pitchFamily="34" charset="0"/>
              <a:buChar char="•"/>
              <a:tabLst>
                <a:tab pos="45720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Cold Stress Fast Facts - </a:t>
            </a:r>
            <a:r>
              <a:rPr lang="en-US" sz="2000" u="sng" dirty="0">
                <a:solidFill>
                  <a:srgbClr val="548DD4"/>
                </a:solidFill>
                <a:latin typeface="Arial" panose="020B0604020202020204" pitchFamily="34" charset="0"/>
                <a:ea typeface="Times New Roman" panose="02020603050405020304" pitchFamily="18" charset="0"/>
                <a:cs typeface="Times New Roman" panose="02020603050405020304" pitchFamily="18" charset="0"/>
                <a:hlinkClick r:id="rId11"/>
              </a:rPr>
              <a:t>https://www.cdc.gov/niosh/docs/2010-115/pdfs/2010-115.pdf</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91914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6747"/>
            <a:ext cx="10972800" cy="480848"/>
          </a:xfrm>
        </p:spPr>
        <p:txBody>
          <a:bodyPr/>
          <a:lstStyle/>
          <a:p>
            <a:r>
              <a:rPr lang="en-US" dirty="0"/>
              <a:t>Closing and Evaluation</a:t>
            </a:r>
          </a:p>
        </p:txBody>
      </p:sp>
      <p:sp>
        <p:nvSpPr>
          <p:cNvPr id="3" name="Content Placeholder 2"/>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This is an opportunity to ask any questions you may have, or to discuss how to use the knowledge and skills you have learned.</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Finally, we ask that you take 10 minutes to complete the evaluation forms.  These are important for improving the program.  We take your comments seriously and make changes in content based on participant feedback.  Your comments are anonymous. You can also comment by clicking on the Contact page of the Midwest Consortium website: </a:t>
            </a:r>
            <a:r>
              <a:rPr lang="en-US" u="sng" dirty="0">
                <a:latin typeface="Arial" panose="020B0604020202020204" pitchFamily="34" charset="0"/>
                <a:cs typeface="Arial" panose="020B0604020202020204" pitchFamily="34" charset="0"/>
                <a:hlinkClick r:id="rId2"/>
              </a:rPr>
              <a:t>https://mwc.umn.edu/contact/</a:t>
            </a:r>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2"/>
          </p:nvPr>
        </p:nvSpPr>
        <p:spPr/>
        <p:txBody>
          <a:bodyPr/>
          <a:lstStyle/>
          <a:p>
            <a:fld id="{7EBE5A32-9A98-4513-A413-28ABA786FA0F}" type="slidenum">
              <a:rPr lang="en-US" smtClean="0"/>
              <a:t>56</a:t>
            </a:fld>
            <a:endParaRPr lang="en-US"/>
          </a:p>
        </p:txBody>
      </p:sp>
    </p:spTree>
    <p:extLst>
      <p:ext uri="{BB962C8B-B14F-4D97-AF65-F5344CB8AC3E}">
        <p14:creationId xmlns:p14="http://schemas.microsoft.com/office/powerpoint/2010/main" val="1926582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8951-033C-94B0-F5BF-DCED7D7C9EF5}"/>
              </a:ext>
            </a:extLst>
          </p:cNvPr>
          <p:cNvSpPr>
            <a:spLocks noGrp="1"/>
          </p:cNvSpPr>
          <p:nvPr>
            <p:ph type="title"/>
          </p:nvPr>
        </p:nvSpPr>
        <p:spPr>
          <a:xfrm>
            <a:off x="609600" y="551136"/>
            <a:ext cx="10972800" cy="480848"/>
          </a:xfrm>
        </p:spPr>
        <p:txBody>
          <a:bodyPr/>
          <a:lstStyle/>
          <a:p>
            <a:r>
              <a:rPr lang="en-US" dirty="0"/>
              <a:t>Disclaimer</a:t>
            </a:r>
          </a:p>
        </p:txBody>
      </p:sp>
      <p:sp>
        <p:nvSpPr>
          <p:cNvPr id="3" name="Content Placeholder 2">
            <a:extLst>
              <a:ext uri="{FF2B5EF4-FFF2-40B4-BE49-F238E27FC236}">
                <a16:creationId xmlns:a16="http://schemas.microsoft.com/office/drawing/2014/main" id="{7610D4B8-B1E2-6377-EA6A-E047D53E632F}"/>
              </a:ext>
            </a:extLst>
          </p:cNvPr>
          <p:cNvSpPr>
            <a:spLocks noGrp="1"/>
          </p:cNvSpPr>
          <p:nvPr>
            <p:ph idx="1"/>
          </p:nvPr>
        </p:nvSpPr>
        <p:spPr/>
        <p:txBody>
          <a:bodyPr/>
          <a:lstStyle/>
          <a:p>
            <a:pPr marL="0"/>
            <a:r>
              <a:rPr lang="en-US" dirty="0"/>
              <a:t>The Midwest Consortium has copyrighted this material. A recipient of the material, other than the Federal Government, may not reproduce it without permission of the copyright owner.</a:t>
            </a:r>
          </a:p>
          <a:p>
            <a:pPr marL="0"/>
            <a:endParaRPr lang="en-US" dirty="0"/>
          </a:p>
          <a:p>
            <a:pPr marL="0"/>
            <a:r>
              <a:rPr lang="en-US" dirty="0"/>
              <a:t>The material was prepared for use by experienced instructors for the training of those who are or anticipate working in hot or cold environments. Authors of this material have prepared it for the training of this target audience as of the date specified on the title page. Users are cautioned that the subject is constantly evolving. Therefore, the material may require additions, deletions, or modifications to incorporate the effects of that evolution occurring after the date of this material preparation.</a:t>
            </a:r>
          </a:p>
          <a:p>
            <a:endParaRPr lang="en-US" dirty="0"/>
          </a:p>
        </p:txBody>
      </p:sp>
      <p:sp>
        <p:nvSpPr>
          <p:cNvPr id="4" name="Slide Number Placeholder 3">
            <a:extLst>
              <a:ext uri="{FF2B5EF4-FFF2-40B4-BE49-F238E27FC236}">
                <a16:creationId xmlns:a16="http://schemas.microsoft.com/office/drawing/2014/main" id="{396FF627-14F2-AE3D-4EE5-D983711C736E}"/>
              </a:ext>
            </a:extLst>
          </p:cNvPr>
          <p:cNvSpPr>
            <a:spLocks noGrp="1"/>
          </p:cNvSpPr>
          <p:nvPr>
            <p:ph type="sldNum" sz="quarter" idx="12"/>
          </p:nvPr>
        </p:nvSpPr>
        <p:spPr/>
        <p:txBody>
          <a:bodyPr/>
          <a:lstStyle/>
          <a:p>
            <a:fld id="{3295B7C4-B768-B345-B706-EB947EE70A49}" type="slidenum">
              <a:rPr lang="en-US" smtClean="0"/>
              <a:pPr/>
              <a:t>57</a:t>
            </a:fld>
            <a:endParaRPr lang="en-US" dirty="0"/>
          </a:p>
        </p:txBody>
      </p:sp>
    </p:spTree>
    <p:extLst>
      <p:ext uri="{BB962C8B-B14F-4D97-AF65-F5344CB8AC3E}">
        <p14:creationId xmlns:p14="http://schemas.microsoft.com/office/powerpoint/2010/main" val="190937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D266-3F2C-4A73-A666-D585F83F419D}"/>
              </a:ext>
            </a:extLst>
          </p:cNvPr>
          <p:cNvSpPr>
            <a:spLocks noGrp="1"/>
          </p:cNvSpPr>
          <p:nvPr>
            <p:ph type="title"/>
          </p:nvPr>
        </p:nvSpPr>
        <p:spPr>
          <a:xfrm>
            <a:off x="508000" y="314086"/>
            <a:ext cx="8229600" cy="480848"/>
          </a:xfrm>
        </p:spPr>
        <p:txBody>
          <a:bodyPr>
            <a:normAutofit/>
          </a:bodyPr>
          <a:lstStyle/>
          <a:p>
            <a:r>
              <a:rPr lang="en-US" dirty="0"/>
              <a:t>Module 1: Heat Stress Risk Factors</a:t>
            </a:r>
          </a:p>
        </p:txBody>
      </p:sp>
      <p:sp>
        <p:nvSpPr>
          <p:cNvPr id="5" name="Slide Number Placeholder 4"/>
          <p:cNvSpPr>
            <a:spLocks noGrp="1"/>
          </p:cNvSpPr>
          <p:nvPr>
            <p:ph type="sldNum" sz="quarter" idx="16"/>
          </p:nvPr>
        </p:nvSpPr>
        <p:spPr/>
        <p:txBody>
          <a:bodyPr/>
          <a:lstStyle/>
          <a:p>
            <a:fld id="{3295B7C4-B768-B345-B706-EB947EE70A49}" type="slidenum">
              <a:rPr lang="en-US" smtClean="0"/>
              <a:pPr/>
              <a:t>6</a:t>
            </a:fld>
            <a:endParaRPr lang="en-US" dirty="0"/>
          </a:p>
        </p:txBody>
      </p:sp>
      <p:pic>
        <p:nvPicPr>
          <p:cNvPr id="7" name="Picture 6" descr="Graphic showing 2 categories of Heat Stress Risk Factors. Individual Risk Factors include dehydration, physical exertion, clothing &amp; PPE, physical condition &amp; health problems, medication, pregnancy, lack of recent exposure, advanced age, previous heat-related illness. Environmental risk factors include high temperature and humidity, direct sun exposure, radiant heat sources and limited air movement.">
            <a:extLst>
              <a:ext uri="{FF2B5EF4-FFF2-40B4-BE49-F238E27FC236}">
                <a16:creationId xmlns:a16="http://schemas.microsoft.com/office/drawing/2014/main" id="{2274F66D-2919-2240-061A-C3E9FD3A0C4D}"/>
              </a:ext>
            </a:extLst>
          </p:cNvPr>
          <p:cNvPicPr>
            <a:picLocks noChangeAspect="1"/>
          </p:cNvPicPr>
          <p:nvPr/>
        </p:nvPicPr>
        <p:blipFill>
          <a:blip r:embed="rId3"/>
          <a:stretch>
            <a:fillRect/>
          </a:stretch>
        </p:blipFill>
        <p:spPr>
          <a:xfrm>
            <a:off x="3750903" y="1035221"/>
            <a:ext cx="7262647" cy="5638799"/>
          </a:xfrm>
          <a:prstGeom prst="rect">
            <a:avLst/>
          </a:prstGeom>
        </p:spPr>
      </p:pic>
    </p:spTree>
    <p:extLst>
      <p:ext uri="{BB962C8B-B14F-4D97-AF65-F5344CB8AC3E}">
        <p14:creationId xmlns:p14="http://schemas.microsoft.com/office/powerpoint/2010/main" val="160501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E9AEE0E0-C553-6F4C-A6A3-FD54D4B6CFAF}"/>
              </a:ext>
            </a:extLst>
          </p:cNvPr>
          <p:cNvSpPr>
            <a:spLocks noGrp="1"/>
          </p:cNvSpPr>
          <p:nvPr>
            <p:ph sz="half" idx="1"/>
          </p:nvPr>
        </p:nvSpPr>
        <p:spPr>
          <a:xfrm>
            <a:off x="609600" y="1438507"/>
            <a:ext cx="8021444" cy="3792712"/>
          </a:xfrm>
        </p:spPr>
        <p:txBody>
          <a:bodyPr/>
          <a:lstStyle/>
          <a:p>
            <a:pPr marL="342900" indent="-342900">
              <a:buFont typeface="Arial" panose="020B0604020202020204" pitchFamily="34" charset="0"/>
              <a:buChar char="•"/>
            </a:pPr>
            <a:r>
              <a:rPr lang="en-US" dirty="0"/>
              <a:t>Become familiar with heat illness symptoms </a:t>
            </a:r>
          </a:p>
          <a:p>
            <a:pPr marL="342900" indent="-342900">
              <a:buFont typeface="Arial" panose="020B0604020202020204" pitchFamily="34" charset="0"/>
              <a:buChar char="•"/>
            </a:pPr>
            <a:r>
              <a:rPr lang="en-US" dirty="0"/>
              <a:t>Diagnosis is often difficult because symptoms of multiple heat-related illnesses can occur together </a:t>
            </a:r>
          </a:p>
          <a:p>
            <a:pPr marL="342900" indent="-342900">
              <a:buFont typeface="Arial" panose="020B0604020202020204" pitchFamily="34" charset="0"/>
              <a:buChar char="•"/>
            </a:pPr>
            <a:r>
              <a:rPr lang="en-US" dirty="0"/>
              <a:t>Do not try to diagnose which illness is occurring </a:t>
            </a:r>
          </a:p>
          <a:p>
            <a:pPr marL="342900" indent="-342900">
              <a:buFont typeface="Arial" panose="020B0604020202020204" pitchFamily="34" charset="0"/>
              <a:buChar char="•"/>
            </a:pPr>
            <a:r>
              <a:rPr lang="en-US" dirty="0"/>
              <a:t>When any of these symptoms is present, promptly provide first aid </a:t>
            </a:r>
          </a:p>
          <a:p>
            <a:pPr marL="342900" indent="-342900">
              <a:buFont typeface="Arial" panose="020B0604020202020204" pitchFamily="34" charset="0"/>
              <a:buChar char="•"/>
            </a:pPr>
            <a:r>
              <a:rPr lang="en-US" dirty="0"/>
              <a:t>Prompt response is important as conditions can worsen quickly</a:t>
            </a:r>
            <a:endParaRPr lang="en-US" sz="2400" dirty="0"/>
          </a:p>
        </p:txBody>
      </p:sp>
      <p:sp>
        <p:nvSpPr>
          <p:cNvPr id="4" name="Title 3">
            <a:extLst>
              <a:ext uri="{FF2B5EF4-FFF2-40B4-BE49-F238E27FC236}">
                <a16:creationId xmlns:a16="http://schemas.microsoft.com/office/drawing/2014/main" id="{A88605A9-0E79-4754-B0F5-3992B8F37DAE}"/>
              </a:ext>
            </a:extLst>
          </p:cNvPr>
          <p:cNvSpPr>
            <a:spLocks noGrp="1"/>
          </p:cNvSpPr>
          <p:nvPr>
            <p:ph type="title"/>
          </p:nvPr>
        </p:nvSpPr>
        <p:spPr>
          <a:xfrm>
            <a:off x="609599" y="572254"/>
            <a:ext cx="8835483" cy="480848"/>
          </a:xfrm>
        </p:spPr>
        <p:txBody>
          <a:bodyPr>
            <a:noAutofit/>
          </a:bodyPr>
          <a:lstStyle/>
          <a:p>
            <a:r>
              <a:rPr lang="en-US" dirty="0"/>
              <a:t>Module 2: Heat Illness Symptoms and First Aid</a:t>
            </a:r>
          </a:p>
        </p:txBody>
      </p:sp>
      <p:sp>
        <p:nvSpPr>
          <p:cNvPr id="3" name="Slide Number Placeholder 2"/>
          <p:cNvSpPr>
            <a:spLocks noGrp="1"/>
          </p:cNvSpPr>
          <p:nvPr>
            <p:ph type="sldNum" sz="quarter" idx="16"/>
          </p:nvPr>
        </p:nvSpPr>
        <p:spPr/>
        <p:txBody>
          <a:bodyPr/>
          <a:lstStyle/>
          <a:p>
            <a:fld id="{3295B7C4-B768-B345-B706-EB947EE70A49}" type="slidenum">
              <a:rPr lang="en-US" smtClean="0"/>
              <a:pPr/>
              <a:t>7</a:t>
            </a:fld>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26500" y="1762505"/>
            <a:ext cx="2667000" cy="4019550"/>
          </a:xfrm>
          <a:prstGeom prst="rect">
            <a:avLst/>
          </a:prstGeom>
        </p:spPr>
      </p:pic>
    </p:spTree>
    <p:extLst>
      <p:ext uri="{BB962C8B-B14F-4D97-AF65-F5344CB8AC3E}">
        <p14:creationId xmlns:p14="http://schemas.microsoft.com/office/powerpoint/2010/main" val="131537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26" y="285086"/>
            <a:ext cx="4338131" cy="480848"/>
          </a:xfrm>
        </p:spPr>
        <p:txBody>
          <a:bodyPr>
            <a:normAutofit/>
          </a:bodyPr>
          <a:lstStyle/>
          <a:p>
            <a:r>
              <a:rPr lang="en-US" dirty="0"/>
              <a:t> Types of Heat Illness</a:t>
            </a:r>
          </a:p>
        </p:txBody>
      </p:sp>
      <p:sp>
        <p:nvSpPr>
          <p:cNvPr id="3" name="Slide Number Placeholder 2">
            <a:extLst>
              <a:ext uri="{FF2B5EF4-FFF2-40B4-BE49-F238E27FC236}">
                <a16:creationId xmlns:a16="http://schemas.microsoft.com/office/drawing/2014/main" id="{98766938-4995-4DDF-A068-38E0427C1E5F}"/>
              </a:ext>
            </a:extLst>
          </p:cNvPr>
          <p:cNvSpPr>
            <a:spLocks noGrp="1"/>
          </p:cNvSpPr>
          <p:nvPr>
            <p:ph type="sldNum" sz="quarter" idx="12"/>
          </p:nvPr>
        </p:nvSpPr>
        <p:spPr/>
        <p:txBody>
          <a:bodyPr/>
          <a:lstStyle/>
          <a:p>
            <a:fld id="{3295B7C4-B768-B345-B706-EB947EE70A49}" type="slidenum">
              <a:rPr lang="en-US" smtClean="0"/>
              <a:pPr/>
              <a:t>8</a:t>
            </a:fld>
            <a:endParaRPr lang="en-US" dirty="0"/>
          </a:p>
        </p:txBody>
      </p:sp>
      <p:sp>
        <p:nvSpPr>
          <p:cNvPr id="5" name="Rectangle 4" descr="Heat exhaustion may involve fatigue, thirst, elevated body temperature or fast heart rate, heavy sweating, dizziness or lightheadedness, irritability, nausea or vomiting"/>
          <p:cNvSpPr/>
          <p:nvPr/>
        </p:nvSpPr>
        <p:spPr>
          <a:xfrm>
            <a:off x="510886" y="4800719"/>
            <a:ext cx="9990859" cy="920178"/>
          </a:xfrm>
          <a:prstGeom prst="rect">
            <a:avLst/>
          </a:prstGeom>
          <a:solidFill>
            <a:srgbClr val="FF151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descr="Muscle tissue breakdown may involve muscle pain, weakness, dark urine or reduced urine output"/>
          <p:cNvSpPr/>
          <p:nvPr/>
        </p:nvSpPr>
        <p:spPr>
          <a:xfrm>
            <a:off x="510886" y="3841216"/>
            <a:ext cx="7791450" cy="93927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descr="Loss of consciousness may involve fainting or dizziness"/>
          <p:cNvSpPr/>
          <p:nvPr/>
        </p:nvSpPr>
        <p:spPr>
          <a:xfrm>
            <a:off x="502226" y="2893745"/>
            <a:ext cx="7155873" cy="94403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descr="Heat Cramps may involve muscle spasms or pain, usually in legs, arms, or trunk"/>
          <p:cNvSpPr/>
          <p:nvPr/>
        </p:nvSpPr>
        <p:spPr>
          <a:xfrm>
            <a:off x="502226" y="1953341"/>
            <a:ext cx="6792191" cy="94403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descr="Heat rash may involve clusters of red bumps on skin, often appears on neck, chest, and skin folds"/>
          <p:cNvSpPr/>
          <p:nvPr/>
        </p:nvSpPr>
        <p:spPr>
          <a:xfrm>
            <a:off x="510886" y="1007190"/>
            <a:ext cx="6397337" cy="932105"/>
          </a:xfrm>
          <a:prstGeom prst="rect">
            <a:avLst/>
          </a:prstGeom>
          <a:solidFill>
            <a:srgbClr val="FFFF5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97246" y="1155030"/>
            <a:ext cx="9033162" cy="646331"/>
          </a:xfrm>
          <a:prstGeom prst="rect">
            <a:avLst/>
          </a:prstGeom>
          <a:noFill/>
        </p:spPr>
        <p:txBody>
          <a:bodyPr wrap="square" rtlCol="0">
            <a:spAutoFit/>
          </a:bodyPr>
          <a:lstStyle/>
          <a:p>
            <a:r>
              <a:rPr lang="en-US" b="1" dirty="0"/>
              <a:t>Heat Rash</a:t>
            </a:r>
            <a:r>
              <a:rPr lang="en-US" dirty="0"/>
              <a:t>		Clusters of red bumps on skin</a:t>
            </a:r>
          </a:p>
          <a:p>
            <a:r>
              <a:rPr lang="en-US" dirty="0"/>
              <a:t>				Often appears on neck, chest, and skin folds	</a:t>
            </a:r>
          </a:p>
        </p:txBody>
      </p:sp>
      <p:sp>
        <p:nvSpPr>
          <p:cNvPr id="14" name="Rectangle 13" descr="Heat stroke may involve confusion, unconsciousness, slurred speech, heavy sweating or hot, dry skin, very high body temperature, rapid heart rate, seizures"/>
          <p:cNvSpPr/>
          <p:nvPr/>
        </p:nvSpPr>
        <p:spPr>
          <a:xfrm>
            <a:off x="510886" y="5724334"/>
            <a:ext cx="10844645" cy="949686"/>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97246" y="2117442"/>
            <a:ext cx="6203372" cy="646331"/>
          </a:xfrm>
          <a:prstGeom prst="rect">
            <a:avLst/>
          </a:prstGeom>
          <a:noFill/>
        </p:spPr>
        <p:txBody>
          <a:bodyPr wrap="square" rtlCol="0">
            <a:spAutoFit/>
          </a:bodyPr>
          <a:lstStyle/>
          <a:p>
            <a:r>
              <a:rPr lang="en-US" b="1" dirty="0"/>
              <a:t>Heat Cramps</a:t>
            </a:r>
            <a:r>
              <a:rPr lang="en-US" dirty="0"/>
              <a:t>		Muscle spasms or pain</a:t>
            </a:r>
          </a:p>
          <a:p>
            <a:r>
              <a:rPr lang="en-US" dirty="0"/>
              <a:t>				Usually in legs, arms, or trunk</a:t>
            </a:r>
          </a:p>
        </p:txBody>
      </p:sp>
      <p:sp>
        <p:nvSpPr>
          <p:cNvPr id="16" name="TextBox 15"/>
          <p:cNvSpPr txBox="1"/>
          <p:nvPr/>
        </p:nvSpPr>
        <p:spPr>
          <a:xfrm>
            <a:off x="581314" y="3076208"/>
            <a:ext cx="6203372" cy="646331"/>
          </a:xfrm>
          <a:prstGeom prst="rect">
            <a:avLst/>
          </a:prstGeom>
          <a:noFill/>
        </p:spPr>
        <p:txBody>
          <a:bodyPr wrap="square" rtlCol="0">
            <a:spAutoFit/>
          </a:bodyPr>
          <a:lstStyle/>
          <a:p>
            <a:r>
              <a:rPr lang="en-US" b="1" dirty="0"/>
              <a:t>Loss of consciousness</a:t>
            </a:r>
            <a:r>
              <a:rPr lang="en-US" dirty="0"/>
              <a:t>		Fainting</a:t>
            </a:r>
          </a:p>
          <a:p>
            <a:r>
              <a:rPr lang="en-US" dirty="0"/>
              <a:t>						Dizziness</a:t>
            </a:r>
          </a:p>
        </p:txBody>
      </p:sp>
      <p:sp>
        <p:nvSpPr>
          <p:cNvPr id="17" name="Rectangle 16"/>
          <p:cNvSpPr/>
          <p:nvPr/>
        </p:nvSpPr>
        <p:spPr>
          <a:xfrm>
            <a:off x="597246" y="4014595"/>
            <a:ext cx="10110931" cy="646331"/>
          </a:xfrm>
          <a:prstGeom prst="rect">
            <a:avLst/>
          </a:prstGeom>
        </p:spPr>
        <p:txBody>
          <a:bodyPr wrap="square">
            <a:spAutoFit/>
          </a:bodyPr>
          <a:lstStyle/>
          <a:p>
            <a:r>
              <a:rPr lang="en-US" b="1" dirty="0"/>
              <a:t>Muscle tissue breakdown</a:t>
            </a:r>
            <a:r>
              <a:rPr lang="en-US" dirty="0"/>
              <a:t>	Muscle pain						Weakness		</a:t>
            </a:r>
          </a:p>
          <a:p>
            <a:r>
              <a:rPr lang="en-US" dirty="0"/>
              <a:t>						Dark urine or reduced urine output		</a:t>
            </a:r>
          </a:p>
        </p:txBody>
      </p:sp>
      <p:sp>
        <p:nvSpPr>
          <p:cNvPr id="18" name="Rectangle 17"/>
          <p:cNvSpPr/>
          <p:nvPr/>
        </p:nvSpPr>
        <p:spPr>
          <a:xfrm>
            <a:off x="597246" y="4820139"/>
            <a:ext cx="10378787" cy="923330"/>
          </a:xfrm>
          <a:prstGeom prst="rect">
            <a:avLst/>
          </a:prstGeom>
        </p:spPr>
        <p:txBody>
          <a:bodyPr wrap="square">
            <a:spAutoFit/>
          </a:bodyPr>
          <a:lstStyle/>
          <a:p>
            <a:pPr fontAlgn="t"/>
            <a:r>
              <a:rPr lang="en-US" b="1" dirty="0"/>
              <a:t>Heat Exhaustion</a:t>
            </a:r>
            <a:r>
              <a:rPr lang="en-US" dirty="0"/>
              <a:t>	Fatigue			Heavy sweating				Irritability</a:t>
            </a:r>
          </a:p>
          <a:p>
            <a:pPr fontAlgn="t"/>
            <a:r>
              <a:rPr lang="en-US" dirty="0"/>
              <a:t>				Thirst			Dizziness or lightheadedness		Nausea or vomiting								Elevated body temperature or fast heart rate</a:t>
            </a:r>
          </a:p>
        </p:txBody>
      </p:sp>
      <p:sp>
        <p:nvSpPr>
          <p:cNvPr id="19" name="Rectangle 18"/>
          <p:cNvSpPr/>
          <p:nvPr/>
        </p:nvSpPr>
        <p:spPr>
          <a:xfrm>
            <a:off x="597246" y="5774040"/>
            <a:ext cx="11376313" cy="923330"/>
          </a:xfrm>
          <a:prstGeom prst="rect">
            <a:avLst/>
          </a:prstGeom>
        </p:spPr>
        <p:txBody>
          <a:bodyPr wrap="square">
            <a:spAutoFit/>
          </a:bodyPr>
          <a:lstStyle/>
          <a:p>
            <a:r>
              <a:rPr lang="en-US" b="1" dirty="0"/>
              <a:t>Heat Stroke </a:t>
            </a:r>
            <a:r>
              <a:rPr lang="en-US" dirty="0"/>
              <a:t>		Confusion		Heavy sweating or hot, dry skin		Seizures</a:t>
            </a:r>
          </a:p>
          <a:p>
            <a:r>
              <a:rPr lang="en-US" dirty="0"/>
              <a:t>				Unconsciousness	Very high body temperature</a:t>
            </a:r>
          </a:p>
          <a:p>
            <a:r>
              <a:rPr lang="en-US" dirty="0"/>
              <a:t>				Slurred speech	Rapid heart rate					</a:t>
            </a:r>
          </a:p>
        </p:txBody>
      </p:sp>
    </p:spTree>
    <p:extLst>
      <p:ext uri="{BB962C8B-B14F-4D97-AF65-F5344CB8AC3E}">
        <p14:creationId xmlns:p14="http://schemas.microsoft.com/office/powerpoint/2010/main" val="160103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First Aid Kit"/>
          <p:cNvPicPr>
            <a:picLocks noChangeAspect="1"/>
          </p:cNvPicPr>
          <p:nvPr/>
        </p:nvPicPr>
        <p:blipFill>
          <a:blip r:embed="rId3"/>
          <a:stretch>
            <a:fillRect/>
          </a:stretch>
        </p:blipFill>
        <p:spPr>
          <a:xfrm>
            <a:off x="9320958" y="374261"/>
            <a:ext cx="2719068" cy="2306560"/>
          </a:xfrm>
          <a:prstGeom prst="rect">
            <a:avLst/>
          </a:prstGeom>
        </p:spPr>
      </p:pic>
      <p:sp>
        <p:nvSpPr>
          <p:cNvPr id="2" name="Title 1">
            <a:extLst>
              <a:ext uri="{FF2B5EF4-FFF2-40B4-BE49-F238E27FC236}">
                <a16:creationId xmlns:a16="http://schemas.microsoft.com/office/drawing/2014/main" id="{FD78DEDB-7657-41E3-94E9-311214F84564}"/>
              </a:ext>
            </a:extLst>
          </p:cNvPr>
          <p:cNvSpPr>
            <a:spLocks noGrp="1"/>
          </p:cNvSpPr>
          <p:nvPr>
            <p:ph type="title"/>
          </p:nvPr>
        </p:nvSpPr>
        <p:spPr>
          <a:xfrm>
            <a:off x="508000" y="374261"/>
            <a:ext cx="8229600" cy="480848"/>
          </a:xfrm>
        </p:spPr>
        <p:txBody>
          <a:bodyPr/>
          <a:lstStyle/>
          <a:p>
            <a:r>
              <a:rPr lang="en-US" dirty="0"/>
              <a:t>Heat Illness First Aid</a:t>
            </a:r>
          </a:p>
        </p:txBody>
      </p:sp>
      <p:sp>
        <p:nvSpPr>
          <p:cNvPr id="6" name="Slide Number Placeholder 5"/>
          <p:cNvSpPr>
            <a:spLocks noGrp="1"/>
          </p:cNvSpPr>
          <p:nvPr>
            <p:ph type="sldNum" sz="quarter" idx="16"/>
          </p:nvPr>
        </p:nvSpPr>
        <p:spPr/>
        <p:txBody>
          <a:bodyPr/>
          <a:lstStyle/>
          <a:p>
            <a:fld id="{3295B7C4-B768-B345-B706-EB947EE70A49}" type="slidenum">
              <a:rPr lang="en-US" smtClean="0"/>
              <a:pPr/>
              <a:t>9</a:t>
            </a:fld>
            <a:endParaRPr lang="en-US" dirty="0"/>
          </a:p>
        </p:txBody>
      </p:sp>
      <p:sp>
        <p:nvSpPr>
          <p:cNvPr id="8" name="Rectangle 7"/>
          <p:cNvSpPr/>
          <p:nvPr/>
        </p:nvSpPr>
        <p:spPr>
          <a:xfrm>
            <a:off x="406989" y="983350"/>
            <a:ext cx="9907889" cy="5139869"/>
          </a:xfrm>
          <a:prstGeom prst="rect">
            <a:avLst/>
          </a:prstGeom>
        </p:spPr>
        <p:txBody>
          <a:bodyPr wrap="square">
            <a:spAutoFit/>
          </a:bodyPr>
          <a:lstStyle/>
          <a:p>
            <a:pPr marL="234950" indent="-234950">
              <a:spcAft>
                <a:spcPts val="1200"/>
              </a:spcAft>
              <a:buClr>
                <a:srgbClr val="C5203E"/>
              </a:buClr>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Take the affected worker to a cooler area (e.g., shade or air conditioning).</a:t>
            </a:r>
          </a:p>
          <a:p>
            <a:pPr marL="234950" indent="-234950">
              <a:buClr>
                <a:srgbClr val="C5203E"/>
              </a:buClr>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Cool the worker immediately:</a:t>
            </a:r>
          </a:p>
          <a:p>
            <a:pPr marL="800100" lvl="1" indent="-342900">
              <a:buClr>
                <a:srgbClr val="C5203E"/>
              </a:buClr>
              <a:buFont typeface="Courier New" panose="02070309020205020404" pitchFamily="49" charset="0"/>
              <a:buChar char="o"/>
            </a:pPr>
            <a:r>
              <a:rPr lang="en-US" sz="2200" dirty="0">
                <a:solidFill>
                  <a:srgbClr val="333333"/>
                </a:solidFill>
                <a:latin typeface="Arial" panose="020B0604020202020204" pitchFamily="34" charset="0"/>
                <a:cs typeface="Arial" panose="020B0604020202020204" pitchFamily="34" charset="0"/>
              </a:rPr>
              <a:t>Remove outer layers of clothing, especially heavy protective clothing.</a:t>
            </a:r>
          </a:p>
          <a:p>
            <a:pPr marL="800100" lvl="1" indent="-342900">
              <a:buClr>
                <a:srgbClr val="C5203E"/>
              </a:buClr>
              <a:buFont typeface="Courier New" panose="02070309020205020404" pitchFamily="49" charset="0"/>
              <a:buChar char="o"/>
            </a:pPr>
            <a:r>
              <a:rPr lang="en-US" sz="2200" dirty="0">
                <a:solidFill>
                  <a:srgbClr val="333333"/>
                </a:solidFill>
                <a:latin typeface="Arial" panose="020B0604020202020204" pitchFamily="34" charset="0"/>
                <a:cs typeface="Arial" panose="020B0604020202020204" pitchFamily="34" charset="0"/>
              </a:rPr>
              <a:t>Place ice or cold wet towels on the head, neck, trunk, armpits, and groin.</a:t>
            </a:r>
          </a:p>
          <a:p>
            <a:pPr marL="800100" lvl="1" indent="-342900">
              <a:buClr>
                <a:srgbClr val="C5203E"/>
              </a:buClr>
              <a:buFont typeface="Courier New" panose="02070309020205020404" pitchFamily="49" charset="0"/>
              <a:buChar char="o"/>
            </a:pPr>
            <a:r>
              <a:rPr lang="en-US" sz="2200" dirty="0">
                <a:solidFill>
                  <a:srgbClr val="333333"/>
                </a:solidFill>
                <a:latin typeface="Arial" panose="020B0604020202020204" pitchFamily="34" charset="0"/>
                <a:cs typeface="Arial" panose="020B0604020202020204" pitchFamily="34" charset="0"/>
              </a:rPr>
              <a:t>Use fans to circulate air around the worker. </a:t>
            </a:r>
          </a:p>
          <a:p>
            <a:pPr marL="800100" lvl="1" indent="-342900">
              <a:buClr>
                <a:srgbClr val="C5203E"/>
              </a:buClr>
              <a:buFont typeface="Courier New" panose="02070309020205020404" pitchFamily="49" charset="0"/>
              <a:buChar char="o"/>
            </a:pPr>
            <a:r>
              <a:rPr lang="en-US" sz="2200" dirty="0">
                <a:solidFill>
                  <a:srgbClr val="333333"/>
                </a:solidFill>
                <a:latin typeface="Arial" panose="020B0604020202020204" pitchFamily="34" charset="0"/>
                <a:cs typeface="Arial" panose="020B0604020202020204" pitchFamily="34" charset="0"/>
              </a:rPr>
              <a:t>Immerse the worker in cold water or an ice bath. Create the ice bath by placing all the available ice into a large container with water. </a:t>
            </a:r>
            <a:r>
              <a:rPr lang="en-US" sz="2200" b="1" dirty="0">
                <a:solidFill>
                  <a:srgbClr val="333333"/>
                </a:solidFill>
                <a:latin typeface="Arial" panose="020B0604020202020204" pitchFamily="34" charset="0"/>
                <a:cs typeface="Arial" panose="020B0604020202020204" pitchFamily="34" charset="0"/>
              </a:rPr>
              <a:t>This is the best method to cool workers rapidly in an emergency</a:t>
            </a:r>
            <a:r>
              <a:rPr lang="en-US" sz="2200" dirty="0">
                <a:solidFill>
                  <a:srgbClr val="333333"/>
                </a:solidFill>
                <a:latin typeface="Arial" panose="020B0604020202020204" pitchFamily="34" charset="0"/>
                <a:cs typeface="Arial" panose="020B0604020202020204" pitchFamily="34" charset="0"/>
              </a:rPr>
              <a:t>.</a:t>
            </a:r>
          </a:p>
          <a:p>
            <a:pPr marL="234950" indent="-234950">
              <a:spcBef>
                <a:spcPts val="1200"/>
              </a:spcBef>
              <a:buClr>
                <a:srgbClr val="C5203E"/>
              </a:buClr>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Never leave a worker with heat-related illness alone. The illness can rapidly become worse. </a:t>
            </a:r>
          </a:p>
          <a:p>
            <a:pPr marL="234950" indent="-234950">
              <a:spcBef>
                <a:spcPts val="1200"/>
              </a:spcBef>
              <a:buClr>
                <a:srgbClr val="C5203E"/>
              </a:buClr>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When in doubt, call 911!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163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NIEHS PPT Template">
      <a:dk1>
        <a:srgbClr val="000100"/>
      </a:dk1>
      <a:lt1>
        <a:srgbClr val="FFFFFF"/>
      </a:lt1>
      <a:dk2>
        <a:srgbClr val="6C3A77"/>
      </a:dk2>
      <a:lt2>
        <a:srgbClr val="E57200"/>
      </a:lt2>
      <a:accent1>
        <a:srgbClr val="719500"/>
      </a:accent1>
      <a:accent2>
        <a:srgbClr val="20558A"/>
      </a:accent2>
      <a:accent3>
        <a:srgbClr val="20558A"/>
      </a:accent3>
      <a:accent4>
        <a:srgbClr val="C0143C"/>
      </a:accent4>
      <a:accent5>
        <a:srgbClr val="6C3A77"/>
      </a:accent5>
      <a:accent6>
        <a:srgbClr val="616265"/>
      </a:accent6>
      <a:hlink>
        <a:srgbClr val="718C00"/>
      </a:hlink>
      <a:folHlink>
        <a:srgbClr val="5F9B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15082</TotalTime>
  <Words>4570</Words>
  <Application>Microsoft Office PowerPoint</Application>
  <PresentationFormat>Widescreen</PresentationFormat>
  <Paragraphs>551</Paragraphs>
  <Slides>57</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Courier New</vt:lpstr>
      <vt:lpstr>Tahoma</vt:lpstr>
      <vt:lpstr>Office Theme</vt:lpstr>
      <vt:lpstr>Heat and Cold Safety </vt:lpstr>
      <vt:lpstr>Acknowledgement</vt:lpstr>
      <vt:lpstr>Course Objectives</vt:lpstr>
      <vt:lpstr>Course Modules</vt:lpstr>
      <vt:lpstr>Workplace Hazard: HEAT</vt:lpstr>
      <vt:lpstr>Module 1: Heat Stress Risk Factors</vt:lpstr>
      <vt:lpstr>Module 2: Heat Illness Symptoms and First Aid</vt:lpstr>
      <vt:lpstr> Types of Heat Illness</vt:lpstr>
      <vt:lpstr>Heat Illness First Aid</vt:lpstr>
      <vt:lpstr>Heat Illness First Aid (continued)</vt:lpstr>
      <vt:lpstr> Module 3: Worker Protection Standards and Recommendations  </vt:lpstr>
      <vt:lpstr>OSHA Standards</vt:lpstr>
      <vt:lpstr>NIOSH Recommendations</vt:lpstr>
      <vt:lpstr>ACGIH Guidelines</vt:lpstr>
      <vt:lpstr>Minnesota Indoor Standard</vt:lpstr>
      <vt:lpstr>Module 4: Heat Stress Prevention</vt:lpstr>
      <vt:lpstr>Module 4:  Heat Stress Prevention</vt:lpstr>
      <vt:lpstr>Module 4: Prevention A. Acclimatization</vt:lpstr>
      <vt:lpstr>Module 4: Prevention A. Acclimatization</vt:lpstr>
      <vt:lpstr>Module 4: Prevention A: Acclimatization</vt:lpstr>
      <vt:lpstr>Module 4: Prevention B.  Heat Hazard Assessment</vt:lpstr>
      <vt:lpstr>Wet Bulb Globe Temperature (WBGT)</vt:lpstr>
      <vt:lpstr>Heat Safety Tool App</vt:lpstr>
      <vt:lpstr>Module 4: Prevention C. Training</vt:lpstr>
      <vt:lpstr>Module 4: Prevention D.  Engineering Controls</vt:lpstr>
      <vt:lpstr>Module 4: Prevention E. Work Practices</vt:lpstr>
      <vt:lpstr>Hydration</vt:lpstr>
      <vt:lpstr>Rest breaks</vt:lpstr>
      <vt:lpstr>Module 4: Prevention F. PPE</vt:lpstr>
      <vt:lpstr>Heat Burden While Wearing PPE</vt:lpstr>
      <vt:lpstr>Protect workers wearing PPE from heat-related illness </vt:lpstr>
      <vt:lpstr>PPE to protect against heat exposures</vt:lpstr>
      <vt:lpstr>PPE to protect against heat exposures (continued)</vt:lpstr>
      <vt:lpstr>Module 5: Planning and Supervision</vt:lpstr>
      <vt:lpstr>Summary - Heat</vt:lpstr>
      <vt:lpstr>Module 6: Small Group Exercise </vt:lpstr>
      <vt:lpstr>Module 6: Small Group Exercise (continued)</vt:lpstr>
      <vt:lpstr>Workplace Hazard: COLD</vt:lpstr>
      <vt:lpstr>Module 1: Cold Stress Risk Factors</vt:lpstr>
      <vt:lpstr>Cold Stress Chart</vt:lpstr>
      <vt:lpstr>Module 2: Types of Cold Stress and First Aid</vt:lpstr>
      <vt:lpstr>Immersion/Trench Foot</vt:lpstr>
      <vt:lpstr>Frostbite</vt:lpstr>
      <vt:lpstr>Hypothermia</vt:lpstr>
      <vt:lpstr>Module 3: Cold Stress Guidelines</vt:lpstr>
      <vt:lpstr>Module 4: Cold Stress Prevention</vt:lpstr>
      <vt:lpstr>Module 4: Prevention A:Training</vt:lpstr>
      <vt:lpstr>Module 4: Prevention B: Engineering Controls</vt:lpstr>
      <vt:lpstr>Module 4: Prevention C: Work Practices</vt:lpstr>
      <vt:lpstr>Module 4: Prevention D: Clothing &amp; PPE</vt:lpstr>
      <vt:lpstr>Module 5: Winter Hazards</vt:lpstr>
      <vt:lpstr>Module 6: Small Group Exercise</vt:lpstr>
      <vt:lpstr>Module 6: Small Group Exercise (continued)</vt:lpstr>
      <vt:lpstr>Summary - Cold</vt:lpstr>
      <vt:lpstr>Resources</vt:lpstr>
      <vt:lpstr>Closing and Evaluation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of Occupational Exposure to Fentanyl and Opioids</dc:title>
  <dc:creator>NIEHS WTP Clearinghouse</dc:creator>
  <cp:lastModifiedBy>Hilbert, Timothy (hilbertj)</cp:lastModifiedBy>
  <cp:revision>648</cp:revision>
  <dcterms:created xsi:type="dcterms:W3CDTF">2011-12-06T19:57:02Z</dcterms:created>
  <dcterms:modified xsi:type="dcterms:W3CDTF">2023-04-26T11:47:20Z</dcterms:modified>
</cp:coreProperties>
</file>