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85" r:id="rId3"/>
    <p:sldId id="258" r:id="rId4"/>
    <p:sldId id="257" r:id="rId5"/>
    <p:sldId id="262" r:id="rId6"/>
    <p:sldId id="265" r:id="rId7"/>
    <p:sldId id="266" r:id="rId8"/>
    <p:sldId id="263" r:id="rId9"/>
    <p:sldId id="264" r:id="rId10"/>
    <p:sldId id="267" r:id="rId11"/>
    <p:sldId id="268" r:id="rId12"/>
    <p:sldId id="260" r:id="rId13"/>
    <p:sldId id="259" r:id="rId14"/>
    <p:sldId id="269" r:id="rId15"/>
    <p:sldId id="270" r:id="rId16"/>
    <p:sldId id="283" r:id="rId17"/>
    <p:sldId id="271" r:id="rId18"/>
    <p:sldId id="272" r:id="rId19"/>
    <p:sldId id="273" r:id="rId20"/>
    <p:sldId id="274" r:id="rId21"/>
    <p:sldId id="276" r:id="rId22"/>
    <p:sldId id="277" r:id="rId23"/>
    <p:sldId id="275" r:id="rId24"/>
    <p:sldId id="278" r:id="rId25"/>
    <p:sldId id="279" r:id="rId26"/>
    <p:sldId id="280" r:id="rId27"/>
    <p:sldId id="281" r:id="rId28"/>
    <p:sldId id="282" r:id="rId29"/>
    <p:sldId id="284" r:id="rId30"/>
    <p:sldId id="261" r:id="rId31"/>
    <p:sldId id="287"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83062-DDCF-5B3F-0C47-0C78D8853607}" name="Peter C Raynor" initials="PCR" userId="S::praynor@umn.edu::d05682f3-d912-4385-8c95-3ec9746968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138" y="204"/>
      </p:cViewPr>
      <p:guideLst/>
    </p:cSldViewPr>
  </p:slideViewPr>
  <p:notesTextViewPr>
    <p:cViewPr>
      <p:scale>
        <a:sx n="3" d="2"/>
        <a:sy n="3" d="2"/>
      </p:scale>
      <p:origin x="0" y="0"/>
    </p:cViewPr>
  </p:notesTextViewPr>
  <p:sorterViewPr>
    <p:cViewPr>
      <p:scale>
        <a:sx n="130" d="100"/>
        <a:sy n="130" d="100"/>
      </p:scale>
      <p:origin x="0" y="-34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CB20A-11FB-4AED-BEEB-D73BAD41DCC0}"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7D894-DCBB-4762-B981-9EBAF5A49ABE}" type="slidenum">
              <a:rPr lang="en-US" smtClean="0"/>
              <a:t>‹#›</a:t>
            </a:fld>
            <a:endParaRPr lang="en-US"/>
          </a:p>
        </p:txBody>
      </p:sp>
    </p:spTree>
    <p:extLst>
      <p:ext uri="{BB962C8B-B14F-4D97-AF65-F5344CB8AC3E}">
        <p14:creationId xmlns:p14="http://schemas.microsoft.com/office/powerpoint/2010/main" val="97412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984AC4-9A0B-4B9F-A416-A4B84BB1B241}" type="datetime1">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43881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62CC6A-0049-479D-B334-7B59CC8808A9}" type="datetime1">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34744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2A0E3-A78C-4DEA-8453-A6BC7A4FACA6}" type="datetime1">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28632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EDFA2-66E6-4E43-BE22-1C229E749C3E}" type="datetime1">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187080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19B804-CB42-4C05-90A3-0CEAF96AC502}" type="datetime1">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1315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06D94B-669F-4D11-9B45-ACE718B39CD4}" type="datetime1">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96390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496AFC-EB80-4590-B3F1-48A40392201E}" type="datetime1">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318048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A36654-F9FE-49F5-A48C-21E270B1F2B6}" type="datetime1">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146570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5429C-C664-42B1-BAB9-919E796D3D2E}" type="datetime1">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65148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638BC-1889-4610-9F58-600CA8834657}" type="datetime1">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6488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A48FB2-2AAC-45DB-B7DC-D7AA51E19E12}" type="datetime1">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E5A32-9A98-4513-A413-28ABA786FA0F}" type="slidenum">
              <a:rPr lang="en-US" smtClean="0"/>
              <a:t>‹#›</a:t>
            </a:fld>
            <a:endParaRPr lang="en-US"/>
          </a:p>
        </p:txBody>
      </p:sp>
    </p:spTree>
    <p:extLst>
      <p:ext uri="{BB962C8B-B14F-4D97-AF65-F5344CB8AC3E}">
        <p14:creationId xmlns:p14="http://schemas.microsoft.com/office/powerpoint/2010/main" val="243509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A5CD9-BADF-4852-8385-C14651303FFE}" type="datetime1">
              <a:rPr lang="en-US" smtClean="0"/>
              <a:t>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E5A32-9A98-4513-A413-28ABA786FA0F}" type="slidenum">
              <a:rPr lang="en-US" smtClean="0"/>
              <a:t>‹#›</a:t>
            </a:fld>
            <a:endParaRPr lang="en-US"/>
          </a:p>
        </p:txBody>
      </p:sp>
    </p:spTree>
    <p:extLst>
      <p:ext uri="{BB962C8B-B14F-4D97-AF65-F5344CB8AC3E}">
        <p14:creationId xmlns:p14="http://schemas.microsoft.com/office/powerpoint/2010/main" val="220211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phmsa.dot.gov/hazmat/outreach-training/erg" TargetMode="External"/><Relationship Id="rId3" Type="http://schemas.openxmlformats.org/officeDocument/2006/relationships/hyperlink" Target="https://www.transportation.gov/" TargetMode="External"/><Relationship Id="rId7" Type="http://schemas.openxmlformats.org/officeDocument/2006/relationships/hyperlink" Target="https://www.ready.gov/" TargetMode="External"/><Relationship Id="rId2" Type="http://schemas.openxmlformats.org/officeDocument/2006/relationships/hyperlink" Target="https://www3.epa.gov/" TargetMode="External"/><Relationship Id="rId1" Type="http://schemas.openxmlformats.org/officeDocument/2006/relationships/slideLayout" Target="../slideLayouts/slideLayout2.xml"/><Relationship Id="rId6" Type="http://schemas.openxmlformats.org/officeDocument/2006/relationships/hyperlink" Target="http://www.fema.gov/" TargetMode="External"/><Relationship Id="rId5" Type="http://schemas.openxmlformats.org/officeDocument/2006/relationships/hyperlink" Target="https://www.nrc.gov/" TargetMode="External"/><Relationship Id="rId4" Type="http://schemas.openxmlformats.org/officeDocument/2006/relationships/hyperlink" Target="https://www.uscg.mil/" TargetMode="External"/><Relationship Id="rId9" Type="http://schemas.openxmlformats.org/officeDocument/2006/relationships/hyperlink" Target="http://www.health.state.mn.us/divs/eh/meth/"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wc.umn.edu/contac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022" y="287382"/>
            <a:ext cx="10389326" cy="3570515"/>
          </a:xfrm>
        </p:spPr>
        <p:txBody>
          <a:bodyPr>
            <a:normAutofit/>
          </a:bodyPr>
          <a:lstStyle/>
          <a:p>
            <a:r>
              <a:rPr lang="en-US" dirty="0"/>
              <a:t>Environmental Releases –  </a:t>
            </a:r>
            <a:br>
              <a:rPr lang="en-US" dirty="0"/>
            </a:br>
            <a:r>
              <a:rPr lang="en-US" dirty="0"/>
              <a:t>Hybrid Course Part 2</a:t>
            </a:r>
            <a:br>
              <a:rPr lang="en-US" dirty="0"/>
            </a:br>
            <a:br>
              <a:rPr lang="en-US" dirty="0"/>
            </a:br>
            <a:r>
              <a:rPr lang="en-US" dirty="0"/>
              <a:t>Health Effects &amp; Resources</a:t>
            </a:r>
          </a:p>
        </p:txBody>
      </p:sp>
      <p:sp>
        <p:nvSpPr>
          <p:cNvPr id="4" name="Rectangle 3"/>
          <p:cNvSpPr/>
          <p:nvPr/>
        </p:nvSpPr>
        <p:spPr>
          <a:xfrm>
            <a:off x="357051" y="5902123"/>
            <a:ext cx="6252755" cy="646331"/>
          </a:xfrm>
          <a:prstGeom prst="rect">
            <a:avLst/>
          </a:prstGeom>
        </p:spPr>
        <p:txBody>
          <a:bodyPr wrap="square">
            <a:spAutoFit/>
          </a:bodyPr>
          <a:lstStyle/>
          <a:p>
            <a:r>
              <a:rPr lang="en-US" dirty="0">
                <a:solidFill>
                  <a:srgbClr val="000000"/>
                </a:solidFill>
                <a:latin typeface="Arial" panose="020B0604020202020204" pitchFamily="34" charset="0"/>
              </a:rPr>
              <a:t>Copyright © 2023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Midwest Consortium for Hazardous Waste Worker Training</a:t>
            </a:r>
            <a:endParaRPr lang="en-US" dirty="0"/>
          </a:p>
        </p:txBody>
      </p:sp>
      <p:pic>
        <p:nvPicPr>
          <p:cNvPr id="3" name="Picture 2" descr="Midwest Consortium for Hazardous Waste Worker Training log (mwc.umn.edu)"/>
          <p:cNvPicPr>
            <a:picLocks noChangeAspect="1"/>
          </p:cNvPicPr>
          <p:nvPr/>
        </p:nvPicPr>
        <p:blipFill>
          <a:blip r:embed="rId2"/>
          <a:stretch>
            <a:fillRect/>
          </a:stretch>
        </p:blipFill>
        <p:spPr>
          <a:xfrm>
            <a:off x="8167178" y="4463049"/>
            <a:ext cx="3590855" cy="2164268"/>
          </a:xfrm>
          <a:prstGeom prst="rect">
            <a:avLst/>
          </a:prstGeom>
        </p:spPr>
      </p:pic>
    </p:spTree>
    <p:extLst>
      <p:ext uri="{BB962C8B-B14F-4D97-AF65-F5344CB8AC3E}">
        <p14:creationId xmlns:p14="http://schemas.microsoft.com/office/powerpoint/2010/main" val="200946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 while you are observing</a:t>
            </a:r>
          </a:p>
        </p:txBody>
      </p:sp>
      <p:sp>
        <p:nvSpPr>
          <p:cNvPr id="3" name="Content Placeholder 2"/>
          <p:cNvSpPr>
            <a:spLocks noGrp="1"/>
          </p:cNvSpPr>
          <p:nvPr>
            <p:ph idx="1"/>
          </p:nvPr>
        </p:nvSpPr>
        <p:spPr>
          <a:xfrm>
            <a:off x="572656" y="1825625"/>
            <a:ext cx="7056580" cy="4351338"/>
          </a:xfrm>
        </p:spPr>
        <p:txBody>
          <a:bodyPr>
            <a:normAutofit lnSpcReduction="10000"/>
          </a:bodyPr>
          <a:lstStyle/>
          <a:p>
            <a:r>
              <a:rPr lang="en-US" dirty="0"/>
              <a:t>If you have a physical response while observing, move further away and immediately make your report, including your symptoms. </a:t>
            </a:r>
          </a:p>
          <a:p>
            <a:r>
              <a:rPr lang="en-US" dirty="0"/>
              <a:t>Also, report if your skin or clothing contacted any of the chemical. </a:t>
            </a:r>
          </a:p>
          <a:p>
            <a:r>
              <a:rPr lang="en-US" dirty="0"/>
              <a:t>Make every effort to not contaminate any other surface, such as getting into your car, unless directed to do so. </a:t>
            </a:r>
          </a:p>
          <a:p>
            <a:r>
              <a:rPr lang="en-US" dirty="0"/>
              <a:t>Follow all instructions you are given, including seeking medical evaluation</a:t>
            </a:r>
          </a:p>
        </p:txBody>
      </p:sp>
      <p:sp>
        <p:nvSpPr>
          <p:cNvPr id="4" name="Slide Number Placeholder 3"/>
          <p:cNvSpPr>
            <a:spLocks noGrp="1"/>
          </p:cNvSpPr>
          <p:nvPr>
            <p:ph type="sldNum" sz="quarter" idx="12"/>
          </p:nvPr>
        </p:nvSpPr>
        <p:spPr/>
        <p:txBody>
          <a:bodyPr/>
          <a:lstStyle/>
          <a:p>
            <a:fld id="{7EBE5A32-9A98-4513-A413-28ABA786FA0F}" type="slidenum">
              <a:rPr lang="en-US" smtClean="0"/>
              <a:t>10</a:t>
            </a:fld>
            <a:endParaRPr lang="en-US"/>
          </a:p>
        </p:txBody>
      </p:sp>
      <p:pic>
        <p:nvPicPr>
          <p:cNvPr id="5" name="Picture 4" descr="cartoon of a person coughing with a dark contaminant in the background">
            <a:extLst>
              <a:ext uri="{FF2B5EF4-FFF2-40B4-BE49-F238E27FC236}">
                <a16:creationId xmlns:a16="http://schemas.microsoft.com/office/drawing/2014/main" id="{A4B3ACE5-7426-3D53-8816-91BC1CBD448C}"/>
              </a:ext>
            </a:extLst>
          </p:cNvPr>
          <p:cNvPicPr>
            <a:picLocks noChangeAspect="1"/>
          </p:cNvPicPr>
          <p:nvPr/>
        </p:nvPicPr>
        <p:blipFill>
          <a:blip r:embed="rId2"/>
          <a:stretch>
            <a:fillRect/>
          </a:stretch>
        </p:blipFill>
        <p:spPr>
          <a:xfrm>
            <a:off x="7851555" y="1825625"/>
            <a:ext cx="3767789" cy="2510127"/>
          </a:xfrm>
          <a:prstGeom prst="rect">
            <a:avLst/>
          </a:prstGeom>
        </p:spPr>
      </p:pic>
    </p:spTree>
    <p:extLst>
      <p:ext uri="{BB962C8B-B14F-4D97-AF65-F5344CB8AC3E}">
        <p14:creationId xmlns:p14="http://schemas.microsoft.com/office/powerpoint/2010/main" val="334236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 after your observation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Be aware of any symptoms that you may be having. If you are having any symptoms after making your observations, you should:</a:t>
            </a:r>
            <a:endParaRPr lang="en-US" b="0" dirty="0">
              <a:effectLst/>
            </a:endParaRPr>
          </a:p>
          <a:p>
            <a:pPr fontAlgn="base"/>
            <a:r>
              <a:rPr lang="en-US" b="1" dirty="0"/>
              <a:t>Keep a diary of any symptoms you experience. </a:t>
            </a:r>
            <a:r>
              <a:rPr lang="en-US" dirty="0"/>
              <a:t>The specific date and time of potential exposure is part of the report record; if you did not make a report, record the date and time in a diary.  For any symptoms, write date, time and symptoms in the diary. </a:t>
            </a:r>
          </a:p>
          <a:p>
            <a:pPr fontAlgn="base"/>
            <a:r>
              <a:rPr lang="en-US" b="1" dirty="0"/>
              <a:t>Notify the agency</a:t>
            </a:r>
            <a:r>
              <a:rPr lang="en-US" dirty="0"/>
              <a:t> (fire department, State EPA, or other agency) in charge of responding to the incident. Others who were at the scene may be experiencing similar symptoms.</a:t>
            </a:r>
          </a:p>
          <a:p>
            <a:pPr fontAlgn="base"/>
            <a:r>
              <a:rPr lang="en-US" b="1" dirty="0"/>
              <a:t>Get information</a:t>
            </a:r>
            <a:r>
              <a:rPr lang="en-US" dirty="0"/>
              <a:t> about the chemicals involved in the incident.</a:t>
            </a:r>
          </a:p>
          <a:p>
            <a:r>
              <a:rPr lang="en-US" b="1" dirty="0"/>
              <a:t>See a doctor.</a:t>
            </a:r>
            <a:r>
              <a:rPr lang="en-US" dirty="0"/>
              <a:t> You may need to see an occupational physician who is trained to recognize signs and symptoms of chemical exposures. Your family doctor may not have the right training or experience.</a:t>
            </a:r>
          </a:p>
        </p:txBody>
      </p:sp>
      <p:sp>
        <p:nvSpPr>
          <p:cNvPr id="4" name="Slide Number Placeholder 3"/>
          <p:cNvSpPr>
            <a:spLocks noGrp="1"/>
          </p:cNvSpPr>
          <p:nvPr>
            <p:ph type="sldNum" sz="quarter" idx="12"/>
          </p:nvPr>
        </p:nvSpPr>
        <p:spPr/>
        <p:txBody>
          <a:bodyPr/>
          <a:lstStyle/>
          <a:p>
            <a:fld id="{7EBE5A32-9A98-4513-A413-28ABA786FA0F}" type="slidenum">
              <a:rPr lang="en-US" smtClean="0"/>
              <a:t>11</a:t>
            </a:fld>
            <a:endParaRPr lang="en-US"/>
          </a:p>
        </p:txBody>
      </p:sp>
    </p:spTree>
    <p:extLst>
      <p:ext uri="{BB962C8B-B14F-4D97-AF65-F5344CB8AC3E}">
        <p14:creationId xmlns:p14="http://schemas.microsoft.com/office/powerpoint/2010/main" val="152130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 summary</a:t>
            </a:r>
          </a:p>
        </p:txBody>
      </p:sp>
      <p:sp>
        <p:nvSpPr>
          <p:cNvPr id="3" name="Content Placeholder 2"/>
          <p:cNvSpPr>
            <a:spLocks noGrp="1"/>
          </p:cNvSpPr>
          <p:nvPr>
            <p:ph idx="1"/>
          </p:nvPr>
        </p:nvSpPr>
        <p:spPr/>
        <p:txBody>
          <a:bodyPr>
            <a:normAutofit fontScale="92500" lnSpcReduction="20000"/>
          </a:bodyPr>
          <a:lstStyle/>
          <a:p>
            <a:pPr fontAlgn="base"/>
            <a:r>
              <a:rPr lang="en-US" dirty="0"/>
              <a:t>Chemicals can enter your body through skin/eye contact, ingestion, inhalation, or injection.</a:t>
            </a:r>
          </a:p>
          <a:p>
            <a:pPr fontAlgn="base"/>
            <a:r>
              <a:rPr lang="en-US" dirty="0"/>
              <a:t>Health effects may show up either immediately or after exposure.</a:t>
            </a:r>
          </a:p>
          <a:p>
            <a:pPr fontAlgn="base"/>
            <a:r>
              <a:rPr lang="en-US" dirty="0"/>
              <a:t>Exposures affect different parts of the body.</a:t>
            </a:r>
          </a:p>
          <a:p>
            <a:pPr fontAlgn="base"/>
            <a:r>
              <a:rPr lang="en-US" dirty="0"/>
              <a:t>Your senses may help you spot clues, but they are not reliable for evaluating whether a hazard exists.</a:t>
            </a:r>
          </a:p>
          <a:p>
            <a:pPr fontAlgn="base"/>
            <a:r>
              <a:rPr lang="en-US" dirty="0"/>
              <a:t>If you have any symptoms or know you have come into contact with a substance, back off and make a call-in; follow advice regarding medical follow up.</a:t>
            </a:r>
          </a:p>
          <a:p>
            <a:pPr fontAlgn="base"/>
            <a:r>
              <a:rPr lang="en-US" dirty="0"/>
              <a:t>If you have any symptoms after the observation, see an occupational physician.</a:t>
            </a:r>
          </a:p>
          <a:p>
            <a:pPr fontAlgn="base"/>
            <a:r>
              <a:rPr lang="en-US" dirty="0"/>
              <a:t>Avoid exposure. Stay at a safe distance. If outdoors, stay upwind.</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12</a:t>
            </a:fld>
            <a:endParaRPr lang="en-US"/>
          </a:p>
        </p:txBody>
      </p:sp>
    </p:spTree>
    <p:extLst>
      <p:ext uri="{BB962C8B-B14F-4D97-AF65-F5344CB8AC3E}">
        <p14:creationId xmlns:p14="http://schemas.microsoft.com/office/powerpoint/2010/main" val="9478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Slide Number Placeholder 2"/>
          <p:cNvSpPr>
            <a:spLocks noGrp="1"/>
          </p:cNvSpPr>
          <p:nvPr>
            <p:ph type="sldNum" sz="quarter" idx="12"/>
          </p:nvPr>
        </p:nvSpPr>
        <p:spPr/>
        <p:txBody>
          <a:bodyPr/>
          <a:lstStyle/>
          <a:p>
            <a:fld id="{7EBE5A32-9A98-4513-A413-28ABA786FA0F}" type="slidenum">
              <a:rPr lang="en-US" smtClean="0"/>
              <a:t>13</a:t>
            </a:fld>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91006" y="2432325"/>
            <a:ext cx="3182388" cy="3182388"/>
          </a:xfrm>
          <a:prstGeom prst="rect">
            <a:avLst/>
          </a:prstGeom>
        </p:spPr>
      </p:pic>
    </p:spTree>
    <p:extLst>
      <p:ext uri="{BB962C8B-B14F-4D97-AF65-F5344CB8AC3E}">
        <p14:creationId xmlns:p14="http://schemas.microsoft.com/office/powerpoint/2010/main" val="228714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751115" y="2374265"/>
            <a:ext cx="10515600" cy="2981506"/>
          </a:xfrm>
        </p:spPr>
        <p:txBody>
          <a:bodyPr/>
          <a:lstStyle/>
          <a:p>
            <a:pPr fontAlgn="base"/>
            <a:r>
              <a:rPr lang="en-US" dirty="0"/>
              <a:t>Describe the responsibilities of some of the federal, state, and local agencies</a:t>
            </a:r>
          </a:p>
          <a:p>
            <a:pPr fontAlgn="base"/>
            <a:r>
              <a:rPr lang="en-US" dirty="0"/>
              <a:t>Describe relevant legislation</a:t>
            </a:r>
          </a:p>
          <a:p>
            <a:pPr fontAlgn="base"/>
            <a:r>
              <a:rPr lang="en-US" dirty="0"/>
              <a:t>List online resources</a:t>
            </a:r>
          </a:p>
          <a:p>
            <a:endParaRPr lang="en-US" dirty="0"/>
          </a:p>
        </p:txBody>
      </p:sp>
      <p:pic>
        <p:nvPicPr>
          <p:cNvPr id="4" name="Picture 3" descr="Cartoon of an arrow hitting the bullseye of a target"/>
          <p:cNvPicPr>
            <a:picLocks noChangeAspect="1"/>
          </p:cNvPicPr>
          <p:nvPr/>
        </p:nvPicPr>
        <p:blipFill>
          <a:blip r:embed="rId2"/>
          <a:stretch>
            <a:fillRect/>
          </a:stretch>
        </p:blipFill>
        <p:spPr>
          <a:xfrm>
            <a:off x="8712455" y="566766"/>
            <a:ext cx="1258859" cy="1258859"/>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14</a:t>
            </a:fld>
            <a:endParaRPr lang="en-US"/>
          </a:p>
        </p:txBody>
      </p:sp>
    </p:spTree>
    <p:extLst>
      <p:ext uri="{BB962C8B-B14F-4D97-AF65-F5344CB8AC3E}">
        <p14:creationId xmlns:p14="http://schemas.microsoft.com/office/powerpoint/2010/main" val="3094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Protection Agency (EPA)</a:t>
            </a:r>
          </a:p>
        </p:txBody>
      </p:sp>
      <p:sp>
        <p:nvSpPr>
          <p:cNvPr id="3" name="Content Placeholder 2"/>
          <p:cNvSpPr>
            <a:spLocks noGrp="1"/>
          </p:cNvSpPr>
          <p:nvPr>
            <p:ph idx="1"/>
          </p:nvPr>
        </p:nvSpPr>
        <p:spPr>
          <a:xfrm>
            <a:off x="505097" y="1825625"/>
            <a:ext cx="11155680" cy="4740638"/>
          </a:xfrm>
        </p:spPr>
        <p:txBody>
          <a:bodyPr>
            <a:normAutofit/>
          </a:bodyPr>
          <a:lstStyle/>
          <a:p>
            <a:r>
              <a:rPr lang="en-US" dirty="0"/>
              <a:t>Concerned with the quality of the environment, including the air, land, and water (except for navigable waterways). </a:t>
            </a:r>
          </a:p>
          <a:p>
            <a:r>
              <a:rPr lang="en-US" dirty="0"/>
              <a:t>Published regulations to define hazardous waste. Regulations set by the EPA are published in Section 40 of the Code of Federal Regulations, beginning with Part 200.</a:t>
            </a:r>
          </a:p>
          <a:p>
            <a:r>
              <a:rPr lang="en-US" dirty="0"/>
              <a:t>Created identification and reporting systems so that the government can track the quantities and types of hazardous waste being generated and confirm that they are being properly handled. </a:t>
            </a:r>
          </a:p>
          <a:p>
            <a:pPr marL="0" indent="0">
              <a:buNone/>
            </a:pPr>
            <a:br>
              <a:rPr lang="en-US" dirty="0"/>
            </a:br>
            <a:endParaRPr lang="en-US" dirty="0"/>
          </a:p>
        </p:txBody>
      </p:sp>
      <p:pic>
        <p:nvPicPr>
          <p:cNvPr id="4" name="Picture 3" descr="EPA logo"/>
          <p:cNvPicPr>
            <a:picLocks noChangeAspect="1"/>
          </p:cNvPicPr>
          <p:nvPr/>
        </p:nvPicPr>
        <p:blipFill>
          <a:blip r:embed="rId2"/>
          <a:stretch>
            <a:fillRect/>
          </a:stretch>
        </p:blipFill>
        <p:spPr>
          <a:xfrm>
            <a:off x="7911872" y="5040630"/>
            <a:ext cx="3248025" cy="1409700"/>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15</a:t>
            </a:fld>
            <a:endParaRPr lang="en-US"/>
          </a:p>
        </p:txBody>
      </p:sp>
    </p:spTree>
    <p:extLst>
      <p:ext uri="{BB962C8B-B14F-4D97-AF65-F5344CB8AC3E}">
        <p14:creationId xmlns:p14="http://schemas.microsoft.com/office/powerpoint/2010/main" val="362583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EPA (continued)</a:t>
            </a:r>
          </a:p>
        </p:txBody>
      </p:sp>
      <p:sp>
        <p:nvSpPr>
          <p:cNvPr id="3" name="Content Placeholder 2"/>
          <p:cNvSpPr>
            <a:spLocks noGrp="1"/>
          </p:cNvSpPr>
          <p:nvPr>
            <p:ph idx="1"/>
          </p:nvPr>
        </p:nvSpPr>
        <p:spPr>
          <a:xfrm>
            <a:off x="539931" y="1825625"/>
            <a:ext cx="11086012" cy="4351338"/>
          </a:xfrm>
        </p:spPr>
        <p:txBody>
          <a:bodyPr>
            <a:normAutofit/>
          </a:bodyPr>
          <a:lstStyle/>
          <a:p>
            <a:r>
              <a:rPr lang="en-US" dirty="0"/>
              <a:t>The federal EPA has delegated the enforcement of its regulations to state EPA agencies. Some states don’t call their agency EPA. </a:t>
            </a:r>
          </a:p>
          <a:p>
            <a:r>
              <a:rPr lang="en-US" dirty="0"/>
              <a:t>Some states have regulated other wastes in addition to EPA hazardous wastes, and they are called “special wastes.” Examples of special wastes that come under state-by-state rules are waste oils, asbestos abatement waste, and petroleum-contaminated soil.</a:t>
            </a:r>
          </a:p>
          <a:p>
            <a:r>
              <a:rPr lang="en-US" dirty="0"/>
              <a:t>In states where federal personnel enforce OSHA, health and safety at hazardous waste sites is overseen by EPA; if a State Plan is in place to cover government workers, the state OSHA personnel can enforce HAZWOPER sites.</a:t>
            </a:r>
          </a:p>
          <a:p>
            <a:endParaRPr lang="en-US" dirty="0"/>
          </a:p>
          <a:p>
            <a:endParaRPr lang="en-US" dirty="0"/>
          </a:p>
        </p:txBody>
      </p:sp>
      <p:pic>
        <p:nvPicPr>
          <p:cNvPr id="4" name="Picture 3" descr="EPA logo"/>
          <p:cNvPicPr>
            <a:picLocks noChangeAspect="1"/>
          </p:cNvPicPr>
          <p:nvPr/>
        </p:nvPicPr>
        <p:blipFill>
          <a:blip r:embed="rId2"/>
          <a:stretch>
            <a:fillRect/>
          </a:stretch>
        </p:blipFill>
        <p:spPr>
          <a:xfrm>
            <a:off x="8105775" y="230188"/>
            <a:ext cx="3248025" cy="1409700"/>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16</a:t>
            </a:fld>
            <a:endParaRPr lang="en-US"/>
          </a:p>
        </p:txBody>
      </p:sp>
    </p:spTree>
    <p:extLst>
      <p:ext uri="{BB962C8B-B14F-4D97-AF65-F5344CB8AC3E}">
        <p14:creationId xmlns:p14="http://schemas.microsoft.com/office/powerpoint/2010/main" val="7313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of Transportation (DOT)</a:t>
            </a:r>
          </a:p>
        </p:txBody>
      </p:sp>
      <p:sp>
        <p:nvSpPr>
          <p:cNvPr id="3" name="Content Placeholder 2"/>
          <p:cNvSpPr>
            <a:spLocks noGrp="1"/>
          </p:cNvSpPr>
          <p:nvPr>
            <p:ph idx="1"/>
          </p:nvPr>
        </p:nvSpPr>
        <p:spPr>
          <a:xfrm>
            <a:off x="838200" y="2260737"/>
            <a:ext cx="10515600" cy="3991701"/>
          </a:xfrm>
        </p:spPr>
        <p:txBody>
          <a:bodyPr/>
          <a:lstStyle/>
          <a:p>
            <a:r>
              <a:rPr lang="en-US" dirty="0"/>
              <a:t>Concerned with the transport of hazardous materials through interstate commerce. </a:t>
            </a:r>
          </a:p>
          <a:p>
            <a:r>
              <a:rPr lang="en-US" dirty="0"/>
              <a:t>Publishes a manual, the Emergency Response Guidebook (ERG), that is useful in interpreting labels it requires on containers.</a:t>
            </a:r>
          </a:p>
          <a:p>
            <a:r>
              <a:rPr lang="en-US" dirty="0"/>
              <a:t>Regulations set by the DOT are published in Section 49 of the Code of Federal Regulations, Parts 100–200.</a:t>
            </a:r>
          </a:p>
          <a:p>
            <a:r>
              <a:rPr lang="en-US" dirty="0"/>
              <a:t>Each state also has its own DOT, which may be involved in the transport of hazardous materials.</a:t>
            </a:r>
          </a:p>
        </p:txBody>
      </p:sp>
      <p:pic>
        <p:nvPicPr>
          <p:cNvPr id="4" name="Picture 3" descr="United States Department of Transportation logo"/>
          <p:cNvPicPr>
            <a:picLocks noChangeAspect="1"/>
          </p:cNvPicPr>
          <p:nvPr/>
        </p:nvPicPr>
        <p:blipFill>
          <a:blip r:embed="rId2"/>
          <a:stretch>
            <a:fillRect/>
          </a:stretch>
        </p:blipFill>
        <p:spPr>
          <a:xfrm>
            <a:off x="10210130" y="476976"/>
            <a:ext cx="1619250" cy="1619250"/>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17</a:t>
            </a:fld>
            <a:endParaRPr lang="en-US"/>
          </a:p>
        </p:txBody>
      </p:sp>
    </p:spTree>
    <p:extLst>
      <p:ext uri="{BB962C8B-B14F-4D97-AF65-F5344CB8AC3E}">
        <p14:creationId xmlns:p14="http://schemas.microsoft.com/office/powerpoint/2010/main" val="290709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Coast Guard (USCG)</a:t>
            </a:r>
          </a:p>
        </p:txBody>
      </p:sp>
      <p:sp>
        <p:nvSpPr>
          <p:cNvPr id="3" name="Content Placeholder 2"/>
          <p:cNvSpPr>
            <a:spLocks noGrp="1"/>
          </p:cNvSpPr>
          <p:nvPr>
            <p:ph idx="1"/>
          </p:nvPr>
        </p:nvSpPr>
        <p:spPr/>
        <p:txBody>
          <a:bodyPr/>
          <a:lstStyle/>
          <a:p>
            <a:r>
              <a:rPr lang="en-US" dirty="0"/>
              <a:t>Responsible for monitoring the transportation of hazardous materials across navigable waterways and preserving our bodies of water. </a:t>
            </a:r>
          </a:p>
          <a:p>
            <a:r>
              <a:rPr lang="en-US" dirty="0"/>
              <a:t>Involved in clean-up actions following oil spills. </a:t>
            </a:r>
          </a:p>
        </p:txBody>
      </p:sp>
      <p:pic>
        <p:nvPicPr>
          <p:cNvPr id="4" name="Picture 3" descr="United States Coast Guard logo"/>
          <p:cNvPicPr>
            <a:picLocks noChangeAspect="1"/>
          </p:cNvPicPr>
          <p:nvPr/>
        </p:nvPicPr>
        <p:blipFill>
          <a:blip r:embed="rId2"/>
          <a:stretch>
            <a:fillRect/>
          </a:stretch>
        </p:blipFill>
        <p:spPr>
          <a:xfrm>
            <a:off x="4502331" y="3359331"/>
            <a:ext cx="2543311" cy="2543311"/>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18</a:t>
            </a:fld>
            <a:endParaRPr lang="en-US"/>
          </a:p>
        </p:txBody>
      </p:sp>
    </p:spTree>
    <p:extLst>
      <p:ext uri="{BB962C8B-B14F-4D97-AF65-F5344CB8AC3E}">
        <p14:creationId xmlns:p14="http://schemas.microsoft.com/office/powerpoint/2010/main" val="370140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Regulatory Commission (NRC)</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Responsible for community and worker protection from radiation hazards</a:t>
            </a:r>
          </a:p>
          <a:p>
            <a:pPr marL="0" indent="0">
              <a:buNone/>
            </a:pPr>
            <a:br>
              <a:rPr lang="en-US" dirty="0"/>
            </a:br>
            <a:endParaRPr lang="en-US" dirty="0"/>
          </a:p>
        </p:txBody>
      </p:sp>
      <p:pic>
        <p:nvPicPr>
          <p:cNvPr id="4" name="Picture 3" descr="United States Nuclear Regulatory Commission logo"/>
          <p:cNvPicPr>
            <a:picLocks noChangeAspect="1"/>
          </p:cNvPicPr>
          <p:nvPr/>
        </p:nvPicPr>
        <p:blipFill>
          <a:blip r:embed="rId2"/>
          <a:stretch>
            <a:fillRect/>
          </a:stretch>
        </p:blipFill>
        <p:spPr>
          <a:xfrm>
            <a:off x="3815507" y="3445737"/>
            <a:ext cx="3668557" cy="2441258"/>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19</a:t>
            </a:fld>
            <a:endParaRPr lang="en-US"/>
          </a:p>
        </p:txBody>
      </p:sp>
    </p:spTree>
    <p:extLst>
      <p:ext uri="{BB962C8B-B14F-4D97-AF65-F5344CB8AC3E}">
        <p14:creationId xmlns:p14="http://schemas.microsoft.com/office/powerpoint/2010/main" val="291600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pPr marL="0" indent="0">
              <a:lnSpc>
                <a:spcPct val="100000"/>
              </a:lnSpc>
              <a:buNone/>
            </a:pPr>
            <a:r>
              <a:rPr lang="en-US" dirty="0"/>
              <a:t>This program was developed by the Midwest Consortium for Hazardous Waste Worker Training under cooperative agreement U45 ES06184 from the National Institute of Environmental Health Sciences.</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2</a:t>
            </a:fld>
            <a:endParaRPr lang="en-US"/>
          </a:p>
        </p:txBody>
      </p:sp>
      <p:sp>
        <p:nvSpPr>
          <p:cNvPr id="5" name="Rectangle 4"/>
          <p:cNvSpPr/>
          <p:nvPr/>
        </p:nvSpPr>
        <p:spPr>
          <a:xfrm>
            <a:off x="838200" y="4334580"/>
            <a:ext cx="10515600" cy="1384995"/>
          </a:xfrm>
          <a:prstGeom prst="rect">
            <a:avLst/>
          </a:prstGeom>
        </p:spPr>
        <p:txBody>
          <a:bodyPr wrap="square">
            <a:spAutoFit/>
          </a:bodyPr>
          <a:lstStyle/>
          <a:p>
            <a:r>
              <a:rPr lang="en-US" sz="2800" dirty="0"/>
              <a:t>Content was updated February 13, 2023 and all web links are active as of that date; if you find an error, please inform the facilitator so that it can be updated. </a:t>
            </a:r>
          </a:p>
        </p:txBody>
      </p:sp>
    </p:spTree>
    <p:extLst>
      <p:ext uri="{BB962C8B-B14F-4D97-AF65-F5344CB8AC3E}">
        <p14:creationId xmlns:p14="http://schemas.microsoft.com/office/powerpoint/2010/main" val="406641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and Local Health Departments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Your health department can be a valuable resource as related to releases in your neighborhood.</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20</a:t>
            </a:fld>
            <a:endParaRPr lang="en-US"/>
          </a:p>
        </p:txBody>
      </p:sp>
    </p:spTree>
    <p:extLst>
      <p:ext uri="{BB962C8B-B14F-4D97-AF65-F5344CB8AC3E}">
        <p14:creationId xmlns:p14="http://schemas.microsoft.com/office/powerpoint/2010/main" val="391063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 Substance Control Act (TSCA)</a:t>
            </a:r>
            <a:br>
              <a:rPr lang="en-US" dirty="0"/>
            </a:br>
            <a:endParaRPr lang="en-US" dirty="0"/>
          </a:p>
        </p:txBody>
      </p:sp>
      <p:sp>
        <p:nvSpPr>
          <p:cNvPr id="3" name="Content Placeholder 2"/>
          <p:cNvSpPr>
            <a:spLocks noGrp="1"/>
          </p:cNvSpPr>
          <p:nvPr>
            <p:ph idx="1"/>
          </p:nvPr>
        </p:nvSpPr>
        <p:spPr>
          <a:xfrm>
            <a:off x="687977" y="1825625"/>
            <a:ext cx="10833463" cy="4351338"/>
          </a:xfrm>
        </p:spPr>
        <p:txBody>
          <a:bodyPr>
            <a:normAutofit/>
          </a:bodyPr>
          <a:lstStyle/>
          <a:p>
            <a:r>
              <a:rPr lang="en-US" dirty="0"/>
              <a:t>Updated in 2016 as the Frank R. Lautenberg Chemical Safety for the 21</a:t>
            </a:r>
            <a:r>
              <a:rPr lang="en-US" baseline="30000" dirty="0"/>
              <a:t>st</a:t>
            </a:r>
            <a:r>
              <a:rPr lang="en-US" dirty="0"/>
              <a:t> Century Act. </a:t>
            </a:r>
          </a:p>
          <a:p>
            <a:r>
              <a:rPr lang="en-US" dirty="0"/>
              <a:t>Requires evaluation of chemicals before they are sold. </a:t>
            </a:r>
          </a:p>
          <a:p>
            <a:r>
              <a:rPr lang="en-US" dirty="0"/>
              <a:t>Requires EPA to create a list of reviewed harmful substances that need precautions and safe work practices by the community as well as industry. </a:t>
            </a:r>
          </a:p>
          <a:p>
            <a:r>
              <a:rPr lang="en-US" dirty="0"/>
              <a:t>Gives the manufacturers, importers, and distributers of these goods the responsibility to report on and keep records related to those substances. Some substances have additional restrictions, while others are excluded from the requirement due to the nature of their use. </a:t>
            </a:r>
          </a:p>
        </p:txBody>
      </p:sp>
      <p:pic>
        <p:nvPicPr>
          <p:cNvPr id="5" name="Picture 4" descr="EPA logo"/>
          <p:cNvPicPr>
            <a:picLocks noChangeAspect="1"/>
          </p:cNvPicPr>
          <p:nvPr/>
        </p:nvPicPr>
        <p:blipFill>
          <a:blip r:embed="rId2"/>
          <a:stretch>
            <a:fillRect/>
          </a:stretch>
        </p:blipFill>
        <p:spPr>
          <a:xfrm>
            <a:off x="8677515" y="365125"/>
            <a:ext cx="3249450" cy="1408298"/>
          </a:xfrm>
          <a:prstGeom prst="rect">
            <a:avLst/>
          </a:prstGeom>
        </p:spPr>
      </p:pic>
      <p:sp>
        <p:nvSpPr>
          <p:cNvPr id="4" name="Slide Number Placeholder 3"/>
          <p:cNvSpPr>
            <a:spLocks noGrp="1"/>
          </p:cNvSpPr>
          <p:nvPr>
            <p:ph type="sldNum" sz="quarter" idx="12"/>
          </p:nvPr>
        </p:nvSpPr>
        <p:spPr/>
        <p:txBody>
          <a:bodyPr/>
          <a:lstStyle/>
          <a:p>
            <a:fld id="{7EBE5A32-9A98-4513-A413-28ABA786FA0F}" type="slidenum">
              <a:rPr lang="en-US" smtClean="0"/>
              <a:t>21</a:t>
            </a:fld>
            <a:endParaRPr lang="en-US"/>
          </a:p>
        </p:txBody>
      </p:sp>
    </p:spTree>
    <p:extLst>
      <p:ext uri="{BB962C8B-B14F-4D97-AF65-F5344CB8AC3E}">
        <p14:creationId xmlns:p14="http://schemas.microsoft.com/office/powerpoint/2010/main" val="144638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 Conservation and Recovery Act (RCRA) </a:t>
            </a:r>
            <a:br>
              <a:rPr lang="en-US" dirty="0"/>
            </a:br>
            <a:endParaRPr lang="en-US" dirty="0"/>
          </a:p>
        </p:txBody>
      </p:sp>
      <p:sp>
        <p:nvSpPr>
          <p:cNvPr id="3" name="Content Placeholder 2"/>
          <p:cNvSpPr>
            <a:spLocks noGrp="1"/>
          </p:cNvSpPr>
          <p:nvPr>
            <p:ph idx="1"/>
          </p:nvPr>
        </p:nvSpPr>
        <p:spPr>
          <a:xfrm>
            <a:off x="681446" y="1494699"/>
            <a:ext cx="10515600" cy="4351338"/>
          </a:xfrm>
        </p:spPr>
        <p:txBody>
          <a:bodyPr>
            <a:normAutofit fontScale="92500" lnSpcReduction="20000"/>
          </a:bodyPr>
          <a:lstStyle/>
          <a:p>
            <a:r>
              <a:rPr lang="en-US" dirty="0"/>
              <a:t>Established to regulate the management and disposal of hazardous materials and wastes. </a:t>
            </a:r>
          </a:p>
          <a:p>
            <a:r>
              <a:rPr lang="en-US" dirty="0"/>
              <a:t>Started the manifest system of tracking a hazardous waste from generation through transportation, storage, and disposal, referred to as the “cradle-to-grave” liability tracking system. </a:t>
            </a:r>
          </a:p>
          <a:p>
            <a:r>
              <a:rPr lang="en-US" dirty="0"/>
              <a:t>Encourages hazardous waste recycling and minimization. The RCRA gave the EPA the jurisdiction and responsibility to create and enforce the regulations regarding the proper handling, labeling, storing, treating, and disposing of hazardous waste.</a:t>
            </a:r>
          </a:p>
          <a:p>
            <a:r>
              <a:rPr lang="en-US" dirty="0"/>
              <a:t>RCRA Amendments of 1984 strengthened the program to include underground storage tanks (USTs), to redefine small-quantity generator (SQG) to include more generators, and to restrict liquid and hazardous wastes from landfills.</a:t>
            </a:r>
          </a:p>
          <a:p>
            <a:pPr marL="0" indent="0">
              <a:buNone/>
            </a:pPr>
            <a:endParaRPr lang="en-US" dirty="0"/>
          </a:p>
        </p:txBody>
      </p:sp>
      <p:pic>
        <p:nvPicPr>
          <p:cNvPr id="5" name="Picture 4" descr="EPA logo"/>
          <p:cNvPicPr>
            <a:picLocks noChangeAspect="1"/>
          </p:cNvPicPr>
          <p:nvPr/>
        </p:nvPicPr>
        <p:blipFill>
          <a:blip r:embed="rId2"/>
          <a:stretch>
            <a:fillRect/>
          </a:stretch>
        </p:blipFill>
        <p:spPr>
          <a:xfrm>
            <a:off x="4314521" y="5346131"/>
            <a:ext cx="3249450" cy="1408298"/>
          </a:xfrm>
          <a:prstGeom prst="rect">
            <a:avLst/>
          </a:prstGeom>
        </p:spPr>
      </p:pic>
      <p:sp>
        <p:nvSpPr>
          <p:cNvPr id="4" name="Slide Number Placeholder 3"/>
          <p:cNvSpPr>
            <a:spLocks noGrp="1"/>
          </p:cNvSpPr>
          <p:nvPr>
            <p:ph type="sldNum" sz="quarter" idx="12"/>
          </p:nvPr>
        </p:nvSpPr>
        <p:spPr/>
        <p:txBody>
          <a:bodyPr/>
          <a:lstStyle/>
          <a:p>
            <a:fld id="{7EBE5A32-9A98-4513-A413-28ABA786FA0F}" type="slidenum">
              <a:rPr lang="en-US" smtClean="0"/>
              <a:t>22</a:t>
            </a:fld>
            <a:endParaRPr lang="en-US"/>
          </a:p>
        </p:txBody>
      </p:sp>
    </p:spTree>
    <p:extLst>
      <p:ext uri="{BB962C8B-B14F-4D97-AF65-F5344CB8AC3E}">
        <p14:creationId xmlns:p14="http://schemas.microsoft.com/office/powerpoint/2010/main" val="423841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2805"/>
            <a:ext cx="10515600" cy="1325563"/>
          </a:xfrm>
        </p:spPr>
        <p:txBody>
          <a:bodyPr>
            <a:normAutofit fontScale="90000"/>
          </a:bodyPr>
          <a:lstStyle/>
          <a:p>
            <a:r>
              <a:rPr lang="en-US" dirty="0"/>
              <a:t>Hazardous Materials Transportation Uniform Safety Act (HMTUSA)</a:t>
            </a:r>
            <a:br>
              <a:rPr lang="en-US" dirty="0"/>
            </a:br>
            <a:endParaRPr lang="en-US" dirty="0"/>
          </a:p>
        </p:txBody>
      </p:sp>
      <p:sp>
        <p:nvSpPr>
          <p:cNvPr id="3" name="Content Placeholder 2"/>
          <p:cNvSpPr>
            <a:spLocks noGrp="1"/>
          </p:cNvSpPr>
          <p:nvPr>
            <p:ph idx="1"/>
          </p:nvPr>
        </p:nvSpPr>
        <p:spPr>
          <a:xfrm>
            <a:off x="838200" y="2178368"/>
            <a:ext cx="10515600" cy="4177982"/>
          </a:xfrm>
        </p:spPr>
        <p:txBody>
          <a:bodyPr>
            <a:normAutofit/>
          </a:bodyPr>
          <a:lstStyle/>
          <a:p>
            <a:r>
              <a:rPr lang="en-US" dirty="0"/>
              <a:t>Covers any person who transports hazardous materials. </a:t>
            </a:r>
          </a:p>
          <a:p>
            <a:r>
              <a:rPr lang="en-US" dirty="0"/>
              <a:t>Covers any person or company that manufactures, fabricates, marks, maintains, reconditions, repairs, or tests a package.</a:t>
            </a:r>
          </a:p>
          <a:p>
            <a:r>
              <a:rPr lang="en-US" dirty="0"/>
              <a:t>Purpose is to protect life, property and the environment against the risks associated with the transportation of hazardous materials – interstate, intrastate, and foreign</a:t>
            </a:r>
          </a:p>
          <a:p>
            <a:r>
              <a:rPr lang="en-US" dirty="0"/>
              <a:t>Prompted in part to reduce illegal dumping of hazardous materials</a:t>
            </a:r>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23</a:t>
            </a:fld>
            <a:endParaRPr lang="en-US"/>
          </a:p>
        </p:txBody>
      </p:sp>
    </p:spTree>
    <p:extLst>
      <p:ext uri="{BB962C8B-B14F-4D97-AF65-F5344CB8AC3E}">
        <p14:creationId xmlns:p14="http://schemas.microsoft.com/office/powerpoint/2010/main" val="802785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Comprehensive Environmental Response, Compensation, and Liability Act (CERCLA)</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CERCLA, also known as Superfund, authorized government money for clean-up of abandoned hazardous waste sites, clean-up of and emergency response to transportation incidents involving chemical releases, payment to injured or diseased citizens, etc. </a:t>
            </a:r>
            <a:br>
              <a:rPr lang="en-US" dirty="0"/>
            </a:br>
            <a:endParaRPr lang="en-US" dirty="0"/>
          </a:p>
        </p:txBody>
      </p:sp>
      <p:pic>
        <p:nvPicPr>
          <p:cNvPr id="5" name="Picture 4" descr="EPA logo"/>
          <p:cNvPicPr>
            <a:picLocks noChangeAspect="1"/>
          </p:cNvPicPr>
          <p:nvPr/>
        </p:nvPicPr>
        <p:blipFill>
          <a:blip r:embed="rId2"/>
          <a:stretch>
            <a:fillRect/>
          </a:stretch>
        </p:blipFill>
        <p:spPr>
          <a:xfrm>
            <a:off x="4471275" y="4430505"/>
            <a:ext cx="3249450" cy="1408298"/>
          </a:xfrm>
          <a:prstGeom prst="rect">
            <a:avLst/>
          </a:prstGeom>
        </p:spPr>
      </p:pic>
      <p:sp>
        <p:nvSpPr>
          <p:cNvPr id="4" name="Slide Number Placeholder 3"/>
          <p:cNvSpPr>
            <a:spLocks noGrp="1"/>
          </p:cNvSpPr>
          <p:nvPr>
            <p:ph type="sldNum" sz="quarter" idx="12"/>
          </p:nvPr>
        </p:nvSpPr>
        <p:spPr/>
        <p:txBody>
          <a:bodyPr/>
          <a:lstStyle/>
          <a:p>
            <a:fld id="{7EBE5A32-9A98-4513-A413-28ABA786FA0F}" type="slidenum">
              <a:rPr lang="en-US" smtClean="0"/>
              <a:t>24</a:t>
            </a:fld>
            <a:endParaRPr lang="en-US"/>
          </a:p>
        </p:txBody>
      </p:sp>
    </p:spTree>
    <p:extLst>
      <p:ext uri="{BB962C8B-B14F-4D97-AF65-F5344CB8AC3E}">
        <p14:creationId xmlns:p14="http://schemas.microsoft.com/office/powerpoint/2010/main" val="55130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7" y="365125"/>
            <a:ext cx="11016342" cy="1325563"/>
          </a:xfrm>
        </p:spPr>
        <p:txBody>
          <a:bodyPr>
            <a:normAutofit fontScale="90000"/>
          </a:bodyPr>
          <a:lstStyle/>
          <a:p>
            <a:pPr algn="ctr"/>
            <a:r>
              <a:rPr lang="en-US" sz="4000" dirty="0"/>
              <a:t>Superfund Amendment and Re-Authorization Act (SARA)</a:t>
            </a:r>
            <a:br>
              <a:rPr lang="en-US" dirty="0"/>
            </a:br>
            <a:endParaRPr lang="en-US" dirty="0"/>
          </a:p>
        </p:txBody>
      </p:sp>
      <p:sp>
        <p:nvSpPr>
          <p:cNvPr id="3" name="Content Placeholder 2"/>
          <p:cNvSpPr>
            <a:spLocks noGrp="1"/>
          </p:cNvSpPr>
          <p:nvPr>
            <p:ph idx="1"/>
          </p:nvPr>
        </p:nvSpPr>
        <p:spPr>
          <a:xfrm>
            <a:off x="838200" y="1253331"/>
            <a:ext cx="10515600" cy="4351338"/>
          </a:xfrm>
        </p:spPr>
        <p:txBody>
          <a:bodyPr>
            <a:normAutofit fontScale="92500"/>
          </a:bodyPr>
          <a:lstStyle/>
          <a:p>
            <a:r>
              <a:rPr lang="en-US" dirty="0"/>
              <a:t>Passed to better safeguard the safety and health of workers and the community at large. </a:t>
            </a:r>
          </a:p>
          <a:p>
            <a:r>
              <a:rPr lang="en-US" dirty="0"/>
              <a:t>Reauthorized money for continued abandoned site clean-up and continued site characterizations to determine which locations belong on the National Priorities List (NPL). </a:t>
            </a:r>
          </a:p>
          <a:p>
            <a:r>
              <a:rPr lang="en-US" dirty="0"/>
              <a:t>Mandated that OSHA establish worker safety and health standards for hazardous waste operations and emergency response. </a:t>
            </a:r>
          </a:p>
          <a:p>
            <a:r>
              <a:rPr lang="en-US" dirty="0"/>
              <a:t>Provided for training of management and workers about safety and health concerns at waste sites, TSD facilities, and emergency response situations. </a:t>
            </a:r>
          </a:p>
          <a:p>
            <a:r>
              <a:rPr lang="en-US" dirty="0"/>
              <a:t>Includes three sections, or “Titles” relevant to hazardous waste issues. </a:t>
            </a:r>
          </a:p>
        </p:txBody>
      </p:sp>
      <p:pic>
        <p:nvPicPr>
          <p:cNvPr id="4" name="Picture 3" descr="EPA logo"/>
          <p:cNvPicPr>
            <a:picLocks noChangeAspect="1"/>
          </p:cNvPicPr>
          <p:nvPr/>
        </p:nvPicPr>
        <p:blipFill>
          <a:blip r:embed="rId2"/>
          <a:stretch>
            <a:fillRect/>
          </a:stretch>
        </p:blipFill>
        <p:spPr>
          <a:xfrm>
            <a:off x="4471275" y="5449702"/>
            <a:ext cx="3249450" cy="1408298"/>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25</a:t>
            </a:fld>
            <a:endParaRPr lang="en-US"/>
          </a:p>
        </p:txBody>
      </p:sp>
    </p:spTree>
    <p:extLst>
      <p:ext uri="{BB962C8B-B14F-4D97-AF65-F5344CB8AC3E}">
        <p14:creationId xmlns:p14="http://schemas.microsoft.com/office/powerpoint/2010/main" val="890240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SARA (Continued)</a:t>
            </a:r>
          </a:p>
        </p:txBody>
      </p:sp>
      <p:sp>
        <p:nvSpPr>
          <p:cNvPr id="3" name="Content Placeholder 2"/>
          <p:cNvSpPr>
            <a:spLocks noGrp="1"/>
          </p:cNvSpPr>
          <p:nvPr>
            <p:ph idx="1"/>
          </p:nvPr>
        </p:nvSpPr>
        <p:spPr/>
        <p:txBody>
          <a:bodyPr>
            <a:normAutofit lnSpcReduction="10000"/>
          </a:bodyPr>
          <a:lstStyle/>
          <a:p>
            <a:r>
              <a:rPr lang="en-US" b="1" i="1" dirty="0"/>
              <a:t>Title I</a:t>
            </a:r>
            <a:endParaRPr lang="en-US" b="1" dirty="0"/>
          </a:p>
          <a:p>
            <a:pPr fontAlgn="base"/>
            <a:r>
              <a:rPr lang="en-US" dirty="0"/>
              <a:t>Training of emergency response personnel and workers at hazardous waste operation sites (HAZWOPER).</a:t>
            </a:r>
          </a:p>
          <a:p>
            <a:pPr fontAlgn="base"/>
            <a:r>
              <a:rPr lang="en-US" dirty="0"/>
              <a:t>Preparation of a written emergency response plan for companies where hazardous materials may be spilled or released.</a:t>
            </a:r>
          </a:p>
          <a:p>
            <a:pPr fontAlgn="base"/>
            <a:r>
              <a:rPr lang="en-US" dirty="0"/>
              <a:t>Proper procedures for handling emergency response operations.</a:t>
            </a:r>
          </a:p>
          <a:p>
            <a:pPr marL="0" indent="0">
              <a:buNone/>
            </a:pPr>
            <a:br>
              <a:rPr lang="en-US" dirty="0"/>
            </a:br>
            <a:r>
              <a:rPr lang="en-US" b="1" i="1" dirty="0"/>
              <a:t>Title II</a:t>
            </a:r>
            <a:endParaRPr lang="en-US" b="1" dirty="0"/>
          </a:p>
          <a:p>
            <a:pPr fontAlgn="base"/>
            <a:r>
              <a:rPr lang="en-US" dirty="0"/>
              <a:t>Continues “Superfund” to pay for hazardous waste clean-up through a tax on industry.</a:t>
            </a:r>
          </a:p>
          <a:p>
            <a:endParaRPr lang="en-US" dirty="0"/>
          </a:p>
        </p:txBody>
      </p:sp>
      <p:pic>
        <p:nvPicPr>
          <p:cNvPr id="4" name="Picture 3" descr="EPA logo"/>
          <p:cNvPicPr>
            <a:picLocks noChangeAspect="1"/>
          </p:cNvPicPr>
          <p:nvPr/>
        </p:nvPicPr>
        <p:blipFill>
          <a:blip r:embed="rId2"/>
          <a:stretch>
            <a:fillRect/>
          </a:stretch>
        </p:blipFill>
        <p:spPr>
          <a:xfrm>
            <a:off x="8198544" y="565125"/>
            <a:ext cx="3249450" cy="1408298"/>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26</a:t>
            </a:fld>
            <a:endParaRPr lang="en-US"/>
          </a:p>
        </p:txBody>
      </p:sp>
    </p:spTree>
    <p:extLst>
      <p:ext uri="{BB962C8B-B14F-4D97-AF65-F5344CB8AC3E}">
        <p14:creationId xmlns:p14="http://schemas.microsoft.com/office/powerpoint/2010/main" val="108324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SARA (Continued)</a:t>
            </a:r>
          </a:p>
        </p:txBody>
      </p:sp>
      <p:sp>
        <p:nvSpPr>
          <p:cNvPr id="3" name="Content Placeholder 2"/>
          <p:cNvSpPr>
            <a:spLocks noGrp="1"/>
          </p:cNvSpPr>
          <p:nvPr>
            <p:ph idx="1"/>
          </p:nvPr>
        </p:nvSpPr>
        <p:spPr/>
        <p:txBody>
          <a:bodyPr>
            <a:normAutofit fontScale="85000" lnSpcReduction="10000"/>
          </a:bodyPr>
          <a:lstStyle/>
          <a:p>
            <a:r>
              <a:rPr lang="en-US" b="1" i="1" dirty="0"/>
              <a:t>Title III (Emergency Planning and Community Right-to-Know, or EPCRA)</a:t>
            </a:r>
            <a:endParaRPr lang="en-US" b="1" dirty="0"/>
          </a:p>
          <a:p>
            <a:pPr fontAlgn="base"/>
            <a:r>
              <a:rPr lang="en-US" dirty="0"/>
              <a:t>Development of comprehensive community emergency plans by Local Emergency Planning Committees (LEPCs).</a:t>
            </a:r>
          </a:p>
          <a:p>
            <a:pPr fontAlgn="base"/>
            <a:r>
              <a:rPr lang="en-US" dirty="0"/>
              <a:t>Immediate reporting by facilities of accidental releases of Extremely Hazardous Substances (EHSs) in quantities greater than the Reportable Quantity (RQ).</a:t>
            </a:r>
          </a:p>
          <a:p>
            <a:pPr fontAlgn="base"/>
            <a:r>
              <a:rPr lang="en-US" dirty="0"/>
              <a:t>Reporting by facilities of certain chemical inventory and release information to fire departments, LEPCs, and the State Emergency Response Commission (SERC).</a:t>
            </a:r>
          </a:p>
          <a:p>
            <a:pPr fontAlgn="base"/>
            <a:r>
              <a:rPr lang="en-US" dirty="0"/>
              <a:t>Annual completion and submission of a Toxic Chemical Release Inventory Form by facilities utilizing each of over 650 Toxic Release Inventory (TRI) chemicals. This information is available to the public on the internet. The following exercise utilizes the TRI to find information on toxic releases in your area or any area of the US.</a:t>
            </a:r>
          </a:p>
          <a:p>
            <a:endParaRPr lang="en-US" dirty="0"/>
          </a:p>
        </p:txBody>
      </p:sp>
      <p:pic>
        <p:nvPicPr>
          <p:cNvPr id="4" name="Picture 3" descr="EPA logo"/>
          <p:cNvPicPr>
            <a:picLocks noChangeAspect="1"/>
          </p:cNvPicPr>
          <p:nvPr/>
        </p:nvPicPr>
        <p:blipFill>
          <a:blip r:embed="rId2"/>
          <a:stretch>
            <a:fillRect/>
          </a:stretch>
        </p:blipFill>
        <p:spPr>
          <a:xfrm>
            <a:off x="8416258" y="230188"/>
            <a:ext cx="3249450" cy="1408298"/>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27</a:t>
            </a:fld>
            <a:endParaRPr lang="en-US"/>
          </a:p>
        </p:txBody>
      </p:sp>
    </p:spTree>
    <p:extLst>
      <p:ext uri="{BB962C8B-B14F-4D97-AF65-F5344CB8AC3E}">
        <p14:creationId xmlns:p14="http://schemas.microsoft.com/office/powerpoint/2010/main" val="3873663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a:t>
            </a:r>
          </a:p>
        </p:txBody>
      </p:sp>
      <p:sp>
        <p:nvSpPr>
          <p:cNvPr id="3" name="Content Placeholder 2"/>
          <p:cNvSpPr>
            <a:spLocks noGrp="1"/>
          </p:cNvSpPr>
          <p:nvPr>
            <p:ph idx="1"/>
          </p:nvPr>
        </p:nvSpPr>
        <p:spPr/>
        <p:txBody>
          <a:bodyPr/>
          <a:lstStyle/>
          <a:p>
            <a:pPr fontAlgn="base"/>
            <a:r>
              <a:rPr lang="en-US" u="sng" dirty="0">
                <a:hlinkClick r:id="rId2"/>
              </a:rPr>
              <a:t>Environmental Protection Agency</a:t>
            </a:r>
            <a:r>
              <a:rPr lang="en-US" dirty="0"/>
              <a:t> </a:t>
            </a:r>
          </a:p>
          <a:p>
            <a:pPr fontAlgn="base"/>
            <a:r>
              <a:rPr lang="en-US" u="sng" dirty="0">
                <a:hlinkClick r:id="rId3"/>
              </a:rPr>
              <a:t>Department of Transportation</a:t>
            </a:r>
            <a:r>
              <a:rPr lang="en-US" dirty="0"/>
              <a:t>  </a:t>
            </a:r>
          </a:p>
          <a:p>
            <a:pPr fontAlgn="base"/>
            <a:r>
              <a:rPr lang="en-US" u="sng" dirty="0">
                <a:hlinkClick r:id="rId4"/>
              </a:rPr>
              <a:t>United States Coast Guard, Department of Homeland Security</a:t>
            </a:r>
            <a:r>
              <a:rPr lang="en-US" dirty="0"/>
              <a:t> </a:t>
            </a:r>
          </a:p>
          <a:p>
            <a:pPr fontAlgn="base"/>
            <a:r>
              <a:rPr lang="en-US" u="sng" dirty="0">
                <a:hlinkClick r:id="rId5"/>
              </a:rPr>
              <a:t>United State Nuclear Regulatory Commission</a:t>
            </a:r>
            <a:r>
              <a:rPr lang="en-US" dirty="0"/>
              <a:t> </a:t>
            </a:r>
          </a:p>
          <a:p>
            <a:pPr fontAlgn="base"/>
            <a:r>
              <a:rPr lang="en-US" u="sng" dirty="0">
                <a:hlinkClick r:id="rId6"/>
              </a:rPr>
              <a:t>Federal Emergency Management Agency (FEMA)</a:t>
            </a:r>
            <a:endParaRPr lang="en-US" dirty="0"/>
          </a:p>
          <a:p>
            <a:pPr fontAlgn="base"/>
            <a:r>
              <a:rPr lang="en-US" u="sng" dirty="0">
                <a:hlinkClick r:id="rId7"/>
              </a:rPr>
              <a:t>Department of Homeland Security</a:t>
            </a:r>
            <a:r>
              <a:rPr lang="en-US" dirty="0"/>
              <a:t> </a:t>
            </a:r>
          </a:p>
          <a:p>
            <a:pPr fontAlgn="base"/>
            <a:r>
              <a:rPr lang="en-US" u="sng" dirty="0">
                <a:hlinkClick r:id="rId8"/>
              </a:rPr>
              <a:t>Emergency Response Guidebook</a:t>
            </a:r>
            <a:endParaRPr lang="en-US" dirty="0"/>
          </a:p>
          <a:p>
            <a:r>
              <a:rPr lang="en-US" u="sng" dirty="0">
                <a:hlinkClick r:id="rId9"/>
              </a:rPr>
              <a:t>Minnesota Dept. of Health Meth Lab Program</a:t>
            </a:r>
            <a:r>
              <a:rPr lang="en-US" dirty="0"/>
              <a:t> </a:t>
            </a:r>
          </a:p>
        </p:txBody>
      </p:sp>
      <p:sp>
        <p:nvSpPr>
          <p:cNvPr id="4" name="Slide Number Placeholder 3"/>
          <p:cNvSpPr>
            <a:spLocks noGrp="1"/>
          </p:cNvSpPr>
          <p:nvPr>
            <p:ph type="sldNum" sz="quarter" idx="12"/>
          </p:nvPr>
        </p:nvSpPr>
        <p:spPr/>
        <p:txBody>
          <a:bodyPr/>
          <a:lstStyle/>
          <a:p>
            <a:fld id="{7EBE5A32-9A98-4513-A413-28ABA786FA0F}" type="slidenum">
              <a:rPr lang="en-US" smtClean="0"/>
              <a:t>28</a:t>
            </a:fld>
            <a:endParaRPr lang="en-US"/>
          </a:p>
        </p:txBody>
      </p:sp>
    </p:spTree>
    <p:extLst>
      <p:ext uri="{BB962C8B-B14F-4D97-AF65-F5344CB8AC3E}">
        <p14:creationId xmlns:p14="http://schemas.microsoft.com/office/powerpoint/2010/main" val="3232654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pPr marL="0" indent="0">
              <a:buNone/>
            </a:pPr>
            <a:r>
              <a:rPr lang="en-US" dirty="0"/>
              <a:t>The facilitator will now guide you through an activity. </a:t>
            </a:r>
          </a:p>
        </p:txBody>
      </p:sp>
      <p:sp>
        <p:nvSpPr>
          <p:cNvPr id="4" name="Slide Number Placeholder 3"/>
          <p:cNvSpPr>
            <a:spLocks noGrp="1"/>
          </p:cNvSpPr>
          <p:nvPr>
            <p:ph type="sldNum" sz="quarter" idx="12"/>
          </p:nvPr>
        </p:nvSpPr>
        <p:spPr/>
        <p:txBody>
          <a:bodyPr/>
          <a:lstStyle/>
          <a:p>
            <a:fld id="{7EBE5A32-9A98-4513-A413-28ABA786FA0F}" type="slidenum">
              <a:rPr lang="en-US" smtClean="0"/>
              <a:t>29</a:t>
            </a:fld>
            <a:endParaRPr lang="en-US"/>
          </a:p>
        </p:txBody>
      </p:sp>
    </p:spTree>
    <p:extLst>
      <p:ext uri="{BB962C8B-B14F-4D97-AF65-F5344CB8AC3E}">
        <p14:creationId xmlns:p14="http://schemas.microsoft.com/office/powerpoint/2010/main" val="222527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a:t>
            </a:r>
          </a:p>
        </p:txBody>
      </p:sp>
      <p:sp>
        <p:nvSpPr>
          <p:cNvPr id="3" name="Content Placeholder 2"/>
          <p:cNvSpPr>
            <a:spLocks noGrp="1"/>
          </p:cNvSpPr>
          <p:nvPr>
            <p:ph idx="1"/>
          </p:nvPr>
        </p:nvSpPr>
        <p:spPr>
          <a:xfrm>
            <a:off x="838200" y="2647406"/>
            <a:ext cx="4108269" cy="2490651"/>
          </a:xfrm>
        </p:spPr>
        <p:txBody>
          <a:bodyPr/>
          <a:lstStyle/>
          <a:p>
            <a:pPr marL="0" indent="0">
              <a:buNone/>
            </a:pPr>
            <a:r>
              <a:rPr lang="en-US" dirty="0"/>
              <a:t>Recognizing the potential for a health effect is the first step in avoiding it.</a:t>
            </a:r>
          </a:p>
        </p:txBody>
      </p:sp>
      <p:pic>
        <p:nvPicPr>
          <p:cNvPr id="4" name="Picture 3" descr="image of a toxic waste spill along the side of the road"/>
          <p:cNvPicPr>
            <a:picLocks noChangeAspect="1"/>
          </p:cNvPicPr>
          <p:nvPr/>
        </p:nvPicPr>
        <p:blipFill>
          <a:blip r:embed="rId2"/>
          <a:stretch>
            <a:fillRect/>
          </a:stretch>
        </p:blipFill>
        <p:spPr>
          <a:xfrm>
            <a:off x="5903322" y="2229395"/>
            <a:ext cx="5915842" cy="3943894"/>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3</a:t>
            </a:fld>
            <a:endParaRPr lang="en-US"/>
          </a:p>
        </p:txBody>
      </p:sp>
    </p:spTree>
    <p:extLst>
      <p:ext uri="{BB962C8B-B14F-4D97-AF65-F5344CB8AC3E}">
        <p14:creationId xmlns:p14="http://schemas.microsoft.com/office/powerpoint/2010/main" val="316806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and Evaluation</a:t>
            </a:r>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This is an opportunity to ask any questions you may have, or to discuss how the knowledge and skills learned can be used.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Finally, we ask that you take 10 minutes to complete the evaluation forms. These are important for improving the program.  We take your comments seriously and make changes in content based on participant feedback.  Your comments are anonymous. You can also comment by clicking on the Contact page of the Midwest Consortium website: </a:t>
            </a:r>
            <a:r>
              <a:rPr lang="en-US" u="sng" dirty="0">
                <a:latin typeface="Arial" panose="020B0604020202020204" pitchFamily="34" charset="0"/>
                <a:cs typeface="Arial" panose="020B0604020202020204" pitchFamily="34" charset="0"/>
                <a:hlinkClick r:id="rId2"/>
              </a:rPr>
              <a:t>https://mwc.umn.edu/contact/</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30</a:t>
            </a:fld>
            <a:endParaRPr lang="en-US"/>
          </a:p>
        </p:txBody>
      </p:sp>
    </p:spTree>
    <p:extLst>
      <p:ext uri="{BB962C8B-B14F-4D97-AF65-F5344CB8AC3E}">
        <p14:creationId xmlns:p14="http://schemas.microsoft.com/office/powerpoint/2010/main" val="1701748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Warning</a:t>
            </a:r>
          </a:p>
        </p:txBody>
      </p:sp>
      <p:sp>
        <p:nvSpPr>
          <p:cNvPr id="3" name="Content Placeholder 2"/>
          <p:cNvSpPr>
            <a:spLocks noGrp="1"/>
          </p:cNvSpPr>
          <p:nvPr>
            <p:ph idx="1"/>
          </p:nvPr>
        </p:nvSpPr>
        <p:spPr>
          <a:xfrm>
            <a:off x="838200" y="1436914"/>
            <a:ext cx="10515600" cy="4740049"/>
          </a:xfrm>
        </p:spPr>
        <p:txBody>
          <a:bodyPr>
            <a:normAutofit/>
          </a:bodyPr>
          <a:lstStyle/>
          <a:p>
            <a:pPr marL="0" indent="0">
              <a:buNone/>
            </a:pPr>
            <a:r>
              <a:rPr lang="en-US" dirty="0">
                <a:cs typeface="Arial" panose="020B0604020202020204" pitchFamily="34" charset="0"/>
              </a:rPr>
              <a:t>The Midwest Consortium has copyrighted this material. A recipient of the material, other than the Federal Government, may not reproduce it without permission of the copyright owner.</a:t>
            </a:r>
          </a:p>
          <a:p>
            <a:pPr marL="0" indent="0">
              <a:buNone/>
            </a:pPr>
            <a:r>
              <a:rPr lang="en-US" dirty="0"/>
              <a:t>The material was prepared for use by experienced instructors for training those who may discover environmental releases or observe possible dumping violations. Authors of this material have prepared it for the training of this target audience as of the date specified on the title page. Users are cautioned that the subject is constantly evolving. Therefore, the material may require additions, deletions, or modifications to incorporate the effects of that evolution occurring after the date of this material preparation.</a:t>
            </a:r>
          </a:p>
        </p:txBody>
      </p:sp>
      <p:sp>
        <p:nvSpPr>
          <p:cNvPr id="4" name="Slide Number Placeholder 3"/>
          <p:cNvSpPr>
            <a:spLocks noGrp="1"/>
          </p:cNvSpPr>
          <p:nvPr>
            <p:ph type="sldNum" sz="quarter" idx="12"/>
          </p:nvPr>
        </p:nvSpPr>
        <p:spPr/>
        <p:txBody>
          <a:bodyPr/>
          <a:lstStyle/>
          <a:p>
            <a:fld id="{6078A11C-08CE-4F11-A7A7-A43B6841AD3F}" type="slidenum">
              <a:rPr lang="en-US" smtClean="0"/>
              <a:t>31</a:t>
            </a:fld>
            <a:endParaRPr lang="en-US"/>
          </a:p>
        </p:txBody>
      </p:sp>
    </p:spTree>
    <p:extLst>
      <p:ext uri="{BB962C8B-B14F-4D97-AF65-F5344CB8AC3E}">
        <p14:creationId xmlns:p14="http://schemas.microsoft.com/office/powerpoint/2010/main" val="170299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p:txBody>
          <a:bodyPr>
            <a:normAutofit/>
          </a:bodyPr>
          <a:lstStyle/>
          <a:p>
            <a:pPr marL="0" indent="0">
              <a:buNone/>
            </a:pPr>
            <a:r>
              <a:rPr lang="en-US" dirty="0"/>
              <a:t>The training program covers basic hazard recognition, identification, reporting, and self-protection for individuals who may observe the preliminary stages of an event. It does not provide the necessary hazard recognition and protective skills required to approach a drum or other container which may be hazardous. Emergency responders receive substantial training in order to protect themselves when approaching hazardous material or stopping releases. For further information about this matter, consult the training facilitator and the Local Emergency Planning Committee for your city or county</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2"/>
          </p:nvPr>
        </p:nvSpPr>
        <p:spPr/>
        <p:txBody>
          <a:bodyPr/>
          <a:lstStyle/>
          <a:p>
            <a:fld id="{6078A11C-08CE-4F11-A7A7-A43B6841AD3F}" type="slidenum">
              <a:rPr lang="en-US" smtClean="0"/>
              <a:t>32</a:t>
            </a:fld>
            <a:endParaRPr lang="en-US"/>
          </a:p>
        </p:txBody>
      </p:sp>
    </p:spTree>
    <p:extLst>
      <p:ext uri="{BB962C8B-B14F-4D97-AF65-F5344CB8AC3E}">
        <p14:creationId xmlns:p14="http://schemas.microsoft.com/office/powerpoint/2010/main" val="137724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200" y="3001282"/>
            <a:ext cx="10515600" cy="2842169"/>
          </a:xfrm>
        </p:spPr>
        <p:txBody>
          <a:bodyPr/>
          <a:lstStyle/>
          <a:p>
            <a:pPr fontAlgn="base"/>
            <a:r>
              <a:rPr lang="en-US" dirty="0"/>
              <a:t>Describe how the body can react to hazardous substances</a:t>
            </a:r>
          </a:p>
          <a:p>
            <a:pPr fontAlgn="base"/>
            <a:r>
              <a:rPr lang="en-US" dirty="0"/>
              <a:t>Identify what to do if you think you have been exposed</a:t>
            </a:r>
          </a:p>
          <a:p>
            <a:endParaRPr lang="en-US" dirty="0"/>
          </a:p>
        </p:txBody>
      </p:sp>
      <p:pic>
        <p:nvPicPr>
          <p:cNvPr id="4" name="Picture 3" descr="cartoon of an arrow hitting the bullseye of a target"/>
          <p:cNvPicPr>
            <a:picLocks noChangeAspect="1"/>
          </p:cNvPicPr>
          <p:nvPr/>
        </p:nvPicPr>
        <p:blipFill>
          <a:blip r:embed="rId2"/>
          <a:stretch>
            <a:fillRect/>
          </a:stretch>
        </p:blipFill>
        <p:spPr>
          <a:xfrm>
            <a:off x="7850307" y="365125"/>
            <a:ext cx="1321996" cy="1321996"/>
          </a:xfrm>
          <a:prstGeom prst="rect">
            <a:avLst/>
          </a:prstGeom>
        </p:spPr>
      </p:pic>
      <p:sp>
        <p:nvSpPr>
          <p:cNvPr id="5" name="Slide Number Placeholder 4"/>
          <p:cNvSpPr>
            <a:spLocks noGrp="1"/>
          </p:cNvSpPr>
          <p:nvPr>
            <p:ph type="sldNum" sz="quarter" idx="12"/>
          </p:nvPr>
        </p:nvSpPr>
        <p:spPr/>
        <p:txBody>
          <a:bodyPr/>
          <a:lstStyle/>
          <a:p>
            <a:fld id="{7EBE5A32-9A98-4513-A413-28ABA786FA0F}" type="slidenum">
              <a:rPr lang="en-US" smtClean="0"/>
              <a:t>4</a:t>
            </a:fld>
            <a:endParaRPr lang="en-US"/>
          </a:p>
        </p:txBody>
      </p:sp>
    </p:spTree>
    <p:extLst>
      <p:ext uri="{BB962C8B-B14F-4D97-AF65-F5344CB8AC3E}">
        <p14:creationId xmlns:p14="http://schemas.microsoft.com/office/powerpoint/2010/main" val="385663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chemicals enter your body?</a:t>
            </a:r>
          </a:p>
        </p:txBody>
      </p:sp>
      <p:sp>
        <p:nvSpPr>
          <p:cNvPr id="3" name="Content Placeholder 2"/>
          <p:cNvSpPr>
            <a:spLocks noGrp="1"/>
          </p:cNvSpPr>
          <p:nvPr>
            <p:ph idx="1"/>
          </p:nvPr>
        </p:nvSpPr>
        <p:spPr>
          <a:xfrm>
            <a:off x="600891" y="1825625"/>
            <a:ext cx="10946675" cy="4351338"/>
          </a:xfrm>
        </p:spPr>
        <p:txBody>
          <a:bodyPr>
            <a:normAutofit fontScale="92500"/>
          </a:bodyPr>
          <a:lstStyle/>
          <a:p>
            <a:pPr fontAlgn="base"/>
            <a:r>
              <a:rPr lang="en-US" b="1" dirty="0"/>
              <a:t>Skin/Eye Contact: </a:t>
            </a:r>
            <a:r>
              <a:rPr lang="en-US" dirty="0"/>
              <a:t>If you come into physical contact with some chemicals, they may irritate your skin or eyes and/or they may be absorbed into your body. </a:t>
            </a:r>
          </a:p>
          <a:p>
            <a:pPr fontAlgn="base"/>
            <a:r>
              <a:rPr lang="en-US" b="1" dirty="0"/>
              <a:t>Ingestion: </a:t>
            </a:r>
            <a:r>
              <a:rPr lang="en-US" dirty="0"/>
              <a:t>If you eat or smoke after being exposed, chemicals on your hands may enter your body through ingestion.</a:t>
            </a:r>
          </a:p>
          <a:p>
            <a:pPr fontAlgn="base"/>
            <a:r>
              <a:rPr lang="en-US" b="1" dirty="0"/>
              <a:t>Inhalation: </a:t>
            </a:r>
            <a:r>
              <a:rPr lang="en-US" dirty="0"/>
              <a:t>Chemicals that are gases or vapors coming from liquid chemicals can enter your body through inhalation. Some chemicals can mix with steam that you might inhale. Dusts and liquid droplets may also be inhaled.</a:t>
            </a:r>
          </a:p>
          <a:p>
            <a:r>
              <a:rPr lang="en-US" b="1" dirty="0"/>
              <a:t>Injection:</a:t>
            </a:r>
            <a:r>
              <a:rPr lang="en-US" dirty="0"/>
              <a:t> Chemicals can enter your body through cuts or skin abrasions. If you receive any type of puncture wound, it is possible that whatever caused the puncture wound could be contaminated.</a:t>
            </a:r>
          </a:p>
        </p:txBody>
      </p:sp>
      <p:sp>
        <p:nvSpPr>
          <p:cNvPr id="4" name="Slide Number Placeholder 3"/>
          <p:cNvSpPr>
            <a:spLocks noGrp="1"/>
          </p:cNvSpPr>
          <p:nvPr>
            <p:ph type="sldNum" sz="quarter" idx="12"/>
          </p:nvPr>
        </p:nvSpPr>
        <p:spPr/>
        <p:txBody>
          <a:bodyPr/>
          <a:lstStyle/>
          <a:p>
            <a:fld id="{7EBE5A32-9A98-4513-A413-28ABA786FA0F}" type="slidenum">
              <a:rPr lang="en-US" smtClean="0"/>
              <a:t>5</a:t>
            </a:fld>
            <a:endParaRPr lang="en-US"/>
          </a:p>
        </p:txBody>
      </p:sp>
    </p:spTree>
    <p:extLst>
      <p:ext uri="{BB962C8B-B14F-4D97-AF65-F5344CB8AC3E}">
        <p14:creationId xmlns:p14="http://schemas.microsoft.com/office/powerpoint/2010/main" val="391190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observe….</a:t>
            </a:r>
          </a:p>
        </p:txBody>
      </p:sp>
      <p:sp>
        <p:nvSpPr>
          <p:cNvPr id="3" name="Content Placeholder 2"/>
          <p:cNvSpPr>
            <a:spLocks noGrp="1"/>
          </p:cNvSpPr>
          <p:nvPr>
            <p:ph idx="1"/>
          </p:nvPr>
        </p:nvSpPr>
        <p:spPr>
          <a:xfrm>
            <a:off x="569753" y="3745864"/>
            <a:ext cx="10515600" cy="3112135"/>
          </a:xfrm>
        </p:spPr>
        <p:txBody>
          <a:bodyPr/>
          <a:lstStyle/>
          <a:p>
            <a:r>
              <a:rPr lang="en-US" dirty="0"/>
              <a:t>Your body may be able to help you pick up clues that will help describe the scene to the emergency responders. </a:t>
            </a:r>
          </a:p>
          <a:p>
            <a:r>
              <a:rPr lang="en-US" dirty="0"/>
              <a:t>Although many substances leave no clues that can be detected by your senses, you should report anything that your senses pick up. </a:t>
            </a:r>
          </a:p>
          <a:p>
            <a:r>
              <a:rPr lang="en-US" dirty="0"/>
              <a:t>Do not move closer to the scene to see if you can “sense” something. </a:t>
            </a:r>
          </a:p>
        </p:txBody>
      </p:sp>
      <p:sp>
        <p:nvSpPr>
          <p:cNvPr id="4" name="Slide Number Placeholder 3"/>
          <p:cNvSpPr>
            <a:spLocks noGrp="1"/>
          </p:cNvSpPr>
          <p:nvPr>
            <p:ph type="sldNum" sz="quarter" idx="12"/>
          </p:nvPr>
        </p:nvSpPr>
        <p:spPr/>
        <p:txBody>
          <a:bodyPr/>
          <a:lstStyle/>
          <a:p>
            <a:fld id="{7EBE5A32-9A98-4513-A413-28ABA786FA0F}" type="slidenum">
              <a:rPr lang="en-US" smtClean="0"/>
              <a:t>6</a:t>
            </a:fld>
            <a:endParaRPr lang="en-US"/>
          </a:p>
        </p:txBody>
      </p:sp>
      <p:pic>
        <p:nvPicPr>
          <p:cNvPr id="6" name="Picture 5" descr="Person using binoculars to view something in the distance">
            <a:extLst>
              <a:ext uri="{FF2B5EF4-FFF2-40B4-BE49-F238E27FC236}">
                <a16:creationId xmlns:a16="http://schemas.microsoft.com/office/drawing/2014/main" id="{3B0C42B0-B863-D739-386A-001BA2EC0818}"/>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257" y="285226"/>
            <a:ext cx="4574096" cy="3049397"/>
          </a:xfrm>
          <a:prstGeom prst="rect">
            <a:avLst/>
          </a:prstGeom>
        </p:spPr>
      </p:pic>
    </p:spTree>
    <p:extLst>
      <p:ext uri="{BB962C8B-B14F-4D97-AF65-F5344CB8AC3E}">
        <p14:creationId xmlns:p14="http://schemas.microsoft.com/office/powerpoint/2010/main" val="75782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Clues your senses can provide</a:t>
            </a:r>
          </a:p>
        </p:txBody>
      </p:sp>
      <p:sp>
        <p:nvSpPr>
          <p:cNvPr id="3" name="Content Placeholder 2"/>
          <p:cNvSpPr>
            <a:spLocks noGrp="1"/>
          </p:cNvSpPr>
          <p:nvPr>
            <p:ph idx="1"/>
          </p:nvPr>
        </p:nvSpPr>
        <p:spPr>
          <a:xfrm>
            <a:off x="712365" y="1843962"/>
            <a:ext cx="10863958" cy="4351338"/>
          </a:xfrm>
        </p:spPr>
        <p:txBody>
          <a:bodyPr>
            <a:normAutofit fontScale="92500" lnSpcReduction="10000"/>
          </a:bodyPr>
          <a:lstStyle/>
          <a:p>
            <a:pPr fontAlgn="base"/>
            <a:r>
              <a:rPr lang="en-US" b="1" dirty="0"/>
              <a:t>Eyes</a:t>
            </a:r>
            <a:r>
              <a:rPr lang="en-US" dirty="0"/>
              <a:t> can spot hazards, read signs and placards, and </a:t>
            </a:r>
            <a:br>
              <a:rPr lang="en-US" dirty="0"/>
            </a:br>
            <a:r>
              <a:rPr lang="en-US" dirty="0"/>
              <a:t>display symptoms caused by hazardous materials.</a:t>
            </a:r>
          </a:p>
          <a:p>
            <a:pPr fontAlgn="base"/>
            <a:r>
              <a:rPr lang="en-US" b="1" dirty="0"/>
              <a:t>Skin </a:t>
            </a:r>
            <a:r>
              <a:rPr lang="en-US" dirty="0"/>
              <a:t>can tingle or burn. </a:t>
            </a:r>
          </a:p>
          <a:p>
            <a:pPr fontAlgn="base"/>
            <a:r>
              <a:rPr lang="en-US" b="1" dirty="0"/>
              <a:t>Ears</a:t>
            </a:r>
            <a:r>
              <a:rPr lang="en-US" dirty="0"/>
              <a:t> can hear unusual sounds such as hissing.</a:t>
            </a:r>
          </a:p>
          <a:p>
            <a:pPr fontAlgn="base"/>
            <a:r>
              <a:rPr lang="en-US" b="1" dirty="0"/>
              <a:t>Nose</a:t>
            </a:r>
            <a:r>
              <a:rPr lang="en-US" dirty="0"/>
              <a:t> can smell bad or unusual odors.</a:t>
            </a:r>
          </a:p>
          <a:p>
            <a:pPr lvl="1" fontAlgn="base"/>
            <a:r>
              <a:rPr lang="en-US" b="1" dirty="0"/>
              <a:t>WARNING — </a:t>
            </a:r>
            <a:r>
              <a:rPr lang="en-US" dirty="0"/>
              <a:t>Your nose will not detect many substances. Even substances that have a smell may be missed if you have a cold or allergy or become “used to” the odor. Many substances have no odor. Never breathe hazardous materials on purpose.</a:t>
            </a:r>
            <a:r>
              <a:rPr lang="en-US" b="1" dirty="0"/>
              <a:t> </a:t>
            </a:r>
            <a:endParaRPr lang="en-US" dirty="0"/>
          </a:p>
          <a:p>
            <a:pPr fontAlgn="base"/>
            <a:r>
              <a:rPr lang="en-US" dirty="0"/>
              <a:t>Stay a safe distance away as you observe to avoid possible exposure. If you are outdoors, stay upwind.</a:t>
            </a:r>
          </a:p>
          <a:p>
            <a:pPr fontAlgn="base"/>
            <a:r>
              <a:rPr lang="en-US" dirty="0"/>
              <a:t>Use your eyes; if your eyes or other senses are affected, MOVE AWAY. </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7</a:t>
            </a:fld>
            <a:endParaRPr lang="en-US"/>
          </a:p>
        </p:txBody>
      </p:sp>
      <p:pic>
        <p:nvPicPr>
          <p:cNvPr id="6" name="Picture 5" descr="Image of a person holding their nose because something smells bad">
            <a:extLst>
              <a:ext uri="{FF2B5EF4-FFF2-40B4-BE49-F238E27FC236}">
                <a16:creationId xmlns:a16="http://schemas.microsoft.com/office/drawing/2014/main" id="{4B902E0D-BD28-C1DE-D10B-C3D0BB781D07}"/>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8931" y="566461"/>
            <a:ext cx="2743200" cy="3112293"/>
          </a:xfrm>
          <a:prstGeom prst="rect">
            <a:avLst/>
          </a:prstGeom>
        </p:spPr>
      </p:pic>
    </p:spTree>
    <p:extLst>
      <p:ext uri="{BB962C8B-B14F-4D97-AF65-F5344CB8AC3E}">
        <p14:creationId xmlns:p14="http://schemas.microsoft.com/office/powerpoint/2010/main" val="359069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health effects appear?</a:t>
            </a:r>
          </a:p>
        </p:txBody>
      </p:sp>
      <p:sp>
        <p:nvSpPr>
          <p:cNvPr id="3" name="Content Placeholder 2"/>
          <p:cNvSpPr>
            <a:spLocks noGrp="1"/>
          </p:cNvSpPr>
          <p:nvPr>
            <p:ph idx="1"/>
          </p:nvPr>
        </p:nvSpPr>
        <p:spPr>
          <a:xfrm>
            <a:off x="419423" y="2904693"/>
            <a:ext cx="11353154" cy="3429000"/>
          </a:xfrm>
        </p:spPr>
        <p:txBody>
          <a:bodyPr>
            <a:normAutofit lnSpcReduction="10000"/>
          </a:bodyPr>
          <a:lstStyle/>
          <a:p>
            <a:pPr marL="0" indent="0">
              <a:buNone/>
            </a:pPr>
            <a:r>
              <a:rPr lang="en-US" dirty="0"/>
              <a:t>A chemical’s effect may be considered acute </a:t>
            </a:r>
            <a:br>
              <a:rPr lang="en-US" dirty="0"/>
            </a:br>
            <a:r>
              <a:rPr lang="en-US" dirty="0"/>
              <a:t>and/or chronic.</a:t>
            </a:r>
            <a:endParaRPr lang="en-US" b="0" dirty="0">
              <a:effectLst/>
            </a:endParaRPr>
          </a:p>
          <a:p>
            <a:pPr fontAlgn="base"/>
            <a:r>
              <a:rPr lang="en-US" b="1" dirty="0"/>
              <a:t>Acute</a:t>
            </a:r>
            <a:r>
              <a:rPr lang="en-US" dirty="0"/>
              <a:t>: Develops quickly, usually after exposure to high concentrations of a hazardous substance.</a:t>
            </a:r>
          </a:p>
          <a:p>
            <a:pPr lvl="1" fontAlgn="base"/>
            <a:r>
              <a:rPr lang="en-US" dirty="0"/>
              <a:t>Example: Contact with concentrated nitric acid can cause an acid burn on the skin.</a:t>
            </a:r>
          </a:p>
          <a:p>
            <a:pPr fontAlgn="base"/>
            <a:r>
              <a:rPr lang="en-US" b="1" dirty="0"/>
              <a:t>Chronic</a:t>
            </a:r>
            <a:r>
              <a:rPr lang="en-US" dirty="0"/>
              <a:t>: Takes a long time to develop or requires long exposures, usually at low concentrations.</a:t>
            </a:r>
          </a:p>
          <a:p>
            <a:pPr lvl="1" fontAlgn="base"/>
            <a:r>
              <a:rPr lang="en-US" dirty="0"/>
              <a:t>Example: Breathing asbestos can result in lung diseases many years after exposure.</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8</a:t>
            </a:fld>
            <a:endParaRPr lang="en-US"/>
          </a:p>
        </p:txBody>
      </p:sp>
      <p:pic>
        <p:nvPicPr>
          <p:cNvPr id="6" name="Picture 5" descr="Image of a clock">
            <a:extLst>
              <a:ext uri="{FF2B5EF4-FFF2-40B4-BE49-F238E27FC236}">
                <a16:creationId xmlns:a16="http://schemas.microsoft.com/office/drawing/2014/main" id="{D552144F-AED0-DC0B-568E-A16559E8C575}"/>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9531" y="272327"/>
            <a:ext cx="3425337" cy="3429000"/>
          </a:xfrm>
          <a:prstGeom prst="rect">
            <a:avLst/>
          </a:prstGeom>
        </p:spPr>
      </p:pic>
    </p:spTree>
    <p:extLst>
      <p:ext uri="{BB962C8B-B14F-4D97-AF65-F5344CB8AC3E}">
        <p14:creationId xmlns:p14="http://schemas.microsoft.com/office/powerpoint/2010/main" val="176141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health effects appear?</a:t>
            </a:r>
          </a:p>
        </p:txBody>
      </p:sp>
      <p:sp>
        <p:nvSpPr>
          <p:cNvPr id="3" name="Content Placeholder 2"/>
          <p:cNvSpPr>
            <a:spLocks noGrp="1"/>
          </p:cNvSpPr>
          <p:nvPr>
            <p:ph idx="1"/>
          </p:nvPr>
        </p:nvSpPr>
        <p:spPr/>
        <p:txBody>
          <a:bodyPr/>
          <a:lstStyle/>
          <a:p>
            <a:pPr marL="0" indent="0">
              <a:buNone/>
            </a:pPr>
            <a:r>
              <a:rPr lang="en-US" dirty="0"/>
              <a:t>Reactions to chemical exposure may be local or systemic.</a:t>
            </a:r>
            <a:endParaRPr lang="en-US" b="0" dirty="0">
              <a:effectLst/>
            </a:endParaRPr>
          </a:p>
          <a:p>
            <a:pPr fontAlgn="base"/>
            <a:r>
              <a:rPr lang="en-US" b="1" dirty="0"/>
              <a:t>Local</a:t>
            </a:r>
            <a:r>
              <a:rPr lang="en-US" dirty="0"/>
              <a:t>: The reaction develops where the substance enters the body or comes into direct contact with parts of the body.</a:t>
            </a:r>
          </a:p>
          <a:p>
            <a:pPr lvl="1" fontAlgn="base"/>
            <a:r>
              <a:rPr lang="en-US" dirty="0"/>
              <a:t>Example: Breathing hydrochloric acid can immediately result in a coughing spell and cause bronchitis.</a:t>
            </a:r>
          </a:p>
          <a:p>
            <a:pPr fontAlgn="base"/>
            <a:r>
              <a:rPr lang="en-US" b="1" dirty="0"/>
              <a:t>Systemic</a:t>
            </a:r>
            <a:r>
              <a:rPr lang="en-US" dirty="0"/>
              <a:t>: The reaction develops at some place other than the point of contact.</a:t>
            </a:r>
          </a:p>
          <a:p>
            <a:pPr lvl="1" fontAlgn="base"/>
            <a:r>
              <a:rPr lang="en-US" dirty="0"/>
              <a:t>Example: Benzene can be absorbed through the skin and cause leukemia and other blood disorders.</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9</a:t>
            </a:fld>
            <a:endParaRPr lang="en-US"/>
          </a:p>
        </p:txBody>
      </p:sp>
    </p:spTree>
    <p:extLst>
      <p:ext uri="{BB962C8B-B14F-4D97-AF65-F5344CB8AC3E}">
        <p14:creationId xmlns:p14="http://schemas.microsoft.com/office/powerpoint/2010/main" val="2194974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2421</Words>
  <Application>Microsoft Office PowerPoint</Application>
  <PresentationFormat>Widescreen</PresentationFormat>
  <Paragraphs>173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Environmental Releases –   Hybrid Course Part 2  Health Effects &amp; Resources</vt:lpstr>
      <vt:lpstr>Acknowledgements</vt:lpstr>
      <vt:lpstr>Health Effects</vt:lpstr>
      <vt:lpstr>Objectives</vt:lpstr>
      <vt:lpstr>How do chemicals enter your body?</vt:lpstr>
      <vt:lpstr>As you observe….</vt:lpstr>
      <vt:lpstr>Clues your senses can provide</vt:lpstr>
      <vt:lpstr>When do health effects appear?</vt:lpstr>
      <vt:lpstr>Where do health effects appear?</vt:lpstr>
      <vt:lpstr>Health effects while you are observing</vt:lpstr>
      <vt:lpstr>Health effects after your observation</vt:lpstr>
      <vt:lpstr>Health effects summary</vt:lpstr>
      <vt:lpstr>Resources</vt:lpstr>
      <vt:lpstr>Objectives</vt:lpstr>
      <vt:lpstr>Environmental Protection Agency (EPA)</vt:lpstr>
      <vt:lpstr>EPA (continued)</vt:lpstr>
      <vt:lpstr>Department of Transportation (DOT)</vt:lpstr>
      <vt:lpstr>United States Coast Guard (USCG)</vt:lpstr>
      <vt:lpstr>Nuclear Regulatory Commission (NRC) </vt:lpstr>
      <vt:lpstr>State and Local Health Departments </vt:lpstr>
      <vt:lpstr>Toxic Substance Control Act (TSCA) </vt:lpstr>
      <vt:lpstr>Resource Conservation and Recovery Act (RCRA)  </vt:lpstr>
      <vt:lpstr>Hazardous Materials Transportation Uniform Safety Act (HMTUSA) </vt:lpstr>
      <vt:lpstr>Comprehensive Environmental Response, Compensation, and Liability Act (CERCLA) </vt:lpstr>
      <vt:lpstr>Superfund Amendment and Re-Authorization Act (SARA) </vt:lpstr>
      <vt:lpstr>SARA (Continued)</vt:lpstr>
      <vt:lpstr>SARA (Continued)</vt:lpstr>
      <vt:lpstr>Websites</vt:lpstr>
      <vt:lpstr>Activity</vt:lpstr>
      <vt:lpstr>Closing and Evaluation</vt:lpstr>
      <vt:lpstr>Warning</vt:lpstr>
      <vt:lpstr>Disclaimer</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Releases – Recognition, Health Effects, and Reporting  Hybrid Course</dc:title>
  <dc:creator>Tim Hilbert</dc:creator>
  <cp:lastModifiedBy>Hilbert, Timothy (hilbertj)</cp:lastModifiedBy>
  <cp:revision>45</cp:revision>
  <dcterms:created xsi:type="dcterms:W3CDTF">2022-01-25T15:43:19Z</dcterms:created>
  <dcterms:modified xsi:type="dcterms:W3CDTF">2023-05-10T12:50:38Z</dcterms:modified>
</cp:coreProperties>
</file>