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6" r:id="rId4"/>
  </p:sldMasterIdLst>
  <p:notesMasterIdLst>
    <p:notesMasterId r:id="rId65"/>
  </p:notesMasterIdLst>
  <p:sldIdLst>
    <p:sldId id="256" r:id="rId5"/>
    <p:sldId id="257" r:id="rId6"/>
    <p:sldId id="258" r:id="rId7"/>
    <p:sldId id="259" r:id="rId8"/>
    <p:sldId id="260" r:id="rId9"/>
    <p:sldId id="261" r:id="rId10"/>
    <p:sldId id="262" r:id="rId11"/>
    <p:sldId id="263" r:id="rId12"/>
    <p:sldId id="264" r:id="rId13"/>
    <p:sldId id="265" r:id="rId14"/>
    <p:sldId id="315" r:id="rId15"/>
    <p:sldId id="267" r:id="rId16"/>
    <p:sldId id="268" r:id="rId17"/>
    <p:sldId id="269" r:id="rId18"/>
    <p:sldId id="317" r:id="rId19"/>
    <p:sldId id="318" r:id="rId20"/>
    <p:sldId id="272" r:id="rId21"/>
    <p:sldId id="321" r:id="rId22"/>
    <p:sldId id="322" r:id="rId23"/>
    <p:sldId id="273" r:id="rId24"/>
    <p:sldId id="274" r:id="rId25"/>
    <p:sldId id="275" r:id="rId26"/>
    <p:sldId id="323"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316"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20" r:id="rId59"/>
    <p:sldId id="309" r:id="rId60"/>
    <p:sldId id="310" r:id="rId61"/>
    <p:sldId id="311" r:id="rId62"/>
    <p:sldId id="312" r:id="rId63"/>
    <p:sldId id="313" r:id="rId6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4" clrIdx="0"/>
  <p:cmAuthor id="1" name="Valetta Watson" initials="" lastIdx="3" clrIdx="1"/>
  <p:cmAuthor id="2" name="Peter Raynor" initials="PR" lastIdx="18"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8C0D67-DDCB-4775-A177-2E9779090FBE}" v="1919" dt="2023-04-28T05:30:15.148"/>
    <p1510:client id="{41D2C577-B28F-4D27-9440-78E5A79C98D4}" v="4193" dt="2023-04-29T03:27:01.113"/>
    <p1510:client id="{97BA1989-A44F-4407-A235-AD0DDECEEC0B}" v="5071" dt="2023-04-13T17:59:53.2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7" autoAdjust="0"/>
    <p:restoredTop sz="86441" autoAdjust="0"/>
  </p:normalViewPr>
  <p:slideViewPr>
    <p:cSldViewPr snapToGrid="0">
      <p:cViewPr varScale="1">
        <p:scale>
          <a:sx n="95" d="100"/>
          <a:sy n="95" d="100"/>
        </p:scale>
        <p:origin x="978" y="96"/>
      </p:cViewPr>
      <p:guideLst>
        <p:guide orient="horz" pos="2160"/>
        <p:guide pos="2880"/>
      </p:guideLst>
    </p:cSldViewPr>
  </p:slideViewPr>
  <p:outlineViewPr>
    <p:cViewPr>
      <p:scale>
        <a:sx n="33" d="100"/>
        <a:sy n="33" d="100"/>
      </p:scale>
      <p:origin x="0" y="-17208"/>
    </p:cViewPr>
  </p:outlineViewPr>
  <p:notesTextViewPr>
    <p:cViewPr>
      <p:scale>
        <a:sx n="1" d="1"/>
        <a:sy n="1" d="1"/>
      </p:scale>
      <p:origin x="0" y="0"/>
    </p:cViewPr>
  </p:notesTextViewPr>
  <p:sorterViewPr>
    <p:cViewPr>
      <p:scale>
        <a:sx n="100" d="100"/>
        <a:sy n="100" d="100"/>
      </p:scale>
      <p:origin x="0" y="-776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77058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394328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9386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4495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dirty="0"/>
              <a:t>No espere hasta una emergencia para comprar </a:t>
            </a:r>
            <a:r>
              <a:rPr lang="es-ES" b="1" dirty="0"/>
              <a:t>suministros básicos.  SEA PROACTIVO - "LOS PRIMEROS 72 ESTÁN SOBRE USTED“</a:t>
            </a:r>
          </a:p>
          <a:p>
            <a:pPr marL="0" lvl="0" indent="0" algn="l" rtl="0">
              <a:spcBef>
                <a:spcPts val="0"/>
              </a:spcBef>
              <a:spcAft>
                <a:spcPts val="0"/>
              </a:spcAft>
              <a:buNone/>
            </a:pPr>
            <a:r>
              <a:rPr lang="es-ES" b="1" dirty="0"/>
              <a:t>"Las tiendas de comestibles comienzan a vender agua, leche y pan, y las tiendas de suministros tenían dificultades para abastecerse de baterías. "Home </a:t>
            </a:r>
            <a:r>
              <a:rPr lang="es-ES" b="1" dirty="0" err="1"/>
              <a:t>Depot</a:t>
            </a:r>
            <a:r>
              <a:rPr lang="es-ES" b="1" dirty="0"/>
              <a:t>... se quedó sin agua, madera contrachapada, generadores, linternas, propano, baterías y bidones de gasolina de cinco galones".</a:t>
            </a:r>
            <a:endParaRPr b="1" dirty="0"/>
          </a:p>
        </p:txBody>
      </p:sp>
      <p:sp>
        <p:nvSpPr>
          <p:cNvPr id="217" name="Google Shape;21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96" name="Google Shape;296;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238775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403" name="Google Shape;403;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413" name="Google Shape;413;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 name="Google Shape;467;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0" name="Google Shape;490;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6" name="Google Shape;496;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1" name="Google Shape;501;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36981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7" name="Google Shape;507;p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p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5" name="Google Shape;525;p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p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9" name="Google Shape;539;p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2"/>
              </a:buClr>
              <a:buSzPts val="5400"/>
              <a:buFont typeface="Calibri"/>
              <a:buNone/>
              <a:defRPr sz="5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685800" y="3505200"/>
            <a:ext cx="6400800" cy="1143000"/>
          </a:xfrm>
          <a:prstGeom prst="rect">
            <a:avLst/>
          </a:prstGeom>
          <a:noFill/>
          <a:ln>
            <a:noFill/>
          </a:ln>
        </p:spPr>
        <p:txBody>
          <a:bodyPr spcFirstLastPara="1" wrap="square" lIns="91425" tIns="45700" rIns="91425" bIns="45700" anchor="t" anchorCtr="0"/>
          <a:lstStyle>
            <a:lvl1pPr lvl="0" algn="l">
              <a:spcBef>
                <a:spcPts val="480"/>
              </a:spcBef>
              <a:spcAft>
                <a:spcPts val="0"/>
              </a:spcAft>
              <a:buSzPts val="2040"/>
              <a:buNone/>
              <a:defRPr>
                <a:solidFill>
                  <a:srgbClr val="3F3F3F"/>
                </a:solidFill>
              </a:defRPr>
            </a:lvl1pPr>
            <a:lvl2pPr lvl="1" algn="ctr">
              <a:spcBef>
                <a:spcPts val="400"/>
              </a:spcBef>
              <a:spcAft>
                <a:spcPts val="0"/>
              </a:spcAft>
              <a:buSzPts val="1700"/>
              <a:buNone/>
              <a:defRPr>
                <a:solidFill>
                  <a:srgbClr val="888888"/>
                </a:solidFill>
              </a:defRPr>
            </a:lvl2pPr>
            <a:lvl3pPr lvl="2" algn="ctr">
              <a:spcBef>
                <a:spcPts val="360"/>
              </a:spcBef>
              <a:spcAft>
                <a:spcPts val="0"/>
              </a:spcAft>
              <a:buSzPts val="1620"/>
              <a:buNone/>
              <a:defRPr>
                <a:solidFill>
                  <a:srgbClr val="888888"/>
                </a:solidFill>
              </a:defRPr>
            </a:lvl3pPr>
            <a:lvl4pPr lvl="3" algn="ctr">
              <a:spcBef>
                <a:spcPts val="320"/>
              </a:spcBef>
              <a:spcAft>
                <a:spcPts val="0"/>
              </a:spcAft>
              <a:buSzPts val="1600"/>
              <a:buNone/>
              <a:defRPr>
                <a:solidFill>
                  <a:srgbClr val="888888"/>
                </a:solidFill>
              </a:defRPr>
            </a:lvl4pPr>
            <a:lvl5pPr lvl="4" algn="ctr">
              <a:spcBef>
                <a:spcPts val="280"/>
              </a:spcBef>
              <a:spcAft>
                <a:spcPts val="0"/>
              </a:spcAft>
              <a:buSzPts val="1400"/>
              <a:buNone/>
              <a:defRPr>
                <a:solidFill>
                  <a:srgbClr val="888888"/>
                </a:solidFill>
              </a:defRPr>
            </a:lvl5pPr>
            <a:lvl6pPr lvl="5" algn="ctr">
              <a:spcBef>
                <a:spcPts val="260"/>
              </a:spcBef>
              <a:spcAft>
                <a:spcPts val="0"/>
              </a:spcAft>
              <a:buSzPts val="1300"/>
              <a:buNone/>
              <a:defRPr>
                <a:solidFill>
                  <a:srgbClr val="888888"/>
                </a:solidFill>
              </a:defRPr>
            </a:lvl6pPr>
            <a:lvl7pPr lvl="6" algn="ctr">
              <a:spcBef>
                <a:spcPts val="260"/>
              </a:spcBef>
              <a:spcAft>
                <a:spcPts val="0"/>
              </a:spcAft>
              <a:buSzPts val="1300"/>
              <a:buNone/>
              <a:defRPr>
                <a:solidFill>
                  <a:srgbClr val="888888"/>
                </a:solidFill>
              </a:defRPr>
            </a:lvl7pPr>
            <a:lvl8pPr lvl="7" algn="ctr">
              <a:spcBef>
                <a:spcPts val="260"/>
              </a:spcBef>
              <a:spcAft>
                <a:spcPts val="0"/>
              </a:spcAft>
              <a:buSzPts val="1300"/>
              <a:buNone/>
              <a:defRPr>
                <a:solidFill>
                  <a:srgbClr val="888888"/>
                </a:solidFill>
              </a:defRPr>
            </a:lvl8pPr>
            <a:lvl9pPr lvl="8" algn="ctr">
              <a:spcBef>
                <a:spcPts val="260"/>
              </a:spcBef>
              <a:spcAft>
                <a:spcPts val="0"/>
              </a:spcAft>
              <a:buSzPts val="1300"/>
              <a:buNone/>
              <a:defRPr>
                <a:solidFill>
                  <a:srgbClr val="888888"/>
                </a:solidFill>
              </a:defRPr>
            </a:lvl9pPr>
          </a:lstStyle>
          <a:p>
            <a:endParaRPr/>
          </a:p>
        </p:txBody>
      </p:sp>
      <p:cxnSp>
        <p:nvCxnSpPr>
          <p:cNvPr id="19" name="Google Shape;19;p2"/>
          <p:cNvCxnSpPr/>
          <p:nvPr/>
        </p:nvCxnSpPr>
        <p:spPr>
          <a:xfrm>
            <a:off x="685800" y="3398520"/>
            <a:ext cx="784860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457200" y="1600200"/>
            <a:ext cx="8229600" cy="4724400"/>
          </a:xfrm>
          <a:prstGeom prst="rect">
            <a:avLst/>
          </a:prstGeom>
          <a:noFill/>
          <a:ln>
            <a:noFill/>
          </a:ln>
        </p:spPr>
        <p:txBody>
          <a:bodyPr spcFirstLastPara="1" wrap="square" lIns="91425" tIns="45700" rIns="91425" bIns="45700" anchor="t" anchorCtr="0"/>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3" name="Google Shape;23;p3"/>
          <p:cNvSpPr txBox="1">
            <a:spLocks noGrp="1"/>
          </p:cNvSpPr>
          <p:nvPr>
            <p:ph type="ftr" idx="11"/>
          </p:nvPr>
        </p:nvSpPr>
        <p:spPr>
          <a:xfrm>
            <a:off x="457200" y="6324600"/>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4572000" y="6324600"/>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57200" y="6324600"/>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4572000" y="6324600"/>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457200" y="1673352"/>
            <a:ext cx="4038600" cy="4718304"/>
          </a:xfrm>
          <a:prstGeom prst="rect">
            <a:avLst/>
          </a:prstGeom>
          <a:noFill/>
          <a:ln>
            <a:noFill/>
          </a:ln>
        </p:spPr>
        <p:txBody>
          <a:bodyPr spcFirstLastPara="1" wrap="square" lIns="91425" tIns="45700" rIns="91425" bIns="45700" anchor="t" anchorCtr="0"/>
          <a:lstStyle>
            <a:lvl1pPr marL="457200" lvl="0" indent="-379730" algn="l">
              <a:spcBef>
                <a:spcPts val="560"/>
              </a:spcBef>
              <a:spcAft>
                <a:spcPts val="0"/>
              </a:spcAft>
              <a:buSzPts val="2380"/>
              <a:buChar char="•"/>
              <a:defRPr sz="2800"/>
            </a:lvl1pPr>
            <a:lvl2pPr marL="914400" lvl="1" indent="-358140" algn="l">
              <a:spcBef>
                <a:spcPts val="480"/>
              </a:spcBef>
              <a:spcAft>
                <a:spcPts val="0"/>
              </a:spcAft>
              <a:buSzPts val="2040"/>
              <a:buChar char="•"/>
              <a:defRPr sz="2400"/>
            </a:lvl2pPr>
            <a:lvl3pPr marL="1371600" lvl="2" indent="-342900" algn="l">
              <a:spcBef>
                <a:spcPts val="400"/>
              </a:spcBef>
              <a:spcAft>
                <a:spcPts val="0"/>
              </a:spcAft>
              <a:buSzPts val="18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32" name="Google Shape;32;p5"/>
          <p:cNvSpPr txBox="1">
            <a:spLocks noGrp="1"/>
          </p:cNvSpPr>
          <p:nvPr>
            <p:ph type="body" idx="2"/>
          </p:nvPr>
        </p:nvSpPr>
        <p:spPr>
          <a:xfrm>
            <a:off x="4648200" y="1673352"/>
            <a:ext cx="4038600" cy="4718304"/>
          </a:xfrm>
          <a:prstGeom prst="rect">
            <a:avLst/>
          </a:prstGeom>
          <a:noFill/>
          <a:ln>
            <a:noFill/>
          </a:ln>
        </p:spPr>
        <p:txBody>
          <a:bodyPr spcFirstLastPara="1" wrap="square" lIns="91425" tIns="45700" rIns="91425" bIns="45700" anchor="t" anchorCtr="0"/>
          <a:lstStyle>
            <a:lvl1pPr marL="457200" lvl="0" indent="-379730" algn="l">
              <a:spcBef>
                <a:spcPts val="560"/>
              </a:spcBef>
              <a:spcAft>
                <a:spcPts val="0"/>
              </a:spcAft>
              <a:buSzPts val="2380"/>
              <a:buChar char="•"/>
              <a:defRPr sz="2800"/>
            </a:lvl1pPr>
            <a:lvl2pPr marL="914400" lvl="1" indent="-358140" algn="l">
              <a:spcBef>
                <a:spcPts val="480"/>
              </a:spcBef>
              <a:spcAft>
                <a:spcPts val="0"/>
              </a:spcAft>
              <a:buSzPts val="2040"/>
              <a:buChar char="•"/>
              <a:defRPr sz="2400"/>
            </a:lvl2pPr>
            <a:lvl3pPr marL="1371600" lvl="2" indent="-342900" algn="l">
              <a:spcBef>
                <a:spcPts val="400"/>
              </a:spcBef>
              <a:spcAft>
                <a:spcPts val="0"/>
              </a:spcAft>
              <a:buSzPts val="18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33" name="Google Shape;33;p5"/>
          <p:cNvSpPr txBox="1">
            <a:spLocks noGrp="1"/>
          </p:cNvSpPr>
          <p:nvPr>
            <p:ph type="ftr" idx="11"/>
          </p:nvPr>
        </p:nvSpPr>
        <p:spPr>
          <a:xfrm>
            <a:off x="457200" y="6324600"/>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4572000" y="6324600"/>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2"/>
              </a:buClr>
              <a:buSzPts val="4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457200" y="1676400"/>
            <a:ext cx="3931920" cy="639762"/>
          </a:xfrm>
          <a:prstGeom prst="rect">
            <a:avLst/>
          </a:prstGeom>
          <a:noFill/>
          <a:ln>
            <a:noFill/>
          </a:ln>
        </p:spPr>
        <p:txBody>
          <a:bodyPr spcFirstLastPara="1" wrap="square" lIns="91425" tIns="45700" rIns="91425" bIns="45700" anchor="ctr" anchorCtr="0"/>
          <a:lstStyle>
            <a:lvl1pPr marL="457200" lvl="0" indent="-228600" algn="ctr">
              <a:spcBef>
                <a:spcPts val="400"/>
              </a:spcBef>
              <a:spcAft>
                <a:spcPts val="0"/>
              </a:spcAft>
              <a:buSzPts val="1700"/>
              <a:buNone/>
              <a:defRPr sz="2000" b="0">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38" name="Google Shape;38;p6"/>
          <p:cNvSpPr txBox="1">
            <a:spLocks noGrp="1"/>
          </p:cNvSpPr>
          <p:nvPr>
            <p:ph type="body" idx="2"/>
          </p:nvPr>
        </p:nvSpPr>
        <p:spPr>
          <a:xfrm>
            <a:off x="457200" y="2438400"/>
            <a:ext cx="3931920" cy="3951288"/>
          </a:xfrm>
          <a:prstGeom prst="rect">
            <a:avLst/>
          </a:prstGeom>
          <a:noFill/>
          <a:ln>
            <a:noFill/>
          </a:ln>
        </p:spPr>
        <p:txBody>
          <a:bodyPr spcFirstLastPara="1" wrap="square" lIns="91425" tIns="45700" rIns="91425" bIns="45700" anchor="t" anchorCtr="0"/>
          <a:lstStyle>
            <a:lvl1pPr marL="457200" lvl="0" indent="-358140" algn="l">
              <a:spcBef>
                <a:spcPts val="480"/>
              </a:spcBef>
              <a:spcAft>
                <a:spcPts val="0"/>
              </a:spcAft>
              <a:buSzPts val="2040"/>
              <a:buChar char="•"/>
              <a:defRPr sz="2400"/>
            </a:lvl1pPr>
            <a:lvl2pPr marL="914400" lvl="1" indent="-336550" algn="l">
              <a:spcBef>
                <a:spcPts val="400"/>
              </a:spcBef>
              <a:spcAft>
                <a:spcPts val="0"/>
              </a:spcAft>
              <a:buSzPts val="1700"/>
              <a:buChar char="•"/>
              <a:defRPr sz="2000"/>
            </a:lvl2pPr>
            <a:lvl3pPr marL="1371600" lvl="2" indent="-331469" algn="l">
              <a:spcBef>
                <a:spcPts val="360"/>
              </a:spcBef>
              <a:spcAft>
                <a:spcPts val="0"/>
              </a:spcAft>
              <a:buSzPts val="162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39" name="Google Shape;39;p6"/>
          <p:cNvSpPr txBox="1">
            <a:spLocks noGrp="1"/>
          </p:cNvSpPr>
          <p:nvPr>
            <p:ph type="body" idx="3"/>
          </p:nvPr>
        </p:nvSpPr>
        <p:spPr>
          <a:xfrm>
            <a:off x="4754880" y="1676400"/>
            <a:ext cx="3931920" cy="639762"/>
          </a:xfrm>
          <a:prstGeom prst="rect">
            <a:avLst/>
          </a:prstGeom>
          <a:noFill/>
          <a:ln>
            <a:noFill/>
          </a:ln>
        </p:spPr>
        <p:txBody>
          <a:bodyPr spcFirstLastPara="1" wrap="square" lIns="91425" tIns="45700" rIns="91425" bIns="45700" anchor="ctr" anchorCtr="0"/>
          <a:lstStyle>
            <a:lvl1pPr marL="457200" lvl="0" indent="-228600" algn="ctr">
              <a:spcBef>
                <a:spcPts val="400"/>
              </a:spcBef>
              <a:spcAft>
                <a:spcPts val="0"/>
              </a:spcAft>
              <a:buSzPts val="1700"/>
              <a:buNone/>
              <a:defRPr sz="2000" b="0">
                <a:solidFill>
                  <a:schemeClr val="dk2"/>
                </a:solidFill>
                <a:latin typeface="Calibri"/>
                <a:ea typeface="Calibri"/>
                <a:cs typeface="Calibri"/>
                <a:sym typeface="Calibri"/>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0" name="Google Shape;40;p6"/>
          <p:cNvSpPr txBox="1">
            <a:spLocks noGrp="1"/>
          </p:cNvSpPr>
          <p:nvPr>
            <p:ph type="body" idx="4"/>
          </p:nvPr>
        </p:nvSpPr>
        <p:spPr>
          <a:xfrm>
            <a:off x="4754880" y="2438400"/>
            <a:ext cx="3931920" cy="3951288"/>
          </a:xfrm>
          <a:prstGeom prst="rect">
            <a:avLst/>
          </a:prstGeom>
          <a:noFill/>
          <a:ln>
            <a:noFill/>
          </a:ln>
        </p:spPr>
        <p:txBody>
          <a:bodyPr spcFirstLastPara="1" wrap="square" lIns="91425" tIns="45700" rIns="91425" bIns="45700" anchor="t" anchorCtr="0"/>
          <a:lstStyle>
            <a:lvl1pPr marL="457200" lvl="0" indent="-358140" algn="l">
              <a:spcBef>
                <a:spcPts val="480"/>
              </a:spcBef>
              <a:spcAft>
                <a:spcPts val="0"/>
              </a:spcAft>
              <a:buSzPts val="2040"/>
              <a:buChar char="•"/>
              <a:defRPr sz="2400"/>
            </a:lvl1pPr>
            <a:lvl2pPr marL="914400" lvl="1" indent="-336550" algn="l">
              <a:spcBef>
                <a:spcPts val="400"/>
              </a:spcBef>
              <a:spcAft>
                <a:spcPts val="0"/>
              </a:spcAft>
              <a:buSzPts val="1700"/>
              <a:buChar char="•"/>
              <a:defRPr sz="2000"/>
            </a:lvl2pPr>
            <a:lvl3pPr marL="1371600" lvl="2" indent="-331469" algn="l">
              <a:spcBef>
                <a:spcPts val="360"/>
              </a:spcBef>
              <a:spcAft>
                <a:spcPts val="0"/>
              </a:spcAft>
              <a:buSzPts val="162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41" name="Google Shape;41;p6"/>
          <p:cNvSpPr txBox="1">
            <a:spLocks noGrp="1"/>
          </p:cNvSpPr>
          <p:nvPr>
            <p:ph type="ftr" idx="11"/>
          </p:nvPr>
        </p:nvSpPr>
        <p:spPr>
          <a:xfrm>
            <a:off x="457200" y="6324600"/>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4572000" y="6324600"/>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43" name="Google Shape;43;p6"/>
          <p:cNvCxnSpPr/>
          <p:nvPr/>
        </p:nvCxnSpPr>
        <p:spPr>
          <a:xfrm rot="5400000">
            <a:off x="2217817" y="4045823"/>
            <a:ext cx="4709160" cy="794"/>
          </a:xfrm>
          <a:prstGeom prst="straightConnector1">
            <a:avLst/>
          </a:prstGeom>
          <a:noFill/>
          <a:ln w="19050" cap="flat" cmpd="sng">
            <a:solidFill>
              <a:schemeClr val="dk2"/>
            </a:solidFill>
            <a:prstDash val="solid"/>
            <a:round/>
            <a:headEnd type="none" w="sm" len="sm"/>
            <a:tailEnd type="none" w="sm" len="sm"/>
          </a:ln>
        </p:spPr>
      </p:cxnSp>
      <p:pic>
        <p:nvPicPr>
          <p:cNvPr id="44" name="Google Shape;44;p6" descr="MPHD-logo-vertical-reflex-blue-(NEW).png"/>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7010400" y="5486400"/>
            <a:ext cx="1700817" cy="117157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7"/>
          <p:cNvSpPr txBox="1">
            <a:spLocks noGrp="1"/>
          </p:cNvSpPr>
          <p:nvPr>
            <p:ph type="ftr" idx="11"/>
          </p:nvPr>
        </p:nvSpPr>
        <p:spPr>
          <a:xfrm>
            <a:off x="457200" y="6324600"/>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sldNum" idx="12"/>
          </p:nvPr>
        </p:nvSpPr>
        <p:spPr>
          <a:xfrm>
            <a:off x="4572000" y="6324600"/>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457200" y="792080"/>
            <a:ext cx="2139696" cy="1261872"/>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2"/>
              </a:buClr>
              <a:buSzPts val="2400"/>
              <a:buFont typeface="Calibri"/>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8"/>
          <p:cNvSpPr txBox="1">
            <a:spLocks noGrp="1"/>
          </p:cNvSpPr>
          <p:nvPr>
            <p:ph type="body" idx="1"/>
          </p:nvPr>
        </p:nvSpPr>
        <p:spPr>
          <a:xfrm>
            <a:off x="2971800" y="792080"/>
            <a:ext cx="5715000" cy="5577840"/>
          </a:xfrm>
          <a:prstGeom prst="rect">
            <a:avLst/>
          </a:prstGeom>
          <a:noFill/>
          <a:ln>
            <a:noFill/>
          </a:ln>
        </p:spPr>
        <p:txBody>
          <a:bodyPr spcFirstLastPara="1" wrap="square" lIns="91425" tIns="45700" rIns="91425" bIns="45700" anchor="t" anchorCtr="0"/>
          <a:lstStyle>
            <a:lvl1pPr marL="457200" lvl="0" indent="-401320" algn="l">
              <a:spcBef>
                <a:spcPts val="640"/>
              </a:spcBef>
              <a:spcAft>
                <a:spcPts val="0"/>
              </a:spcAft>
              <a:buSzPts val="2720"/>
              <a:buChar char="•"/>
              <a:defRPr sz="3200"/>
            </a:lvl1pPr>
            <a:lvl2pPr marL="914400" lvl="1" indent="-379730" algn="l">
              <a:spcBef>
                <a:spcPts val="560"/>
              </a:spcBef>
              <a:spcAft>
                <a:spcPts val="0"/>
              </a:spcAft>
              <a:buSzPts val="2380"/>
              <a:buChar char="•"/>
              <a:defRPr sz="2800"/>
            </a:lvl2pPr>
            <a:lvl3pPr marL="1371600" lvl="2" indent="-365760" algn="l">
              <a:spcBef>
                <a:spcPts val="480"/>
              </a:spcBef>
              <a:spcAft>
                <a:spcPts val="0"/>
              </a:spcAft>
              <a:buSzPts val="216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51" name="Google Shape;51;p8"/>
          <p:cNvSpPr txBox="1">
            <a:spLocks noGrp="1"/>
          </p:cNvSpPr>
          <p:nvPr>
            <p:ph type="body" idx="2"/>
          </p:nvPr>
        </p:nvSpPr>
        <p:spPr>
          <a:xfrm>
            <a:off x="457201" y="2130552"/>
            <a:ext cx="2139696" cy="4243615"/>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SzPts val="119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52" name="Google Shape;52;p8"/>
          <p:cNvSpPr txBox="1">
            <a:spLocks noGrp="1"/>
          </p:cNvSpPr>
          <p:nvPr>
            <p:ph type="ftr" idx="11"/>
          </p:nvPr>
        </p:nvSpPr>
        <p:spPr>
          <a:xfrm>
            <a:off x="457200" y="6324600"/>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4572000" y="6324600"/>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54" name="Google Shape;54;p8"/>
          <p:cNvCxnSpPr/>
          <p:nvPr/>
        </p:nvCxnSpPr>
        <p:spPr>
          <a:xfrm rot="5400000">
            <a:off x="-13116" y="3580206"/>
            <a:ext cx="5577840" cy="1588"/>
          </a:xfrm>
          <a:prstGeom prst="straightConnector1">
            <a:avLst/>
          </a:prstGeom>
          <a:noFill/>
          <a:ln w="19050" cap="flat" cmpd="sng">
            <a:solidFill>
              <a:schemeClr val="dk2"/>
            </a:solidFill>
            <a:prstDash val="solid"/>
            <a:round/>
            <a:headEnd type="none" w="sm" len="sm"/>
            <a:tailEnd type="none" w="sm" len="sm"/>
          </a:ln>
        </p:spPr>
      </p:cxnSp>
      <p:pic>
        <p:nvPicPr>
          <p:cNvPr id="55" name="Google Shape;55;p8" descr="MPHD-logo-vertical-reflex-blue-(NEW).png"/>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7010400" y="5486400"/>
            <a:ext cx="1700817" cy="117157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457200" y="792480"/>
            <a:ext cx="2142680" cy="126492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2"/>
              </a:buClr>
              <a:buSzPts val="2400"/>
              <a:buFont typeface="Calibri"/>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9"/>
          <p:cNvSpPr>
            <a:spLocks noGrp="1"/>
          </p:cNvSpPr>
          <p:nvPr>
            <p:ph type="pic" idx="2"/>
          </p:nvPr>
        </p:nvSpPr>
        <p:spPr>
          <a:xfrm>
            <a:off x="2858610" y="838201"/>
            <a:ext cx="5904390" cy="5500456"/>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823"/>
              </a:srgbClr>
            </a:outerShdw>
          </a:effectLst>
        </p:spPr>
        <p:txBody>
          <a:bodyPr spcFirstLastPara="1" wrap="square" lIns="91425" tIns="45700" rIns="91425" bIns="45700" anchor="t" anchorCtr="0"/>
          <a:lstStyle>
            <a:lvl1pPr marR="0" lvl="0" algn="l" rtl="0">
              <a:spcBef>
                <a:spcPts val="640"/>
              </a:spcBef>
              <a:spcAft>
                <a:spcPts val="0"/>
              </a:spcAft>
              <a:buClr>
                <a:schemeClr val="accent1"/>
              </a:buClr>
              <a:buSzPts val="272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accent1"/>
              </a:buClr>
              <a:buSzPts val="238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accent1"/>
              </a:buClr>
              <a:buSzPts val="216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body" idx="1"/>
          </p:nvPr>
        </p:nvSpPr>
        <p:spPr>
          <a:xfrm>
            <a:off x="457200" y="2133600"/>
            <a:ext cx="2139696" cy="4242816"/>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SzPts val="119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60" name="Google Shape;60;p9"/>
          <p:cNvSpPr txBox="1">
            <a:spLocks noGrp="1"/>
          </p:cNvSpPr>
          <p:nvPr>
            <p:ph type="ftr" idx="11"/>
          </p:nvPr>
        </p:nvSpPr>
        <p:spPr>
          <a:xfrm>
            <a:off x="381000" y="6324600"/>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4572000" y="6324600"/>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220786"/>
            <a:ext cx="9144000" cy="228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1"/>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000"/>
              <a:buFont typeface="Calibri"/>
              <a:buNone/>
              <a:defRPr sz="4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457200" y="1600200"/>
            <a:ext cx="8229600" cy="4724400"/>
          </a:xfrm>
          <a:prstGeom prst="rect">
            <a:avLst/>
          </a:prstGeom>
          <a:noFill/>
          <a:ln>
            <a:noFill/>
          </a:ln>
        </p:spPr>
        <p:txBody>
          <a:bodyPr spcFirstLastPara="1" wrap="square" lIns="91425" tIns="45700" rIns="91425" bIns="45700" anchor="t" anchorCtr="0"/>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Calibri"/>
                <a:ea typeface="Calibri"/>
                <a:cs typeface="Calibri"/>
                <a:sym typeface="Calibri"/>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Calibri"/>
                <a:ea typeface="Calibri"/>
                <a:cs typeface="Calibri"/>
                <a:sym typeface="Calibri"/>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1150" algn="l" rtl="0">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6pPr>
            <a:lvl7pPr marL="3200400" marR="0" lvl="6" indent="-311150" algn="l" rtl="0">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7pPr>
            <a:lvl8pPr marL="3657600" marR="0" lvl="7" indent="-311150" algn="l" rtl="0">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8pPr>
            <a:lvl9pPr marL="4114800" marR="0" lvl="8" indent="-311150" algn="l" rtl="0">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9pPr>
          </a:lstStyle>
          <a:p>
            <a:endParaRPr/>
          </a:p>
        </p:txBody>
      </p:sp>
      <p:sp>
        <p:nvSpPr>
          <p:cNvPr id="13" name="Google Shape;13;p1"/>
          <p:cNvSpPr/>
          <p:nvPr/>
        </p:nvSpPr>
        <p:spPr>
          <a:xfrm>
            <a:off x="0" y="0"/>
            <a:ext cx="9144000" cy="3657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4;p1"/>
          <p:cNvSpPr txBox="1">
            <a:spLocks noGrp="1"/>
          </p:cNvSpPr>
          <p:nvPr>
            <p:ph type="ftr" idx="11"/>
          </p:nvPr>
        </p:nvSpPr>
        <p:spPr>
          <a:xfrm>
            <a:off x="457200" y="6324600"/>
            <a:ext cx="4114800" cy="32918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sldNum" idx="12"/>
          </p:nvPr>
        </p:nvSpPr>
        <p:spPr>
          <a:xfrm>
            <a:off x="4572000" y="6324600"/>
            <a:ext cx="10668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chemeClr val="dk2"/>
                </a:solidFill>
                <a:latin typeface="Calibri"/>
                <a:ea typeface="Calibri"/>
                <a:cs typeface="Calibri"/>
                <a:sym typeface="Calibri"/>
              </a:defRPr>
            </a:lvl1pPr>
            <a:lvl2pPr marL="0" marR="0" lvl="1" indent="0" algn="l" rtl="0">
              <a:spcBef>
                <a:spcPts val="0"/>
              </a:spcBef>
              <a:buNone/>
              <a:defRPr sz="1400" b="1" i="0" u="none" strike="noStrike" cap="none">
                <a:solidFill>
                  <a:schemeClr val="dk2"/>
                </a:solidFill>
                <a:latin typeface="Calibri"/>
                <a:ea typeface="Calibri"/>
                <a:cs typeface="Calibri"/>
                <a:sym typeface="Calibri"/>
              </a:defRPr>
            </a:lvl2pPr>
            <a:lvl3pPr marL="0" marR="0" lvl="2" indent="0" algn="l" rtl="0">
              <a:spcBef>
                <a:spcPts val="0"/>
              </a:spcBef>
              <a:buNone/>
              <a:defRPr sz="1400" b="1" i="0" u="none" strike="noStrike" cap="none">
                <a:solidFill>
                  <a:schemeClr val="dk2"/>
                </a:solidFill>
                <a:latin typeface="Calibri"/>
                <a:ea typeface="Calibri"/>
                <a:cs typeface="Calibri"/>
                <a:sym typeface="Calibri"/>
              </a:defRPr>
            </a:lvl3pPr>
            <a:lvl4pPr marL="0" marR="0" lvl="3" indent="0" algn="l" rtl="0">
              <a:spcBef>
                <a:spcPts val="0"/>
              </a:spcBef>
              <a:buNone/>
              <a:defRPr sz="1400" b="1" i="0" u="none" strike="noStrike" cap="none">
                <a:solidFill>
                  <a:schemeClr val="dk2"/>
                </a:solidFill>
                <a:latin typeface="Calibri"/>
                <a:ea typeface="Calibri"/>
                <a:cs typeface="Calibri"/>
                <a:sym typeface="Calibri"/>
              </a:defRPr>
            </a:lvl4pPr>
            <a:lvl5pPr marL="0" marR="0" lvl="4" indent="0" algn="l" rtl="0">
              <a:spcBef>
                <a:spcPts val="0"/>
              </a:spcBef>
              <a:buNone/>
              <a:defRPr sz="1400" b="1" i="0" u="none" strike="noStrike" cap="none">
                <a:solidFill>
                  <a:schemeClr val="dk2"/>
                </a:solidFill>
                <a:latin typeface="Calibri"/>
                <a:ea typeface="Calibri"/>
                <a:cs typeface="Calibri"/>
                <a:sym typeface="Calibri"/>
              </a:defRPr>
            </a:lvl5pPr>
            <a:lvl6pPr marL="0" marR="0" lvl="5" indent="0" algn="l" rtl="0">
              <a:spcBef>
                <a:spcPts val="0"/>
              </a:spcBef>
              <a:buNone/>
              <a:defRPr sz="1400" b="1" i="0" u="none" strike="noStrike" cap="none">
                <a:solidFill>
                  <a:schemeClr val="dk2"/>
                </a:solidFill>
                <a:latin typeface="Calibri"/>
                <a:ea typeface="Calibri"/>
                <a:cs typeface="Calibri"/>
                <a:sym typeface="Calibri"/>
              </a:defRPr>
            </a:lvl6pPr>
            <a:lvl7pPr marL="0" marR="0" lvl="6" indent="0" algn="l" rtl="0">
              <a:spcBef>
                <a:spcPts val="0"/>
              </a:spcBef>
              <a:buNone/>
              <a:defRPr sz="1400" b="1" i="0" u="none" strike="noStrike" cap="none">
                <a:solidFill>
                  <a:schemeClr val="dk2"/>
                </a:solidFill>
                <a:latin typeface="Calibri"/>
                <a:ea typeface="Calibri"/>
                <a:cs typeface="Calibri"/>
                <a:sym typeface="Calibri"/>
              </a:defRPr>
            </a:lvl7pPr>
            <a:lvl8pPr marL="0" marR="0" lvl="7" indent="0" algn="l" rtl="0">
              <a:spcBef>
                <a:spcPts val="0"/>
              </a:spcBef>
              <a:buNone/>
              <a:defRPr sz="1400" b="1" i="0" u="none" strike="noStrike" cap="none">
                <a:solidFill>
                  <a:schemeClr val="dk2"/>
                </a:solidFill>
                <a:latin typeface="Calibri"/>
                <a:ea typeface="Calibri"/>
                <a:cs typeface="Calibri"/>
                <a:sym typeface="Calibri"/>
              </a:defRPr>
            </a:lvl8pPr>
            <a:lvl9pPr marL="0" marR="0" lvl="8" indent="0" algn="l" rtl="0">
              <a:spcBef>
                <a:spcPts val="0"/>
              </a:spcBef>
              <a:buNone/>
              <a:defRPr sz="1400" b="1" i="0" u="none" strike="noStrike" cap="none">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ema.gov/disasters/disaster-declaration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fema.gov/media-library-data/1440449346150-1ff18127345615d8b7e1effb4752b668/Family_Comm_Plan_508_20150820.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ready.gov/make-a-pla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ready.gov/pets"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www.cdc.gov/coronavirus/2019-ncov/faq.html#Preparing-for-an-Outbreak"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smart911.com/" TargetMode="External"/><Relationship Id="rId5" Type="http://schemas.openxmlformats.org/officeDocument/2006/relationships/image" Target="../media/image38.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nextdoor.com/" TargetMode="Externa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www.weather.gov/safety/flood-turn-around-dont-drown"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crowdsourcerescue.com/"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s://www.cdc.gov/disasters/cleanup/facts.html" TargetMode="External"/><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hyperlink" Target="https://safeandwell.communityos.org/cms/index.php" TargetMode="External"/><Relationship Id="rId5" Type="http://schemas.openxmlformats.org/officeDocument/2006/relationships/image" Target="../media/image63.png"/><Relationship Id="rId4" Type="http://schemas.openxmlformats.org/officeDocument/2006/relationships/image" Target="../media/image62.png"/></Relationships>
</file>

<file path=ppt/slides/_rels/slide5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0"/>
          <p:cNvSpPr txBox="1">
            <a:spLocks noGrp="1"/>
          </p:cNvSpPr>
          <p:nvPr>
            <p:ph type="ctrTitle"/>
          </p:nvPr>
        </p:nvSpPr>
        <p:spPr>
          <a:xfrm>
            <a:off x="621808" y="1524000"/>
            <a:ext cx="7848600" cy="1546225"/>
          </a:xfrm>
          <a:prstGeom prst="rect">
            <a:avLst/>
          </a:prstGeom>
          <a:noFill/>
          <a:ln>
            <a:noFill/>
          </a:ln>
        </p:spPr>
        <p:txBody>
          <a:bodyPr spcFirstLastPara="1" wrap="square" lIns="91425" tIns="45700" rIns="91425" bIns="45700" anchor="b" anchorCtr="0">
            <a:noAutofit/>
          </a:bodyPr>
          <a:lstStyle/>
          <a:p>
            <a:pPr algn="ctr">
              <a:buSzPts val="4000"/>
            </a:pPr>
            <a:r>
              <a:rPr lang="es-MX" sz="4000" b="1" noProof="0" dirty="0"/>
              <a:t>PREPARACIÓN DE EMERGENCIA FAMILIAR Y COMUNITARIA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9"/>
          <p:cNvSpPr txBox="1">
            <a:spLocks noGrp="1"/>
          </p:cNvSpPr>
          <p:nvPr>
            <p:ph type="title"/>
          </p:nvPr>
        </p:nvSpPr>
        <p:spPr>
          <a:xfrm>
            <a:off x="228600" y="533400"/>
            <a:ext cx="8229600" cy="762000"/>
          </a:xfrm>
          <a:prstGeom prst="rect">
            <a:avLst/>
          </a:prstGeom>
          <a:noFill/>
          <a:ln>
            <a:noFill/>
          </a:ln>
        </p:spPr>
        <p:txBody>
          <a:bodyPr spcFirstLastPara="1" wrap="square" lIns="91425" tIns="45700" rIns="91425" bIns="45700" anchor="ctr" anchorCtr="0">
            <a:noAutofit/>
          </a:bodyPr>
          <a:lstStyle/>
          <a:p>
            <a:pPr algn="ctr">
              <a:buSzPts val="3600"/>
            </a:pPr>
            <a:r>
              <a:rPr lang="es-US" sz="3600" b="1" u="sng" dirty="0"/>
              <a:t>Conoce los Riesgos</a:t>
            </a:r>
            <a:endParaRPr lang="es-US" dirty="0"/>
          </a:p>
        </p:txBody>
      </p:sp>
      <p:sp>
        <p:nvSpPr>
          <p:cNvPr id="151" name="Google Shape;151;p19"/>
          <p:cNvSpPr txBox="1"/>
          <p:nvPr/>
        </p:nvSpPr>
        <p:spPr>
          <a:xfrm>
            <a:off x="95250" y="1845304"/>
            <a:ext cx="8953500" cy="974095"/>
          </a:xfrm>
          <a:prstGeom prst="rect">
            <a:avLst/>
          </a:prstGeom>
          <a:noFill/>
          <a:ln>
            <a:noFill/>
          </a:ln>
        </p:spPr>
        <p:txBody>
          <a:bodyPr spcFirstLastPara="1" wrap="square" lIns="91425" tIns="45700" rIns="91425" bIns="45700" anchor="t" anchorCtr="0">
            <a:noAutofit/>
          </a:bodyPr>
          <a:lstStyle/>
          <a:p>
            <a:pPr algn="ctr"/>
            <a:r>
              <a:rPr lang="es-US" sz="2800" b="1" dirty="0">
                <a:solidFill>
                  <a:schemeClr val="dk1"/>
                </a:solidFill>
                <a:latin typeface="Calibri"/>
                <a:ea typeface="Calibri"/>
                <a:cs typeface="Calibri"/>
                <a:sym typeface="Calibri"/>
              </a:rPr>
              <a:t>¿Cuáles crees son los mayores riesgos donde vives?</a:t>
            </a:r>
            <a:endParaRPr lang="es-US" sz="2800" dirty="0">
              <a:solidFill>
                <a:schemeClr val="dk1"/>
              </a:solidFill>
            </a:endParaRPr>
          </a:p>
        </p:txBody>
      </p:sp>
      <p:pic>
        <p:nvPicPr>
          <p:cNvPr id="2" name="Picture 1" descr="Map of the U.S. states and territor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5671" y="2455747"/>
            <a:ext cx="5830158" cy="441468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7" name="Google Shape;247;p31"/>
          <p:cNvSpPr txBox="1">
            <a:spLocks noGrp="1"/>
          </p:cNvSpPr>
          <p:nvPr>
            <p:ph type="title"/>
          </p:nvPr>
        </p:nvSpPr>
        <p:spPr>
          <a:xfrm>
            <a:off x="0" y="360218"/>
            <a:ext cx="9144000" cy="990600"/>
          </a:xfrm>
          <a:prstGeom prst="rect">
            <a:avLst/>
          </a:prstGeom>
          <a:noFill/>
          <a:ln>
            <a:noFill/>
          </a:ln>
        </p:spPr>
        <p:txBody>
          <a:bodyPr spcFirstLastPara="1" wrap="square" lIns="91425" tIns="45700" rIns="91425" bIns="45700" anchor="ctr" anchorCtr="0">
            <a:noAutofit/>
          </a:bodyPr>
          <a:lstStyle/>
          <a:p>
            <a:pPr algn="ctr">
              <a:buSzPts val="3400"/>
            </a:pPr>
            <a:r>
              <a:rPr lang="es-MX" sz="3000" b="1" u="sng" noProof="0" dirty="0"/>
              <a:t>Evaluación de vulnerabilidad (HVA) para el centro de TN</a:t>
            </a:r>
            <a:endParaRPr lang="es-MX" sz="3000" noProof="0" dirty="0"/>
          </a:p>
        </p:txBody>
      </p:sp>
      <p:sp>
        <p:nvSpPr>
          <p:cNvPr id="3" name="TextBox 2"/>
          <p:cNvSpPr txBox="1"/>
          <p:nvPr/>
        </p:nvSpPr>
        <p:spPr>
          <a:xfrm>
            <a:off x="6266329" y="1350818"/>
            <a:ext cx="2671814" cy="1569660"/>
          </a:xfrm>
          <a:prstGeom prst="rect">
            <a:avLst/>
          </a:prstGeom>
          <a:noFill/>
        </p:spPr>
        <p:txBody>
          <a:bodyPr wrap="square" lIns="91440" tIns="45720" rIns="91440" bIns="45720" rtlCol="0" anchor="t">
            <a:spAutoFit/>
          </a:bodyPr>
          <a:lstStyle/>
          <a:p>
            <a:r>
              <a:rPr lang="en-US" sz="2400" err="1">
                <a:solidFill>
                  <a:srgbClr val="FF0000"/>
                </a:solidFill>
              </a:rPr>
              <a:t>Actualice</a:t>
            </a:r>
            <a:r>
              <a:rPr lang="en-US" sz="2400">
                <a:solidFill>
                  <a:srgbClr val="FF0000"/>
                </a:solidFill>
              </a:rPr>
              <a:t> </a:t>
            </a:r>
            <a:r>
              <a:rPr lang="en-US" sz="2400" err="1">
                <a:solidFill>
                  <a:srgbClr val="FF0000"/>
                </a:solidFill>
              </a:rPr>
              <a:t>el</a:t>
            </a:r>
            <a:r>
              <a:rPr lang="en-US" sz="2400">
                <a:solidFill>
                  <a:srgbClr val="FF0000"/>
                </a:solidFill>
              </a:rPr>
              <a:t> </a:t>
            </a:r>
            <a:r>
              <a:rPr lang="en-US" sz="2400" err="1">
                <a:solidFill>
                  <a:srgbClr val="FF0000"/>
                </a:solidFill>
              </a:rPr>
              <a:t>título</a:t>
            </a:r>
            <a:r>
              <a:rPr lang="en-US" sz="2400">
                <a:solidFill>
                  <a:srgbClr val="FF0000"/>
                </a:solidFill>
              </a:rPr>
              <a:t> y </a:t>
            </a:r>
            <a:r>
              <a:rPr lang="en-US" sz="2400" err="1">
                <a:solidFill>
                  <a:srgbClr val="FF0000"/>
                </a:solidFill>
              </a:rPr>
              <a:t>el</a:t>
            </a:r>
            <a:r>
              <a:rPr lang="en-US" sz="2400">
                <a:solidFill>
                  <a:srgbClr val="FF0000"/>
                </a:solidFill>
              </a:rPr>
              <a:t> </a:t>
            </a:r>
            <a:r>
              <a:rPr lang="en-US" sz="2400" err="1">
                <a:solidFill>
                  <a:srgbClr val="FF0000"/>
                </a:solidFill>
              </a:rPr>
              <a:t>contenido</a:t>
            </a:r>
            <a:r>
              <a:rPr lang="en-US" sz="2400">
                <a:solidFill>
                  <a:srgbClr val="FF0000"/>
                </a:solidFill>
              </a:rPr>
              <a:t> de </a:t>
            </a:r>
            <a:r>
              <a:rPr lang="en-US" sz="2400" err="1">
                <a:solidFill>
                  <a:srgbClr val="FF0000"/>
                </a:solidFill>
              </a:rPr>
              <a:t>esta</a:t>
            </a:r>
            <a:r>
              <a:rPr lang="en-US" sz="2400">
                <a:solidFill>
                  <a:srgbClr val="FF0000"/>
                </a:solidFill>
              </a:rPr>
              <a:t> </a:t>
            </a:r>
            <a:r>
              <a:rPr lang="en-US" sz="2400" err="1">
                <a:solidFill>
                  <a:srgbClr val="FF0000"/>
                </a:solidFill>
              </a:rPr>
              <a:t>diapositiva</a:t>
            </a:r>
            <a:r>
              <a:rPr lang="en-US" sz="2400">
                <a:solidFill>
                  <a:srgbClr val="FF0000"/>
                </a:solidFill>
              </a:rPr>
              <a:t> para </a:t>
            </a:r>
            <a:r>
              <a:rPr lang="en-US" sz="2400" err="1">
                <a:solidFill>
                  <a:srgbClr val="FF0000"/>
                </a:solidFill>
              </a:rPr>
              <a:t>su</a:t>
            </a:r>
            <a:r>
              <a:rPr lang="en-US" sz="2400">
                <a:solidFill>
                  <a:srgbClr val="FF0000"/>
                </a:solidFill>
              </a:rPr>
              <a:t> </a:t>
            </a:r>
            <a:r>
              <a:rPr lang="en-US" sz="2400" err="1">
                <a:solidFill>
                  <a:srgbClr val="FF0000"/>
                </a:solidFill>
              </a:rPr>
              <a:t>área</a:t>
            </a:r>
            <a:r>
              <a:rPr lang="en-US" sz="2400">
                <a:solidFill>
                  <a:srgbClr val="FF0000"/>
                </a:solidFill>
              </a:rPr>
              <a:t> local</a:t>
            </a:r>
          </a:p>
        </p:txBody>
      </p:sp>
      <p:sp>
        <p:nvSpPr>
          <p:cNvPr id="248" name="Google Shape;248;p31"/>
          <p:cNvSpPr txBox="1">
            <a:spLocks noGrp="1"/>
          </p:cNvSpPr>
          <p:nvPr>
            <p:ph type="body" idx="1"/>
          </p:nvPr>
        </p:nvSpPr>
        <p:spPr>
          <a:xfrm>
            <a:off x="141029" y="1551709"/>
            <a:ext cx="5744270" cy="5158153"/>
          </a:xfrm>
          <a:prstGeom prst="rect">
            <a:avLst/>
          </a:prstGeom>
          <a:noFill/>
          <a:ln>
            <a:noFill/>
          </a:ln>
        </p:spPr>
        <p:txBody>
          <a:bodyPr spcFirstLastPara="1" wrap="square" lIns="91425" tIns="45700" rIns="91425" bIns="45700" anchor="t" anchorCtr="0">
            <a:noAutofit/>
          </a:bodyPr>
          <a:lstStyle/>
          <a:p>
            <a:pPr marL="457200" lvl="1" indent="-182880">
              <a:lnSpc>
                <a:spcPct val="150000"/>
              </a:lnSpc>
              <a:spcBef>
                <a:spcPts val="0"/>
              </a:spcBef>
              <a:buSzPts val="2202"/>
              <a:buFont typeface="Noto Sans Symbols"/>
              <a:buChar char="▪"/>
            </a:pPr>
            <a:r>
              <a:rPr lang="es-MX" sz="2550" noProof="0" dirty="0"/>
              <a:t>CORTE ELÉCTRICO PROLONGADO</a:t>
            </a:r>
          </a:p>
          <a:p>
            <a:pPr marL="457200" lvl="1" indent="-182880">
              <a:lnSpc>
                <a:spcPct val="150000"/>
              </a:lnSpc>
              <a:spcBef>
                <a:spcPts val="0"/>
              </a:spcBef>
              <a:buSzPts val="2202"/>
              <a:buFont typeface="Noto Sans Symbols"/>
              <a:buChar char="▪"/>
            </a:pPr>
            <a:r>
              <a:rPr lang="es-MX" sz="2550" noProof="0" dirty="0"/>
              <a:t>FALLA DE TI/AMENAZA CIBERNÉTICA</a:t>
            </a:r>
            <a:endParaRPr lang="es-MX" sz="2800" noProof="0" dirty="0"/>
          </a:p>
          <a:p>
            <a:pPr marL="457200" lvl="1" indent="-182880">
              <a:lnSpc>
                <a:spcPct val="150000"/>
              </a:lnSpc>
              <a:spcBef>
                <a:spcPts val="0"/>
              </a:spcBef>
              <a:buSzPts val="2202"/>
              <a:buFont typeface="Noto Sans Symbols"/>
              <a:buChar char="▪"/>
            </a:pPr>
            <a:r>
              <a:rPr lang="es-MX" sz="2550" noProof="0" dirty="0"/>
              <a:t>TORMENTA SEVERA</a:t>
            </a:r>
          </a:p>
          <a:p>
            <a:pPr marL="457200" lvl="1" indent="-182880">
              <a:lnSpc>
                <a:spcPct val="150000"/>
              </a:lnSpc>
              <a:spcBef>
                <a:spcPts val="0"/>
              </a:spcBef>
              <a:buSzPts val="2202"/>
              <a:buFont typeface="Noto Sans Symbols"/>
              <a:buChar char="▪"/>
            </a:pPr>
            <a:r>
              <a:rPr lang="es-MX" sz="2550" noProof="0" dirty="0"/>
              <a:t>INUNDACIÓN</a:t>
            </a:r>
          </a:p>
          <a:p>
            <a:pPr marL="457200" lvl="1" indent="-182880" algn="l" rtl="0">
              <a:lnSpc>
                <a:spcPct val="150000"/>
              </a:lnSpc>
              <a:spcBef>
                <a:spcPts val="0"/>
              </a:spcBef>
              <a:spcAft>
                <a:spcPts val="0"/>
              </a:spcAft>
              <a:buSzPts val="2202"/>
              <a:buFont typeface="Noto Sans Symbols"/>
              <a:buChar char="▪"/>
            </a:pPr>
            <a:r>
              <a:rPr lang="es-MX" sz="2590" noProof="0" dirty="0"/>
              <a:t>TORNADO</a:t>
            </a:r>
            <a:endParaRPr lang="es-MX" noProof="0" dirty="0"/>
          </a:p>
          <a:p>
            <a:pPr marL="457200" lvl="1" indent="-182880">
              <a:lnSpc>
                <a:spcPct val="150000"/>
              </a:lnSpc>
              <a:spcBef>
                <a:spcPts val="518"/>
              </a:spcBef>
              <a:buSzPts val="2202"/>
              <a:buFont typeface="Noto Sans Symbols"/>
              <a:buChar char="▪"/>
            </a:pPr>
            <a:r>
              <a:rPr lang="es-MX" sz="2550" noProof="0" dirty="0"/>
              <a:t>TORMENTA DE HIELO</a:t>
            </a:r>
          </a:p>
          <a:p>
            <a:pPr marL="457200" lvl="1" indent="-182880">
              <a:lnSpc>
                <a:spcPct val="150000"/>
              </a:lnSpc>
              <a:spcBef>
                <a:spcPts val="518"/>
              </a:spcBef>
              <a:buSzPts val="2202"/>
              <a:buFont typeface="Noto Sans Symbols"/>
              <a:buChar char="▪"/>
            </a:pPr>
            <a:r>
              <a:rPr lang="es-MX" sz="2550" noProof="0" dirty="0"/>
              <a:t>ENFERMEDAD </a:t>
            </a:r>
            <a:endParaRPr lang="es-MX" noProof="0" dirty="0"/>
          </a:p>
          <a:p>
            <a:pPr marL="274320" lvl="1" indent="0">
              <a:lnSpc>
                <a:spcPct val="150000"/>
              </a:lnSpc>
              <a:spcBef>
                <a:spcPts val="518"/>
              </a:spcBef>
              <a:buSzPts val="2202"/>
              <a:buNone/>
            </a:pPr>
            <a:r>
              <a:rPr lang="es-MX" sz="2550" noProof="0" dirty="0"/>
              <a:t>PANDÉMICA</a:t>
            </a:r>
            <a:endParaRPr lang="es-MX" noProof="0" dirty="0"/>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568006" y="3532152"/>
            <a:ext cx="5446684" cy="3177710"/>
          </a:xfrm>
          <a:prstGeom prst="rect">
            <a:avLst/>
          </a:prstGeom>
        </p:spPr>
      </p:pic>
    </p:spTree>
    <p:extLst>
      <p:ext uri="{BB962C8B-B14F-4D97-AF65-F5344CB8AC3E}">
        <p14:creationId xmlns:p14="http://schemas.microsoft.com/office/powerpoint/2010/main" val="2644289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7" name="Google Shape;167;p21"/>
          <p:cNvSpPr txBox="1">
            <a:spLocks noGrp="1"/>
          </p:cNvSpPr>
          <p:nvPr>
            <p:ph type="title"/>
          </p:nvPr>
        </p:nvSpPr>
        <p:spPr>
          <a:xfrm>
            <a:off x="457200" y="394209"/>
            <a:ext cx="8229600" cy="762000"/>
          </a:xfrm>
          <a:prstGeom prst="rect">
            <a:avLst/>
          </a:prstGeom>
          <a:noFill/>
          <a:ln>
            <a:noFill/>
          </a:ln>
        </p:spPr>
        <p:txBody>
          <a:bodyPr spcFirstLastPara="1" wrap="square" lIns="91425" tIns="45700" rIns="91425" bIns="45700" anchor="ctr" anchorCtr="0">
            <a:noAutofit/>
          </a:bodyPr>
          <a:lstStyle/>
          <a:p>
            <a:pPr algn="ctr">
              <a:buSzPts val="3600"/>
            </a:pPr>
            <a:r>
              <a:rPr lang="es-US" sz="3600" b="1" u="sng" dirty="0"/>
              <a:t>Conozca los Riesgos</a:t>
            </a:r>
            <a:endParaRPr lang="es-US" dirty="0"/>
          </a:p>
        </p:txBody>
      </p:sp>
      <p:sp>
        <p:nvSpPr>
          <p:cNvPr id="165" name="Google Shape;165;p21"/>
          <p:cNvSpPr txBox="1"/>
          <p:nvPr/>
        </p:nvSpPr>
        <p:spPr>
          <a:xfrm>
            <a:off x="151616" y="1050375"/>
            <a:ext cx="8839200" cy="1200329"/>
          </a:xfrm>
          <a:prstGeom prst="rect">
            <a:avLst/>
          </a:prstGeom>
          <a:noFill/>
          <a:ln>
            <a:noFill/>
          </a:ln>
        </p:spPr>
        <p:txBody>
          <a:bodyPr spcFirstLastPara="1" wrap="square" lIns="91425" tIns="45700" rIns="91425" bIns="45700" anchor="t" anchorCtr="0">
            <a:noAutofit/>
          </a:bodyPr>
          <a:lstStyle/>
          <a:p>
            <a:pPr algn="just"/>
            <a:r>
              <a:rPr lang="es-US" sz="2000" dirty="0">
                <a:solidFill>
                  <a:schemeClr val="dk1"/>
                </a:solidFill>
                <a:latin typeface="Calibri"/>
                <a:ea typeface="Calibri"/>
                <a:sym typeface="Calibri"/>
              </a:rPr>
              <a:t>Manténgase</a:t>
            </a:r>
            <a:r>
              <a:rPr lang="es-US" sz="2000" dirty="0">
                <a:latin typeface="Calibri"/>
                <a:ea typeface="Calibri"/>
                <a:sym typeface="Calibri"/>
              </a:rPr>
              <a:t> informado sobre el riesgo de peligros de su comunidad. Puede obtener esta información en su Oficina local de Manejo de Emergencias. Otra fuente de información es FEMA. Puede buscar desastres declarados anteriores aquí</a:t>
            </a:r>
            <a:r>
              <a:rPr lang="es-US" sz="2000" dirty="0">
                <a:solidFill>
                  <a:schemeClr val="dk1"/>
                </a:solidFill>
                <a:latin typeface="Calibri"/>
                <a:ea typeface="Calibri"/>
                <a:cs typeface="Calibri"/>
                <a:sym typeface="Calibri"/>
              </a:rPr>
              <a:t> </a:t>
            </a:r>
            <a:r>
              <a:rPr lang="es-US" sz="2000"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https://www.fema.gov/disasters/disaster-declarations</a:t>
            </a:r>
            <a:r>
              <a:rPr lang="es-US" sz="2000" dirty="0">
                <a:solidFill>
                  <a:schemeClr val="dk1"/>
                </a:solidFill>
                <a:latin typeface="Calibri"/>
                <a:ea typeface="Calibri"/>
                <a:cs typeface="Calibri"/>
                <a:sym typeface="Calibri"/>
              </a:rPr>
              <a:t> .</a:t>
            </a:r>
            <a:endParaRPr lang="es-US" sz="2000" dirty="0">
              <a:solidFill>
                <a:schemeClr val="dk1"/>
              </a:solidFill>
              <a:latin typeface="Calibri"/>
              <a:ea typeface="Calibri"/>
              <a:cs typeface="Calibri"/>
            </a:endParaRPr>
          </a:p>
          <a:p>
            <a:pPr lvl="0" algn="just"/>
            <a:endParaRPr lang="es-US"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lang="es-US" dirty="0"/>
          </a:p>
        </p:txBody>
      </p:sp>
      <p:sp>
        <p:nvSpPr>
          <p:cNvPr id="4" name="TextBox 3"/>
          <p:cNvSpPr txBox="1"/>
          <p:nvPr/>
        </p:nvSpPr>
        <p:spPr>
          <a:xfrm>
            <a:off x="151616" y="2513821"/>
            <a:ext cx="2526654" cy="292388"/>
          </a:xfrm>
          <a:prstGeom prst="rect">
            <a:avLst/>
          </a:prstGeom>
          <a:noFill/>
        </p:spPr>
        <p:txBody>
          <a:bodyPr wrap="none" lIns="91440" tIns="45720" rIns="91440" bIns="45720" rtlCol="0" anchor="t">
            <a:spAutoFit/>
          </a:bodyPr>
          <a:lstStyle/>
          <a:p>
            <a:r>
              <a:rPr lang="es-US" sz="1300" dirty="0"/>
              <a:t>Mapa de Desastres 2018-2019 </a:t>
            </a:r>
          </a:p>
        </p:txBody>
      </p:sp>
      <p:pic>
        <p:nvPicPr>
          <p:cNvPr id="3" name="Picture 2" descr="Disaster incident map, 2018-201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37428" y="2757759"/>
            <a:ext cx="8580235" cy="4100241"/>
          </a:xfrm>
          <a:prstGeom prst="rect">
            <a:avLst/>
          </a:prstGeom>
        </p:spPr>
      </p:pic>
      <p:sp>
        <p:nvSpPr>
          <p:cNvPr id="5" name="TextBox 4"/>
          <p:cNvSpPr txBox="1"/>
          <p:nvPr/>
        </p:nvSpPr>
        <p:spPr>
          <a:xfrm>
            <a:off x="3063872" y="2512680"/>
            <a:ext cx="6125395" cy="246221"/>
          </a:xfrm>
          <a:prstGeom prst="rect">
            <a:avLst/>
          </a:prstGeom>
          <a:noFill/>
        </p:spPr>
        <p:txBody>
          <a:bodyPr wrap="none" lIns="91440" tIns="45720" rIns="91440" bIns="45720" rtlCol="0" anchor="t">
            <a:spAutoFit/>
          </a:bodyPr>
          <a:lstStyle/>
          <a:p>
            <a:r>
              <a:rPr lang="es-US" sz="1000" dirty="0"/>
              <a:t>https://www.niehs.nih.gov/careers/hazmat/funding/assets/wtp_2019_foa_declared_disaster_map_508.pdf</a:t>
            </a:r>
            <a:endParaRPr lang="es-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2"/>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noAutofit/>
          </a:bodyPr>
          <a:lstStyle/>
          <a:p>
            <a:pPr algn="ctr"/>
            <a:r>
              <a:rPr lang="es-MX" b="1" noProof="0" dirty="0"/>
              <a:t>PREPARACIÓN FAMILIAR</a:t>
            </a:r>
            <a:endParaRPr lang="es-MX" noProof="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3"/>
          <p:cNvSpPr txBox="1">
            <a:spLocks noGrp="1"/>
          </p:cNvSpPr>
          <p:nvPr>
            <p:ph type="title"/>
          </p:nvPr>
        </p:nvSpPr>
        <p:spPr>
          <a:xfrm>
            <a:off x="157107" y="559845"/>
            <a:ext cx="8821110" cy="787400"/>
          </a:xfrm>
          <a:prstGeom prst="rect">
            <a:avLst/>
          </a:prstGeom>
          <a:noFill/>
          <a:ln>
            <a:noFill/>
          </a:ln>
        </p:spPr>
        <p:txBody>
          <a:bodyPr spcFirstLastPara="1" wrap="square" lIns="91425" tIns="45700" rIns="91425" bIns="45700" anchor="ctr" anchorCtr="0">
            <a:noAutofit/>
          </a:bodyPr>
          <a:lstStyle/>
          <a:p>
            <a:pPr algn="ctr">
              <a:buSzPts val="3900"/>
            </a:pPr>
            <a:r>
              <a:rPr lang="es-US" sz="3900" b="1" u="sng" dirty="0"/>
              <a:t>Preparación Familiar</a:t>
            </a:r>
            <a:endParaRPr lang="es-US" dirty="0"/>
          </a:p>
        </p:txBody>
      </p:sp>
      <p:pic>
        <p:nvPicPr>
          <p:cNvPr id="182" name="Google Shape;182;p23">
            <a:extLst>
              <a:ext uri="{C183D7F6-B498-43B3-948B-1728B52AA6E4}">
                <adec:decorative xmlns:adec="http://schemas.microsoft.com/office/drawing/2017/decorative" val="1"/>
              </a:ext>
            </a:extLst>
          </p:cNvPr>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2276226" y="1523999"/>
            <a:ext cx="4038600" cy="1833131"/>
          </a:xfrm>
          <a:prstGeom prst="rect">
            <a:avLst/>
          </a:prstGeom>
          <a:noFill/>
          <a:ln>
            <a:noFill/>
          </a:ln>
        </p:spPr>
      </p:pic>
      <p:sp>
        <p:nvSpPr>
          <p:cNvPr id="179" name="Google Shape;179;p23"/>
          <p:cNvSpPr txBox="1"/>
          <p:nvPr/>
        </p:nvSpPr>
        <p:spPr>
          <a:xfrm>
            <a:off x="766220" y="3766425"/>
            <a:ext cx="8264893" cy="584700"/>
          </a:xfrm>
          <a:prstGeom prst="rect">
            <a:avLst/>
          </a:prstGeom>
          <a:noFill/>
          <a:ln>
            <a:noFill/>
          </a:ln>
        </p:spPr>
        <p:txBody>
          <a:bodyPr spcFirstLastPara="1" wrap="square" lIns="91425" tIns="45700" rIns="91425" bIns="45700" anchor="t" anchorCtr="0">
            <a:noAutofit/>
          </a:bodyPr>
          <a:lstStyle/>
          <a:p>
            <a:r>
              <a:rPr lang="es-US" sz="3200" dirty="0">
                <a:solidFill>
                  <a:schemeClr val="dk1"/>
                </a:solidFill>
                <a:latin typeface="Calibri"/>
                <a:ea typeface="Calibri"/>
                <a:cs typeface="Calibri"/>
                <a:sym typeface="Calibri"/>
              </a:rPr>
              <a:t>1) Desarrollar un </a:t>
            </a:r>
            <a:r>
              <a:rPr lang="es-US" sz="3200" b="1" dirty="0">
                <a:solidFill>
                  <a:srgbClr val="FF0000"/>
                </a:solidFill>
                <a:latin typeface="Calibri"/>
                <a:ea typeface="Calibri"/>
                <a:cs typeface="Calibri"/>
                <a:sym typeface="Calibri"/>
              </a:rPr>
              <a:t>Plan de Comunicación Familiar</a:t>
            </a:r>
            <a:endParaRPr lang="es-US" dirty="0"/>
          </a:p>
        </p:txBody>
      </p:sp>
      <p:sp>
        <p:nvSpPr>
          <p:cNvPr id="180" name="Google Shape;180;p23"/>
          <p:cNvSpPr txBox="1"/>
          <p:nvPr/>
        </p:nvSpPr>
        <p:spPr>
          <a:xfrm>
            <a:off x="1025049" y="4704700"/>
            <a:ext cx="7951609" cy="584700"/>
          </a:xfrm>
          <a:prstGeom prst="rect">
            <a:avLst/>
          </a:prstGeom>
          <a:noFill/>
          <a:ln>
            <a:noFill/>
          </a:ln>
        </p:spPr>
        <p:txBody>
          <a:bodyPr spcFirstLastPara="1" wrap="square" lIns="91425" tIns="45700" rIns="91425" bIns="45700" anchor="t" anchorCtr="0">
            <a:noAutofit/>
          </a:bodyPr>
          <a:lstStyle/>
          <a:p>
            <a:r>
              <a:rPr lang="es-US" sz="3200" dirty="0">
                <a:solidFill>
                  <a:schemeClr val="dk1"/>
                </a:solidFill>
                <a:latin typeface="Calibri"/>
                <a:ea typeface="Calibri"/>
                <a:cs typeface="Calibri"/>
                <a:sym typeface="Calibri"/>
              </a:rPr>
              <a:t>2) Desarrolle un </a:t>
            </a:r>
            <a:r>
              <a:rPr lang="es-US" sz="3200" b="1" dirty="0">
                <a:solidFill>
                  <a:srgbClr val="FF0000"/>
                </a:solidFill>
                <a:latin typeface="Calibri"/>
                <a:ea typeface="Calibri"/>
                <a:cs typeface="Calibri"/>
                <a:sym typeface="Calibri"/>
              </a:rPr>
              <a:t>Plan Familiar para Desastres</a:t>
            </a:r>
            <a:endParaRPr lang="es-US" sz="3200" b="1" dirty="0">
              <a:solidFill>
                <a:srgbClr val="FF0000"/>
              </a:solidFill>
              <a:latin typeface="Calibri"/>
              <a:ea typeface="Calibri"/>
              <a:cs typeface="Calibri"/>
            </a:endParaRPr>
          </a:p>
        </p:txBody>
      </p:sp>
      <p:sp>
        <p:nvSpPr>
          <p:cNvPr id="181" name="Google Shape;181;p23"/>
          <p:cNvSpPr txBox="1"/>
          <p:nvPr/>
        </p:nvSpPr>
        <p:spPr>
          <a:xfrm>
            <a:off x="1410403" y="5642987"/>
            <a:ext cx="6124340" cy="584775"/>
          </a:xfrm>
          <a:prstGeom prst="rect">
            <a:avLst/>
          </a:prstGeom>
          <a:noFill/>
          <a:ln>
            <a:noFill/>
          </a:ln>
        </p:spPr>
        <p:txBody>
          <a:bodyPr spcFirstLastPara="1" wrap="square" lIns="91425" tIns="45700" rIns="91425" bIns="45700" anchor="t" anchorCtr="0">
            <a:noAutofit/>
          </a:bodyPr>
          <a:lstStyle/>
          <a:p>
            <a:r>
              <a:rPr lang="es-US" sz="3200" dirty="0">
                <a:solidFill>
                  <a:schemeClr val="dk1"/>
                </a:solidFill>
                <a:latin typeface="Calibri"/>
                <a:ea typeface="Calibri"/>
                <a:cs typeface="Calibri"/>
                <a:sym typeface="Calibri"/>
              </a:rPr>
              <a:t>3) Tenga un </a:t>
            </a:r>
            <a:r>
              <a:rPr lang="es-US" sz="3200" b="1" dirty="0">
                <a:solidFill>
                  <a:srgbClr val="FF0000"/>
                </a:solidFill>
                <a:latin typeface="Calibri"/>
                <a:ea typeface="Calibri"/>
                <a:cs typeface="Calibri"/>
                <a:sym typeface="Calibri"/>
              </a:rPr>
              <a:t>Kit de Emergencia </a:t>
            </a:r>
            <a:endParaRPr lang="es-US" sz="3200" dirty="0">
              <a:solidFill>
                <a:srgbClr val="FF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4"/>
          <p:cNvSpPr txBox="1">
            <a:spLocks noGrp="1"/>
          </p:cNvSpPr>
          <p:nvPr>
            <p:ph type="title"/>
          </p:nvPr>
        </p:nvSpPr>
        <p:spPr>
          <a:xfrm>
            <a:off x="338292" y="367318"/>
            <a:ext cx="8229600" cy="710646"/>
          </a:xfrm>
          <a:prstGeom prst="rect">
            <a:avLst/>
          </a:prstGeom>
          <a:noFill/>
          <a:ln>
            <a:noFill/>
          </a:ln>
        </p:spPr>
        <p:txBody>
          <a:bodyPr spcFirstLastPara="1" wrap="square" lIns="91425" tIns="45700" rIns="91425" bIns="45700" anchor="ctr" anchorCtr="0">
            <a:noAutofit/>
          </a:bodyPr>
          <a:lstStyle/>
          <a:p>
            <a:pPr algn="ctr">
              <a:buSzPts val="3200"/>
            </a:pPr>
            <a:r>
              <a:rPr lang="es-US" sz="3200" b="1" dirty="0"/>
              <a:t>1) </a:t>
            </a:r>
            <a:r>
              <a:rPr lang="es-US" sz="3200" b="1" u="sng" dirty="0"/>
              <a:t>Plan de Comunicación Familiar</a:t>
            </a:r>
            <a:endParaRPr lang="es-US" dirty="0"/>
          </a:p>
        </p:txBody>
      </p:sp>
      <p:pic>
        <p:nvPicPr>
          <p:cNvPr id="3" name="Picture 2" descr="U.S. Department of Homeland Security, Federal Emergency Management Agency (FEMA)"/>
          <p:cNvPicPr>
            <a:picLocks noChangeAspect="1"/>
          </p:cNvPicPr>
          <p:nvPr/>
        </p:nvPicPr>
        <p:blipFill>
          <a:blip r:embed="rId3"/>
          <a:stretch>
            <a:fillRect/>
          </a:stretch>
        </p:blipFill>
        <p:spPr>
          <a:xfrm>
            <a:off x="275574" y="1383809"/>
            <a:ext cx="1731414" cy="1725318"/>
          </a:xfrm>
          <a:prstGeom prst="rect">
            <a:avLst/>
          </a:prstGeom>
        </p:spPr>
      </p:pic>
      <p:sp>
        <p:nvSpPr>
          <p:cNvPr id="2" name="Rectangle 1"/>
          <p:cNvSpPr/>
          <p:nvPr/>
        </p:nvSpPr>
        <p:spPr>
          <a:xfrm>
            <a:off x="338292" y="3258839"/>
            <a:ext cx="8277726" cy="2861745"/>
          </a:xfrm>
          <a:prstGeom prst="rect">
            <a:avLst/>
          </a:prstGeom>
        </p:spPr>
        <p:txBody>
          <a:bodyPr wrap="square" lIns="91440" tIns="45720" rIns="91440" bIns="45720" anchor="t">
            <a:spAutoFit/>
          </a:bodyPr>
          <a:lstStyle/>
          <a:p>
            <a:pPr>
              <a:lnSpc>
                <a:spcPct val="115000"/>
              </a:lnSpc>
              <a:spcAft>
                <a:spcPts val="800"/>
              </a:spcAft>
            </a:pPr>
            <a:r>
              <a:rPr lang="es-US" sz="1800" dirty="0">
                <a:ea typeface="Calibri"/>
                <a:cs typeface="Times New Roman"/>
              </a:rPr>
              <a:t>FEMA </a:t>
            </a:r>
            <a:r>
              <a:rPr lang="es-US" sz="1800" dirty="0">
                <a:ea typeface="Calibri"/>
              </a:rPr>
              <a:t>ha desarrollado una herramienta para ayudar a su familia a preparar un plan de comunicación. </a:t>
            </a:r>
            <a:endParaRPr lang="es-US" sz="1800" dirty="0">
              <a:ea typeface="Calibri"/>
              <a:cs typeface="Times New Roman"/>
            </a:endParaRPr>
          </a:p>
          <a:p>
            <a:pPr marL="342900" indent="-342900">
              <a:lnSpc>
                <a:spcPct val="115000"/>
              </a:lnSpc>
              <a:buFont typeface="+mj-lt"/>
              <a:buAutoNum type="arabicPeriod"/>
            </a:pPr>
            <a:r>
              <a:rPr lang="es-US" sz="1800" b="1" dirty="0">
                <a:ea typeface="Calibri"/>
                <a:cs typeface="Times New Roman"/>
              </a:rPr>
              <a:t>Busca </a:t>
            </a:r>
            <a:r>
              <a:rPr lang="es-US" sz="1800" dirty="0">
                <a:ea typeface="Calibri"/>
                <a:cs typeface="Times New Roman"/>
              </a:rPr>
              <a:t>información</a:t>
            </a:r>
          </a:p>
          <a:p>
            <a:pPr marL="342900" indent="-342900">
              <a:lnSpc>
                <a:spcPct val="115000"/>
              </a:lnSpc>
              <a:buFont typeface="+mj-lt"/>
              <a:buAutoNum type="arabicPeriod"/>
            </a:pPr>
            <a:r>
              <a:rPr lang="es-US" sz="1800" b="1" dirty="0">
                <a:ea typeface="Calibri"/>
                <a:cs typeface="Times New Roman"/>
              </a:rPr>
              <a:t>Comparte</a:t>
            </a:r>
            <a:r>
              <a:rPr lang="es-US" sz="1800" dirty="0">
                <a:ea typeface="Calibri"/>
                <a:cs typeface="Times New Roman"/>
              </a:rPr>
              <a:t> información</a:t>
            </a:r>
            <a:endParaRPr lang="es-US" sz="1800" dirty="0">
              <a:latin typeface="Calibri"/>
              <a:ea typeface="Calibri"/>
              <a:cs typeface="Times New Roman"/>
            </a:endParaRPr>
          </a:p>
          <a:p>
            <a:pPr marL="342900" lvl="0" indent="-342900">
              <a:lnSpc>
                <a:spcPct val="115000"/>
              </a:lnSpc>
              <a:spcAft>
                <a:spcPts val="800"/>
              </a:spcAft>
              <a:buFont typeface="+mj-lt"/>
              <a:buAutoNum type="arabicPeriod"/>
            </a:pPr>
            <a:r>
              <a:rPr lang="es-US" sz="1800" b="1" dirty="0">
                <a:ea typeface="Calibri"/>
                <a:cs typeface="Times New Roman"/>
              </a:rPr>
              <a:t>Práctica</a:t>
            </a:r>
            <a:endParaRPr lang="es-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endParaRPr lang="es-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s-US" sz="1800" dirty="0">
                <a:ea typeface="Calibri"/>
                <a:cs typeface="Times New Roman"/>
              </a:rPr>
              <a:t>La herramienta se puede encontrar aquí: </a:t>
            </a:r>
            <a:r>
              <a:rPr lang="es-US" u="sng" dirty="0">
                <a:hlinkClick r:id="rId4"/>
              </a:rPr>
              <a:t>https://www.fema.gov/media-library-data/1440449346150-1ff18127345615d8b7e1effb4752b668/Family_Comm_Plan_508_20150820.pdf</a:t>
            </a:r>
            <a:endParaRPr lang="es-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9777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5"/>
          <p:cNvSpPr txBox="1">
            <a:spLocks noGrp="1"/>
          </p:cNvSpPr>
          <p:nvPr>
            <p:ph type="title"/>
          </p:nvPr>
        </p:nvSpPr>
        <p:spPr>
          <a:xfrm>
            <a:off x="233362" y="533400"/>
            <a:ext cx="8229600" cy="685800"/>
          </a:xfrm>
          <a:prstGeom prst="rect">
            <a:avLst/>
          </a:prstGeom>
          <a:noFill/>
          <a:ln>
            <a:noFill/>
          </a:ln>
        </p:spPr>
        <p:txBody>
          <a:bodyPr spcFirstLastPara="1" wrap="square" lIns="91425" tIns="45700" rIns="91425" bIns="45700" anchor="ctr" anchorCtr="0">
            <a:noAutofit/>
          </a:bodyPr>
          <a:lstStyle/>
          <a:p>
            <a:pPr algn="ctr">
              <a:buSzPts val="3600"/>
            </a:pPr>
            <a:r>
              <a:rPr lang="es-US" sz="3600" b="1" dirty="0"/>
              <a:t>2) </a:t>
            </a:r>
            <a:r>
              <a:rPr lang="es-US" sz="3600" b="1" u="sng" dirty="0"/>
              <a:t>Plan de Desastres Familiar</a:t>
            </a:r>
            <a:endParaRPr lang="es-US" dirty="0"/>
          </a:p>
        </p:txBody>
      </p:sp>
      <p:sp>
        <p:nvSpPr>
          <p:cNvPr id="200" name="Google Shape;200;p25"/>
          <p:cNvSpPr/>
          <p:nvPr/>
        </p:nvSpPr>
        <p:spPr>
          <a:xfrm>
            <a:off x="304800" y="1219200"/>
            <a:ext cx="8572500" cy="1015663"/>
          </a:xfrm>
          <a:prstGeom prst="rect">
            <a:avLst/>
          </a:prstGeom>
          <a:noFill/>
          <a:ln>
            <a:noFill/>
          </a:ln>
        </p:spPr>
        <p:txBody>
          <a:bodyPr spcFirstLastPara="1" wrap="square" lIns="91425" tIns="45700" rIns="91425" bIns="45700" anchor="t" anchorCtr="0">
            <a:noAutofit/>
          </a:bodyPr>
          <a:lstStyle/>
          <a:p>
            <a:pPr algn="just"/>
            <a:r>
              <a:rPr lang="es-US" sz="2600" dirty="0">
                <a:solidFill>
                  <a:schemeClr val="dk1"/>
                </a:solidFill>
                <a:ea typeface="Calibri"/>
                <a:sym typeface="Calibri"/>
              </a:rPr>
              <a:t>Piensa</a:t>
            </a:r>
            <a:r>
              <a:rPr lang="es-US" sz="2600" dirty="0">
                <a:ea typeface="Calibri"/>
                <a:sym typeface="Calibri"/>
              </a:rPr>
              <a:t> en tu casa. ¿Cuáles pueden ser algunos lugares seguros dentro de ella en caso de un desastre?</a:t>
            </a:r>
            <a:endParaRPr lang="es-US" sz="2600" dirty="0">
              <a:solidFill>
                <a:schemeClr val="dk1"/>
              </a:solidFill>
              <a:ea typeface="Calibri"/>
              <a:cs typeface="Calibri"/>
            </a:endParaRPr>
          </a:p>
        </p:txBody>
      </p:sp>
      <p:sp>
        <p:nvSpPr>
          <p:cNvPr id="199" name="Google Shape;199;p25"/>
          <p:cNvSpPr txBox="1">
            <a:spLocks noGrp="1"/>
          </p:cNvSpPr>
          <p:nvPr>
            <p:ph type="body" idx="1"/>
          </p:nvPr>
        </p:nvSpPr>
        <p:spPr>
          <a:xfrm>
            <a:off x="304800" y="2367929"/>
            <a:ext cx="8610600" cy="4142874"/>
          </a:xfrm>
          <a:prstGeom prst="rect">
            <a:avLst/>
          </a:prstGeom>
          <a:noFill/>
          <a:ln>
            <a:noFill/>
          </a:ln>
        </p:spPr>
        <p:txBody>
          <a:bodyPr spcFirstLastPara="1" wrap="square" lIns="91425" tIns="45700" rIns="91425" bIns="45700" anchor="t" anchorCtr="0">
            <a:noAutofit/>
          </a:bodyPr>
          <a:lstStyle/>
          <a:p>
            <a:pPr marL="182880" indent="-182880">
              <a:lnSpc>
                <a:spcPct val="80000"/>
              </a:lnSpc>
              <a:spcBef>
                <a:spcPts val="0"/>
              </a:spcBef>
              <a:buSzPts val="2516"/>
              <a:buFont typeface="Noto Sans Symbols"/>
              <a:buChar char="✓"/>
            </a:pPr>
            <a:r>
              <a:rPr lang="es-US" dirty="0"/>
              <a:t>Lugares seguros en el hogar para cada tipo de peligro de riesgo</a:t>
            </a:r>
          </a:p>
          <a:p>
            <a:pPr marL="0" lvl="0" indent="0" algn="l" rtl="0">
              <a:lnSpc>
                <a:spcPct val="80000"/>
              </a:lnSpc>
              <a:spcBef>
                <a:spcPts val="592"/>
              </a:spcBef>
              <a:spcAft>
                <a:spcPts val="0"/>
              </a:spcAft>
              <a:buSzPts val="2516"/>
              <a:buNone/>
            </a:pPr>
            <a:endParaRPr lang="es-US" b="1" dirty="0"/>
          </a:p>
          <a:p>
            <a:pPr marL="182880" indent="-182880">
              <a:lnSpc>
                <a:spcPct val="80000"/>
              </a:lnSpc>
              <a:spcBef>
                <a:spcPts val="592"/>
              </a:spcBef>
              <a:buSzPts val="2516"/>
              <a:buFont typeface="Noto Sans Symbols"/>
              <a:buChar char="✓"/>
            </a:pPr>
            <a:r>
              <a:rPr lang="es-US" dirty="0"/>
              <a:t>Múltiples lugares de encuentro (Fuera del hogar)</a:t>
            </a:r>
          </a:p>
          <a:p>
            <a:pPr marL="0" indent="0">
              <a:lnSpc>
                <a:spcPct val="80000"/>
              </a:lnSpc>
              <a:spcBef>
                <a:spcPts val="592"/>
              </a:spcBef>
              <a:buSzPts val="2516"/>
              <a:buNone/>
            </a:pPr>
            <a:endParaRPr lang="es-US" dirty="0"/>
          </a:p>
          <a:p>
            <a:pPr marL="182880" indent="-182880">
              <a:lnSpc>
                <a:spcPct val="80000"/>
              </a:lnSpc>
              <a:spcBef>
                <a:spcPts val="592"/>
              </a:spcBef>
              <a:buSzPts val="2516"/>
              <a:buFont typeface="Noto Sans Symbols"/>
              <a:buChar char="✓"/>
            </a:pPr>
            <a:r>
              <a:rPr lang="es-US" dirty="0"/>
              <a:t>Las mejores rutas de escape</a:t>
            </a:r>
          </a:p>
          <a:p>
            <a:pPr marL="0" lvl="0" indent="0" algn="l" rtl="0">
              <a:lnSpc>
                <a:spcPct val="80000"/>
              </a:lnSpc>
              <a:spcBef>
                <a:spcPts val="592"/>
              </a:spcBef>
              <a:spcAft>
                <a:spcPts val="0"/>
              </a:spcAft>
              <a:buSzPts val="2516"/>
              <a:buNone/>
            </a:pPr>
            <a:endParaRPr lang="es-US" dirty="0"/>
          </a:p>
          <a:p>
            <a:pPr marL="182880" indent="-182880">
              <a:lnSpc>
                <a:spcPct val="80000"/>
              </a:lnSpc>
              <a:spcBef>
                <a:spcPts val="592"/>
              </a:spcBef>
              <a:buSzPts val="2516"/>
              <a:buFont typeface="Noto Sans Symbols"/>
              <a:buChar char="✓"/>
            </a:pPr>
            <a:r>
              <a:rPr lang="es-US" b="1" dirty="0"/>
              <a:t>No se olvide de las mascotas y las personas con necesidades especiales</a:t>
            </a:r>
          </a:p>
          <a:p>
            <a:pPr marL="182880" lvl="0" indent="-182880" algn="l" rtl="0">
              <a:lnSpc>
                <a:spcPct val="80000"/>
              </a:lnSpc>
              <a:spcBef>
                <a:spcPts val="592"/>
              </a:spcBef>
              <a:spcAft>
                <a:spcPts val="0"/>
              </a:spcAft>
              <a:buSzPts val="2516"/>
              <a:buFont typeface="Noto Sans Symbols"/>
              <a:buChar char="✓"/>
            </a:pPr>
            <a:endParaRPr lang="es-US" sz="2960" b="1" dirty="0"/>
          </a:p>
          <a:p>
            <a:pPr marL="0" lvl="0" indent="0" algn="l" rtl="0">
              <a:lnSpc>
                <a:spcPct val="80000"/>
              </a:lnSpc>
              <a:spcBef>
                <a:spcPts val="592"/>
              </a:spcBef>
              <a:spcAft>
                <a:spcPts val="0"/>
              </a:spcAft>
              <a:buSzPts val="2516"/>
              <a:buNone/>
            </a:pPr>
            <a:endParaRPr lang="es-US" sz="2960" b="1" dirty="0"/>
          </a:p>
          <a:p>
            <a:pPr marL="0" indent="0">
              <a:lnSpc>
                <a:spcPct val="80000"/>
              </a:lnSpc>
              <a:spcBef>
                <a:spcPts val="592"/>
              </a:spcBef>
              <a:buSzPts val="2516"/>
              <a:buNone/>
            </a:pPr>
            <a:r>
              <a:rPr lang="es-US" sz="2950" b="1" dirty="0"/>
              <a:t> </a:t>
            </a:r>
            <a:r>
              <a:rPr lang="es-US" sz="1800" dirty="0"/>
              <a:t>Se puede encontrar información aquí: </a:t>
            </a:r>
          </a:p>
        </p:txBody>
      </p:sp>
      <p:sp>
        <p:nvSpPr>
          <p:cNvPr id="5" name="Google Shape;188;p24"/>
          <p:cNvSpPr/>
          <p:nvPr/>
        </p:nvSpPr>
        <p:spPr>
          <a:xfrm>
            <a:off x="4131732" y="6073422"/>
            <a:ext cx="4931671" cy="34995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US" sz="2400" u="sng" dirty="0">
                <a:solidFill>
                  <a:schemeClr val="hlink"/>
                </a:solidFill>
                <a:latin typeface="Calibri"/>
                <a:ea typeface="Calibri"/>
                <a:cs typeface="Calibri"/>
                <a:sym typeface="Calibri"/>
                <a:hlinkClick r:id="rId3"/>
              </a:rPr>
              <a:t>https://www.ready.gov/make-a-plan</a:t>
            </a:r>
            <a:endParaRPr lang="es-US" sz="24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6520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3" name="Title 2">
            <a:extLst>
              <a:ext uri="{FF2B5EF4-FFF2-40B4-BE49-F238E27FC236}">
                <a16:creationId xmlns:a16="http://schemas.microsoft.com/office/drawing/2014/main" id="{6720D510-9425-D5C2-D44C-DA57F9A24DD9}"/>
              </a:ext>
            </a:extLst>
          </p:cNvPr>
          <p:cNvSpPr>
            <a:spLocks noGrp="1"/>
          </p:cNvSpPr>
          <p:nvPr>
            <p:ph type="title"/>
          </p:nvPr>
        </p:nvSpPr>
        <p:spPr>
          <a:xfrm>
            <a:off x="457200" y="-990600"/>
            <a:ext cx="8229600" cy="990600"/>
          </a:xfrm>
        </p:spPr>
        <p:txBody>
          <a:bodyPr spcFirstLastPara="1" wrap="square" lIns="91425" tIns="45700" rIns="91425" bIns="45700" anchor="b" anchorCtr="0"/>
          <a:lstStyle/>
          <a:p>
            <a:r>
              <a:rPr lang="es-US" dirty="0"/>
              <a:t>Table </a:t>
            </a:r>
            <a:r>
              <a:rPr lang="es-US" dirty="0" err="1"/>
              <a:t>of</a:t>
            </a:r>
            <a:r>
              <a:rPr lang="es-US" dirty="0"/>
              <a:t> </a:t>
            </a:r>
            <a:r>
              <a:rPr lang="es-US" dirty="0" err="1"/>
              <a:t>Special</a:t>
            </a:r>
            <a:r>
              <a:rPr lang="es-US" dirty="0"/>
              <a:t> </a:t>
            </a:r>
            <a:r>
              <a:rPr lang="es-US" dirty="0" err="1"/>
              <a:t>Considerations</a:t>
            </a:r>
            <a:endParaRPr lang="es-US" dirty="0"/>
          </a:p>
        </p:txBody>
      </p:sp>
      <p:graphicFrame>
        <p:nvGraphicFramePr>
          <p:cNvPr id="4" name="Table 4">
            <a:extLst>
              <a:ext uri="{FF2B5EF4-FFF2-40B4-BE49-F238E27FC236}">
                <a16:creationId xmlns:a16="http://schemas.microsoft.com/office/drawing/2014/main" id="{4C1A0104-C2FF-9CA0-5E3F-EB6949F1A4F0}"/>
              </a:ext>
            </a:extLst>
          </p:cNvPr>
          <p:cNvGraphicFramePr>
            <a:graphicFrameLocks noGrp="1"/>
          </p:cNvGraphicFramePr>
          <p:nvPr>
            <p:extLst>
              <p:ext uri="{D42A27DB-BD31-4B8C-83A1-F6EECF244321}">
                <p14:modId xmlns:p14="http://schemas.microsoft.com/office/powerpoint/2010/main" val="423581254"/>
              </p:ext>
            </p:extLst>
          </p:nvPr>
        </p:nvGraphicFramePr>
        <p:xfrm>
          <a:off x="255636" y="639096"/>
          <a:ext cx="8622892" cy="6176345"/>
        </p:xfrm>
        <a:graphic>
          <a:graphicData uri="http://schemas.openxmlformats.org/drawingml/2006/table">
            <a:tbl>
              <a:tblPr firstRow="1" bandRow="1">
                <a:tableStyleId>{9D7B26C5-4107-4FEC-AEDC-1716B250A1EF}</a:tableStyleId>
              </a:tblPr>
              <a:tblGrid>
                <a:gridCol w="2861190">
                  <a:extLst>
                    <a:ext uri="{9D8B030D-6E8A-4147-A177-3AD203B41FA5}">
                      <a16:colId xmlns:a16="http://schemas.microsoft.com/office/drawing/2014/main" val="3236125643"/>
                    </a:ext>
                  </a:extLst>
                </a:gridCol>
                <a:gridCol w="5761702">
                  <a:extLst>
                    <a:ext uri="{9D8B030D-6E8A-4147-A177-3AD203B41FA5}">
                      <a16:colId xmlns:a16="http://schemas.microsoft.com/office/drawing/2014/main" val="3899995007"/>
                    </a:ext>
                  </a:extLst>
                </a:gridCol>
              </a:tblGrid>
              <a:tr h="832933">
                <a:tc>
                  <a:txBody>
                    <a:bodyPr/>
                    <a:lstStyle/>
                    <a:p>
                      <a:r>
                        <a:rPr lang="es-US" sz="2200" noProof="0" dirty="0"/>
                        <a:t>Discapacidad/</a:t>
                      </a:r>
                      <a:endParaRPr lang="es-US" sz="2200" baseline="0" noProof="0" dirty="0"/>
                    </a:p>
                    <a:p>
                      <a:pPr lvl="0">
                        <a:buNone/>
                      </a:pPr>
                      <a:r>
                        <a:rPr lang="es-US" sz="2200" noProof="0" dirty="0"/>
                        <a:t>Necesidad especial </a:t>
                      </a:r>
                      <a:endParaRPr lang="es-US" sz="2200" baseline="0" noProof="0" dirty="0"/>
                    </a:p>
                  </a:txBody>
                  <a:tcPr/>
                </a:tc>
                <a:tc>
                  <a:txBody>
                    <a:bodyPr/>
                    <a:lstStyle/>
                    <a:p>
                      <a:pPr lvl="0">
                        <a:buNone/>
                      </a:pPr>
                      <a:r>
                        <a:rPr lang="es-US" sz="2400" noProof="0" dirty="0"/>
                        <a:t>Pasos adicionales</a:t>
                      </a:r>
                      <a:endParaRPr lang="es-US" noProof="0" dirty="0"/>
                    </a:p>
                  </a:txBody>
                  <a:tcPr/>
                </a:tc>
                <a:extLst>
                  <a:ext uri="{0D108BD9-81ED-4DB2-BD59-A6C34878D82A}">
                    <a16:rowId xmlns:a16="http://schemas.microsoft.com/office/drawing/2014/main" val="3946637288"/>
                  </a:ext>
                </a:extLst>
              </a:tr>
              <a:tr h="832933">
                <a:tc>
                  <a:txBody>
                    <a:bodyPr/>
                    <a:lstStyle/>
                    <a:p>
                      <a:r>
                        <a:rPr lang="es-US" sz="2200" noProof="0" dirty="0"/>
                        <a:t>Personas con discapacidad auditiva</a:t>
                      </a:r>
                    </a:p>
                  </a:txBody>
                  <a:tcPr/>
                </a:tc>
                <a:tc>
                  <a:txBody>
                    <a:bodyPr/>
                    <a:lstStyle/>
                    <a:p>
                      <a:r>
                        <a:rPr lang="es-US" sz="1800" b="0" i="0" u="none" strike="noStrike" noProof="0" dirty="0">
                          <a:latin typeface="Arial"/>
                        </a:rPr>
                        <a:t>Es posible que deba hacer arreglos especiales para recibir advertencias.</a:t>
                      </a:r>
                      <a:endParaRPr lang="es-US" sz="1800" baseline="0" noProof="0" dirty="0"/>
                    </a:p>
                  </a:txBody>
                  <a:tcPr/>
                </a:tc>
                <a:extLst>
                  <a:ext uri="{0D108BD9-81ED-4DB2-BD59-A6C34878D82A}">
                    <a16:rowId xmlns:a16="http://schemas.microsoft.com/office/drawing/2014/main" val="1298920984"/>
                  </a:ext>
                </a:extLst>
              </a:tr>
              <a:tr h="832933">
                <a:tc>
                  <a:txBody>
                    <a:bodyPr/>
                    <a:lstStyle/>
                    <a:p>
                      <a:r>
                        <a:rPr lang="es-US" sz="2200" noProof="0" dirty="0" err="1"/>
                        <a:t>Mobilidad</a:t>
                      </a:r>
                      <a:r>
                        <a:rPr lang="es-US" sz="2200" noProof="0" dirty="0"/>
                        <a:t> disminuida</a:t>
                      </a:r>
                    </a:p>
                  </a:txBody>
                  <a:tcPr/>
                </a:tc>
                <a:tc>
                  <a:txBody>
                    <a:bodyPr/>
                    <a:lstStyle/>
                    <a:p>
                      <a:r>
                        <a:rPr lang="es-US" sz="1800" b="0" i="0" u="none" strike="noStrike" noProof="0" dirty="0">
                          <a:latin typeface="Arial"/>
                        </a:rPr>
                        <a:t>Puede necesitar asistencia especial para llegar a un refugio.</a:t>
                      </a:r>
                      <a:endParaRPr lang="es-US" sz="1800" noProof="0" dirty="0"/>
                    </a:p>
                  </a:txBody>
                  <a:tcPr/>
                </a:tc>
                <a:extLst>
                  <a:ext uri="{0D108BD9-81ED-4DB2-BD59-A6C34878D82A}">
                    <a16:rowId xmlns:a16="http://schemas.microsoft.com/office/drawing/2014/main" val="480358980"/>
                  </a:ext>
                </a:extLst>
              </a:tr>
              <a:tr h="832933">
                <a:tc>
                  <a:txBody>
                    <a:bodyPr/>
                    <a:lstStyle/>
                    <a:p>
                      <a:r>
                        <a:rPr lang="es-US" sz="2200" noProof="0" dirty="0"/>
                        <a:t>Padre soltero que trabaja</a:t>
                      </a:r>
                    </a:p>
                  </a:txBody>
                  <a:tcPr/>
                </a:tc>
                <a:tc>
                  <a:txBody>
                    <a:bodyPr/>
                    <a:lstStyle/>
                    <a:p>
                      <a:r>
                        <a:rPr lang="es-US" sz="1800" b="0" i="0" u="none" strike="noStrike" noProof="0" dirty="0">
                          <a:latin typeface="Arial"/>
                        </a:rPr>
                        <a:t>Puede necesitar ayuda para planificar desastres y emergencias.</a:t>
                      </a:r>
                      <a:endParaRPr lang="es-US" sz="1800" noProof="0" dirty="0"/>
                    </a:p>
                  </a:txBody>
                  <a:tcPr/>
                </a:tc>
                <a:extLst>
                  <a:ext uri="{0D108BD9-81ED-4DB2-BD59-A6C34878D82A}">
                    <a16:rowId xmlns:a16="http://schemas.microsoft.com/office/drawing/2014/main" val="2212583782"/>
                  </a:ext>
                </a:extLst>
              </a:tr>
              <a:tr h="832933">
                <a:tc>
                  <a:txBody>
                    <a:bodyPr/>
                    <a:lstStyle/>
                    <a:p>
                      <a:r>
                        <a:rPr lang="es-US" sz="2200" noProof="0" dirty="0"/>
                        <a:t>Personas que no hablan Español</a:t>
                      </a:r>
                    </a:p>
                  </a:txBody>
                  <a:tcPr/>
                </a:tc>
                <a:tc>
                  <a:txBody>
                    <a:bodyPr/>
                    <a:lstStyle/>
                    <a:p>
                      <a:r>
                        <a:rPr lang="es-US" sz="1800" b="0" i="0" u="none" strike="noStrike" noProof="0" dirty="0">
                          <a:latin typeface="Arial"/>
                        </a:rPr>
                        <a:t>Puede necesitar ayuda para planificar y responder a emergencias. Los grupos comunitarios y culturales pueden ayudar a mantener informada a la gente.</a:t>
                      </a:r>
                      <a:endParaRPr lang="es-US" sz="1800" noProof="0" dirty="0"/>
                    </a:p>
                  </a:txBody>
                  <a:tcPr/>
                </a:tc>
                <a:extLst>
                  <a:ext uri="{0D108BD9-81ED-4DB2-BD59-A6C34878D82A}">
                    <a16:rowId xmlns:a16="http://schemas.microsoft.com/office/drawing/2014/main" val="3958318362"/>
                  </a:ext>
                </a:extLst>
              </a:tr>
              <a:tr h="832933">
                <a:tc>
                  <a:txBody>
                    <a:bodyPr/>
                    <a:lstStyle/>
                    <a:p>
                      <a:r>
                        <a:rPr lang="es-US" sz="2200" noProof="0" dirty="0"/>
                        <a:t>Personas sin vehículo </a:t>
                      </a:r>
                    </a:p>
                  </a:txBody>
                  <a:tcPr/>
                </a:tc>
                <a:tc>
                  <a:txBody>
                    <a:bodyPr/>
                    <a:lstStyle/>
                    <a:p>
                      <a:endParaRPr lang="es-US" sz="1800" b="0" i="0" u="none" strike="noStrike" noProof="0" dirty="0">
                        <a:latin typeface="Arial"/>
                      </a:endParaRPr>
                    </a:p>
                    <a:p>
                      <a:r>
                        <a:rPr lang="es-US" sz="1800" b="0" i="0" u="none" strike="noStrike" noProof="0" dirty="0">
                          <a:latin typeface="Arial"/>
                        </a:rPr>
                        <a:t>Es posible que deba hacer arreglos para el transporte.</a:t>
                      </a:r>
                      <a:endParaRPr lang="es-US" sz="1800" baseline="0" noProof="0" dirty="0"/>
                    </a:p>
                  </a:txBody>
                  <a:tcPr/>
                </a:tc>
                <a:extLst>
                  <a:ext uri="{0D108BD9-81ED-4DB2-BD59-A6C34878D82A}">
                    <a16:rowId xmlns:a16="http://schemas.microsoft.com/office/drawing/2014/main" val="1530181444"/>
                  </a:ext>
                </a:extLst>
              </a:tr>
              <a:tr h="832933">
                <a:tc>
                  <a:txBody>
                    <a:bodyPr/>
                    <a:lstStyle/>
                    <a:p>
                      <a:r>
                        <a:rPr lang="es-US" sz="2200" noProof="0" dirty="0"/>
                        <a:t>Personas con necesidades dietéticas especiales </a:t>
                      </a:r>
                      <a:endParaRPr lang="es-US" sz="2200" baseline="0" noProof="0" dirty="0"/>
                    </a:p>
                  </a:txBody>
                  <a:tcPr/>
                </a:tc>
                <a:tc>
                  <a:txBody>
                    <a:bodyPr/>
                    <a:lstStyle/>
                    <a:p>
                      <a:endParaRPr lang="es-US" sz="1800" b="0" i="0" u="none" strike="noStrike" noProof="0" dirty="0">
                        <a:latin typeface="Arial"/>
                      </a:endParaRPr>
                    </a:p>
                    <a:p>
                      <a:r>
                        <a:rPr lang="es-US" sz="1800" b="0" i="0" u="none" strike="noStrike" noProof="0" dirty="0">
                          <a:latin typeface="Arial"/>
                        </a:rPr>
                        <a:t>Deben tomar precauciones especiales para tener un suministro adecuado de alimentos de emergencia</a:t>
                      </a:r>
                    </a:p>
                  </a:txBody>
                  <a:tcPr/>
                </a:tc>
                <a:extLst>
                  <a:ext uri="{0D108BD9-81ED-4DB2-BD59-A6C34878D82A}">
                    <a16:rowId xmlns:a16="http://schemas.microsoft.com/office/drawing/2014/main" val="2500468315"/>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28" y="366893"/>
            <a:ext cx="8852025" cy="1119909"/>
          </a:xfrm>
        </p:spPr>
        <p:txBody>
          <a:bodyPr/>
          <a:lstStyle/>
          <a:p>
            <a:pPr algn="ctr"/>
            <a:r>
              <a:rPr lang="es-US" dirty="0"/>
              <a:t>Prepare a sus mascotas para los desastres</a:t>
            </a:r>
          </a:p>
        </p:txBody>
      </p:sp>
      <p:sp>
        <p:nvSpPr>
          <p:cNvPr id="4" name="TextBox 3"/>
          <p:cNvSpPr txBox="1"/>
          <p:nvPr/>
        </p:nvSpPr>
        <p:spPr>
          <a:xfrm>
            <a:off x="513783" y="1421602"/>
            <a:ext cx="8571346" cy="707886"/>
          </a:xfrm>
          <a:prstGeom prst="rect">
            <a:avLst/>
          </a:prstGeom>
          <a:noFill/>
        </p:spPr>
        <p:txBody>
          <a:bodyPr wrap="square" lIns="91440" tIns="45720" rIns="91440" bIns="45720" rtlCol="0" anchor="t">
            <a:spAutoFit/>
          </a:bodyPr>
          <a:lstStyle/>
          <a:p>
            <a:r>
              <a:rPr lang="es-US" sz="2000" dirty="0"/>
              <a:t>Vea </a:t>
            </a:r>
            <a:r>
              <a:rPr lang="es-US" sz="2000" dirty="0">
                <a:hlinkClick r:id="rId2"/>
              </a:rPr>
              <a:t>https://www.ready.gov/pets </a:t>
            </a:r>
            <a:r>
              <a:rPr lang="es-US" sz="2000" dirty="0"/>
              <a:t> para obtener más detalles sobre el esquema a continuación</a:t>
            </a:r>
            <a:endParaRPr lang="es-US" dirty="0"/>
          </a:p>
        </p:txBody>
      </p:sp>
      <p:sp>
        <p:nvSpPr>
          <p:cNvPr id="3" name="TextBox 2"/>
          <p:cNvSpPr txBox="1"/>
          <p:nvPr/>
        </p:nvSpPr>
        <p:spPr>
          <a:xfrm>
            <a:off x="401757" y="2235841"/>
            <a:ext cx="8114145" cy="4616648"/>
          </a:xfrm>
          <a:prstGeom prst="rect">
            <a:avLst/>
          </a:prstGeom>
          <a:noFill/>
        </p:spPr>
        <p:txBody>
          <a:bodyPr wrap="square" lIns="91440" tIns="45720" rIns="91440" bIns="45720" rtlCol="0" anchor="t">
            <a:spAutoFit/>
          </a:bodyPr>
          <a:lstStyle/>
          <a:p>
            <a:r>
              <a:rPr lang="es-US" sz="2000" dirty="0"/>
              <a:t>1. Haz un Plan</a:t>
            </a:r>
          </a:p>
          <a:p>
            <a:pPr marL="342900" lvl="8" indent="-342900">
              <a:buFont typeface="Arial" panose="020B0604020202020204" pitchFamily="34" charset="0"/>
              <a:buChar char="•"/>
            </a:pPr>
            <a:r>
              <a:rPr lang="es-US" sz="2000" dirty="0"/>
              <a:t>Muchos refugios/hoteles no permiten mascotas. Sepa dónde puede ir</a:t>
            </a:r>
          </a:p>
          <a:p>
            <a:pPr marL="342900" lvl="5" indent="-342900">
              <a:buFont typeface="Arial" panose="020B0604020202020204" pitchFamily="34" charset="0"/>
              <a:buChar char="•"/>
            </a:pPr>
            <a:r>
              <a:rPr lang="es-US" sz="2000" dirty="0"/>
              <a:t>Haz que tu mascota tenga un microchip</a:t>
            </a:r>
          </a:p>
          <a:p>
            <a:pPr marL="342900" lvl="5" indent="-342900">
              <a:buFont typeface="Arial" panose="020B0604020202020204" pitchFamily="34" charset="0"/>
              <a:buChar char="•"/>
            </a:pPr>
            <a:r>
              <a:rPr lang="es-US" sz="2000" dirty="0"/>
              <a:t>Los animales grandes como caballos y cerdos requerirán una planificación adicional</a:t>
            </a:r>
          </a:p>
          <a:p>
            <a:pPr lvl="5"/>
            <a:endParaRPr lang="es-US" sz="2000" dirty="0"/>
          </a:p>
          <a:p>
            <a:pPr lvl="1"/>
            <a:r>
              <a:rPr lang="es-US" sz="2000" dirty="0"/>
              <a:t>2. Construye un kit </a:t>
            </a:r>
          </a:p>
          <a:p>
            <a:pPr marL="285750" lvl="1" indent="-285750">
              <a:buFont typeface="Arial" panose="020B0604020202020204" pitchFamily="34" charset="0"/>
              <a:buChar char="•"/>
            </a:pPr>
            <a:r>
              <a:rPr lang="es-US" sz="2000" dirty="0"/>
              <a:t>Alimentos, medicinas, correas, transportadores, juguetes/mantas, artículos de aseo y saneamiento</a:t>
            </a:r>
          </a:p>
          <a:p>
            <a:pPr marL="285750" lvl="1" indent="-285750">
              <a:buFont typeface="Arial" panose="020B0604020202020204" pitchFamily="34" charset="0"/>
              <a:buChar char="•"/>
            </a:pPr>
            <a:endParaRPr lang="es-US" sz="2000" dirty="0"/>
          </a:p>
          <a:p>
            <a:pPr lvl="1"/>
            <a:r>
              <a:rPr lang="es-US" sz="2000" dirty="0"/>
              <a:t>3. Mantente informado</a:t>
            </a:r>
          </a:p>
          <a:p>
            <a:pPr marL="285750" lvl="1" indent="-285750">
              <a:buFont typeface="Arial" panose="020B0604020202020204" pitchFamily="34" charset="0"/>
              <a:buChar char="•"/>
            </a:pPr>
            <a:r>
              <a:rPr lang="es-US" sz="2000" dirty="0"/>
              <a:t>Lleve a las mascotas adentro a la primera señal de advertencia de tormenta o desastre</a:t>
            </a:r>
          </a:p>
          <a:p>
            <a:pPr lvl="1"/>
            <a:endParaRPr lang="es-US" dirty="0"/>
          </a:p>
        </p:txBody>
      </p:sp>
    </p:spTree>
    <p:extLst>
      <p:ext uri="{BB962C8B-B14F-4D97-AF65-F5344CB8AC3E}">
        <p14:creationId xmlns:p14="http://schemas.microsoft.com/office/powerpoint/2010/main" val="311124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29" y="352331"/>
            <a:ext cx="9073491" cy="990600"/>
          </a:xfrm>
        </p:spPr>
        <p:txBody>
          <a:bodyPr/>
          <a:lstStyle/>
          <a:p>
            <a:pPr algn="ctr"/>
            <a:r>
              <a:rPr lang="es-US" sz="3000" dirty="0"/>
              <a:t>Planificación familiar para un brote como el COVID-19</a:t>
            </a:r>
            <a:endParaRPr lang="es-US" dirty="0"/>
          </a:p>
        </p:txBody>
      </p:sp>
      <p:sp>
        <p:nvSpPr>
          <p:cNvPr id="3" name="Rectangle 2"/>
          <p:cNvSpPr/>
          <p:nvPr/>
        </p:nvSpPr>
        <p:spPr>
          <a:xfrm>
            <a:off x="457200" y="1342931"/>
            <a:ext cx="7855527" cy="5062924"/>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s-US" sz="1900" dirty="0"/>
              <a:t>Planifique formas de cuidar a aquellos que podrían estar en mayor riesgo, como aquellos con discapacidades, necesidades médicas especiales o ancianos.</a:t>
            </a:r>
            <a:endParaRPr lang="es-US" sz="1900" dirty="0">
              <a:latin typeface="Open Sans"/>
            </a:endParaRPr>
          </a:p>
          <a:p>
            <a:endParaRPr lang="es-US" sz="1900" dirty="0">
              <a:latin typeface="Open Sans"/>
            </a:endParaRPr>
          </a:p>
          <a:p>
            <a:pPr marL="342900" indent="-342900">
              <a:buFont typeface="Arial" panose="020B0604020202020204" pitchFamily="34" charset="0"/>
              <a:buChar char="•"/>
            </a:pPr>
            <a:r>
              <a:rPr lang="es-US" sz="1900" dirty="0"/>
              <a:t>Reúna los artículos esenciales que su hogar necesita para estar listos. Asegúrese de tener acceso a 2 semanas de medicamentos y suministros.</a:t>
            </a:r>
          </a:p>
          <a:p>
            <a:endParaRPr lang="es-US" sz="1900" dirty="0">
              <a:latin typeface="Open Sans"/>
            </a:endParaRPr>
          </a:p>
          <a:p>
            <a:pPr marL="342900" indent="-342900">
              <a:buFont typeface="Arial" panose="020B0604020202020204" pitchFamily="34" charset="0"/>
              <a:buChar char="•"/>
            </a:pPr>
            <a:r>
              <a:rPr lang="es-US" sz="1900" dirty="0"/>
              <a:t>Cree una lista de contactos de emergencia de familiares, amigos, vecinos, proveedores de atención médica y otros recursos comunitarios.</a:t>
            </a:r>
          </a:p>
          <a:p>
            <a:pPr marL="342900" indent="-342900">
              <a:buFont typeface="Arial" panose="020B0604020202020204" pitchFamily="34" charset="0"/>
              <a:buChar char="•"/>
            </a:pPr>
            <a:endParaRPr lang="es-US" sz="1900" dirty="0">
              <a:latin typeface="Open Sans"/>
            </a:endParaRPr>
          </a:p>
          <a:p>
            <a:pPr marL="342900" indent="-342900">
              <a:buFont typeface="Arial" panose="020B0604020202020204" pitchFamily="34" charset="0"/>
              <a:buChar char="•"/>
            </a:pPr>
            <a:r>
              <a:rPr lang="es-US" sz="1900" dirty="0"/>
              <a:t>Conoce a tus vecinos.</a:t>
            </a:r>
          </a:p>
          <a:p>
            <a:pPr marL="342900" indent="-342900">
              <a:buFont typeface="Arial" panose="020B0604020202020204" pitchFamily="34" charset="0"/>
              <a:buChar char="•"/>
            </a:pPr>
            <a:endParaRPr lang="es-US" sz="1900" dirty="0">
              <a:latin typeface="Open Sans"/>
            </a:endParaRPr>
          </a:p>
          <a:p>
            <a:pPr marL="342900" indent="-342900">
              <a:buFont typeface="Arial" panose="020B0604020202020204" pitchFamily="34" charset="0"/>
              <a:buChar char="•"/>
            </a:pPr>
            <a:r>
              <a:rPr lang="es-US" sz="1900" dirty="0"/>
              <a:t>Cree una lista de organizaciones locales a las que pueda contactar si necesita acceso a información, servicios de atención médica, apoyo y recursos.</a:t>
            </a:r>
            <a:endParaRPr lang="es-US" sz="1900" dirty="0">
              <a:latin typeface="Open Sans"/>
            </a:endParaRPr>
          </a:p>
        </p:txBody>
      </p:sp>
      <p:sp>
        <p:nvSpPr>
          <p:cNvPr id="4" name="TextBox 3"/>
          <p:cNvSpPr txBox="1"/>
          <p:nvPr/>
        </p:nvSpPr>
        <p:spPr>
          <a:xfrm>
            <a:off x="1237673" y="6584201"/>
            <a:ext cx="7075054" cy="276999"/>
          </a:xfrm>
          <a:prstGeom prst="rect">
            <a:avLst/>
          </a:prstGeom>
          <a:noFill/>
        </p:spPr>
        <p:txBody>
          <a:bodyPr wrap="square" rtlCol="0">
            <a:spAutoFit/>
          </a:bodyPr>
          <a:lstStyle/>
          <a:p>
            <a:r>
              <a:rPr lang="es-US" sz="1200" dirty="0" err="1">
                <a:hlinkClick r:id="rId2"/>
              </a:rPr>
              <a:t>From</a:t>
            </a:r>
            <a:r>
              <a:rPr lang="es-US" sz="1200" dirty="0">
                <a:hlinkClick r:id="rId2"/>
              </a:rPr>
              <a:t>: https://www.cdc.gov/coronavirus/2019-ncov/faq.html#Preparing-for-an-Outbreak</a:t>
            </a:r>
            <a:endParaRPr lang="es-US" sz="1200" dirty="0"/>
          </a:p>
        </p:txBody>
      </p:sp>
    </p:spTree>
    <p:extLst>
      <p:ext uri="{BB962C8B-B14F-4D97-AF65-F5344CB8AC3E}">
        <p14:creationId xmlns:p14="http://schemas.microsoft.com/office/powerpoint/2010/main" val="1970026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260131" y="381000"/>
            <a:ext cx="8305800" cy="914400"/>
          </a:xfrm>
          <a:prstGeom prst="rect">
            <a:avLst/>
          </a:prstGeom>
          <a:noFill/>
          <a:ln>
            <a:noFill/>
          </a:ln>
        </p:spPr>
        <p:txBody>
          <a:bodyPr spcFirstLastPara="1" wrap="square" lIns="91425" tIns="45700" rIns="91425" bIns="45700" anchor="ctr" anchorCtr="0">
            <a:noAutofit/>
          </a:bodyPr>
          <a:lstStyle/>
          <a:p>
            <a:pPr algn="ctr">
              <a:buSzPts val="3600"/>
            </a:pPr>
            <a:r>
              <a:rPr lang="es-MX" sz="3600" b="1" u="sng" noProof="0" dirty="0"/>
              <a:t>Descripción general</a:t>
            </a:r>
          </a:p>
        </p:txBody>
      </p:sp>
      <p:sp>
        <p:nvSpPr>
          <p:cNvPr id="76" name="Google Shape;76;p11"/>
          <p:cNvSpPr txBox="1">
            <a:spLocks noGrp="1"/>
          </p:cNvSpPr>
          <p:nvPr>
            <p:ph type="body" idx="1"/>
          </p:nvPr>
        </p:nvSpPr>
        <p:spPr>
          <a:xfrm>
            <a:off x="260131" y="1447800"/>
            <a:ext cx="8547538" cy="5257800"/>
          </a:xfrm>
          <a:prstGeom prst="rect">
            <a:avLst/>
          </a:prstGeom>
          <a:noFill/>
          <a:ln>
            <a:noFill/>
          </a:ln>
        </p:spPr>
        <p:txBody>
          <a:bodyPr spcFirstLastPara="1" wrap="square" lIns="91425" tIns="45700" rIns="91425" bIns="45700" anchor="t" anchorCtr="0">
            <a:noAutofit/>
          </a:bodyPr>
          <a:lstStyle/>
          <a:p>
            <a:pPr marL="182880" indent="-194310">
              <a:lnSpc>
                <a:spcPct val="90000"/>
              </a:lnSpc>
              <a:spcBef>
                <a:spcPts val="0"/>
              </a:spcBef>
              <a:buSzPts val="3060"/>
              <a:buFont typeface="Noto Sans Symbols"/>
              <a:buChar char="▪"/>
            </a:pPr>
            <a:r>
              <a:rPr lang="es-MX" sz="3600" noProof="0" dirty="0"/>
              <a:t>  Introducción</a:t>
            </a:r>
            <a:endParaRPr lang="es-MX" noProof="0" dirty="0"/>
          </a:p>
          <a:p>
            <a:pPr marL="182880" indent="-194310">
              <a:lnSpc>
                <a:spcPct val="140000"/>
              </a:lnSpc>
              <a:spcBef>
                <a:spcPts val="720"/>
              </a:spcBef>
              <a:buSzPts val="3060"/>
              <a:buFont typeface="Noto Sans Symbols"/>
              <a:buChar char="▪"/>
            </a:pPr>
            <a:r>
              <a:rPr lang="es-MX" sz="3600" noProof="0" dirty="0"/>
              <a:t>  Conozca los riesgos</a:t>
            </a:r>
            <a:endParaRPr lang="es-MX" noProof="0" dirty="0"/>
          </a:p>
          <a:p>
            <a:pPr marL="182880" indent="-194310">
              <a:lnSpc>
                <a:spcPct val="140000"/>
              </a:lnSpc>
              <a:spcBef>
                <a:spcPts val="720"/>
              </a:spcBef>
              <a:buSzPts val="3060"/>
              <a:buFont typeface="Noto Sans Symbols"/>
              <a:buChar char="▪"/>
            </a:pPr>
            <a:r>
              <a:rPr lang="es-MX" sz="3600" noProof="0" dirty="0"/>
              <a:t>  Preparación familiar</a:t>
            </a:r>
            <a:endParaRPr lang="es-MX" noProof="0" dirty="0"/>
          </a:p>
          <a:p>
            <a:pPr marL="182880" indent="-194310">
              <a:lnSpc>
                <a:spcPct val="140000"/>
              </a:lnSpc>
              <a:spcBef>
                <a:spcPts val="720"/>
              </a:spcBef>
              <a:buSzPts val="3060"/>
              <a:buFont typeface="Noto Sans Symbols"/>
              <a:buChar char="▪"/>
            </a:pPr>
            <a:r>
              <a:rPr lang="es-MX" sz="3600" noProof="0" dirty="0"/>
              <a:t>  Preparación de la comunidad</a:t>
            </a:r>
            <a:endParaRPr lang="es-MX" noProof="0" dirty="0"/>
          </a:p>
          <a:p>
            <a:pPr marL="182880" indent="-194310">
              <a:lnSpc>
                <a:spcPct val="140000"/>
              </a:lnSpc>
              <a:spcBef>
                <a:spcPts val="720"/>
              </a:spcBef>
              <a:buSzPts val="3060"/>
              <a:buFont typeface="Noto Sans Symbols"/>
              <a:buChar char="▪"/>
            </a:pPr>
            <a:r>
              <a:rPr lang="es-MX" sz="3600" noProof="0" dirty="0"/>
              <a:t>  Durante una emergencia</a:t>
            </a:r>
            <a:endParaRPr lang="es-MX" noProof="0" dirty="0"/>
          </a:p>
          <a:p>
            <a:pPr marL="182880" indent="-194310">
              <a:lnSpc>
                <a:spcPct val="140000"/>
              </a:lnSpc>
              <a:spcBef>
                <a:spcPts val="720"/>
              </a:spcBef>
              <a:buSzPts val="3060"/>
              <a:buFont typeface="Noto Sans Symbols"/>
              <a:buChar char="▪"/>
            </a:pPr>
            <a:r>
              <a:rPr lang="es-MX" sz="3600" noProof="0" dirty="0"/>
              <a:t>  Después de una emergencia</a:t>
            </a:r>
            <a:endParaRPr lang="es-MX" noProof="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7"/>
          <p:cNvSpPr txBox="1">
            <a:spLocks noGrp="1"/>
          </p:cNvSpPr>
          <p:nvPr>
            <p:ph type="title"/>
          </p:nvPr>
        </p:nvSpPr>
        <p:spPr>
          <a:xfrm>
            <a:off x="447675" y="215947"/>
            <a:ext cx="8229600" cy="762000"/>
          </a:xfrm>
          <a:prstGeom prst="rect">
            <a:avLst/>
          </a:prstGeom>
          <a:noFill/>
          <a:ln>
            <a:noFill/>
          </a:ln>
        </p:spPr>
        <p:txBody>
          <a:bodyPr spcFirstLastPara="1" wrap="square" lIns="91425" tIns="45700" rIns="91425" bIns="45700" anchor="ctr" anchorCtr="0">
            <a:noAutofit/>
          </a:bodyPr>
          <a:lstStyle/>
          <a:p>
            <a:pPr algn="ctr">
              <a:buSzPts val="3600"/>
            </a:pPr>
            <a:r>
              <a:rPr lang="es-US" sz="3600" b="1" dirty="0"/>
              <a:t>3) Tenga un Kit</a:t>
            </a:r>
          </a:p>
        </p:txBody>
      </p:sp>
      <p:sp>
        <p:nvSpPr>
          <p:cNvPr id="213" name="Google Shape;213;p27"/>
          <p:cNvSpPr txBox="1"/>
          <p:nvPr/>
        </p:nvSpPr>
        <p:spPr>
          <a:xfrm>
            <a:off x="105434" y="908254"/>
            <a:ext cx="7195432" cy="5309520"/>
          </a:xfrm>
          <a:prstGeom prst="rect">
            <a:avLst/>
          </a:prstGeom>
          <a:noFill/>
          <a:ln>
            <a:noFill/>
          </a:ln>
        </p:spPr>
        <p:txBody>
          <a:bodyPr spcFirstLastPara="1" wrap="square" lIns="91425" tIns="45700" rIns="91425" bIns="45700" anchor="t" anchorCtr="0">
            <a:noAutofit/>
          </a:bodyPr>
          <a:lstStyle/>
          <a:p>
            <a:pPr marL="285750" indent="-285750">
              <a:buClr>
                <a:schemeClr val="dk1"/>
              </a:buClr>
              <a:buSzPts val="1400"/>
              <a:buFont typeface="Arial"/>
              <a:buChar char="•"/>
            </a:pPr>
            <a:r>
              <a:rPr lang="es-US" sz="1300" b="1" dirty="0">
                <a:solidFill>
                  <a:schemeClr val="dk1"/>
                </a:solidFill>
              </a:rPr>
              <a:t>Agua</a:t>
            </a:r>
            <a:r>
              <a:rPr lang="es-US" sz="1300" dirty="0">
                <a:solidFill>
                  <a:schemeClr val="dk1"/>
                </a:solidFill>
              </a:rPr>
              <a:t> (</a:t>
            </a:r>
            <a:r>
              <a:rPr lang="es-US" sz="1300" dirty="0"/>
              <a:t>un galón por persona por día durante al menos tres días, para beber y saneamiento) </a:t>
            </a:r>
            <a:endParaRPr lang="es-US" sz="1300" dirty="0">
              <a:solidFill>
                <a:schemeClr val="dk1"/>
              </a:solidFill>
            </a:endParaRPr>
          </a:p>
          <a:p>
            <a:pPr marL="285750" marR="0" lvl="0" indent="-196850" algn="l" rtl="0">
              <a:spcBef>
                <a:spcPts val="0"/>
              </a:spcBef>
              <a:spcAft>
                <a:spcPts val="0"/>
              </a:spcAft>
              <a:buClr>
                <a:schemeClr val="dk1"/>
              </a:buClr>
              <a:buSzPts val="1400"/>
              <a:buFont typeface="Arial"/>
              <a:buNone/>
            </a:pPr>
            <a:endParaRPr lang="es-US" sz="1300" dirty="0">
              <a:solidFill>
                <a:schemeClr val="dk1"/>
              </a:solidFill>
            </a:endParaRPr>
          </a:p>
          <a:p>
            <a:pPr marL="285750" indent="-285750">
              <a:buClr>
                <a:schemeClr val="dk1"/>
              </a:buClr>
              <a:buSzPts val="1400"/>
              <a:buFont typeface="Arial"/>
              <a:buChar char="•"/>
            </a:pPr>
            <a:r>
              <a:rPr lang="es-US" sz="1300" b="1" dirty="0">
                <a:solidFill>
                  <a:schemeClr val="dk1"/>
                </a:solidFill>
              </a:rPr>
              <a:t>Comida</a:t>
            </a:r>
            <a:r>
              <a:rPr lang="es-US" sz="1300" dirty="0">
                <a:solidFill>
                  <a:schemeClr val="dk1"/>
                </a:solidFill>
              </a:rPr>
              <a:t> </a:t>
            </a:r>
            <a:r>
              <a:rPr lang="es-US" sz="1300" dirty="0">
                <a:solidFill>
                  <a:schemeClr val="dk1"/>
                </a:solidFill>
                <a:sym typeface="Arial"/>
              </a:rPr>
              <a:t>(</a:t>
            </a:r>
            <a:r>
              <a:rPr lang="es-US" sz="1300" dirty="0"/>
              <a:t>al menos un suministro de alimentos no perecederos para tres días)</a:t>
            </a:r>
            <a:endParaRPr lang="es-US" sz="1300" dirty="0">
              <a:solidFill>
                <a:schemeClr val="dk1"/>
              </a:solidFill>
            </a:endParaRPr>
          </a:p>
          <a:p>
            <a:pPr marL="285750" marR="0" lvl="0" indent="-196850" algn="l" rtl="0">
              <a:spcBef>
                <a:spcPts val="0"/>
              </a:spcBef>
              <a:spcAft>
                <a:spcPts val="0"/>
              </a:spcAft>
              <a:buClr>
                <a:schemeClr val="dk1"/>
              </a:buClr>
              <a:buSzPts val="1400"/>
              <a:buFont typeface="Arial"/>
              <a:buNone/>
            </a:pPr>
            <a:endParaRPr lang="es-US" sz="1300" dirty="0">
              <a:solidFill>
                <a:schemeClr val="dk1"/>
              </a:solidFill>
            </a:endParaRPr>
          </a:p>
          <a:p>
            <a:pPr marL="285750" indent="-285750">
              <a:buClr>
                <a:schemeClr val="dk1"/>
              </a:buClr>
              <a:buSzPts val="1400"/>
              <a:buFont typeface="Arial"/>
              <a:buChar char="•"/>
            </a:pPr>
            <a:r>
              <a:rPr lang="es-US" sz="1300" b="1" dirty="0">
                <a:solidFill>
                  <a:schemeClr val="dk1"/>
                </a:solidFill>
              </a:rPr>
              <a:t>Recetas Medicas</a:t>
            </a:r>
            <a:endParaRPr lang="es-US" sz="1300" dirty="0">
              <a:solidFill>
                <a:schemeClr val="dk1"/>
              </a:solidFill>
            </a:endParaRPr>
          </a:p>
          <a:p>
            <a:pPr marL="285750" marR="0" lvl="0" indent="-196850" algn="l" rtl="0">
              <a:spcBef>
                <a:spcPts val="0"/>
              </a:spcBef>
              <a:spcAft>
                <a:spcPts val="0"/>
              </a:spcAft>
              <a:buClr>
                <a:schemeClr val="dk1"/>
              </a:buClr>
              <a:buSzPts val="1400"/>
              <a:buFont typeface="Arial"/>
              <a:buNone/>
            </a:pPr>
            <a:endParaRPr lang="es-US" sz="1300" dirty="0">
              <a:solidFill>
                <a:schemeClr val="dk1"/>
              </a:solidFill>
            </a:endParaRPr>
          </a:p>
          <a:p>
            <a:pPr marL="285750" marR="0" lvl="0" indent="-285750" algn="l" rtl="0">
              <a:spcBef>
                <a:spcPts val="0"/>
              </a:spcBef>
              <a:spcAft>
                <a:spcPts val="0"/>
              </a:spcAft>
              <a:buClr>
                <a:schemeClr val="dk1"/>
              </a:buClr>
              <a:buSzPts val="1400"/>
              <a:buFont typeface="Arial"/>
              <a:buChar char="•"/>
            </a:pPr>
            <a:r>
              <a:rPr lang="es-US" sz="1300" b="1" dirty="0">
                <a:solidFill>
                  <a:schemeClr val="dk1"/>
                </a:solidFill>
              </a:rPr>
              <a:t>Dinero</a:t>
            </a:r>
          </a:p>
          <a:p>
            <a:pPr marL="285750" marR="0" lvl="0" indent="-196850" algn="l" rtl="0">
              <a:spcBef>
                <a:spcPts val="0"/>
              </a:spcBef>
              <a:spcAft>
                <a:spcPts val="0"/>
              </a:spcAft>
              <a:buClr>
                <a:schemeClr val="dk1"/>
              </a:buClr>
              <a:buSzPts val="1400"/>
              <a:buFont typeface="Arial"/>
              <a:buNone/>
            </a:pPr>
            <a:endParaRPr lang="es-US" sz="1300" dirty="0">
              <a:solidFill>
                <a:schemeClr val="dk1"/>
              </a:solidFill>
            </a:endParaRPr>
          </a:p>
          <a:p>
            <a:pPr marL="285750" indent="-285750">
              <a:buClr>
                <a:schemeClr val="dk1"/>
              </a:buClr>
              <a:buSzPts val="1400"/>
              <a:buFont typeface="Arial"/>
              <a:buChar char="•"/>
            </a:pPr>
            <a:r>
              <a:rPr lang="es-US" sz="1300" b="1" dirty="0">
                <a:solidFill>
                  <a:schemeClr val="dk1"/>
                </a:solidFill>
              </a:rPr>
              <a:t>Radio</a:t>
            </a:r>
            <a:r>
              <a:rPr lang="es-US" sz="1300" b="1" dirty="0"/>
              <a:t> </a:t>
            </a:r>
            <a:r>
              <a:rPr lang="es-US" sz="1300" dirty="0"/>
              <a:t>de batería o de manivela y una radio meteorológica NOAA con alerta de tono</a:t>
            </a:r>
          </a:p>
          <a:p>
            <a:pPr marL="285750" marR="0" lvl="0" indent="-196850" algn="l" rtl="0">
              <a:spcBef>
                <a:spcPts val="0"/>
              </a:spcBef>
              <a:spcAft>
                <a:spcPts val="0"/>
              </a:spcAft>
              <a:buClr>
                <a:schemeClr val="dk1"/>
              </a:buClr>
              <a:buSzPts val="1400"/>
              <a:buFont typeface="Arial"/>
              <a:buNone/>
            </a:pPr>
            <a:endParaRPr lang="es-US" sz="1300" dirty="0">
              <a:solidFill>
                <a:schemeClr val="dk1"/>
              </a:solidFill>
            </a:endParaRPr>
          </a:p>
          <a:p>
            <a:pPr marL="285750" marR="0" lvl="0" indent="-285750" algn="l" rtl="0">
              <a:spcBef>
                <a:spcPts val="0"/>
              </a:spcBef>
              <a:spcAft>
                <a:spcPts val="0"/>
              </a:spcAft>
              <a:buClr>
                <a:schemeClr val="dk1"/>
              </a:buClr>
              <a:buSzPts val="1400"/>
              <a:buFont typeface="Arial"/>
              <a:buChar char="•"/>
            </a:pPr>
            <a:r>
              <a:rPr lang="es-US" sz="1300" b="1" dirty="0">
                <a:solidFill>
                  <a:schemeClr val="dk1"/>
                </a:solidFill>
              </a:rPr>
              <a:t>Linterna</a:t>
            </a:r>
            <a:endParaRPr lang="es-US" sz="1300" dirty="0">
              <a:solidFill>
                <a:schemeClr val="dk1"/>
              </a:solidFill>
            </a:endParaRPr>
          </a:p>
          <a:p>
            <a:pPr marL="285750" marR="0" lvl="0" indent="-196850" algn="l" rtl="0">
              <a:spcBef>
                <a:spcPts val="0"/>
              </a:spcBef>
              <a:spcAft>
                <a:spcPts val="0"/>
              </a:spcAft>
              <a:buClr>
                <a:schemeClr val="dk1"/>
              </a:buClr>
              <a:buSzPts val="1400"/>
              <a:buFont typeface="Arial"/>
              <a:buNone/>
            </a:pPr>
            <a:endParaRPr lang="es-US" sz="1300" b="1" dirty="0">
              <a:solidFill>
                <a:schemeClr val="dk1"/>
              </a:solidFill>
            </a:endParaRPr>
          </a:p>
          <a:p>
            <a:pPr marL="285750" indent="-285750">
              <a:buClr>
                <a:schemeClr val="dk1"/>
              </a:buClr>
              <a:buSzPts val="1400"/>
              <a:buFont typeface="Arial"/>
              <a:buChar char="•"/>
            </a:pPr>
            <a:r>
              <a:rPr lang="es-US" sz="1300" b="1" dirty="0">
                <a:solidFill>
                  <a:schemeClr val="dk1"/>
                </a:solidFill>
              </a:rPr>
              <a:t>Baterías extras</a:t>
            </a:r>
            <a:endParaRPr lang="es-US" sz="1300" dirty="0">
              <a:solidFill>
                <a:schemeClr val="dk1"/>
              </a:solidFill>
            </a:endParaRPr>
          </a:p>
          <a:p>
            <a:pPr marL="285750" marR="0" lvl="0" indent="-196850" algn="l" rtl="0">
              <a:spcBef>
                <a:spcPts val="0"/>
              </a:spcBef>
              <a:spcAft>
                <a:spcPts val="0"/>
              </a:spcAft>
              <a:buClr>
                <a:schemeClr val="dk1"/>
              </a:buClr>
              <a:buSzPts val="1400"/>
              <a:buFont typeface="Arial"/>
              <a:buNone/>
            </a:pPr>
            <a:endParaRPr lang="es-US" sz="1300" b="1" dirty="0">
              <a:solidFill>
                <a:schemeClr val="dk1"/>
              </a:solidFill>
            </a:endParaRPr>
          </a:p>
          <a:p>
            <a:pPr marL="285750" indent="-285750">
              <a:buClr>
                <a:schemeClr val="dk1"/>
              </a:buClr>
              <a:buSzPts val="1400"/>
              <a:buFont typeface="Arial"/>
              <a:buChar char="•"/>
            </a:pPr>
            <a:r>
              <a:rPr lang="es-US" sz="1300" b="1" dirty="0">
                <a:solidFill>
                  <a:schemeClr val="dk1"/>
                </a:solidFill>
              </a:rPr>
              <a:t>Botiquín de primeros auxilios</a:t>
            </a:r>
            <a:endParaRPr lang="es-US" sz="1300" dirty="0">
              <a:solidFill>
                <a:schemeClr val="dk1"/>
              </a:solidFill>
            </a:endParaRPr>
          </a:p>
          <a:p>
            <a:pPr marL="285750" marR="0" lvl="0" indent="-196850" algn="l" rtl="0">
              <a:spcBef>
                <a:spcPts val="0"/>
              </a:spcBef>
              <a:spcAft>
                <a:spcPts val="0"/>
              </a:spcAft>
              <a:buClr>
                <a:schemeClr val="dk1"/>
              </a:buClr>
              <a:buSzPts val="1400"/>
              <a:buFont typeface="Arial"/>
              <a:buNone/>
            </a:pPr>
            <a:endParaRPr lang="es-US" sz="1300" b="1" dirty="0">
              <a:solidFill>
                <a:schemeClr val="dk1"/>
              </a:solidFill>
            </a:endParaRPr>
          </a:p>
          <a:p>
            <a:pPr marL="285750" indent="-285750">
              <a:buClr>
                <a:schemeClr val="dk1"/>
              </a:buClr>
              <a:buSzPts val="1400"/>
              <a:buFont typeface="Arial"/>
              <a:buChar char="•"/>
            </a:pPr>
            <a:r>
              <a:rPr lang="es-US" sz="1300" b="1" dirty="0">
                <a:solidFill>
                  <a:schemeClr val="dk1"/>
                </a:solidFill>
              </a:rPr>
              <a:t>Silbato </a:t>
            </a:r>
            <a:r>
              <a:rPr lang="es-US" sz="1300" dirty="0">
                <a:solidFill>
                  <a:schemeClr val="dk1"/>
                </a:solidFill>
              </a:rPr>
              <a:t> para pedir ayuda</a:t>
            </a:r>
          </a:p>
          <a:p>
            <a:pPr marL="285750" marR="0" lvl="0" indent="-196850" algn="l" rtl="0">
              <a:spcBef>
                <a:spcPts val="0"/>
              </a:spcBef>
              <a:spcAft>
                <a:spcPts val="0"/>
              </a:spcAft>
              <a:buClr>
                <a:schemeClr val="dk1"/>
              </a:buClr>
              <a:buSzPts val="1400"/>
              <a:buFont typeface="Arial"/>
              <a:buNone/>
            </a:pPr>
            <a:endParaRPr lang="es-US" sz="1300" dirty="0">
              <a:solidFill>
                <a:schemeClr val="dk1"/>
              </a:solidFill>
            </a:endParaRPr>
          </a:p>
          <a:p>
            <a:pPr marL="285750" indent="-285750">
              <a:buClr>
                <a:schemeClr val="dk1"/>
              </a:buClr>
              <a:buSzPts val="1400"/>
              <a:buFont typeface="Arial"/>
              <a:buChar char="•"/>
            </a:pPr>
            <a:r>
              <a:rPr lang="es-US" sz="1300" b="1" dirty="0">
                <a:solidFill>
                  <a:schemeClr val="dk1"/>
                </a:solidFill>
              </a:rPr>
              <a:t>Mascarilla contra el polvo</a:t>
            </a:r>
            <a:r>
              <a:rPr lang="es-US" sz="1300" dirty="0"/>
              <a:t>, </a:t>
            </a:r>
            <a:r>
              <a:rPr lang="es-US" sz="1300" b="1" dirty="0"/>
              <a:t>láminas de plástico</a:t>
            </a:r>
            <a:r>
              <a:rPr lang="es-US" sz="1300" dirty="0"/>
              <a:t> y cinta adhesiva para ductos para refugiarse en el lugar</a:t>
            </a:r>
            <a:endParaRPr lang="es-US" sz="1300" dirty="0">
              <a:solidFill>
                <a:schemeClr val="dk1"/>
              </a:solidFill>
            </a:endParaRPr>
          </a:p>
          <a:p>
            <a:pPr marL="285750" marR="0" lvl="0" indent="-196850" algn="l" rtl="0">
              <a:spcBef>
                <a:spcPts val="0"/>
              </a:spcBef>
              <a:spcAft>
                <a:spcPts val="0"/>
              </a:spcAft>
              <a:buClr>
                <a:schemeClr val="dk1"/>
              </a:buClr>
              <a:buSzPts val="1400"/>
              <a:buFont typeface="Arial"/>
              <a:buNone/>
            </a:pPr>
            <a:endParaRPr lang="es-US" sz="1300" dirty="0">
              <a:solidFill>
                <a:schemeClr val="dk1"/>
              </a:solidFill>
            </a:endParaRPr>
          </a:p>
          <a:p>
            <a:pPr marL="285750" indent="-285750">
              <a:buClr>
                <a:schemeClr val="dk1"/>
              </a:buClr>
              <a:buSzPts val="1400"/>
              <a:buFont typeface="Arial"/>
              <a:buChar char="•"/>
            </a:pPr>
            <a:r>
              <a:rPr lang="es-US" sz="1300" b="1" dirty="0"/>
              <a:t>Toallitas húmedas</a:t>
            </a:r>
            <a:r>
              <a:rPr lang="es-US" sz="1300" dirty="0"/>
              <a:t>, bolsas de basura y lazos de plástico para el saneamiento personal</a:t>
            </a:r>
            <a:endParaRPr lang="es-US" sz="1300" b="1" dirty="0">
              <a:solidFill>
                <a:schemeClr val="dk1"/>
              </a:solidFill>
            </a:endParaRPr>
          </a:p>
          <a:p>
            <a:pPr marL="285750" marR="0" lvl="0" indent="-196850" algn="l" rtl="0">
              <a:spcBef>
                <a:spcPts val="0"/>
              </a:spcBef>
              <a:spcAft>
                <a:spcPts val="0"/>
              </a:spcAft>
              <a:buClr>
                <a:schemeClr val="dk1"/>
              </a:buClr>
              <a:buSzPts val="1400"/>
              <a:buFont typeface="Arial"/>
              <a:buNone/>
            </a:pPr>
            <a:endParaRPr lang="es-US" sz="1300" dirty="0">
              <a:solidFill>
                <a:schemeClr val="dk1"/>
              </a:solidFill>
            </a:endParaRPr>
          </a:p>
          <a:p>
            <a:pPr marL="285750" indent="-285750">
              <a:buClr>
                <a:schemeClr val="dk1"/>
              </a:buClr>
              <a:buSzPts val="1400"/>
              <a:buFont typeface="Arial"/>
              <a:buChar char="•"/>
            </a:pPr>
            <a:r>
              <a:rPr lang="es-US" sz="1300" b="1" dirty="0">
                <a:solidFill>
                  <a:schemeClr val="dk1"/>
                </a:solidFill>
              </a:rPr>
              <a:t>Abrelatas manual</a:t>
            </a:r>
            <a:endParaRPr lang="es-US" sz="1300" dirty="0">
              <a:solidFill>
                <a:schemeClr val="dk1"/>
              </a:solidFill>
            </a:endParaRPr>
          </a:p>
          <a:p>
            <a:pPr marL="0" marR="0" lvl="0" indent="0" algn="l" rtl="0">
              <a:spcBef>
                <a:spcPts val="0"/>
              </a:spcBef>
              <a:spcAft>
                <a:spcPts val="0"/>
              </a:spcAft>
              <a:buNone/>
            </a:pPr>
            <a:endParaRPr lang="es-US" sz="1300" b="1" dirty="0">
              <a:solidFill>
                <a:schemeClr val="dk1"/>
              </a:solidFill>
            </a:endParaRPr>
          </a:p>
          <a:p>
            <a:pPr marL="285750" indent="-285750">
              <a:buClr>
                <a:schemeClr val="dk1"/>
              </a:buClr>
              <a:buSzPts val="1400"/>
              <a:buFont typeface="Arial"/>
              <a:buChar char="•"/>
            </a:pPr>
            <a:r>
              <a:rPr lang="es-US" sz="1300" b="1" dirty="0">
                <a:solidFill>
                  <a:schemeClr val="dk1"/>
                </a:solidFill>
              </a:rPr>
              <a:t>Mapa local</a:t>
            </a:r>
          </a:p>
          <a:p>
            <a:pPr marL="285750" marR="0" lvl="0" indent="-196850" algn="l" rtl="0">
              <a:spcBef>
                <a:spcPts val="0"/>
              </a:spcBef>
              <a:spcAft>
                <a:spcPts val="0"/>
              </a:spcAft>
              <a:buClr>
                <a:schemeClr val="dk1"/>
              </a:buClr>
              <a:buSzPts val="1400"/>
              <a:buFont typeface="Arial"/>
              <a:buNone/>
            </a:pPr>
            <a:endParaRPr lang="es-US" sz="1300" dirty="0">
              <a:solidFill>
                <a:schemeClr val="dk1"/>
              </a:solidFill>
            </a:endParaRPr>
          </a:p>
          <a:p>
            <a:pPr marL="285750" indent="-285750">
              <a:buClr>
                <a:schemeClr val="dk1"/>
              </a:buClr>
              <a:buSzPts val="1400"/>
              <a:buFont typeface="Arial"/>
              <a:buChar char="•"/>
            </a:pPr>
            <a:r>
              <a:rPr lang="es-US" sz="1300" b="1" dirty="0"/>
              <a:t>Celular con cargador </a:t>
            </a:r>
            <a:r>
              <a:rPr lang="es-US" sz="1300" dirty="0"/>
              <a:t>y batería de respaldo</a:t>
            </a:r>
            <a:endParaRPr lang="es-US" sz="1300" dirty="0">
              <a:solidFill>
                <a:schemeClr val="dk1"/>
              </a:solidFill>
            </a:endParaRPr>
          </a:p>
        </p:txBody>
      </p:sp>
      <p:pic>
        <p:nvPicPr>
          <p:cNvPr id="212" name="Google Shape;212;p27" descr="FEMA Emergency Supply Kit ad"/>
          <p:cNvPicPr preferRelativeResize="0"/>
          <p:nvPr/>
        </p:nvPicPr>
        <p:blipFill rotWithShape="1">
          <a:blip r:embed="rId3" cstate="screen">
            <a:alphaModFix/>
            <a:extLst>
              <a:ext uri="{28A0092B-C50C-407E-A947-70E740481C1C}">
                <a14:useLocalDpi xmlns:a14="http://schemas.microsoft.com/office/drawing/2010/main" val="0"/>
              </a:ext>
            </a:extLst>
          </a:blip>
          <a:srcRect b="-132"/>
          <a:stretch/>
        </p:blipFill>
        <p:spPr>
          <a:xfrm>
            <a:off x="7370989" y="956176"/>
            <a:ext cx="1752600" cy="5870528"/>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8"/>
          <p:cNvSpPr txBox="1">
            <a:spLocks noGrp="1"/>
          </p:cNvSpPr>
          <p:nvPr>
            <p:ph type="title"/>
          </p:nvPr>
        </p:nvSpPr>
        <p:spPr>
          <a:xfrm>
            <a:off x="152400" y="304800"/>
            <a:ext cx="8229600" cy="762000"/>
          </a:xfrm>
          <a:prstGeom prst="rect">
            <a:avLst/>
          </a:prstGeom>
          <a:noFill/>
          <a:ln>
            <a:noFill/>
          </a:ln>
        </p:spPr>
        <p:txBody>
          <a:bodyPr spcFirstLastPara="1" wrap="square" lIns="91425" tIns="45700" rIns="91425" bIns="45700" anchor="ctr" anchorCtr="0">
            <a:noAutofit/>
          </a:bodyPr>
          <a:lstStyle/>
          <a:p>
            <a:pPr algn="ctr">
              <a:buSzPts val="3600"/>
            </a:pPr>
            <a:r>
              <a:rPr lang="es-US" sz="3600" b="1" dirty="0"/>
              <a:t>3) </a:t>
            </a:r>
            <a:r>
              <a:rPr lang="es-US" sz="3600" b="1" u="sng" dirty="0"/>
              <a:t> Tenga un Kit</a:t>
            </a:r>
            <a:endParaRPr lang="es-US" dirty="0"/>
          </a:p>
        </p:txBody>
      </p:sp>
      <p:pic>
        <p:nvPicPr>
          <p:cNvPr id="2" name="Picture 1" descr="Empty grocery store aisle"/>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11480" y="2336044"/>
            <a:ext cx="4350777" cy="3434405"/>
          </a:xfrm>
          <a:prstGeom prst="rect">
            <a:avLst/>
          </a:prstGeom>
        </p:spPr>
      </p:pic>
      <p:sp>
        <p:nvSpPr>
          <p:cNvPr id="223" name="Google Shape;223;p28"/>
          <p:cNvSpPr txBox="1"/>
          <p:nvPr/>
        </p:nvSpPr>
        <p:spPr>
          <a:xfrm>
            <a:off x="229075" y="5897963"/>
            <a:ext cx="6460479" cy="633600"/>
          </a:xfrm>
          <a:prstGeom prst="rect">
            <a:avLst/>
          </a:prstGeom>
          <a:noFill/>
          <a:ln>
            <a:noFill/>
          </a:ln>
        </p:spPr>
        <p:txBody>
          <a:bodyPr spcFirstLastPara="1" wrap="square" lIns="91425" tIns="91425" rIns="91425" bIns="91425" anchor="ctr" anchorCtr="0">
            <a:noAutofit/>
          </a:bodyPr>
          <a:lstStyle/>
          <a:p>
            <a:pPr>
              <a:lnSpc>
                <a:spcPct val="115000"/>
              </a:lnSpc>
            </a:pPr>
            <a:r>
              <a:rPr lang="es-US" sz="1800" dirty="0">
                <a:solidFill>
                  <a:schemeClr val="dk1"/>
                </a:solidFill>
                <a:ea typeface="Calibri"/>
                <a:sym typeface="Calibri"/>
              </a:rPr>
              <a:t>Estantes</a:t>
            </a:r>
            <a:r>
              <a:rPr lang="es-US" sz="1800" dirty="0">
                <a:ea typeface="Calibri"/>
                <a:sym typeface="Calibri"/>
              </a:rPr>
              <a:t> vacíos en la tienda durante una crisis</a:t>
            </a:r>
            <a:endParaRPr lang="es-US" sz="1800" dirty="0">
              <a:solidFill>
                <a:schemeClr val="dk1"/>
              </a:solidFill>
              <a:latin typeface="Calibri"/>
              <a:ea typeface="Calibri"/>
              <a:cs typeface="Calibri"/>
            </a:endParaRPr>
          </a:p>
        </p:txBody>
      </p:sp>
      <p:pic>
        <p:nvPicPr>
          <p:cNvPr id="4" name="Picture 3">
            <a:extLst>
              <a:ext uri="{FF2B5EF4-FFF2-40B4-BE49-F238E27FC236}">
                <a16:creationId xmlns:a16="http://schemas.microsoft.com/office/drawing/2014/main" id="{CA1D7B0E-487B-423E-B77C-D3B6D86B81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 y="1253034"/>
            <a:ext cx="8133709" cy="749873"/>
          </a:xfrm>
          <a:prstGeom prst="rect">
            <a:avLst/>
          </a:prstGeom>
        </p:spPr>
      </p:pic>
      <p:pic>
        <p:nvPicPr>
          <p:cNvPr id="6" name="Picture 5">
            <a:extLst>
              <a:ext uri="{FF2B5EF4-FFF2-40B4-BE49-F238E27FC236}">
                <a16:creationId xmlns:a16="http://schemas.microsoft.com/office/drawing/2014/main" id="{7BFC9F22-A9DE-480C-AF51-4AEA47E3B6D5}"/>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872568" y="2377768"/>
            <a:ext cx="4190512" cy="345643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9"/>
          <p:cNvSpPr txBox="1">
            <a:spLocks noGrp="1"/>
          </p:cNvSpPr>
          <p:nvPr>
            <p:ph type="title"/>
          </p:nvPr>
        </p:nvSpPr>
        <p:spPr>
          <a:xfrm>
            <a:off x="152400" y="304800"/>
            <a:ext cx="8229600" cy="762000"/>
          </a:xfrm>
          <a:prstGeom prst="rect">
            <a:avLst/>
          </a:prstGeom>
          <a:noFill/>
          <a:ln>
            <a:noFill/>
          </a:ln>
        </p:spPr>
        <p:txBody>
          <a:bodyPr spcFirstLastPara="1" wrap="square" lIns="91425" tIns="45700" rIns="91425" bIns="45700" anchor="ctr" anchorCtr="0">
            <a:noAutofit/>
          </a:bodyPr>
          <a:lstStyle/>
          <a:p>
            <a:pPr algn="ctr">
              <a:buSzPts val="3600"/>
            </a:pPr>
            <a:r>
              <a:rPr lang="es-US" sz="3600" b="1" dirty="0"/>
              <a:t>3) </a:t>
            </a:r>
            <a:r>
              <a:rPr lang="es-US" sz="3600" b="1" u="sng" dirty="0"/>
              <a:t> Tenga un Kit</a:t>
            </a:r>
            <a:endParaRPr lang="es-US" dirty="0"/>
          </a:p>
        </p:txBody>
      </p:sp>
      <p:sp>
        <p:nvSpPr>
          <p:cNvPr id="232" name="Google Shape;232;p29"/>
          <p:cNvSpPr txBox="1"/>
          <p:nvPr/>
        </p:nvSpPr>
        <p:spPr>
          <a:xfrm>
            <a:off x="76773" y="4588530"/>
            <a:ext cx="8839200" cy="1384995"/>
          </a:xfrm>
          <a:prstGeom prst="rect">
            <a:avLst/>
          </a:prstGeom>
          <a:noFill/>
          <a:ln>
            <a:noFill/>
          </a:ln>
        </p:spPr>
        <p:txBody>
          <a:bodyPr spcFirstLastPara="1" wrap="square" lIns="91425" tIns="45700" rIns="91425" bIns="45700" anchor="t" anchorCtr="0">
            <a:noAutofit/>
          </a:bodyPr>
          <a:lstStyle/>
          <a:p>
            <a:pPr algn="just"/>
            <a:r>
              <a:rPr lang="es-US" sz="2800" dirty="0">
                <a:sym typeface="Calibri"/>
              </a:rPr>
              <a:t>Hay varios kits de preparación para emergencias disponibles para la venta en tiendas y en línea. Alternativamente, puede armar un kit con el tiempo.</a:t>
            </a:r>
            <a:endParaRPr lang="es-US" sz="2800" b="1" dirty="0">
              <a:latin typeface="Calibri"/>
              <a:cs typeface="Calibri"/>
            </a:endParaRPr>
          </a:p>
        </p:txBody>
      </p:sp>
      <p:pic>
        <p:nvPicPr>
          <p:cNvPr id="2" name="Picture 1" descr="Emergency kit supplies"/>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29491" y="1327085"/>
            <a:ext cx="8285018" cy="2381831"/>
          </a:xfrm>
          <a:prstGeom prst="rect">
            <a:avLst/>
          </a:prstGeom>
        </p:spPr>
      </p:pic>
      <p:sp>
        <p:nvSpPr>
          <p:cNvPr id="3" name="TextBox 2"/>
          <p:cNvSpPr txBox="1"/>
          <p:nvPr/>
        </p:nvSpPr>
        <p:spPr>
          <a:xfrm>
            <a:off x="7387182" y="3722980"/>
            <a:ext cx="1399309" cy="246221"/>
          </a:xfrm>
          <a:prstGeom prst="rect">
            <a:avLst/>
          </a:prstGeom>
          <a:noFill/>
        </p:spPr>
        <p:txBody>
          <a:bodyPr wrap="square" rtlCol="0">
            <a:spAutoFit/>
          </a:bodyPr>
          <a:lstStyle/>
          <a:p>
            <a:r>
              <a:rPr lang="es-US" sz="1000" dirty="0" err="1"/>
              <a:t>Photo</a:t>
            </a:r>
            <a:r>
              <a:rPr lang="es-US" sz="1000" dirty="0"/>
              <a:t>: Ready.gov/kit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US" b="1" dirty="0"/>
              <a:t>3) </a:t>
            </a:r>
            <a:r>
              <a:rPr lang="es-US" b="1" u="sng" dirty="0"/>
              <a:t>Tenga un Kit</a:t>
            </a:r>
            <a:endParaRPr lang="es-US" dirty="0"/>
          </a:p>
        </p:txBody>
      </p:sp>
      <p:sp>
        <p:nvSpPr>
          <p:cNvPr id="3" name="TextBox 2"/>
          <p:cNvSpPr txBox="1"/>
          <p:nvPr/>
        </p:nvSpPr>
        <p:spPr>
          <a:xfrm>
            <a:off x="604981" y="1699490"/>
            <a:ext cx="8081819" cy="4524315"/>
          </a:xfrm>
          <a:prstGeom prst="rect">
            <a:avLst/>
          </a:prstGeom>
          <a:noFill/>
        </p:spPr>
        <p:txBody>
          <a:bodyPr wrap="square" lIns="91440" tIns="45720" rIns="91440" bIns="45720" rtlCol="0" anchor="t">
            <a:spAutoFit/>
          </a:bodyPr>
          <a:lstStyle/>
          <a:p>
            <a:r>
              <a:rPr lang="es-US" sz="2000" dirty="0"/>
              <a:t>Para estar preparado para un brote como el COVID-19, agregue los siguientes artículos a su kit:</a:t>
            </a:r>
          </a:p>
          <a:p>
            <a:endParaRPr lang="es-US" sz="2000" dirty="0"/>
          </a:p>
          <a:p>
            <a:pPr marL="285750" indent="-285750">
              <a:buFont typeface="Arial" panose="020B0604020202020204" pitchFamily="34" charset="0"/>
              <a:buChar char="•"/>
            </a:pPr>
            <a:r>
              <a:rPr lang="es-US" sz="2000" dirty="0"/>
              <a:t>Mascarillas </a:t>
            </a:r>
          </a:p>
          <a:p>
            <a:pPr marL="285750" indent="-285750">
              <a:buFont typeface="Arial" panose="020B0604020202020204" pitchFamily="34" charset="0"/>
              <a:buChar char="•"/>
            </a:pPr>
            <a:r>
              <a:rPr lang="es-US" sz="2000" dirty="0"/>
              <a:t>Desinfectante de manos</a:t>
            </a:r>
          </a:p>
          <a:p>
            <a:pPr marL="285750" indent="-285750">
              <a:buFont typeface="Arial" panose="020B0604020202020204" pitchFamily="34" charset="0"/>
              <a:buChar char="•"/>
            </a:pPr>
            <a:r>
              <a:rPr lang="es-US" sz="2000" dirty="0"/>
              <a:t>Toallas desinfectantes</a:t>
            </a:r>
          </a:p>
          <a:p>
            <a:pPr marL="285750" indent="-285750">
              <a:buFont typeface="Arial" panose="020B0604020202020204" pitchFamily="34" charset="0"/>
              <a:buChar char="•"/>
            </a:pPr>
            <a:r>
              <a:rPr lang="es-US" sz="2000" dirty="0"/>
              <a:t>Termómetro</a:t>
            </a:r>
            <a:endParaRPr lang="es-US" dirty="0"/>
          </a:p>
          <a:p>
            <a:pPr marL="285750" indent="-285750">
              <a:buFont typeface="Arial" panose="020B0604020202020204" pitchFamily="34" charset="0"/>
              <a:buChar char="•"/>
            </a:pPr>
            <a:r>
              <a:rPr lang="es-US" sz="2000" dirty="0"/>
              <a:t>Tejidos</a:t>
            </a:r>
            <a:endParaRPr lang="es-US" dirty="0"/>
          </a:p>
          <a:p>
            <a:pPr marL="285750" indent="-285750">
              <a:buFont typeface="Arial" panose="020B0604020202020204" pitchFamily="34" charset="0"/>
              <a:buChar char="•"/>
            </a:pPr>
            <a:r>
              <a:rPr lang="es-US" sz="2000" dirty="0"/>
              <a:t>Toallas de papel</a:t>
            </a:r>
          </a:p>
          <a:p>
            <a:pPr marL="285750" indent="-285750">
              <a:buFont typeface="Arial" panose="020B0604020202020204" pitchFamily="34" charset="0"/>
              <a:buChar char="•"/>
            </a:pPr>
            <a:r>
              <a:rPr lang="es-US" sz="2000" dirty="0"/>
              <a:t>Jabón</a:t>
            </a:r>
          </a:p>
          <a:p>
            <a:pPr marL="285750" indent="-285750">
              <a:buFont typeface="Arial" panose="020B0604020202020204" pitchFamily="34" charset="0"/>
              <a:buChar char="•"/>
            </a:pPr>
            <a:r>
              <a:rPr lang="es-US" sz="2000" dirty="0" err="1"/>
              <a:t>Bleach</a:t>
            </a:r>
            <a:r>
              <a:rPr lang="es-US" sz="2000" dirty="0"/>
              <a:t> </a:t>
            </a:r>
            <a:endParaRPr lang="es-US" dirty="0"/>
          </a:p>
          <a:p>
            <a:pPr marL="285750" indent="-285750">
              <a:buFont typeface="Arial" panose="020B0604020202020204" pitchFamily="34" charset="0"/>
              <a:buChar char="•"/>
            </a:pPr>
            <a:r>
              <a:rPr lang="es-US" sz="2000" dirty="0"/>
              <a:t>Guantes</a:t>
            </a:r>
          </a:p>
          <a:p>
            <a:pPr marL="285750" indent="-285750">
              <a:buFont typeface="Arial" panose="020B0604020202020204" pitchFamily="34" charset="0"/>
              <a:buChar char="•"/>
            </a:pPr>
            <a:r>
              <a:rPr lang="es-US" sz="2000" dirty="0"/>
              <a:t>Lista de condiciones médicas, medicamentos y alergias</a:t>
            </a:r>
          </a:p>
          <a:p>
            <a:pPr marL="285750" indent="-285750">
              <a:buFont typeface="Arial" panose="020B0604020202020204" pitchFamily="34" charset="0"/>
              <a:buChar char="•"/>
            </a:pPr>
            <a:endParaRPr lang="es-US" dirty="0"/>
          </a:p>
          <a:p>
            <a:pPr marL="285750" indent="-285750">
              <a:buFont typeface="Arial" panose="020B0604020202020204" pitchFamily="34" charset="0"/>
              <a:buChar char="•"/>
            </a:pPr>
            <a:endParaRPr lang="es-US" dirty="0"/>
          </a:p>
        </p:txBody>
      </p:sp>
    </p:spTree>
    <p:extLst>
      <p:ext uri="{BB962C8B-B14F-4D97-AF65-F5344CB8AC3E}">
        <p14:creationId xmlns:p14="http://schemas.microsoft.com/office/powerpoint/2010/main" val="4128510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7" name="Google Shape;247;p31"/>
          <p:cNvSpPr txBox="1">
            <a:spLocks noGrp="1"/>
          </p:cNvSpPr>
          <p:nvPr>
            <p:ph type="title"/>
          </p:nvPr>
        </p:nvSpPr>
        <p:spPr>
          <a:xfrm>
            <a:off x="-55001" y="353343"/>
            <a:ext cx="9265349" cy="990600"/>
          </a:xfrm>
          <a:prstGeom prst="rect">
            <a:avLst/>
          </a:prstGeom>
          <a:noFill/>
          <a:ln>
            <a:noFill/>
          </a:ln>
        </p:spPr>
        <p:txBody>
          <a:bodyPr spcFirstLastPara="1" wrap="square" lIns="91425" tIns="45700" rIns="91425" bIns="45700" anchor="ctr" anchorCtr="0">
            <a:noAutofit/>
          </a:bodyPr>
          <a:lstStyle/>
          <a:p>
            <a:pPr algn="ctr">
              <a:buSzPts val="3400"/>
            </a:pPr>
            <a:r>
              <a:rPr lang="es-MX" sz="2600" b="1" u="sng" noProof="0" dirty="0"/>
              <a:t>Evaluación de vulnerabilidad de peligros (HVA) para el centro TN</a:t>
            </a:r>
            <a:endParaRPr lang="es-MX" sz="2600" noProof="0" dirty="0"/>
          </a:p>
        </p:txBody>
      </p:sp>
      <p:sp>
        <p:nvSpPr>
          <p:cNvPr id="248" name="Google Shape;248;p31"/>
          <p:cNvSpPr txBox="1">
            <a:spLocks noGrp="1"/>
          </p:cNvSpPr>
          <p:nvPr>
            <p:ph type="body" idx="1"/>
          </p:nvPr>
        </p:nvSpPr>
        <p:spPr>
          <a:xfrm>
            <a:off x="547522" y="1596976"/>
            <a:ext cx="5744270" cy="5158153"/>
          </a:xfrm>
          <a:prstGeom prst="rect">
            <a:avLst/>
          </a:prstGeom>
          <a:noFill/>
          <a:ln>
            <a:noFill/>
          </a:ln>
        </p:spPr>
        <p:txBody>
          <a:bodyPr spcFirstLastPara="1" wrap="square" lIns="91425" tIns="45700" rIns="91425" bIns="45700" anchor="t" anchorCtr="0">
            <a:noAutofit/>
          </a:bodyPr>
          <a:lstStyle/>
          <a:p>
            <a:pPr marL="457200" lvl="1" indent="-182880">
              <a:lnSpc>
                <a:spcPct val="150000"/>
              </a:lnSpc>
              <a:spcBef>
                <a:spcPts val="0"/>
              </a:spcBef>
              <a:buSzPts val="2202"/>
              <a:buFont typeface="Noto Sans Symbols"/>
              <a:buChar char="▪"/>
            </a:pPr>
            <a:r>
              <a:rPr lang="es-MX" sz="2550" noProof="0" dirty="0"/>
              <a:t>CORTE ELÉCTRICO PROLONGADO</a:t>
            </a:r>
            <a:endParaRPr lang="es-MX" sz="2800" noProof="0" dirty="0"/>
          </a:p>
          <a:p>
            <a:pPr marL="457200" lvl="1" indent="-182880">
              <a:lnSpc>
                <a:spcPct val="150000"/>
              </a:lnSpc>
              <a:spcBef>
                <a:spcPts val="0"/>
              </a:spcBef>
              <a:buSzPts val="2202"/>
              <a:buFont typeface="Noto Sans Symbols"/>
              <a:buChar char="▪"/>
            </a:pPr>
            <a:r>
              <a:rPr lang="es-MX" sz="2550" noProof="0" dirty="0"/>
              <a:t>FALLA DE TI/AMENAZA CIBERNÉTICA</a:t>
            </a:r>
          </a:p>
          <a:p>
            <a:pPr marL="457200" lvl="1" indent="-182880">
              <a:lnSpc>
                <a:spcPct val="150000"/>
              </a:lnSpc>
              <a:spcBef>
                <a:spcPts val="0"/>
              </a:spcBef>
              <a:buSzPts val="2202"/>
              <a:buFont typeface="Noto Sans Symbols"/>
              <a:buChar char="▪"/>
            </a:pPr>
            <a:r>
              <a:rPr lang="es-MX" sz="2550" noProof="0" dirty="0"/>
              <a:t>TORMENTA SEVERA</a:t>
            </a:r>
          </a:p>
          <a:p>
            <a:pPr marL="457200" lvl="1" indent="-182880">
              <a:lnSpc>
                <a:spcPct val="150000"/>
              </a:lnSpc>
              <a:spcBef>
                <a:spcPts val="0"/>
              </a:spcBef>
              <a:buSzPts val="2202"/>
              <a:buFont typeface="Noto Sans Symbols"/>
              <a:buChar char="▪"/>
            </a:pPr>
            <a:r>
              <a:rPr lang="es-MX" sz="2550" noProof="0" dirty="0"/>
              <a:t>INUNDACIÓN</a:t>
            </a:r>
            <a:endParaRPr lang="es-MX" sz="2800" noProof="0" dirty="0"/>
          </a:p>
          <a:p>
            <a:pPr marL="457200" lvl="1" indent="-182880" algn="l" rtl="0">
              <a:lnSpc>
                <a:spcPct val="150000"/>
              </a:lnSpc>
              <a:spcBef>
                <a:spcPts val="0"/>
              </a:spcBef>
              <a:spcAft>
                <a:spcPts val="0"/>
              </a:spcAft>
              <a:buSzPts val="2202"/>
              <a:buFont typeface="Noto Sans Symbols"/>
              <a:buChar char="▪"/>
            </a:pPr>
            <a:r>
              <a:rPr lang="es-MX" sz="2550" noProof="0" dirty="0"/>
              <a:t>TORNADO</a:t>
            </a:r>
          </a:p>
          <a:p>
            <a:pPr marL="457200" lvl="1" indent="-182880">
              <a:lnSpc>
                <a:spcPct val="150000"/>
              </a:lnSpc>
              <a:spcBef>
                <a:spcPts val="518"/>
              </a:spcBef>
              <a:buSzPts val="2202"/>
              <a:buFont typeface="Noto Sans Symbols"/>
              <a:buChar char="▪"/>
            </a:pPr>
            <a:r>
              <a:rPr lang="es-MX" sz="2500" noProof="0" dirty="0"/>
              <a:t>TORMENTA DE NIEVE</a:t>
            </a:r>
          </a:p>
          <a:p>
            <a:pPr marL="457200" lvl="1" indent="-182880">
              <a:lnSpc>
                <a:spcPct val="150000"/>
              </a:lnSpc>
              <a:spcBef>
                <a:spcPts val="518"/>
              </a:spcBef>
              <a:buSzPts val="2202"/>
              <a:buFont typeface="Noto Sans Symbols"/>
              <a:buChar char="▪"/>
            </a:pPr>
            <a:r>
              <a:rPr lang="es-MX" sz="2500" noProof="0" dirty="0"/>
              <a:t>ENFERMEDAD PANDÉMICA</a:t>
            </a:r>
          </a:p>
        </p:txBody>
      </p:sp>
      <p:pic>
        <p:nvPicPr>
          <p:cNvPr id="7" name="Google Shape;246;p31">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175086" y="4006189"/>
            <a:ext cx="685800" cy="649959"/>
          </a:xfrm>
          <a:prstGeom prst="rect">
            <a:avLst/>
          </a:prstGeom>
          <a:noFill/>
          <a:ln>
            <a:noFill/>
          </a:ln>
        </p:spPr>
      </p:pic>
      <p:pic>
        <p:nvPicPr>
          <p:cNvPr id="8" name="Google Shape;246;p31">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121230" y="1669175"/>
            <a:ext cx="685800" cy="649959"/>
          </a:xfrm>
          <a:prstGeom prst="rect">
            <a:avLst/>
          </a:prstGeom>
          <a:noFill/>
          <a:ln>
            <a:noFill/>
          </a:ln>
        </p:spPr>
      </p:pic>
      <p:pic>
        <p:nvPicPr>
          <p:cNvPr id="2" name="Picture 1">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722321" y="4177210"/>
            <a:ext cx="4292369" cy="2532652"/>
          </a:xfrm>
          <a:prstGeom prst="rect">
            <a:avLst/>
          </a:prstGeom>
        </p:spPr>
      </p:pic>
      <p:sp>
        <p:nvSpPr>
          <p:cNvPr id="3" name="Rectangle 2"/>
          <p:cNvSpPr/>
          <p:nvPr/>
        </p:nvSpPr>
        <p:spPr>
          <a:xfrm>
            <a:off x="6299362" y="2372700"/>
            <a:ext cx="2723729" cy="1569660"/>
          </a:xfrm>
          <a:prstGeom prst="rect">
            <a:avLst/>
          </a:prstGeom>
        </p:spPr>
        <p:txBody>
          <a:bodyPr wrap="square" lIns="91440" tIns="45720" rIns="91440" bIns="45720" anchor="t">
            <a:spAutoFit/>
          </a:bodyPr>
          <a:lstStyle/>
          <a:p>
            <a:pPr algn="just"/>
            <a:r>
              <a:rPr lang="en-US" sz="2400" dirty="0" err="1">
                <a:solidFill>
                  <a:srgbClr val="FF0000"/>
                </a:solidFill>
              </a:rPr>
              <a:t>Actualice</a:t>
            </a:r>
            <a:r>
              <a:rPr lang="en-US" sz="2400" dirty="0">
                <a:solidFill>
                  <a:srgbClr val="FF0000"/>
                </a:solidFill>
              </a:rPr>
              <a:t> </a:t>
            </a:r>
            <a:r>
              <a:rPr lang="en-US" sz="2400" dirty="0" err="1">
                <a:solidFill>
                  <a:srgbClr val="FF0000"/>
                </a:solidFill>
              </a:rPr>
              <a:t>el</a:t>
            </a:r>
            <a:r>
              <a:rPr lang="en-US" sz="2400" dirty="0">
                <a:solidFill>
                  <a:srgbClr val="FF0000"/>
                </a:solidFill>
              </a:rPr>
              <a:t> </a:t>
            </a:r>
            <a:r>
              <a:rPr lang="en-US" sz="2400" dirty="0" err="1">
                <a:solidFill>
                  <a:srgbClr val="FF0000"/>
                </a:solidFill>
              </a:rPr>
              <a:t>título</a:t>
            </a:r>
            <a:r>
              <a:rPr lang="en-US" sz="2400" dirty="0">
                <a:solidFill>
                  <a:srgbClr val="FF0000"/>
                </a:solidFill>
              </a:rPr>
              <a:t> y </a:t>
            </a:r>
            <a:r>
              <a:rPr lang="en-US" sz="2400" dirty="0" err="1">
                <a:solidFill>
                  <a:srgbClr val="FF0000"/>
                </a:solidFill>
              </a:rPr>
              <a:t>el</a:t>
            </a:r>
            <a:r>
              <a:rPr lang="en-US" sz="2400" dirty="0">
                <a:solidFill>
                  <a:srgbClr val="FF0000"/>
                </a:solidFill>
              </a:rPr>
              <a:t> </a:t>
            </a:r>
            <a:r>
              <a:rPr lang="en-US" sz="2400" dirty="0" err="1">
                <a:solidFill>
                  <a:srgbClr val="FF0000"/>
                </a:solidFill>
              </a:rPr>
              <a:t>contenido</a:t>
            </a:r>
            <a:r>
              <a:rPr lang="en-US" sz="2400" dirty="0">
                <a:solidFill>
                  <a:srgbClr val="FF0000"/>
                </a:solidFill>
              </a:rPr>
              <a:t> de </a:t>
            </a:r>
            <a:r>
              <a:rPr lang="en-US" sz="2400" dirty="0" err="1">
                <a:solidFill>
                  <a:srgbClr val="FF0000"/>
                </a:solidFill>
              </a:rPr>
              <a:t>esta</a:t>
            </a:r>
            <a:r>
              <a:rPr lang="en-US" sz="2400" dirty="0">
                <a:solidFill>
                  <a:srgbClr val="FF0000"/>
                </a:solidFill>
              </a:rPr>
              <a:t> </a:t>
            </a:r>
            <a:r>
              <a:rPr lang="en-US" sz="2400" dirty="0" err="1">
                <a:solidFill>
                  <a:srgbClr val="FF0000"/>
                </a:solidFill>
              </a:rPr>
              <a:t>diapositiva</a:t>
            </a:r>
            <a:r>
              <a:rPr lang="en-US" sz="2400" dirty="0">
                <a:solidFill>
                  <a:srgbClr val="FF0000"/>
                </a:solidFill>
              </a:rPr>
              <a:t> para </a:t>
            </a:r>
            <a:r>
              <a:rPr lang="en-US" sz="2400" dirty="0" err="1">
                <a:solidFill>
                  <a:srgbClr val="FF0000"/>
                </a:solidFill>
              </a:rPr>
              <a:t>su</a:t>
            </a:r>
            <a:r>
              <a:rPr lang="en-US" sz="2400" dirty="0">
                <a:solidFill>
                  <a:srgbClr val="FF0000"/>
                </a:solidFill>
              </a:rPr>
              <a:t> </a:t>
            </a:r>
            <a:r>
              <a:rPr lang="en-US" sz="2400" dirty="0" err="1">
                <a:solidFill>
                  <a:srgbClr val="FF0000"/>
                </a:solidFill>
              </a:rPr>
              <a:t>área</a:t>
            </a:r>
            <a:r>
              <a:rPr lang="en-US" sz="2400" dirty="0">
                <a:solidFill>
                  <a:srgbClr val="FF0000"/>
                </a:solidFill>
              </a:rPr>
              <a:t> local</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2"/>
          <p:cNvSpPr txBox="1">
            <a:spLocks noGrp="1"/>
          </p:cNvSpPr>
          <p:nvPr>
            <p:ph type="title"/>
          </p:nvPr>
        </p:nvSpPr>
        <p:spPr>
          <a:xfrm>
            <a:off x="76200" y="381000"/>
            <a:ext cx="8991600" cy="990600"/>
          </a:xfrm>
          <a:prstGeom prst="rect">
            <a:avLst/>
          </a:prstGeom>
          <a:noFill/>
          <a:ln>
            <a:noFill/>
          </a:ln>
        </p:spPr>
        <p:txBody>
          <a:bodyPr spcFirstLastPara="1" wrap="square" lIns="91425" tIns="45700" rIns="91425" bIns="45700" anchor="ctr" anchorCtr="0">
            <a:noAutofit/>
          </a:bodyPr>
          <a:lstStyle/>
          <a:p>
            <a:pPr lvl="0" algn="ctr">
              <a:buSzPts val="3240"/>
            </a:pPr>
            <a:r>
              <a:rPr lang="es-US" sz="3240" b="1" dirty="0"/>
              <a:t>ACTIVIDAD DEL TALLER</a:t>
            </a:r>
            <a:br>
              <a:rPr lang="es-US" sz="3240" dirty="0"/>
            </a:br>
            <a:r>
              <a:rPr lang="es-US" sz="3240" b="1" u="sng" dirty="0"/>
              <a:t>Desarrollo del Plan Familiar para Desastres</a:t>
            </a:r>
            <a:endParaRPr lang="es-US" dirty="0"/>
          </a:p>
        </p:txBody>
      </p:sp>
      <p:sp>
        <p:nvSpPr>
          <p:cNvPr id="255" name="Google Shape;255;p32"/>
          <p:cNvSpPr txBox="1"/>
          <p:nvPr/>
        </p:nvSpPr>
        <p:spPr>
          <a:xfrm>
            <a:off x="152400" y="1569689"/>
            <a:ext cx="8839200" cy="954107"/>
          </a:xfrm>
          <a:prstGeom prst="rect">
            <a:avLst/>
          </a:prstGeom>
          <a:noFill/>
          <a:ln>
            <a:noFill/>
          </a:ln>
        </p:spPr>
        <p:txBody>
          <a:bodyPr spcFirstLastPara="1" wrap="square" lIns="91425" tIns="45700" rIns="91425" bIns="45700" anchor="t" anchorCtr="0">
            <a:noAutofit/>
          </a:bodyPr>
          <a:lstStyle/>
          <a:p>
            <a:pPr algn="just"/>
            <a:r>
              <a:rPr lang="es-US" sz="2300" b="1" dirty="0">
                <a:solidFill>
                  <a:schemeClr val="dk1"/>
                </a:solidFill>
                <a:latin typeface="Calibri"/>
                <a:ea typeface="Calibri"/>
                <a:cs typeface="Calibri"/>
                <a:sym typeface="Calibri"/>
              </a:rPr>
              <a:t>Tómese 10 minutos </a:t>
            </a:r>
            <a:r>
              <a:rPr lang="es-US" sz="2300" dirty="0">
                <a:solidFill>
                  <a:schemeClr val="dk1"/>
                </a:solidFill>
                <a:ea typeface="Calibri"/>
                <a:sym typeface="Calibri"/>
              </a:rPr>
              <a:t>para</a:t>
            </a:r>
            <a:r>
              <a:rPr lang="es-US" sz="2300" dirty="0">
                <a:ea typeface="Calibri"/>
                <a:sym typeface="Calibri"/>
              </a:rPr>
              <a:t> anotar algunas ideas que pueden funcionar mejor para</a:t>
            </a:r>
            <a:r>
              <a:rPr lang="es-US" sz="2300" dirty="0">
                <a:solidFill>
                  <a:schemeClr val="dk1"/>
                </a:solidFill>
                <a:latin typeface="Calibri"/>
                <a:ea typeface="Calibri"/>
                <a:cs typeface="Calibri"/>
                <a:sym typeface="Calibri"/>
              </a:rPr>
              <a:t> </a:t>
            </a:r>
            <a:r>
              <a:rPr lang="es-US" sz="2300" b="1" dirty="0">
                <a:solidFill>
                  <a:srgbClr val="FF0000"/>
                </a:solidFill>
                <a:latin typeface="Calibri"/>
                <a:ea typeface="Calibri"/>
                <a:cs typeface="Calibri"/>
                <a:sym typeface="Calibri"/>
              </a:rPr>
              <a:t>USTED</a:t>
            </a:r>
            <a:r>
              <a:rPr lang="es-US" sz="2300" dirty="0">
                <a:solidFill>
                  <a:schemeClr val="dk1"/>
                </a:solidFill>
                <a:latin typeface="Calibri"/>
                <a:ea typeface="Calibri"/>
                <a:cs typeface="Calibri"/>
                <a:sym typeface="Calibri"/>
              </a:rPr>
              <a:t> y </a:t>
            </a:r>
            <a:r>
              <a:rPr lang="es-US" sz="2300" b="1" dirty="0">
                <a:solidFill>
                  <a:srgbClr val="FF0000"/>
                </a:solidFill>
                <a:latin typeface="Calibri"/>
                <a:ea typeface="Calibri"/>
                <a:cs typeface="Calibri"/>
                <a:sym typeface="Calibri"/>
              </a:rPr>
              <a:t>SU FAMILIA </a:t>
            </a:r>
            <a:r>
              <a:rPr lang="es-US" sz="2300" dirty="0">
                <a:solidFill>
                  <a:schemeClr val="dk1"/>
                </a:solidFill>
                <a:latin typeface="Calibri"/>
                <a:ea typeface="Calibri"/>
                <a:cs typeface="Calibri"/>
                <a:sym typeface="Calibri"/>
              </a:rPr>
              <a:t>durante un</a:t>
            </a:r>
            <a:r>
              <a:rPr lang="es-US" sz="2300" b="1" dirty="0">
                <a:solidFill>
                  <a:schemeClr val="dk1"/>
                </a:solidFill>
                <a:latin typeface="Calibri"/>
                <a:ea typeface="Calibri"/>
                <a:cs typeface="Calibri"/>
                <a:sym typeface="Calibri"/>
              </a:rPr>
              <a:t> </a:t>
            </a:r>
            <a:r>
              <a:rPr lang="es-US" sz="2300" b="1" u="sng" dirty="0">
                <a:solidFill>
                  <a:schemeClr val="dk1"/>
                </a:solidFill>
                <a:latin typeface="Calibri"/>
                <a:ea typeface="Calibri"/>
                <a:cs typeface="Calibri"/>
                <a:sym typeface="Calibri"/>
              </a:rPr>
              <a:t>TORNADO</a:t>
            </a:r>
            <a:r>
              <a:rPr lang="es-US" sz="2300" dirty="0">
                <a:solidFill>
                  <a:schemeClr val="dk1"/>
                </a:solidFill>
                <a:latin typeface="Calibri"/>
                <a:ea typeface="Calibri"/>
                <a:cs typeface="Calibri"/>
                <a:sym typeface="Calibri"/>
              </a:rPr>
              <a:t>.</a:t>
            </a:r>
            <a:endParaRPr lang="es-US" sz="2300" u="sng" cap="none" dirty="0">
              <a:solidFill>
                <a:schemeClr val="dk1"/>
              </a:solidFill>
              <a:latin typeface="Calibri"/>
              <a:ea typeface="Calibri"/>
              <a:cs typeface="Calibri"/>
              <a:sym typeface="Calibri"/>
            </a:endParaRPr>
          </a:p>
        </p:txBody>
      </p:sp>
      <p:pic>
        <p:nvPicPr>
          <p:cNvPr id="2" name="Picture 1" descr="Severe thunderstorm meteorology warning during newscas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293" y="2523796"/>
            <a:ext cx="8217065" cy="434263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3"/>
          <p:cNvSpPr txBox="1">
            <a:spLocks noGrp="1"/>
          </p:cNvSpPr>
          <p:nvPr>
            <p:ph type="title"/>
          </p:nvPr>
        </p:nvSpPr>
        <p:spPr>
          <a:xfrm>
            <a:off x="0" y="250460"/>
            <a:ext cx="8991600" cy="990600"/>
          </a:xfrm>
          <a:prstGeom prst="rect">
            <a:avLst/>
          </a:prstGeom>
          <a:noFill/>
          <a:ln>
            <a:noFill/>
          </a:ln>
        </p:spPr>
        <p:txBody>
          <a:bodyPr spcFirstLastPara="1" wrap="square" lIns="91425" tIns="45700" rIns="91425" bIns="45700" anchor="ctr" anchorCtr="0">
            <a:noAutofit/>
          </a:bodyPr>
          <a:lstStyle/>
          <a:p>
            <a:pPr algn="ctr">
              <a:buSzPts val="3600"/>
            </a:pPr>
            <a:r>
              <a:rPr lang="es-US" sz="3600" b="1" u="sng" dirty="0"/>
              <a:t>Seguridad de Tornados</a:t>
            </a:r>
            <a:endParaRPr lang="es-US" dirty="0"/>
          </a:p>
        </p:txBody>
      </p:sp>
      <p:sp>
        <p:nvSpPr>
          <p:cNvPr id="264" name="Google Shape;264;p33"/>
          <p:cNvSpPr/>
          <p:nvPr/>
        </p:nvSpPr>
        <p:spPr>
          <a:xfrm>
            <a:off x="90487" y="1184262"/>
            <a:ext cx="8901113" cy="5262979"/>
          </a:xfrm>
          <a:prstGeom prst="rect">
            <a:avLst/>
          </a:prstGeom>
          <a:noFill/>
          <a:ln>
            <a:noFill/>
          </a:ln>
        </p:spPr>
        <p:txBody>
          <a:bodyPr spcFirstLastPara="1" wrap="square" lIns="91425" tIns="45700" rIns="91425" bIns="45700" anchor="t" anchorCtr="0">
            <a:noAutofit/>
          </a:bodyPr>
          <a:lstStyle/>
          <a:p>
            <a:pPr marL="457200" indent="-457200" algn="just">
              <a:buClr>
                <a:srgbClr val="0070C0"/>
              </a:buClr>
              <a:buSzPts val="2800"/>
              <a:buFont typeface="Noto Sans Symbols"/>
              <a:buChar char="▪"/>
            </a:pPr>
            <a:r>
              <a:rPr lang="es-US" sz="2600" dirty="0">
                <a:sym typeface="Calibri"/>
              </a:rPr>
              <a:t>Manténgase alejado de ventanas, paredes exteriores y puertas.</a:t>
            </a:r>
            <a:endParaRPr lang="es-US" sz="2600" dirty="0"/>
          </a:p>
          <a:p>
            <a:pPr marL="457200" marR="0" lvl="0" indent="-279400" algn="just" rtl="0">
              <a:spcBef>
                <a:spcPts val="0"/>
              </a:spcBef>
              <a:spcAft>
                <a:spcPts val="0"/>
              </a:spcAft>
              <a:buClr>
                <a:srgbClr val="0070C0"/>
              </a:buClr>
              <a:buSzPts val="2800"/>
              <a:buFont typeface="Noto Sans Symbols"/>
              <a:buNone/>
            </a:pPr>
            <a:endParaRPr lang="es-US" sz="2600" dirty="0">
              <a:solidFill>
                <a:srgbClr val="222222"/>
              </a:solidFill>
              <a:latin typeface="Calibri"/>
              <a:ea typeface="Calibri"/>
              <a:cs typeface="Calibri"/>
            </a:endParaRPr>
          </a:p>
          <a:p>
            <a:pPr marL="457200" indent="-457200" algn="just">
              <a:buClr>
                <a:srgbClr val="0070C0"/>
              </a:buClr>
              <a:buSzPts val="2800"/>
              <a:buFont typeface="Noto Sans Symbols"/>
              <a:buChar char="▪"/>
            </a:pPr>
            <a:r>
              <a:rPr lang="es-US" sz="2600" dirty="0">
                <a:sym typeface="Calibri"/>
              </a:rPr>
              <a:t>Vaya al sótano o refúgiese en una pequeña habitación interior de la planta baja, como un baño, un armario o un pasillo.</a:t>
            </a:r>
            <a:endParaRPr lang="es-US" sz="2600" dirty="0">
              <a:solidFill>
                <a:srgbClr val="222222"/>
              </a:solidFill>
              <a:latin typeface="Calibri"/>
              <a:cs typeface="Calibri"/>
            </a:endParaRPr>
          </a:p>
          <a:p>
            <a:pPr marL="457200" marR="0" lvl="0" indent="-279400" algn="just" rtl="0">
              <a:spcBef>
                <a:spcPts val="0"/>
              </a:spcBef>
              <a:spcAft>
                <a:spcPts val="0"/>
              </a:spcAft>
              <a:buClr>
                <a:srgbClr val="0070C0"/>
              </a:buClr>
              <a:buSzPts val="2800"/>
              <a:buFont typeface="Noto Sans Symbols"/>
              <a:buNone/>
            </a:pPr>
            <a:endParaRPr lang="es-US" sz="2600" dirty="0">
              <a:solidFill>
                <a:srgbClr val="222222"/>
              </a:solidFill>
              <a:latin typeface="Calibri"/>
              <a:ea typeface="Calibri"/>
              <a:cs typeface="Calibri"/>
            </a:endParaRPr>
          </a:p>
          <a:p>
            <a:pPr marL="457200" indent="-457200" algn="just">
              <a:buClr>
                <a:srgbClr val="0070C0"/>
              </a:buClr>
              <a:buSzPts val="2800"/>
              <a:buFont typeface="Noto Sans Symbols"/>
              <a:buChar char="▪"/>
            </a:pPr>
            <a:r>
              <a:rPr lang="es-US" sz="2600" dirty="0">
                <a:sym typeface="Calibri"/>
              </a:rPr>
              <a:t>También puede protegerse refugiándose debajo de una mesa o escritorio pesado</a:t>
            </a:r>
            <a:endParaRPr lang="es-US" sz="2600" dirty="0">
              <a:solidFill>
                <a:srgbClr val="222222"/>
              </a:solidFill>
              <a:latin typeface="Calibri"/>
              <a:cs typeface="Calibri"/>
            </a:endParaRPr>
          </a:p>
          <a:p>
            <a:pPr marL="457200" marR="0" lvl="0" indent="-279400" algn="just" rtl="0">
              <a:spcBef>
                <a:spcPts val="0"/>
              </a:spcBef>
              <a:spcAft>
                <a:spcPts val="0"/>
              </a:spcAft>
              <a:buClr>
                <a:srgbClr val="0070C0"/>
              </a:buClr>
              <a:buSzPts val="2800"/>
              <a:buFont typeface="Noto Sans Symbols"/>
              <a:buNone/>
            </a:pPr>
            <a:endParaRPr lang="es-US" sz="2600" dirty="0">
              <a:solidFill>
                <a:srgbClr val="222222"/>
              </a:solidFill>
              <a:latin typeface="Calibri"/>
              <a:ea typeface="Calibri"/>
              <a:cs typeface="Calibri"/>
            </a:endParaRPr>
          </a:p>
          <a:p>
            <a:pPr marL="457200" indent="-457200" algn="just">
              <a:buClr>
                <a:srgbClr val="0070C0"/>
              </a:buClr>
              <a:buSzPts val="2800"/>
              <a:buFont typeface="Noto Sans Symbols"/>
              <a:buChar char="▪"/>
            </a:pPr>
            <a:r>
              <a:rPr lang="es-US" sz="2600" dirty="0">
                <a:sym typeface="Calibri"/>
              </a:rPr>
              <a:t>Protege la cabeza y el cuello</a:t>
            </a:r>
            <a:endParaRPr lang="es-US" sz="2600" dirty="0"/>
          </a:p>
          <a:p>
            <a:pPr marL="457200" marR="0" lvl="0" indent="-279400" algn="just" rtl="0">
              <a:spcBef>
                <a:spcPts val="0"/>
              </a:spcBef>
              <a:spcAft>
                <a:spcPts val="0"/>
              </a:spcAft>
              <a:buClr>
                <a:srgbClr val="0070C0"/>
              </a:buClr>
              <a:buSzPts val="2800"/>
              <a:buFont typeface="Noto Sans Symbols"/>
              <a:buNone/>
            </a:pPr>
            <a:endParaRPr lang="es-US" sz="2600" dirty="0">
              <a:solidFill>
                <a:srgbClr val="222222"/>
              </a:solidFill>
              <a:latin typeface="Calibri"/>
              <a:ea typeface="Calibri"/>
              <a:cs typeface="Calibri"/>
            </a:endParaRPr>
          </a:p>
          <a:p>
            <a:pPr marL="457200" indent="-457200" algn="just">
              <a:buClr>
                <a:srgbClr val="0070C0"/>
              </a:buClr>
              <a:buSzPts val="2800"/>
              <a:buFont typeface="Noto Sans Symbols"/>
              <a:buChar char="▪"/>
            </a:pPr>
            <a:r>
              <a:rPr lang="es-US" sz="2600" dirty="0">
                <a:sym typeface="Calibri"/>
              </a:rPr>
              <a:t>Si lo atrapan afuera, métase en una zanja o área de drenaje y esté muy atento a los escombros voladores.</a:t>
            </a:r>
            <a:endParaRPr lang="es-US" sz="2600" dirty="0">
              <a:solidFill>
                <a:srgbClr val="222222"/>
              </a:solidFill>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4"/>
          <p:cNvSpPr txBox="1">
            <a:spLocks noGrp="1"/>
          </p:cNvSpPr>
          <p:nvPr>
            <p:ph type="title" idx="4294967295"/>
          </p:nvPr>
        </p:nvSpPr>
        <p:spPr>
          <a:xfrm>
            <a:off x="756414" y="414459"/>
            <a:ext cx="7769243" cy="646331"/>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a:buClr>
                <a:srgbClr val="000000"/>
              </a:buClr>
              <a:buSzTx/>
              <a:buFont typeface="Arial"/>
              <a:defRPr/>
            </a:pPr>
            <a:r>
              <a:rPr lang="es-US" sz="3600" b="1" u="sng" dirty="0">
                <a:ea typeface="Arial"/>
              </a:rPr>
              <a:t>¡Sin Refugio, Sin Sótano, Sin Problema!</a:t>
            </a:r>
            <a:endParaRPr lang="es-US" sz="1400" b="0" i="0" u="none" strike="noStrike" kern="0" cap="none" spc="0" normalizeH="0" baseline="0" dirty="0">
              <a:ln>
                <a:noFill/>
              </a:ln>
              <a:effectLst/>
              <a:uLnTx/>
              <a:uFillTx/>
              <a:latin typeface="Arial"/>
              <a:ea typeface="Arial"/>
              <a:cs typeface="Arial"/>
            </a:endParaRPr>
          </a:p>
        </p:txBody>
      </p:sp>
      <p:pic>
        <p:nvPicPr>
          <p:cNvPr id="272" name="Google Shape;272;p34" descr="Under stairs shelter"/>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221434" y="1335257"/>
            <a:ext cx="4114800" cy="4191001"/>
          </a:xfrm>
          <a:prstGeom prst="rect">
            <a:avLst/>
          </a:prstGeom>
          <a:noFill/>
          <a:ln>
            <a:noFill/>
          </a:ln>
        </p:spPr>
      </p:pic>
      <p:pic>
        <p:nvPicPr>
          <p:cNvPr id="270" name="Google Shape;270;p34" descr="Bathroom shelter"/>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4641034" y="1325732"/>
            <a:ext cx="4274365" cy="4191000"/>
          </a:xfrm>
          <a:prstGeom prst="rect">
            <a:avLst/>
          </a:prstGeom>
          <a:noFill/>
          <a:ln>
            <a:noFill/>
          </a:ln>
        </p:spPr>
      </p:pic>
      <p:sp>
        <p:nvSpPr>
          <p:cNvPr id="271" name="Google Shape;271;p34"/>
          <p:cNvSpPr/>
          <p:nvPr/>
        </p:nvSpPr>
        <p:spPr>
          <a:xfrm>
            <a:off x="0" y="5694145"/>
            <a:ext cx="9144000" cy="892552"/>
          </a:xfrm>
          <a:prstGeom prst="rect">
            <a:avLst/>
          </a:prstGeom>
          <a:noFill/>
          <a:ln>
            <a:noFill/>
          </a:ln>
        </p:spPr>
        <p:txBody>
          <a:bodyPr spcFirstLastPara="1" wrap="square" lIns="91425" tIns="45700" rIns="91425" bIns="45700" anchor="t" anchorCtr="0">
            <a:noAutofit/>
          </a:bodyPr>
          <a:lstStyle/>
          <a:p>
            <a:pPr algn="ctr"/>
            <a:r>
              <a:rPr lang="es-US" sz="2400" dirty="0">
                <a:ea typeface="Calibri"/>
                <a:sym typeface="Calibri"/>
              </a:rPr>
              <a:t>Use almohadas, mantas, sacos de dormir, abrigos y cascos para protegerse la cabeza y el cuerpo y para protegerse de los escombros voladores.</a:t>
            </a:r>
            <a:endParaRPr lang="es-US" sz="2400" dirty="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5"/>
          <p:cNvSpPr txBox="1">
            <a:spLocks noGrp="1"/>
          </p:cNvSpPr>
          <p:nvPr>
            <p:ph type="title"/>
          </p:nvPr>
        </p:nvSpPr>
        <p:spPr>
          <a:xfrm>
            <a:off x="180466" y="370522"/>
            <a:ext cx="8781106" cy="914400"/>
          </a:xfrm>
          <a:prstGeom prst="rect">
            <a:avLst/>
          </a:prstGeom>
          <a:noFill/>
          <a:ln>
            <a:noFill/>
          </a:ln>
        </p:spPr>
        <p:txBody>
          <a:bodyPr spcFirstLastPara="1" wrap="square" lIns="91425" tIns="45700" rIns="91425" bIns="45700" anchor="ctr" anchorCtr="0">
            <a:noAutofit/>
          </a:bodyPr>
          <a:lstStyle/>
          <a:p>
            <a:pPr algn="ctr">
              <a:buSzPts val="3600"/>
            </a:pPr>
            <a:r>
              <a:rPr lang="es-US" sz="3600" b="1" u="sng" dirty="0"/>
              <a:t>Fuentes de luz durante un corte de energía</a:t>
            </a:r>
          </a:p>
        </p:txBody>
      </p:sp>
      <p:sp>
        <p:nvSpPr>
          <p:cNvPr id="278" name="Google Shape;278;p35"/>
          <p:cNvSpPr txBox="1">
            <a:spLocks noGrp="1"/>
          </p:cNvSpPr>
          <p:nvPr>
            <p:ph type="body" idx="1"/>
          </p:nvPr>
        </p:nvSpPr>
        <p:spPr>
          <a:xfrm>
            <a:off x="228600" y="1639223"/>
            <a:ext cx="4724400" cy="4495800"/>
          </a:xfrm>
          <a:prstGeom prst="rect">
            <a:avLst/>
          </a:prstGeom>
          <a:noFill/>
          <a:ln>
            <a:noFill/>
          </a:ln>
        </p:spPr>
        <p:txBody>
          <a:bodyPr spcFirstLastPara="1" wrap="square" lIns="91425" tIns="45700" rIns="91425" bIns="45700" anchor="t" anchorCtr="0">
            <a:noAutofit/>
          </a:bodyPr>
          <a:lstStyle/>
          <a:p>
            <a:pPr marL="182880" indent="-194310">
              <a:spcBef>
                <a:spcPts val="0"/>
              </a:spcBef>
              <a:buSzPts val="3060"/>
              <a:buFont typeface="Noto Sans Symbols"/>
              <a:buChar char="▪"/>
            </a:pPr>
            <a:r>
              <a:rPr lang="es-US" sz="3600" dirty="0"/>
              <a:t> </a:t>
            </a:r>
            <a:r>
              <a:rPr lang="es-US" sz="3000" dirty="0"/>
              <a:t>Linternas</a:t>
            </a:r>
          </a:p>
          <a:p>
            <a:pPr marL="182880" indent="-194310">
              <a:spcBef>
                <a:spcPts val="720"/>
              </a:spcBef>
              <a:buSzPts val="3060"/>
              <a:buFont typeface="Noto Sans Symbols"/>
              <a:buChar char="▪"/>
            </a:pPr>
            <a:r>
              <a:rPr lang="es-US" sz="3000" dirty="0"/>
              <a:t>Luces alimentadas por baterías </a:t>
            </a:r>
          </a:p>
          <a:p>
            <a:pPr marL="182880" indent="-194310">
              <a:spcBef>
                <a:spcPts val="720"/>
              </a:spcBef>
              <a:buSzPts val="3060"/>
              <a:buFont typeface="Noto Sans Symbols"/>
              <a:buChar char="▪"/>
            </a:pPr>
            <a:r>
              <a:rPr lang="es-US" sz="3000" dirty="0"/>
              <a:t> Lámparas de energía solar</a:t>
            </a:r>
          </a:p>
          <a:p>
            <a:pPr marL="182880" indent="-194310">
              <a:spcBef>
                <a:spcPts val="720"/>
              </a:spcBef>
              <a:buSzPts val="3060"/>
              <a:buFont typeface="Noto Sans Symbols"/>
              <a:buChar char="▪"/>
            </a:pPr>
            <a:r>
              <a:rPr lang="es-US" sz="3000" dirty="0"/>
              <a:t> Candelas*</a:t>
            </a:r>
          </a:p>
          <a:p>
            <a:pPr marL="182880" indent="-194310">
              <a:spcBef>
                <a:spcPts val="720"/>
              </a:spcBef>
              <a:buSzPts val="3060"/>
              <a:buFont typeface="Noto Sans Symbols"/>
              <a:buChar char="▪"/>
            </a:pPr>
            <a:r>
              <a:rPr lang="es-US" sz="3000" dirty="0"/>
              <a:t> Luces químicas</a:t>
            </a:r>
          </a:p>
          <a:p>
            <a:pPr marL="182880" indent="-194310">
              <a:spcBef>
                <a:spcPts val="720"/>
              </a:spcBef>
              <a:buSzPts val="3060"/>
              <a:buFont typeface="Noto Sans Symbols"/>
              <a:buChar char="▪"/>
            </a:pPr>
            <a:r>
              <a:rPr lang="es-US" sz="3000" dirty="0"/>
              <a:t>Cinta que brilla en la oscuridad</a:t>
            </a:r>
          </a:p>
        </p:txBody>
      </p:sp>
      <p:pic>
        <p:nvPicPr>
          <p:cNvPr id="2" name="Picture 1" descr="Flashlight"/>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5400000">
            <a:off x="4835237" y="2118244"/>
            <a:ext cx="3832167" cy="2874125"/>
          </a:xfrm>
          <a:prstGeom prst="rect">
            <a:avLst/>
          </a:prstGeom>
        </p:spPr>
      </p:pic>
      <p:sp>
        <p:nvSpPr>
          <p:cNvPr id="280" name="Google Shape;280;p35"/>
          <p:cNvSpPr txBox="1"/>
          <p:nvPr/>
        </p:nvSpPr>
        <p:spPr>
          <a:xfrm>
            <a:off x="302537" y="6372676"/>
            <a:ext cx="8989640" cy="400110"/>
          </a:xfrm>
          <a:prstGeom prst="rect">
            <a:avLst/>
          </a:prstGeom>
          <a:noFill/>
          <a:ln>
            <a:noFill/>
          </a:ln>
        </p:spPr>
        <p:txBody>
          <a:bodyPr spcFirstLastPara="1" wrap="square" lIns="91425" tIns="45700" rIns="91425" bIns="45700" anchor="t" anchorCtr="0">
            <a:noAutofit/>
          </a:bodyPr>
          <a:lstStyle/>
          <a:p>
            <a:r>
              <a:rPr lang="es-US" sz="1800" dirty="0">
                <a:solidFill>
                  <a:schemeClr val="dk1"/>
                </a:solidFill>
                <a:latin typeface="Calibri"/>
                <a:sym typeface="Calibri"/>
              </a:rPr>
              <a:t>*</a:t>
            </a:r>
            <a:r>
              <a:rPr lang="es-US" sz="1800" dirty="0">
                <a:latin typeface="Calibri"/>
                <a:sym typeface="Calibri"/>
              </a:rPr>
              <a:t>Tenga cuidado al usar una llama abierta, especialmente alrededor de niños y mascotas.</a:t>
            </a:r>
            <a:endParaRPr lang="es-US" sz="2000" dirty="0">
              <a:solidFill>
                <a:schemeClr val="dk1"/>
              </a:solidFill>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6"/>
          <p:cNvSpPr txBox="1">
            <a:spLocks noGrp="1"/>
          </p:cNvSpPr>
          <p:nvPr>
            <p:ph type="title"/>
          </p:nvPr>
        </p:nvSpPr>
        <p:spPr>
          <a:xfrm>
            <a:off x="595545" y="448418"/>
            <a:ext cx="8305800" cy="785328"/>
          </a:xfrm>
          <a:prstGeom prst="rect">
            <a:avLst/>
          </a:prstGeom>
          <a:noFill/>
          <a:ln>
            <a:noFill/>
          </a:ln>
        </p:spPr>
        <p:txBody>
          <a:bodyPr spcFirstLastPara="1" wrap="square" lIns="91425" tIns="45700" rIns="91425" bIns="45700" anchor="ctr" anchorCtr="0">
            <a:noAutofit/>
          </a:bodyPr>
          <a:lstStyle/>
          <a:p>
            <a:pPr algn="ctr">
              <a:buSzPts val="3600"/>
            </a:pPr>
            <a:r>
              <a:rPr lang="es-US" sz="3400" b="1" u="sng" dirty="0"/>
              <a:t>Fuentes de luz durante un corte de energía</a:t>
            </a:r>
            <a:endParaRPr lang="es-US" sz="3400" dirty="0"/>
          </a:p>
        </p:txBody>
      </p:sp>
      <p:sp>
        <p:nvSpPr>
          <p:cNvPr id="288" name="Google Shape;288;p36"/>
          <p:cNvSpPr txBox="1"/>
          <p:nvPr/>
        </p:nvSpPr>
        <p:spPr>
          <a:xfrm>
            <a:off x="-4247" y="5449528"/>
            <a:ext cx="4938478" cy="477953"/>
          </a:xfrm>
          <a:prstGeom prst="rect">
            <a:avLst/>
          </a:prstGeom>
          <a:noFill/>
          <a:ln>
            <a:noFill/>
          </a:ln>
        </p:spPr>
        <p:txBody>
          <a:bodyPr spcFirstLastPara="1" wrap="square" lIns="91425" tIns="45700" rIns="91425" bIns="45700" anchor="t" anchorCtr="0">
            <a:noAutofit/>
          </a:bodyPr>
          <a:lstStyle/>
          <a:p>
            <a:pPr algn="ctr"/>
            <a:r>
              <a:rPr lang="es-US" sz="2800" dirty="0">
                <a:latin typeface="Calibri"/>
              </a:rPr>
              <a:t>Barras luminosas no tóxicas</a:t>
            </a:r>
          </a:p>
        </p:txBody>
      </p:sp>
      <p:pic>
        <p:nvPicPr>
          <p:cNvPr id="2" name="Picture 1" descr="Glow sticks"/>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4288" y="2380575"/>
            <a:ext cx="4326083" cy="2884055"/>
          </a:xfrm>
          <a:prstGeom prst="rect">
            <a:avLst/>
          </a:prstGeom>
        </p:spPr>
      </p:pic>
      <p:sp>
        <p:nvSpPr>
          <p:cNvPr id="289" name="Google Shape;289;p36"/>
          <p:cNvSpPr txBox="1"/>
          <p:nvPr/>
        </p:nvSpPr>
        <p:spPr>
          <a:xfrm>
            <a:off x="5189024" y="5449528"/>
            <a:ext cx="3325975" cy="523220"/>
          </a:xfrm>
          <a:prstGeom prst="rect">
            <a:avLst/>
          </a:prstGeom>
          <a:noFill/>
          <a:ln>
            <a:noFill/>
          </a:ln>
        </p:spPr>
        <p:txBody>
          <a:bodyPr spcFirstLastPara="1" wrap="square" lIns="91425" tIns="45700" rIns="91425" bIns="45700" anchor="t" anchorCtr="0">
            <a:noAutofit/>
          </a:bodyPr>
          <a:lstStyle/>
          <a:p>
            <a:pPr algn="ctr"/>
            <a:r>
              <a:rPr lang="es-US" sz="2800" dirty="0">
                <a:solidFill>
                  <a:schemeClr val="dk1"/>
                </a:solidFill>
                <a:latin typeface="Calibri"/>
                <a:sym typeface="Calibri"/>
              </a:rPr>
              <a:t>Resplandor</a:t>
            </a:r>
            <a:r>
              <a:rPr lang="es-US" sz="2800" dirty="0">
                <a:latin typeface="Calibri"/>
                <a:sym typeface="Calibri"/>
              </a:rPr>
              <a:t> en la cinta oscura</a:t>
            </a:r>
            <a:endParaRPr lang="es-US" dirty="0">
              <a:latin typeface="Calibri"/>
            </a:endParaRPr>
          </a:p>
        </p:txBody>
      </p:sp>
      <p:pic>
        <p:nvPicPr>
          <p:cNvPr id="3" name="Picture 2" descr="Glow-in-the-dark tap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3265" y="2165555"/>
            <a:ext cx="2163042" cy="28840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2"/>
          <p:cNvSpPr txBox="1">
            <a:spLocks noGrp="1"/>
          </p:cNvSpPr>
          <p:nvPr>
            <p:ph type="ctrTitle"/>
          </p:nvPr>
        </p:nvSpPr>
        <p:spPr>
          <a:xfrm>
            <a:off x="533400" y="1295400"/>
            <a:ext cx="7848600" cy="192722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4800"/>
              <a:buFont typeface="Calibri"/>
              <a:buNone/>
            </a:pPr>
            <a:r>
              <a:rPr lang="es-MX" sz="4800" b="1" noProof="0" dirty="0"/>
              <a:t>INTRODUCCIÓN</a:t>
            </a:r>
            <a:endParaRPr lang="es-MX" noProof="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7"/>
          <p:cNvSpPr txBox="1">
            <a:spLocks noGrp="1"/>
          </p:cNvSpPr>
          <p:nvPr>
            <p:ph type="title"/>
          </p:nvPr>
        </p:nvSpPr>
        <p:spPr>
          <a:xfrm>
            <a:off x="431958" y="393426"/>
            <a:ext cx="8305800" cy="727770"/>
          </a:xfrm>
          <a:prstGeom prst="rect">
            <a:avLst/>
          </a:prstGeom>
          <a:noFill/>
          <a:ln>
            <a:noFill/>
          </a:ln>
        </p:spPr>
        <p:txBody>
          <a:bodyPr spcFirstLastPara="1" wrap="square" lIns="91425" tIns="45700" rIns="91425" bIns="45700" anchor="ctr" anchorCtr="0">
            <a:noAutofit/>
          </a:bodyPr>
          <a:lstStyle/>
          <a:p>
            <a:pPr algn="ctr">
              <a:buSzPts val="3600"/>
            </a:pPr>
            <a:r>
              <a:rPr lang="es-US" sz="3000" b="1" u="sng" dirty="0"/>
              <a:t>Maneras de mantener fresca la comida/Medicina</a:t>
            </a:r>
          </a:p>
        </p:txBody>
      </p:sp>
      <p:sp>
        <p:nvSpPr>
          <p:cNvPr id="301" name="Google Shape;301;p37"/>
          <p:cNvSpPr/>
          <p:nvPr/>
        </p:nvSpPr>
        <p:spPr>
          <a:xfrm>
            <a:off x="76200" y="1299698"/>
            <a:ext cx="4609723" cy="642734"/>
          </a:xfrm>
          <a:prstGeom prst="rect">
            <a:avLst/>
          </a:prstGeom>
          <a:noFill/>
          <a:ln>
            <a:noFill/>
          </a:ln>
        </p:spPr>
        <p:txBody>
          <a:bodyPr spcFirstLastPara="1" wrap="square" lIns="91425" tIns="45700" rIns="91425" bIns="45700" anchor="t" anchorCtr="0">
            <a:noAutofit/>
          </a:bodyPr>
          <a:lstStyle/>
          <a:p>
            <a:r>
              <a:rPr lang="es-US" sz="2400" b="1" dirty="0" err="1">
                <a:solidFill>
                  <a:srgbClr val="0F0F0F"/>
                </a:solidFill>
                <a:latin typeface="Calibri"/>
                <a:ea typeface="Calibri"/>
                <a:cs typeface="Calibri"/>
                <a:sym typeface="Calibri"/>
              </a:rPr>
              <a:t>Pre-congelación</a:t>
            </a:r>
            <a:r>
              <a:rPr lang="es-US" sz="2400" b="1" dirty="0">
                <a:solidFill>
                  <a:srgbClr val="0F0F0F"/>
                </a:solidFill>
                <a:latin typeface="Calibri"/>
                <a:ea typeface="Calibri"/>
                <a:cs typeface="Calibri"/>
                <a:sym typeface="Calibri"/>
              </a:rPr>
              <a:t> de grandes trozos de hielo </a:t>
            </a:r>
            <a:endParaRPr lang="es-US" sz="2400" b="1" dirty="0">
              <a:solidFill>
                <a:schemeClr val="dk1"/>
              </a:solidFill>
              <a:latin typeface="Calibri"/>
              <a:ea typeface="Calibri"/>
              <a:cs typeface="Calibri"/>
            </a:endParaRPr>
          </a:p>
        </p:txBody>
      </p:sp>
      <p:pic>
        <p:nvPicPr>
          <p:cNvPr id="3" name="Picture 2" descr="Freezer filled with ice packs"/>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5400000">
            <a:off x="4142093" y="1840095"/>
            <a:ext cx="4323176" cy="3242382"/>
          </a:xfrm>
          <a:prstGeom prst="rect">
            <a:avLst/>
          </a:prstGeom>
        </p:spPr>
      </p:pic>
      <p:sp>
        <p:nvSpPr>
          <p:cNvPr id="305" name="Google Shape;305;p37"/>
          <p:cNvSpPr txBox="1"/>
          <p:nvPr/>
        </p:nvSpPr>
        <p:spPr>
          <a:xfrm>
            <a:off x="3490673" y="5999747"/>
            <a:ext cx="4971682" cy="461665"/>
          </a:xfrm>
          <a:prstGeom prst="rect">
            <a:avLst/>
          </a:prstGeom>
          <a:noFill/>
          <a:ln>
            <a:noFill/>
          </a:ln>
        </p:spPr>
        <p:txBody>
          <a:bodyPr spcFirstLastPara="1" wrap="square" lIns="91425" tIns="45700" rIns="91425" bIns="45700" anchor="t" anchorCtr="0">
            <a:noAutofit/>
          </a:bodyPr>
          <a:lstStyle/>
          <a:p>
            <a:r>
              <a:rPr lang="es-US" sz="2400" b="1" dirty="0">
                <a:solidFill>
                  <a:schemeClr val="dk1"/>
                </a:solidFill>
                <a:latin typeface="Calibri"/>
                <a:ea typeface="Calibri"/>
                <a:cs typeface="Calibri"/>
                <a:sym typeface="Calibri"/>
              </a:rPr>
              <a:t>Transferencia a hieleras durante emergencia</a:t>
            </a:r>
            <a:endParaRPr lang="es-US" sz="2400" b="1" dirty="0">
              <a:solidFill>
                <a:schemeClr val="dk1"/>
              </a:solidFill>
              <a:latin typeface="Calibri"/>
              <a:cs typeface="Calibri"/>
            </a:endParaRPr>
          </a:p>
        </p:txBody>
      </p:sp>
      <p:pic>
        <p:nvPicPr>
          <p:cNvPr id="2" name="Picture 1" descr="Coole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5400000">
            <a:off x="-295045" y="3051195"/>
            <a:ext cx="4130963" cy="309822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8"/>
          <p:cNvSpPr txBox="1">
            <a:spLocks noGrp="1"/>
          </p:cNvSpPr>
          <p:nvPr>
            <p:ph type="title"/>
          </p:nvPr>
        </p:nvSpPr>
        <p:spPr>
          <a:xfrm>
            <a:off x="228600" y="540224"/>
            <a:ext cx="8585200" cy="609600"/>
          </a:xfrm>
          <a:prstGeom prst="rect">
            <a:avLst/>
          </a:prstGeom>
          <a:noFill/>
          <a:ln>
            <a:noFill/>
          </a:ln>
        </p:spPr>
        <p:txBody>
          <a:bodyPr spcFirstLastPara="1" wrap="square" lIns="91425" tIns="45700" rIns="91425" bIns="45700" anchor="ctr" anchorCtr="0">
            <a:noAutofit/>
          </a:bodyPr>
          <a:lstStyle/>
          <a:p>
            <a:pPr algn="ctr">
              <a:buSzPts val="3200"/>
            </a:pPr>
            <a:r>
              <a:rPr lang="es-MX" sz="3200" b="1" u="sng" noProof="0" dirty="0"/>
              <a:t>Actividad En Casa: Educando a los niños</a:t>
            </a:r>
            <a:endParaRPr lang="es-MX" noProof="0" dirty="0"/>
          </a:p>
        </p:txBody>
      </p:sp>
      <p:pic>
        <p:nvPicPr>
          <p:cNvPr id="313" name="Google Shape;313;p38" descr="Family talking through their emergency plan"/>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1485900" y="1270237"/>
            <a:ext cx="6070600" cy="4248150"/>
          </a:xfrm>
          <a:prstGeom prst="rect">
            <a:avLst/>
          </a:prstGeom>
          <a:noFill/>
          <a:ln>
            <a:noFill/>
          </a:ln>
        </p:spPr>
      </p:pic>
      <p:sp>
        <p:nvSpPr>
          <p:cNvPr id="312" name="Google Shape;312;p38"/>
          <p:cNvSpPr txBox="1">
            <a:spLocks noGrp="1"/>
          </p:cNvSpPr>
          <p:nvPr>
            <p:ph type="body" idx="1"/>
          </p:nvPr>
        </p:nvSpPr>
        <p:spPr>
          <a:xfrm>
            <a:off x="228600" y="5638800"/>
            <a:ext cx="8753522" cy="1009429"/>
          </a:xfrm>
          <a:prstGeom prst="rect">
            <a:avLst/>
          </a:prstGeom>
          <a:noFill/>
          <a:ln>
            <a:noFill/>
          </a:ln>
        </p:spPr>
        <p:txBody>
          <a:bodyPr spcFirstLastPara="1" wrap="square" lIns="91425" tIns="45700" rIns="91425" bIns="45700" anchor="t" anchorCtr="0">
            <a:noAutofit/>
          </a:bodyPr>
          <a:lstStyle/>
          <a:p>
            <a:pPr marL="0" indent="0">
              <a:lnSpc>
                <a:spcPct val="90000"/>
              </a:lnSpc>
              <a:spcBef>
                <a:spcPts val="0"/>
              </a:spcBef>
              <a:buSzPts val="2550"/>
              <a:buNone/>
            </a:pPr>
            <a:r>
              <a:rPr lang="es-MX" noProof="0" dirty="0"/>
              <a:t>Cuestionario a los niños sobre los planes: ¡Conviértelo en un juego!</a:t>
            </a:r>
          </a:p>
          <a:p>
            <a:pPr marL="0" indent="0">
              <a:lnSpc>
                <a:spcPct val="90000"/>
              </a:lnSpc>
              <a:spcBef>
                <a:spcPts val="600"/>
              </a:spcBef>
              <a:buSzPts val="2550"/>
              <a:buNone/>
            </a:pPr>
            <a:r>
              <a:rPr lang="es-MX" sz="2800" noProof="0" dirty="0"/>
              <a:t>  Incluya actividades Cómo y cuándo llamar al 9-1-1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grpSp>
        <p:nvGrpSpPr>
          <p:cNvPr id="318" name="Google Shape;318;p39" descr="SMART911, planning ahead for any emergency online portal"/>
          <p:cNvGrpSpPr/>
          <p:nvPr/>
        </p:nvGrpSpPr>
        <p:grpSpPr>
          <a:xfrm>
            <a:off x="304800" y="457200"/>
            <a:ext cx="8548254" cy="5537852"/>
            <a:chOff x="290944" y="609600"/>
            <a:chExt cx="8548254" cy="5537852"/>
          </a:xfrm>
        </p:grpSpPr>
        <p:pic>
          <p:nvPicPr>
            <p:cNvPr id="319" name="Google Shape;319;p39"/>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304799" y="1253646"/>
              <a:ext cx="8534399" cy="3516180"/>
            </a:xfrm>
            <a:prstGeom prst="rect">
              <a:avLst/>
            </a:prstGeom>
            <a:noFill/>
            <a:ln>
              <a:noFill/>
            </a:ln>
          </p:spPr>
        </p:pic>
        <p:pic>
          <p:nvPicPr>
            <p:cNvPr id="320" name="Google Shape;320;p39"/>
            <p:cNvPicPr preferRelativeResize="0"/>
            <p:nvPr/>
          </p:nvPicPr>
          <p:blipFill rotWithShape="1">
            <a:blip r:embed="rId4" cstate="screen">
              <a:alphaModFix/>
              <a:extLst>
                <a:ext uri="{28A0092B-C50C-407E-A947-70E740481C1C}">
                  <a14:useLocalDpi xmlns:a14="http://schemas.microsoft.com/office/drawing/2010/main" val="0"/>
                </a:ext>
              </a:extLst>
            </a:blip>
            <a:srcRect/>
            <a:stretch/>
          </p:blipFill>
          <p:spPr>
            <a:xfrm>
              <a:off x="290944" y="4419600"/>
              <a:ext cx="8534399" cy="1727852"/>
            </a:xfrm>
            <a:prstGeom prst="rect">
              <a:avLst/>
            </a:prstGeom>
            <a:noFill/>
            <a:ln w="9525" cap="flat" cmpd="sng">
              <a:solidFill>
                <a:schemeClr val="accent1"/>
              </a:solidFill>
              <a:prstDash val="solid"/>
              <a:round/>
              <a:headEnd type="none" w="sm" len="sm"/>
              <a:tailEnd type="none" w="sm" len="sm"/>
            </a:ln>
          </p:spPr>
        </p:pic>
        <p:pic>
          <p:nvPicPr>
            <p:cNvPr id="321" name="Google Shape;321;p39"/>
            <p:cNvPicPr preferRelativeResize="0"/>
            <p:nvPr/>
          </p:nvPicPr>
          <p:blipFill rotWithShape="1">
            <a:blip r:embed="rId5" cstate="screen">
              <a:alphaModFix/>
              <a:extLst>
                <a:ext uri="{28A0092B-C50C-407E-A947-70E740481C1C}">
                  <a14:useLocalDpi xmlns:a14="http://schemas.microsoft.com/office/drawing/2010/main" val="0"/>
                </a:ext>
              </a:extLst>
            </a:blip>
            <a:srcRect/>
            <a:stretch/>
          </p:blipFill>
          <p:spPr>
            <a:xfrm>
              <a:off x="3137746" y="609600"/>
              <a:ext cx="2868506" cy="765671"/>
            </a:xfrm>
            <a:prstGeom prst="rect">
              <a:avLst/>
            </a:prstGeom>
            <a:noFill/>
            <a:ln w="9525" cap="flat" cmpd="sng">
              <a:solidFill>
                <a:schemeClr val="accent1"/>
              </a:solidFill>
              <a:prstDash val="solid"/>
              <a:round/>
              <a:headEnd type="none" w="sm" len="sm"/>
              <a:tailEnd type="none" w="sm" len="sm"/>
            </a:ln>
          </p:spPr>
        </p:pic>
      </p:grpSp>
      <p:sp>
        <p:nvSpPr>
          <p:cNvPr id="322" name="Google Shape;322;p39"/>
          <p:cNvSpPr/>
          <p:nvPr/>
        </p:nvSpPr>
        <p:spPr>
          <a:xfrm>
            <a:off x="2590800" y="6172200"/>
            <a:ext cx="425994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u="sng">
                <a:solidFill>
                  <a:schemeClr val="hlink"/>
                </a:solidFill>
                <a:latin typeface="Calibri"/>
                <a:ea typeface="Calibri"/>
                <a:cs typeface="Calibri"/>
                <a:sym typeface="Calibri"/>
                <a:hlinkClick r:id="rId6"/>
              </a:rPr>
              <a:t>https://www.smart911.com</a:t>
            </a:r>
            <a:endParaRPr sz="2800">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5373DFE2-6C33-D7F6-F84D-A5DAD24C8092}"/>
              </a:ext>
            </a:extLst>
          </p:cNvPr>
          <p:cNvSpPr>
            <a:spLocks noGrp="1"/>
          </p:cNvSpPr>
          <p:nvPr>
            <p:ph type="title"/>
          </p:nvPr>
        </p:nvSpPr>
        <p:spPr>
          <a:xfrm>
            <a:off x="457200" y="-990600"/>
            <a:ext cx="8229600" cy="990600"/>
          </a:xfrm>
        </p:spPr>
        <p:txBody>
          <a:bodyPr spcFirstLastPara="1" wrap="square" lIns="91425" tIns="45700" rIns="91425" bIns="45700" anchor="b" anchorCtr="0"/>
          <a:lstStyle/>
          <a:p>
            <a:r>
              <a:rPr lang="es-MX" noProof="0" dirty="0"/>
              <a:t>Smart911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0"/>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noAutofit/>
          </a:bodyPr>
          <a:lstStyle/>
          <a:p>
            <a:pPr algn="ctr">
              <a:buSzPts val="4800"/>
            </a:pPr>
            <a:r>
              <a:rPr lang="es-MX" sz="4800" b="1" noProof="0" dirty="0"/>
              <a:t>PREPARACIÓN COMUNITARIA</a:t>
            </a:r>
            <a:endParaRPr lang="es-MX" noProof="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1"/>
          <p:cNvSpPr txBox="1">
            <a:spLocks noGrp="1"/>
          </p:cNvSpPr>
          <p:nvPr>
            <p:ph type="title"/>
          </p:nvPr>
        </p:nvSpPr>
        <p:spPr>
          <a:xfrm>
            <a:off x="457200" y="533400"/>
            <a:ext cx="8229600" cy="787400"/>
          </a:xfrm>
          <a:prstGeom prst="rect">
            <a:avLst/>
          </a:prstGeom>
          <a:noFill/>
          <a:ln>
            <a:noFill/>
          </a:ln>
        </p:spPr>
        <p:txBody>
          <a:bodyPr spcFirstLastPara="1" wrap="square" lIns="91425" tIns="45700" rIns="91425" bIns="45700" anchor="ctr" anchorCtr="0">
            <a:noAutofit/>
          </a:bodyPr>
          <a:lstStyle/>
          <a:p>
            <a:pPr algn="ctr">
              <a:buSzPts val="3600"/>
            </a:pPr>
            <a:r>
              <a:rPr lang="es-MX" sz="3600" b="1" u="sng" noProof="0" dirty="0"/>
              <a:t>Preparación Comunitaria</a:t>
            </a:r>
            <a:endParaRPr lang="es-MX" noProof="0" dirty="0"/>
          </a:p>
        </p:txBody>
      </p:sp>
      <p:sp>
        <p:nvSpPr>
          <p:cNvPr id="334" name="Google Shape;334;p41"/>
          <p:cNvSpPr/>
          <p:nvPr/>
        </p:nvSpPr>
        <p:spPr>
          <a:xfrm>
            <a:off x="209550" y="1676400"/>
            <a:ext cx="8724900" cy="4770537"/>
          </a:xfrm>
          <a:prstGeom prst="rect">
            <a:avLst/>
          </a:prstGeom>
          <a:noFill/>
          <a:ln>
            <a:noFill/>
          </a:ln>
        </p:spPr>
        <p:txBody>
          <a:bodyPr spcFirstLastPara="1" wrap="square" lIns="91425" tIns="45700" rIns="91425" bIns="45700" anchor="t" anchorCtr="0">
            <a:noAutofit/>
          </a:bodyPr>
          <a:lstStyle/>
          <a:p>
            <a:pPr algn="just"/>
            <a:r>
              <a:rPr lang="es-US" sz="2800" b="1" dirty="0">
                <a:solidFill>
                  <a:schemeClr val="dk1"/>
                </a:solidFill>
                <a:latin typeface="Calibri"/>
                <a:ea typeface="Calibri"/>
                <a:cs typeface="Calibri"/>
                <a:sym typeface="Calibri"/>
              </a:rPr>
              <a:t>Vecinos ayudando vecinos</a:t>
            </a:r>
            <a:r>
              <a:rPr lang="es-US" sz="2800" dirty="0">
                <a:solidFill>
                  <a:schemeClr val="dk1"/>
                </a:solidFill>
                <a:latin typeface="Calibri"/>
                <a:ea typeface="Calibri"/>
                <a:cs typeface="Calibri"/>
                <a:sym typeface="Calibri"/>
              </a:rPr>
              <a:t> </a:t>
            </a:r>
            <a:r>
              <a:rPr lang="es-US" sz="2800" dirty="0">
                <a:latin typeface="Calibri"/>
                <a:ea typeface="Calibri"/>
                <a:sym typeface="Calibri"/>
              </a:rPr>
              <a:t>es una gran estrategia para sobrevivir a las emergencias.</a:t>
            </a:r>
            <a:endParaRPr lang="es-US" dirty="0">
              <a:solidFill>
                <a:schemeClr val="dk1"/>
              </a:solidFill>
              <a:latin typeface="Calibri"/>
            </a:endParaRPr>
          </a:p>
          <a:p>
            <a:pPr marL="0" marR="0" lvl="0" indent="0" algn="just" rtl="0">
              <a:spcBef>
                <a:spcPts val="0"/>
              </a:spcBef>
              <a:spcAft>
                <a:spcPts val="0"/>
              </a:spcAft>
              <a:buNone/>
            </a:pPr>
            <a:endParaRPr lang="es-US" sz="2800" dirty="0">
              <a:solidFill>
                <a:schemeClr val="dk1"/>
              </a:solidFill>
              <a:latin typeface="Calibri"/>
              <a:ea typeface="Calibri"/>
              <a:cs typeface="Calibri"/>
              <a:sym typeface="Calibri"/>
            </a:endParaRPr>
          </a:p>
          <a:p>
            <a:pPr algn="just"/>
            <a:r>
              <a:rPr lang="es-US" sz="2800" b="1" dirty="0">
                <a:solidFill>
                  <a:schemeClr val="dk1"/>
                </a:solidFill>
                <a:latin typeface="Calibri"/>
                <a:ea typeface="Calibri"/>
                <a:cs typeface="Calibri"/>
                <a:sym typeface="Calibri"/>
              </a:rPr>
              <a:t>Conozca</a:t>
            </a:r>
            <a:r>
              <a:rPr lang="es-US" sz="2800" dirty="0">
                <a:solidFill>
                  <a:schemeClr val="dk1"/>
                </a:solidFill>
                <a:latin typeface="Calibri"/>
                <a:ea typeface="Calibri"/>
                <a:cs typeface="Calibri"/>
                <a:sym typeface="Calibri"/>
              </a:rPr>
              <a:t> </a:t>
            </a:r>
            <a:r>
              <a:rPr lang="es-US" sz="2800" dirty="0">
                <a:latin typeface="Calibri"/>
                <a:ea typeface="Calibri"/>
                <a:sym typeface="Calibri"/>
              </a:rPr>
              <a:t>cuáles son las limitaciones y necesidades de su vecindario ahora y prepárese para responder a esas necesidades cuando sea necesario.</a:t>
            </a:r>
            <a:endParaRPr lang="es-US" sz="2800" dirty="0">
              <a:solidFill>
                <a:schemeClr val="dk1"/>
              </a:solidFill>
              <a:latin typeface="Calibri"/>
              <a:cs typeface="Calibri"/>
            </a:endParaRPr>
          </a:p>
          <a:p>
            <a:pPr marL="0" marR="0" lvl="0" indent="0" algn="just" rtl="0">
              <a:spcBef>
                <a:spcPts val="0"/>
              </a:spcBef>
              <a:spcAft>
                <a:spcPts val="0"/>
              </a:spcAft>
              <a:buNone/>
            </a:pPr>
            <a:endParaRPr lang="es-US" sz="2400" dirty="0">
              <a:solidFill>
                <a:schemeClr val="dk1"/>
              </a:solidFill>
              <a:latin typeface="Calibri"/>
              <a:ea typeface="Calibri"/>
              <a:cs typeface="Calibri"/>
              <a:sym typeface="Calibri"/>
            </a:endParaRPr>
          </a:p>
          <a:p>
            <a:pPr algn="just"/>
            <a:r>
              <a:rPr lang="es-US" sz="2800" dirty="0">
                <a:solidFill>
                  <a:schemeClr val="dk1"/>
                </a:solidFill>
                <a:latin typeface="Calibri"/>
                <a:ea typeface="Calibri"/>
                <a:sym typeface="Calibri"/>
              </a:rPr>
              <a:t>Se</a:t>
            </a:r>
            <a:r>
              <a:rPr lang="es-US" sz="2800" dirty="0">
                <a:latin typeface="Calibri"/>
                <a:ea typeface="Calibri"/>
                <a:sym typeface="Calibri"/>
              </a:rPr>
              <a:t> anima a los miembros de la comunidad a </a:t>
            </a:r>
            <a:r>
              <a:rPr lang="es-US" sz="2800" b="1" dirty="0">
                <a:latin typeface="Calibri"/>
                <a:ea typeface="Calibri"/>
                <a:sym typeface="Calibri"/>
              </a:rPr>
              <a:t>desarrollar planes</a:t>
            </a:r>
            <a:r>
              <a:rPr lang="es-US" sz="2800" dirty="0">
                <a:latin typeface="Calibri"/>
                <a:ea typeface="Calibri"/>
                <a:sym typeface="Calibri"/>
              </a:rPr>
              <a:t> (notificaciones, lugar de reunión, almacenamiento de alimentos/agua, etc.) antes de las emergencias y se les anima a comunicar estos planes a todos los residentes.</a:t>
            </a:r>
            <a:endParaRPr lang="es-US" sz="2800" dirty="0">
              <a:solidFill>
                <a:schemeClr val="dk1"/>
              </a:solidFill>
              <a:latin typeface="Calibri"/>
              <a:ea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2"/>
          <p:cNvSpPr txBox="1">
            <a:spLocks noGrp="1"/>
          </p:cNvSpPr>
          <p:nvPr>
            <p:ph type="title"/>
          </p:nvPr>
        </p:nvSpPr>
        <p:spPr>
          <a:xfrm>
            <a:off x="495300" y="381000"/>
            <a:ext cx="8229600" cy="787400"/>
          </a:xfrm>
          <a:prstGeom prst="rect">
            <a:avLst/>
          </a:prstGeom>
          <a:noFill/>
          <a:ln>
            <a:noFill/>
          </a:ln>
        </p:spPr>
        <p:txBody>
          <a:bodyPr spcFirstLastPara="1" wrap="square" lIns="91425" tIns="45700" rIns="91425" bIns="45700" anchor="ctr" anchorCtr="0">
            <a:noAutofit/>
          </a:bodyPr>
          <a:lstStyle/>
          <a:p>
            <a:pPr algn="ctr">
              <a:buSzPts val="3600"/>
            </a:pPr>
            <a:r>
              <a:rPr lang="es-MX" sz="3600" b="1" u="sng" noProof="0" dirty="0"/>
              <a:t>Preparación Comunitaria</a:t>
            </a:r>
            <a:endParaRPr lang="es-MX" noProof="0" dirty="0"/>
          </a:p>
        </p:txBody>
      </p:sp>
      <p:sp>
        <p:nvSpPr>
          <p:cNvPr id="341" name="Google Shape;341;p42"/>
          <p:cNvSpPr/>
          <p:nvPr/>
        </p:nvSpPr>
        <p:spPr>
          <a:xfrm>
            <a:off x="304800" y="1244600"/>
            <a:ext cx="8610600" cy="1754326"/>
          </a:xfrm>
          <a:prstGeom prst="rect">
            <a:avLst/>
          </a:prstGeom>
          <a:noFill/>
          <a:ln>
            <a:noFill/>
          </a:ln>
        </p:spPr>
        <p:txBody>
          <a:bodyPr spcFirstLastPara="1" wrap="square" lIns="91425" tIns="45700" rIns="91425" bIns="45700" anchor="t" anchorCtr="0">
            <a:noAutofit/>
          </a:bodyPr>
          <a:lstStyle/>
          <a:p>
            <a:pPr algn="just"/>
            <a:r>
              <a:rPr lang="es-US" sz="2800" dirty="0">
                <a:solidFill>
                  <a:schemeClr val="dk1"/>
                </a:solidFill>
                <a:latin typeface="Calibri"/>
                <a:sym typeface="Calibri"/>
              </a:rPr>
              <a:t>Identifique</a:t>
            </a:r>
            <a:r>
              <a:rPr lang="es-US" sz="2800" dirty="0">
                <a:latin typeface="Calibri"/>
                <a:sym typeface="Calibri"/>
              </a:rPr>
              <a:t> los </a:t>
            </a:r>
            <a:r>
              <a:rPr lang="es-US" sz="2800" b="1" dirty="0">
                <a:latin typeface="Calibri"/>
                <a:sym typeface="Calibri"/>
              </a:rPr>
              <a:t>peligros específicos </a:t>
            </a:r>
            <a:r>
              <a:rPr lang="es-US" sz="2800" dirty="0">
                <a:latin typeface="Calibri"/>
                <a:sym typeface="Calibri"/>
              </a:rPr>
              <a:t>que son exclusivos de su vecindario y elabore planes de preparación para emergencias como comunidad.</a:t>
            </a:r>
            <a:endParaRPr lang="es-US" sz="2800" dirty="0">
              <a:solidFill>
                <a:schemeClr val="dk1"/>
              </a:solidFill>
              <a:latin typeface="Calibri"/>
              <a:cs typeface="Calibri"/>
            </a:endParaRPr>
          </a:p>
          <a:p>
            <a:pPr marL="0" marR="0" lvl="0" indent="0" algn="just" rtl="0">
              <a:spcBef>
                <a:spcPts val="0"/>
              </a:spcBef>
              <a:spcAft>
                <a:spcPts val="0"/>
              </a:spcAft>
              <a:buNone/>
            </a:pPr>
            <a:endParaRPr lang="es-US" sz="2400" dirty="0">
              <a:solidFill>
                <a:schemeClr val="dk1"/>
              </a:solidFill>
              <a:latin typeface="Calibri"/>
              <a:ea typeface="Calibri"/>
              <a:cs typeface="Calibri"/>
              <a:sym typeface="Calibri"/>
            </a:endParaRPr>
          </a:p>
        </p:txBody>
      </p:sp>
      <p:pic>
        <p:nvPicPr>
          <p:cNvPr id="2" name="Picture 1" descr="Nuclear reactor silos"/>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028496" y="3075126"/>
            <a:ext cx="5115503" cy="3330698"/>
          </a:xfrm>
          <a:prstGeom prst="rect">
            <a:avLst/>
          </a:prstGeom>
        </p:spPr>
      </p:pic>
      <p:pic>
        <p:nvPicPr>
          <p:cNvPr id="3" name="Picture 2" descr="Train tracks cutting through neighborhood"/>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04800" y="2722574"/>
            <a:ext cx="3942101" cy="2872253"/>
          </a:xfrm>
          <a:prstGeom prst="rect">
            <a:avLst/>
          </a:prstGeom>
        </p:spPr>
      </p:pic>
      <p:sp>
        <p:nvSpPr>
          <p:cNvPr id="4" name="Rectangle 3"/>
          <p:cNvSpPr/>
          <p:nvPr/>
        </p:nvSpPr>
        <p:spPr>
          <a:xfrm>
            <a:off x="304800" y="5600215"/>
            <a:ext cx="3688722" cy="400110"/>
          </a:xfrm>
          <a:prstGeom prst="rect">
            <a:avLst/>
          </a:prstGeom>
        </p:spPr>
        <p:txBody>
          <a:bodyPr wrap="square">
            <a:spAutoFit/>
          </a:bodyPr>
          <a:lstStyle/>
          <a:p>
            <a:r>
              <a:rPr lang="en-US" sz="1000"/>
              <a:t>Photo:https://www.cleveland.com/lakewood/2014/11/train_traffic_triples_though_l.html</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3"/>
          <p:cNvSpPr txBox="1">
            <a:spLocks noGrp="1"/>
          </p:cNvSpPr>
          <p:nvPr>
            <p:ph type="title"/>
          </p:nvPr>
        </p:nvSpPr>
        <p:spPr>
          <a:xfrm>
            <a:off x="495300" y="314434"/>
            <a:ext cx="8229600" cy="787400"/>
          </a:xfrm>
          <a:prstGeom prst="rect">
            <a:avLst/>
          </a:prstGeom>
          <a:noFill/>
          <a:ln>
            <a:noFill/>
          </a:ln>
        </p:spPr>
        <p:txBody>
          <a:bodyPr spcFirstLastPara="1" wrap="square" lIns="91425" tIns="45700" rIns="91425" bIns="45700" anchor="ctr" anchorCtr="0">
            <a:noAutofit/>
          </a:bodyPr>
          <a:lstStyle/>
          <a:p>
            <a:pPr algn="ctr">
              <a:buSzPts val="3600"/>
            </a:pPr>
            <a:r>
              <a:rPr lang="es-US" sz="3600" b="1" u="sng" dirty="0"/>
              <a:t>Preparación Comunitaria</a:t>
            </a:r>
            <a:endParaRPr lang="es-US" dirty="0"/>
          </a:p>
        </p:txBody>
      </p:sp>
      <p:sp>
        <p:nvSpPr>
          <p:cNvPr id="350" name="Google Shape;350;p43"/>
          <p:cNvSpPr/>
          <p:nvPr/>
        </p:nvSpPr>
        <p:spPr>
          <a:xfrm>
            <a:off x="138113" y="1153912"/>
            <a:ext cx="8762999" cy="1200329"/>
          </a:xfrm>
          <a:prstGeom prst="rect">
            <a:avLst/>
          </a:prstGeom>
          <a:noFill/>
          <a:ln>
            <a:noFill/>
          </a:ln>
        </p:spPr>
        <p:txBody>
          <a:bodyPr spcFirstLastPara="1" wrap="square" lIns="91425" tIns="45700" rIns="91425" bIns="45700" anchor="t" anchorCtr="0">
            <a:noAutofit/>
          </a:bodyPr>
          <a:lstStyle/>
          <a:p>
            <a:pPr algn="just"/>
            <a:r>
              <a:rPr lang="es-US" sz="2300" dirty="0">
                <a:solidFill>
                  <a:schemeClr val="dk1"/>
                </a:solidFill>
                <a:latin typeface="Calibri"/>
                <a:sym typeface="Calibri"/>
              </a:rPr>
              <a:t>Identifique</a:t>
            </a:r>
            <a:r>
              <a:rPr lang="es-US" sz="2300" dirty="0">
                <a:latin typeface="Calibri"/>
                <a:sym typeface="Calibri"/>
              </a:rPr>
              <a:t> los peligros específicos que son exclusivos de su vecindario y elabore planes de preparación para emergencias como comunidad.</a:t>
            </a:r>
            <a:endParaRPr lang="es-US" sz="2300" dirty="0">
              <a:solidFill>
                <a:schemeClr val="dk1"/>
              </a:solidFill>
              <a:latin typeface="Calibri"/>
              <a:cs typeface="Calibri"/>
            </a:endParaRPr>
          </a:p>
          <a:p>
            <a:pPr marL="0" marR="0" lvl="0" indent="0" algn="just" rtl="0">
              <a:spcBef>
                <a:spcPts val="0"/>
              </a:spcBef>
              <a:spcAft>
                <a:spcPts val="0"/>
              </a:spcAft>
              <a:buNone/>
            </a:pPr>
            <a:endParaRPr lang="es-US" sz="2300" dirty="0">
              <a:solidFill>
                <a:schemeClr val="dk1"/>
              </a:solidFill>
              <a:latin typeface="Calibri"/>
              <a:ea typeface="Calibri"/>
              <a:cs typeface="Calibri"/>
            </a:endParaRPr>
          </a:p>
        </p:txBody>
      </p:sp>
      <p:pic>
        <p:nvPicPr>
          <p:cNvPr id="351" name="Google Shape;351;p43" descr="List of evacuation supplies including a first aid kit, personal health products, special dietary food, blanket and pillows, cash, change of clothing."/>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19706" y="1981201"/>
            <a:ext cx="9011306" cy="4724398"/>
          </a:xfrm>
          <a:prstGeom prst="rect">
            <a:avLst/>
          </a:prstGeom>
          <a:noFill/>
          <a:ln>
            <a:noFill/>
          </a:ln>
        </p:spPr>
      </p:pic>
      <p:cxnSp>
        <p:nvCxnSpPr>
          <p:cNvPr id="353" name="Google Shape;353;p43">
            <a:extLst>
              <a:ext uri="{C183D7F6-B498-43B3-948B-1728B52AA6E4}">
                <adec:decorative xmlns:adec="http://schemas.microsoft.com/office/drawing/2017/decorative" val="1"/>
              </a:ext>
            </a:extLst>
          </p:cNvPr>
          <p:cNvCxnSpPr/>
          <p:nvPr/>
        </p:nvCxnSpPr>
        <p:spPr>
          <a:xfrm>
            <a:off x="190500" y="1981200"/>
            <a:ext cx="8763000" cy="0"/>
          </a:xfrm>
          <a:prstGeom prst="straightConnector1">
            <a:avLst/>
          </a:prstGeom>
          <a:noFill/>
          <a:ln w="9525" cap="flat" cmpd="sng">
            <a:solidFill>
              <a:schemeClr val="accent1"/>
            </a:solidFill>
            <a:prstDash val="solid"/>
            <a:round/>
            <a:headEnd type="none" w="sm" len="sm"/>
            <a:tailEnd type="none" w="sm" len="sm"/>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4"/>
          <p:cNvSpPr txBox="1">
            <a:spLocks noGrp="1"/>
          </p:cNvSpPr>
          <p:nvPr>
            <p:ph type="title"/>
          </p:nvPr>
        </p:nvSpPr>
        <p:spPr>
          <a:xfrm>
            <a:off x="533400" y="228600"/>
            <a:ext cx="8229600" cy="787400"/>
          </a:xfrm>
          <a:prstGeom prst="rect">
            <a:avLst/>
          </a:prstGeom>
          <a:noFill/>
          <a:ln>
            <a:noFill/>
          </a:ln>
        </p:spPr>
        <p:txBody>
          <a:bodyPr spcFirstLastPara="1" wrap="square" lIns="91425" tIns="45700" rIns="91425" bIns="45700" anchor="ctr" anchorCtr="0">
            <a:noAutofit/>
          </a:bodyPr>
          <a:lstStyle/>
          <a:p>
            <a:pPr algn="ctr">
              <a:buSzPts val="3600"/>
            </a:pPr>
            <a:r>
              <a:rPr lang="es-MX" sz="3600" b="1" u="sng" noProof="0" dirty="0"/>
              <a:t>Preparación Comunitaria</a:t>
            </a:r>
            <a:endParaRPr lang="es-MX" noProof="0" dirty="0"/>
          </a:p>
        </p:txBody>
      </p:sp>
      <p:grpSp>
        <p:nvGrpSpPr>
          <p:cNvPr id="361" name="Google Shape;361;p44" descr="Nextdoor application, social network for your local neighborhood"/>
          <p:cNvGrpSpPr/>
          <p:nvPr/>
        </p:nvGrpSpPr>
        <p:grpSpPr>
          <a:xfrm>
            <a:off x="381000" y="1114766"/>
            <a:ext cx="8382001" cy="5001857"/>
            <a:chOff x="346363" y="1213533"/>
            <a:chExt cx="8305800" cy="5001857"/>
          </a:xfrm>
        </p:grpSpPr>
        <p:pic>
          <p:nvPicPr>
            <p:cNvPr id="362" name="Google Shape;362;p44"/>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346363" y="1795790"/>
              <a:ext cx="8305800" cy="4419600"/>
            </a:xfrm>
            <a:prstGeom prst="rect">
              <a:avLst/>
            </a:prstGeom>
            <a:noFill/>
            <a:ln>
              <a:noFill/>
            </a:ln>
          </p:spPr>
        </p:pic>
        <p:pic>
          <p:nvPicPr>
            <p:cNvPr id="363" name="Google Shape;363;p44"/>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346363" y="1213533"/>
              <a:ext cx="7024255" cy="571500"/>
            </a:xfrm>
            <a:prstGeom prst="rect">
              <a:avLst/>
            </a:prstGeom>
            <a:noFill/>
            <a:ln>
              <a:noFill/>
            </a:ln>
          </p:spPr>
        </p:pic>
      </p:grpSp>
      <p:sp>
        <p:nvSpPr>
          <p:cNvPr id="360" name="Google Shape;360;p44"/>
          <p:cNvSpPr/>
          <p:nvPr/>
        </p:nvSpPr>
        <p:spPr>
          <a:xfrm>
            <a:off x="3041780" y="6127380"/>
            <a:ext cx="427107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u="sng">
                <a:solidFill>
                  <a:schemeClr val="hlink"/>
                </a:solidFill>
                <a:latin typeface="Calibri"/>
                <a:ea typeface="Calibri"/>
                <a:cs typeface="Calibri"/>
                <a:sym typeface="Calibri"/>
                <a:hlinkClick r:id="rId5"/>
              </a:rPr>
              <a:t>https://nextdoor.com</a:t>
            </a:r>
            <a:endParaRPr sz="28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7" name="Google Shape;247;p31"/>
          <p:cNvSpPr txBox="1">
            <a:spLocks noGrp="1"/>
          </p:cNvSpPr>
          <p:nvPr>
            <p:ph type="title"/>
          </p:nvPr>
        </p:nvSpPr>
        <p:spPr>
          <a:xfrm>
            <a:off x="-61877" y="360218"/>
            <a:ext cx="9423479" cy="990600"/>
          </a:xfrm>
          <a:prstGeom prst="rect">
            <a:avLst/>
          </a:prstGeom>
          <a:noFill/>
          <a:ln>
            <a:noFill/>
          </a:ln>
        </p:spPr>
        <p:txBody>
          <a:bodyPr spcFirstLastPara="1" wrap="square" lIns="91425" tIns="45700" rIns="91425" bIns="45700" anchor="ctr" anchorCtr="0">
            <a:noAutofit/>
          </a:bodyPr>
          <a:lstStyle/>
          <a:p>
            <a:pPr lvl="0">
              <a:buSzPts val="3400"/>
            </a:pPr>
            <a:r>
              <a:rPr lang="es-ES" sz="2400" b="1" u="sng" dirty="0"/>
              <a:t>Evaluación de vulnerabilidad de peligros (HVA) para el centro TN</a:t>
            </a:r>
            <a:endParaRPr lang="es-MX" sz="2400" noProof="0" dirty="0"/>
          </a:p>
        </p:txBody>
      </p:sp>
      <p:sp>
        <p:nvSpPr>
          <p:cNvPr id="248" name="Google Shape;248;p31"/>
          <p:cNvSpPr txBox="1">
            <a:spLocks noGrp="1"/>
          </p:cNvSpPr>
          <p:nvPr>
            <p:ph type="body" idx="1"/>
          </p:nvPr>
        </p:nvSpPr>
        <p:spPr>
          <a:xfrm>
            <a:off x="345236" y="1551709"/>
            <a:ext cx="5744270" cy="5158153"/>
          </a:xfrm>
          <a:prstGeom prst="rect">
            <a:avLst/>
          </a:prstGeom>
          <a:noFill/>
          <a:ln>
            <a:noFill/>
          </a:ln>
        </p:spPr>
        <p:txBody>
          <a:bodyPr spcFirstLastPara="1" wrap="square" lIns="91425" tIns="45700" rIns="91425" bIns="45700" anchor="t" anchorCtr="0">
            <a:noAutofit/>
          </a:bodyPr>
          <a:lstStyle/>
          <a:p>
            <a:pPr marL="457200" lvl="1" indent="-182880">
              <a:lnSpc>
                <a:spcPct val="150000"/>
              </a:lnSpc>
              <a:spcBef>
                <a:spcPts val="0"/>
              </a:spcBef>
              <a:buSzPts val="2202"/>
              <a:buFont typeface="Noto Sans Symbols"/>
              <a:buChar char="▪"/>
            </a:pPr>
            <a:r>
              <a:rPr lang="es-MX" sz="2550" noProof="0" dirty="0"/>
              <a:t>CORTE ELÉCTRICO PROLONGADO</a:t>
            </a:r>
            <a:endParaRPr lang="es-MX" sz="2800" noProof="0" dirty="0"/>
          </a:p>
          <a:p>
            <a:pPr marL="457200" lvl="1" indent="-182880">
              <a:lnSpc>
                <a:spcPct val="150000"/>
              </a:lnSpc>
              <a:spcBef>
                <a:spcPts val="0"/>
              </a:spcBef>
              <a:buSzPts val="2202"/>
              <a:buFont typeface="Noto Sans Symbols"/>
              <a:buChar char="▪"/>
            </a:pPr>
            <a:r>
              <a:rPr lang="es-MX" sz="2550" noProof="0" dirty="0"/>
              <a:t>FALLA DE TI/AMENAZA CIBERNÉTICA</a:t>
            </a:r>
            <a:endParaRPr lang="es-MX" sz="2800" noProof="0" dirty="0"/>
          </a:p>
          <a:p>
            <a:pPr marL="457200" lvl="1" indent="-182880">
              <a:lnSpc>
                <a:spcPct val="150000"/>
              </a:lnSpc>
              <a:spcBef>
                <a:spcPts val="0"/>
              </a:spcBef>
              <a:buSzPts val="2202"/>
              <a:buFont typeface="Noto Sans Symbols"/>
              <a:buChar char="▪"/>
            </a:pPr>
            <a:r>
              <a:rPr lang="es-MX" sz="2550" noProof="0" dirty="0"/>
              <a:t>TORMENTA SEVERA</a:t>
            </a:r>
          </a:p>
          <a:p>
            <a:pPr marL="457200" lvl="1" indent="-182880">
              <a:lnSpc>
                <a:spcPct val="150000"/>
              </a:lnSpc>
              <a:spcBef>
                <a:spcPts val="0"/>
              </a:spcBef>
              <a:buSzPts val="2202"/>
              <a:buFont typeface="Noto Sans Symbols"/>
              <a:buChar char="▪"/>
            </a:pPr>
            <a:r>
              <a:rPr lang="es-MX" sz="2550" noProof="0" dirty="0"/>
              <a:t>INUNDACIÓN</a:t>
            </a:r>
            <a:endParaRPr lang="es-MX" sz="2800" noProof="0" dirty="0"/>
          </a:p>
          <a:p>
            <a:pPr marL="457200" lvl="1" indent="-182880" algn="l" rtl="0">
              <a:lnSpc>
                <a:spcPct val="150000"/>
              </a:lnSpc>
              <a:spcBef>
                <a:spcPts val="0"/>
              </a:spcBef>
              <a:spcAft>
                <a:spcPts val="0"/>
              </a:spcAft>
              <a:buSzPts val="2202"/>
              <a:buFont typeface="Noto Sans Symbols"/>
              <a:buChar char="▪"/>
            </a:pPr>
            <a:r>
              <a:rPr lang="es-MX" sz="2550" noProof="0" dirty="0"/>
              <a:t>TORNADO</a:t>
            </a:r>
          </a:p>
          <a:p>
            <a:pPr marL="457200" lvl="1" indent="-182880">
              <a:lnSpc>
                <a:spcPct val="150000"/>
              </a:lnSpc>
              <a:spcBef>
                <a:spcPts val="518"/>
              </a:spcBef>
              <a:buSzPts val="2202"/>
              <a:buFont typeface="Noto Sans Symbols"/>
              <a:buChar char="▪"/>
            </a:pPr>
            <a:r>
              <a:rPr lang="es-MX" sz="2550" noProof="0" dirty="0"/>
              <a:t>TORMENTE DE NIEVE</a:t>
            </a:r>
          </a:p>
          <a:p>
            <a:pPr marL="457200" lvl="1" indent="-182880">
              <a:lnSpc>
                <a:spcPct val="150000"/>
              </a:lnSpc>
              <a:spcBef>
                <a:spcPts val="518"/>
              </a:spcBef>
              <a:buSzPts val="2202"/>
              <a:buFont typeface="Noto Sans Symbols"/>
              <a:buChar char="▪"/>
            </a:pPr>
            <a:r>
              <a:rPr lang="es-MX" sz="2550" noProof="0" dirty="0"/>
              <a:t>ENFERMEDAD PANDÉMICA</a:t>
            </a:r>
          </a:p>
        </p:txBody>
      </p:sp>
      <p:pic>
        <p:nvPicPr>
          <p:cNvPr id="246" name="Google Shape;246;p31">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209462" y="3401172"/>
            <a:ext cx="685800" cy="649959"/>
          </a:xfrm>
          <a:prstGeom prst="rect">
            <a:avLst/>
          </a:prstGeom>
          <a:noFill/>
          <a:ln>
            <a:noFill/>
          </a:ln>
        </p:spPr>
      </p:pic>
      <p:pic>
        <p:nvPicPr>
          <p:cNvPr id="2" name="Picture 1">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507302" y="4052726"/>
            <a:ext cx="4541338" cy="2657136"/>
          </a:xfrm>
          <a:prstGeom prst="rect">
            <a:avLst/>
          </a:prstGeom>
        </p:spPr>
      </p:pic>
      <p:sp>
        <p:nvSpPr>
          <p:cNvPr id="3" name="Rectangle 2"/>
          <p:cNvSpPr/>
          <p:nvPr/>
        </p:nvSpPr>
        <p:spPr>
          <a:xfrm>
            <a:off x="5988424" y="1468054"/>
            <a:ext cx="2885018" cy="1815882"/>
          </a:xfrm>
          <a:prstGeom prst="rect">
            <a:avLst/>
          </a:prstGeom>
        </p:spPr>
        <p:txBody>
          <a:bodyPr wrap="square" lIns="91440" tIns="45720" rIns="91440" bIns="45720" anchor="t">
            <a:spAutoFit/>
          </a:bodyPr>
          <a:lstStyle/>
          <a:p>
            <a:r>
              <a:rPr lang="en-US" sz="2800" dirty="0" err="1">
                <a:solidFill>
                  <a:srgbClr val="FF0000"/>
                </a:solidFill>
                <a:latin typeface="Calibri"/>
              </a:rPr>
              <a:t>Actualice</a:t>
            </a:r>
            <a:r>
              <a:rPr lang="en-US" sz="2800" dirty="0">
                <a:solidFill>
                  <a:srgbClr val="FF0000"/>
                </a:solidFill>
                <a:latin typeface="Calibri"/>
              </a:rPr>
              <a:t> </a:t>
            </a:r>
            <a:r>
              <a:rPr lang="en-US" sz="2800" dirty="0" err="1">
                <a:solidFill>
                  <a:srgbClr val="FF0000"/>
                </a:solidFill>
                <a:latin typeface="Calibri"/>
              </a:rPr>
              <a:t>el</a:t>
            </a:r>
            <a:r>
              <a:rPr lang="en-US" sz="2800" dirty="0">
                <a:solidFill>
                  <a:srgbClr val="FF0000"/>
                </a:solidFill>
                <a:latin typeface="Calibri"/>
              </a:rPr>
              <a:t> </a:t>
            </a:r>
            <a:r>
              <a:rPr lang="en-US" sz="2800" dirty="0" err="1">
                <a:solidFill>
                  <a:srgbClr val="FF0000"/>
                </a:solidFill>
                <a:latin typeface="Calibri"/>
              </a:rPr>
              <a:t>título</a:t>
            </a:r>
            <a:r>
              <a:rPr lang="en-US" sz="2800" dirty="0">
                <a:solidFill>
                  <a:srgbClr val="FF0000"/>
                </a:solidFill>
                <a:latin typeface="Calibri"/>
              </a:rPr>
              <a:t> y </a:t>
            </a:r>
            <a:r>
              <a:rPr lang="en-US" sz="2800" dirty="0" err="1">
                <a:solidFill>
                  <a:srgbClr val="FF0000"/>
                </a:solidFill>
                <a:latin typeface="Calibri"/>
              </a:rPr>
              <a:t>el</a:t>
            </a:r>
            <a:r>
              <a:rPr lang="en-US" sz="2800" dirty="0">
                <a:solidFill>
                  <a:srgbClr val="FF0000"/>
                </a:solidFill>
                <a:latin typeface="Calibri"/>
              </a:rPr>
              <a:t> </a:t>
            </a:r>
            <a:r>
              <a:rPr lang="en-US" sz="2800" dirty="0" err="1">
                <a:solidFill>
                  <a:srgbClr val="FF0000"/>
                </a:solidFill>
                <a:latin typeface="Calibri"/>
              </a:rPr>
              <a:t>contenido</a:t>
            </a:r>
            <a:r>
              <a:rPr lang="en-US" sz="2800" dirty="0">
                <a:solidFill>
                  <a:srgbClr val="FF0000"/>
                </a:solidFill>
                <a:latin typeface="Calibri"/>
              </a:rPr>
              <a:t> de </a:t>
            </a:r>
            <a:r>
              <a:rPr lang="en-US" sz="2800" dirty="0" err="1">
                <a:solidFill>
                  <a:srgbClr val="FF0000"/>
                </a:solidFill>
                <a:latin typeface="Calibri"/>
              </a:rPr>
              <a:t>esta</a:t>
            </a:r>
            <a:r>
              <a:rPr lang="en-US" sz="2800" dirty="0">
                <a:solidFill>
                  <a:srgbClr val="FF0000"/>
                </a:solidFill>
                <a:latin typeface="Calibri"/>
              </a:rPr>
              <a:t> </a:t>
            </a:r>
            <a:r>
              <a:rPr lang="en-US" sz="2800" dirty="0" err="1">
                <a:solidFill>
                  <a:srgbClr val="FF0000"/>
                </a:solidFill>
                <a:latin typeface="Calibri"/>
              </a:rPr>
              <a:t>diapositiva</a:t>
            </a:r>
            <a:r>
              <a:rPr lang="en-US" sz="2800" dirty="0">
                <a:solidFill>
                  <a:srgbClr val="FF0000"/>
                </a:solidFill>
                <a:latin typeface="Calibri"/>
              </a:rPr>
              <a:t> para </a:t>
            </a:r>
            <a:r>
              <a:rPr lang="en-US" sz="2800" dirty="0" err="1">
                <a:solidFill>
                  <a:srgbClr val="FF0000"/>
                </a:solidFill>
                <a:latin typeface="Calibri"/>
              </a:rPr>
              <a:t>su</a:t>
            </a:r>
            <a:r>
              <a:rPr lang="en-US" sz="2800" dirty="0">
                <a:solidFill>
                  <a:srgbClr val="FF0000"/>
                </a:solidFill>
                <a:latin typeface="Calibri"/>
              </a:rPr>
              <a:t> </a:t>
            </a:r>
            <a:r>
              <a:rPr lang="en-US" sz="2800" dirty="0" err="1">
                <a:solidFill>
                  <a:srgbClr val="FF0000"/>
                </a:solidFill>
                <a:latin typeface="Calibri"/>
              </a:rPr>
              <a:t>área</a:t>
            </a:r>
            <a:r>
              <a:rPr lang="en-US" sz="2800" dirty="0">
                <a:solidFill>
                  <a:srgbClr val="FF0000"/>
                </a:solidFill>
                <a:latin typeface="Calibri"/>
              </a:rPr>
              <a:t> local</a:t>
            </a:r>
            <a:endParaRPr lang="en-US" dirty="0">
              <a:solidFill>
                <a:srgbClr val="FF0000"/>
              </a:solidFill>
              <a:latin typeface="Calibri"/>
            </a:endParaRPr>
          </a:p>
        </p:txBody>
      </p:sp>
    </p:spTree>
    <p:extLst>
      <p:ext uri="{BB962C8B-B14F-4D97-AF65-F5344CB8AC3E}">
        <p14:creationId xmlns:p14="http://schemas.microsoft.com/office/powerpoint/2010/main" val="17161173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6"/>
          <p:cNvSpPr txBox="1">
            <a:spLocks noGrp="1"/>
          </p:cNvSpPr>
          <p:nvPr>
            <p:ph type="title"/>
          </p:nvPr>
        </p:nvSpPr>
        <p:spPr>
          <a:xfrm>
            <a:off x="273184" y="359498"/>
            <a:ext cx="8229600" cy="495675"/>
          </a:xfrm>
          <a:prstGeom prst="rect">
            <a:avLst/>
          </a:prstGeom>
          <a:noFill/>
          <a:ln>
            <a:noFill/>
          </a:ln>
        </p:spPr>
        <p:txBody>
          <a:bodyPr spcFirstLastPara="1" wrap="square" lIns="91425" tIns="45700" rIns="91425" bIns="45700" anchor="ctr" anchorCtr="0">
            <a:noAutofit/>
          </a:bodyPr>
          <a:lstStyle/>
          <a:p>
            <a:pPr algn="ctr">
              <a:buSzPts val="3600"/>
            </a:pPr>
            <a:r>
              <a:rPr lang="es-US" sz="3600" b="1" u="sng" dirty="0"/>
              <a:t>2010 Inundación de Nashville </a:t>
            </a:r>
            <a:endParaRPr lang="es-US" dirty="0"/>
          </a:p>
        </p:txBody>
      </p:sp>
      <p:pic>
        <p:nvPicPr>
          <p:cNvPr id="384" name="Google Shape;384;p46" descr="View of flooding"/>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205329" y="947650"/>
            <a:ext cx="3845740" cy="2576945"/>
          </a:xfrm>
          <a:prstGeom prst="rect">
            <a:avLst/>
          </a:prstGeom>
          <a:noFill/>
          <a:ln w="9525" cap="flat" cmpd="sng">
            <a:solidFill>
              <a:schemeClr val="dk1"/>
            </a:solidFill>
            <a:prstDash val="solid"/>
            <a:miter lim="800000"/>
            <a:headEnd type="none" w="sm" len="sm"/>
            <a:tailEnd type="none" w="sm" len="sm"/>
          </a:ln>
        </p:spPr>
      </p:pic>
      <p:sp>
        <p:nvSpPr>
          <p:cNvPr id="6" name="TextBox 5"/>
          <p:cNvSpPr txBox="1"/>
          <p:nvPr/>
        </p:nvSpPr>
        <p:spPr>
          <a:xfrm>
            <a:off x="2350423" y="3508468"/>
            <a:ext cx="2183476" cy="246221"/>
          </a:xfrm>
          <a:prstGeom prst="rect">
            <a:avLst/>
          </a:prstGeom>
          <a:noFill/>
        </p:spPr>
        <p:txBody>
          <a:bodyPr wrap="square" lIns="91440" tIns="45720" rIns="91440" bIns="45720" rtlCol="0" anchor="t">
            <a:spAutoFit/>
          </a:bodyPr>
          <a:lstStyle/>
          <a:p>
            <a:r>
              <a:rPr lang="es-US" sz="1000" dirty="0"/>
              <a:t>Foto: </a:t>
            </a:r>
            <a:r>
              <a:rPr lang="es-US" sz="1000" dirty="0" err="1"/>
              <a:t>Kaldari</a:t>
            </a:r>
            <a:r>
              <a:rPr lang="es-US" sz="1000" dirty="0"/>
              <a:t>, </a:t>
            </a:r>
            <a:r>
              <a:rPr lang="es-US" sz="1000" dirty="0" err="1"/>
              <a:t>public</a:t>
            </a:r>
            <a:r>
              <a:rPr lang="es-US" sz="1000" dirty="0"/>
              <a:t> </a:t>
            </a:r>
            <a:r>
              <a:rPr lang="es-US" sz="1000" dirty="0" err="1"/>
              <a:t>domain</a:t>
            </a:r>
            <a:endParaRPr lang="es-US" sz="1000" dirty="0"/>
          </a:p>
        </p:txBody>
      </p:sp>
      <p:pic>
        <p:nvPicPr>
          <p:cNvPr id="4" name="Picture 3" descr="Aerial view of floodi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456900" y="947651"/>
            <a:ext cx="4121835" cy="2747890"/>
          </a:xfrm>
          <a:prstGeom prst="rect">
            <a:avLst/>
          </a:prstGeom>
        </p:spPr>
      </p:pic>
      <p:sp>
        <p:nvSpPr>
          <p:cNvPr id="3" name="Rectangle 2"/>
          <p:cNvSpPr/>
          <p:nvPr/>
        </p:nvSpPr>
        <p:spPr>
          <a:xfrm>
            <a:off x="6256612" y="3695541"/>
            <a:ext cx="2474521" cy="246221"/>
          </a:xfrm>
          <a:prstGeom prst="rect">
            <a:avLst/>
          </a:prstGeom>
        </p:spPr>
        <p:txBody>
          <a:bodyPr wrap="square" lIns="91440" tIns="45720" rIns="91440" bIns="45720" anchor="t">
            <a:spAutoFit/>
          </a:bodyPr>
          <a:lstStyle/>
          <a:p>
            <a:r>
              <a:rPr lang="es-US" sz="1000" dirty="0"/>
              <a:t>Foto: FEMA/David Fine, </a:t>
            </a:r>
            <a:r>
              <a:rPr lang="es-US" sz="1000" dirty="0" err="1"/>
              <a:t>Public</a:t>
            </a:r>
            <a:r>
              <a:rPr lang="es-US" sz="1000" dirty="0"/>
              <a:t> </a:t>
            </a:r>
            <a:r>
              <a:rPr lang="es-US" sz="1000" dirty="0" err="1"/>
              <a:t>domain</a:t>
            </a:r>
            <a:endParaRPr lang="es-US" sz="1000" dirty="0"/>
          </a:p>
        </p:txBody>
      </p:sp>
      <p:pic>
        <p:nvPicPr>
          <p:cNvPr id="5" name="Picture 4" descr="Aerial view of flooding"/>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33004" y="3959625"/>
            <a:ext cx="4182795" cy="2367225"/>
          </a:xfrm>
          <a:prstGeom prst="rect">
            <a:avLst/>
          </a:prstGeom>
        </p:spPr>
      </p:pic>
      <p:sp>
        <p:nvSpPr>
          <p:cNvPr id="2" name="Rectangle 1"/>
          <p:cNvSpPr/>
          <p:nvPr/>
        </p:nvSpPr>
        <p:spPr>
          <a:xfrm>
            <a:off x="56799" y="6315506"/>
            <a:ext cx="3118161" cy="246221"/>
          </a:xfrm>
          <a:prstGeom prst="rect">
            <a:avLst/>
          </a:prstGeom>
        </p:spPr>
        <p:txBody>
          <a:bodyPr wrap="none" lIns="91440" tIns="45720" rIns="91440" bIns="45720" anchor="t">
            <a:spAutoFit/>
          </a:bodyPr>
          <a:lstStyle/>
          <a:p>
            <a:r>
              <a:rPr lang="es-US" sz="1000" dirty="0"/>
              <a:t>Foto: https://www.weather.gov/safety/flood-states-tn</a:t>
            </a:r>
          </a:p>
        </p:txBody>
      </p:sp>
      <p:sp>
        <p:nvSpPr>
          <p:cNvPr id="385" name="Google Shape;385;p46"/>
          <p:cNvSpPr/>
          <p:nvPr/>
        </p:nvSpPr>
        <p:spPr>
          <a:xfrm>
            <a:off x="4533899" y="4219074"/>
            <a:ext cx="4197234" cy="1292662"/>
          </a:xfrm>
          <a:prstGeom prst="rect">
            <a:avLst/>
          </a:prstGeom>
          <a:noFill/>
          <a:ln>
            <a:noFill/>
          </a:ln>
        </p:spPr>
        <p:txBody>
          <a:bodyPr spcFirstLastPara="1" wrap="square" lIns="91425" tIns="45700" rIns="91425" bIns="45700" anchor="t" anchorCtr="0">
            <a:noAutofit/>
          </a:bodyPr>
          <a:lstStyle/>
          <a:p>
            <a:pPr algn="just"/>
            <a:r>
              <a:rPr lang="es-US" sz="2600" dirty="0">
                <a:latin typeface="Calibri"/>
              </a:rPr>
              <a:t>El río Cumberland, que atraviesa el centro de Nashville, alcanzó una altura de 51.9 pies y se derramó en la ciudad y los vecindarios circundantes.</a:t>
            </a:r>
            <a:endParaRPr lang="es-US" dirty="0">
              <a:latin typeface="Calibri"/>
            </a:endParaRPr>
          </a:p>
        </p:txBody>
      </p:sp>
      <p:sp>
        <p:nvSpPr>
          <p:cNvPr id="7" name="TextBox 6"/>
          <p:cNvSpPr txBox="1"/>
          <p:nvPr/>
        </p:nvSpPr>
        <p:spPr>
          <a:xfrm>
            <a:off x="7349931" y="74719"/>
            <a:ext cx="1794070" cy="830997"/>
          </a:xfrm>
          <a:prstGeom prst="rect">
            <a:avLst/>
          </a:prstGeom>
          <a:noFill/>
        </p:spPr>
        <p:txBody>
          <a:bodyPr wrap="square" lIns="91440" tIns="45720" rIns="91440" bIns="45720" rtlCol="0" anchor="t">
            <a:spAutoFit/>
          </a:bodyPr>
          <a:lstStyle/>
          <a:p>
            <a:r>
              <a:rPr lang="es-US" sz="1200" dirty="0">
                <a:solidFill>
                  <a:srgbClr val="FF0000"/>
                </a:solidFill>
              </a:rPr>
              <a:t>Actualice el título y el contenido de esta diapositiva para su área local</a:t>
            </a:r>
            <a:endParaRPr lang="es-US"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73369" y="412174"/>
            <a:ext cx="9217935" cy="708433"/>
          </a:xfrm>
          <a:prstGeom prst="rect">
            <a:avLst/>
          </a:prstGeom>
          <a:noFill/>
          <a:ln>
            <a:noFill/>
          </a:ln>
        </p:spPr>
        <p:txBody>
          <a:bodyPr spcFirstLastPara="1" wrap="square" lIns="91425" tIns="45700" rIns="91425" bIns="45700" anchor="ctr" anchorCtr="0">
            <a:noAutofit/>
          </a:bodyPr>
          <a:lstStyle/>
          <a:p>
            <a:pPr algn="ctr">
              <a:buSzPts val="3600"/>
            </a:pPr>
            <a:r>
              <a:rPr lang="es-US" sz="3600" b="1" u="sng" dirty="0"/>
              <a:t>Introducción: ¿Por qué la preparación familiar?</a:t>
            </a:r>
            <a:endParaRPr lang="es-US" dirty="0"/>
          </a:p>
        </p:txBody>
      </p:sp>
      <p:pic>
        <p:nvPicPr>
          <p:cNvPr id="2" name="Picture 1" descr="Flat tire"/>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19443" y="2535042"/>
            <a:ext cx="4032094" cy="2565519"/>
          </a:xfrm>
          <a:prstGeom prst="rect">
            <a:avLst/>
          </a:prstGeom>
        </p:spPr>
      </p:pic>
      <p:sp>
        <p:nvSpPr>
          <p:cNvPr id="92" name="Google Shape;92;p13"/>
          <p:cNvSpPr txBox="1"/>
          <p:nvPr/>
        </p:nvSpPr>
        <p:spPr>
          <a:xfrm>
            <a:off x="618116" y="6112160"/>
            <a:ext cx="2673190" cy="4163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US" sz="2400" dirty="0">
                <a:solidFill>
                  <a:schemeClr val="dk1"/>
                </a:solidFill>
                <a:latin typeface="Calibri"/>
                <a:ea typeface="Calibri"/>
                <a:cs typeface="Calibri"/>
                <a:sym typeface="Calibri"/>
              </a:rPr>
              <a:t>Escenario</a:t>
            </a:r>
            <a:r>
              <a:rPr lang="es-US" sz="2400" b="0" i="0" u="none" strike="noStrike" cap="none" dirty="0">
                <a:solidFill>
                  <a:schemeClr val="dk1"/>
                </a:solidFill>
                <a:latin typeface="Calibri"/>
                <a:ea typeface="Calibri"/>
                <a:cs typeface="Calibri"/>
                <a:sym typeface="Calibri"/>
              </a:rPr>
              <a:t>: </a:t>
            </a:r>
            <a:r>
              <a:rPr lang="es-US" sz="2400" dirty="0">
                <a:solidFill>
                  <a:schemeClr val="dk1"/>
                </a:solidFill>
                <a:latin typeface="Calibri"/>
                <a:ea typeface="Calibri"/>
                <a:cs typeface="Calibri"/>
                <a:sym typeface="Calibri"/>
              </a:rPr>
              <a:t>Pinchazo</a:t>
            </a:r>
            <a:endParaRPr lang="es-US" dirty="0">
              <a:solidFill>
                <a:schemeClr val="dk1"/>
              </a:solidFill>
            </a:endParaRPr>
          </a:p>
        </p:txBody>
      </p:sp>
      <p:sp>
        <p:nvSpPr>
          <p:cNvPr id="95" name="Google Shape;95;p13"/>
          <p:cNvSpPr txBox="1"/>
          <p:nvPr/>
        </p:nvSpPr>
        <p:spPr>
          <a:xfrm>
            <a:off x="4937644" y="1124283"/>
            <a:ext cx="4042123" cy="400110"/>
          </a:xfrm>
          <a:prstGeom prst="rect">
            <a:avLst/>
          </a:prstGeom>
          <a:noFill/>
          <a:ln>
            <a:noFill/>
          </a:ln>
        </p:spPr>
        <p:txBody>
          <a:bodyPr spcFirstLastPara="1" wrap="square" lIns="91425" tIns="45700" rIns="91425" bIns="45700" anchor="t" anchorCtr="0">
            <a:noAutofit/>
          </a:bodyPr>
          <a:lstStyle/>
          <a:p>
            <a:r>
              <a:rPr lang="es-US" sz="2000" dirty="0">
                <a:solidFill>
                  <a:schemeClr val="dk1"/>
                </a:solidFill>
                <a:latin typeface="Calibri"/>
                <a:ea typeface="Calibri"/>
                <a:cs typeface="Calibri"/>
              </a:rPr>
              <a:t>Estresado, varado, esperando ayuda</a:t>
            </a:r>
          </a:p>
        </p:txBody>
      </p:sp>
      <p:pic>
        <p:nvPicPr>
          <p:cNvPr id="4" name="Picture 3" descr="Man sitting on ground, leaning on car with flat tire"/>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181388" y="1541319"/>
            <a:ext cx="3207630" cy="2140744"/>
          </a:xfrm>
          <a:prstGeom prst="rect">
            <a:avLst/>
          </a:prstGeom>
        </p:spPr>
      </p:pic>
      <p:sp>
        <p:nvSpPr>
          <p:cNvPr id="97" name="Google Shape;97;p13">
            <a:extLst>
              <a:ext uri="{C183D7F6-B498-43B3-948B-1728B52AA6E4}">
                <adec:decorative xmlns:adec="http://schemas.microsoft.com/office/drawing/2017/decorative" val="0"/>
              </a:ext>
            </a:extLst>
          </p:cNvPr>
          <p:cNvSpPr txBox="1"/>
          <p:nvPr/>
        </p:nvSpPr>
        <p:spPr>
          <a:xfrm>
            <a:off x="6716132" y="3682064"/>
            <a:ext cx="502061"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US" sz="2000" b="1" dirty="0">
                <a:solidFill>
                  <a:schemeClr val="dk1"/>
                </a:solidFill>
                <a:latin typeface="Calibri"/>
                <a:ea typeface="Calibri"/>
                <a:cs typeface="Calibri"/>
                <a:sym typeface="Calibri"/>
              </a:rPr>
              <a:t>O</a:t>
            </a:r>
            <a:endParaRPr lang="es-US" dirty="0"/>
          </a:p>
        </p:txBody>
      </p:sp>
      <p:sp>
        <p:nvSpPr>
          <p:cNvPr id="96" name="Google Shape;96;p13"/>
          <p:cNvSpPr txBox="1"/>
          <p:nvPr/>
        </p:nvSpPr>
        <p:spPr>
          <a:xfrm>
            <a:off x="4412274" y="6410894"/>
            <a:ext cx="4833647" cy="400110"/>
          </a:xfrm>
          <a:prstGeom prst="rect">
            <a:avLst/>
          </a:prstGeom>
          <a:noFill/>
          <a:ln>
            <a:noFill/>
          </a:ln>
        </p:spPr>
        <p:txBody>
          <a:bodyPr spcFirstLastPara="1" wrap="square" lIns="91425" tIns="45700" rIns="91425" bIns="45700" anchor="t" anchorCtr="0">
            <a:noAutofit/>
          </a:bodyPr>
          <a:lstStyle/>
          <a:p>
            <a:r>
              <a:rPr lang="es-US" sz="2000" b="1" u="sng" dirty="0">
                <a:solidFill>
                  <a:schemeClr val="dk1"/>
                </a:solidFill>
                <a:latin typeface="Calibri"/>
                <a:ea typeface="Calibri"/>
                <a:cs typeface="Calibri"/>
                <a:sym typeface="Calibri"/>
              </a:rPr>
              <a:t>EMPODERADO</a:t>
            </a:r>
            <a:r>
              <a:rPr lang="es-US" sz="2000" dirty="0">
                <a:solidFill>
                  <a:schemeClr val="dk1"/>
                </a:solidFill>
                <a:latin typeface="Calibri"/>
                <a:ea typeface="Calibri"/>
                <a:cs typeface="Calibri"/>
                <a:sym typeface="Calibri"/>
              </a:rPr>
              <a:t> con capacidad de autoayuda</a:t>
            </a:r>
            <a:endParaRPr lang="es-US" dirty="0">
              <a:solidFill>
                <a:schemeClr val="dk1"/>
              </a:solidFill>
            </a:endParaRPr>
          </a:p>
        </p:txBody>
      </p:sp>
      <p:pic>
        <p:nvPicPr>
          <p:cNvPr id="3" name="Picture 2" descr="Man changing flat tire"/>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232019" y="4007475"/>
            <a:ext cx="3499470" cy="2335516"/>
          </a:xfrm>
          <a:prstGeom prst="rect">
            <a:avLst/>
          </a:prstGeom>
        </p:spPr>
      </p:pic>
      <p:cxnSp>
        <p:nvCxnSpPr>
          <p:cNvPr id="93" name="Google Shape;93;p13">
            <a:extLst>
              <a:ext uri="{C183D7F6-B498-43B3-948B-1728B52AA6E4}">
                <adec:decorative xmlns:adec="http://schemas.microsoft.com/office/drawing/2017/decorative" val="1"/>
              </a:ext>
            </a:extLst>
          </p:cNvPr>
          <p:cNvCxnSpPr/>
          <p:nvPr/>
        </p:nvCxnSpPr>
        <p:spPr>
          <a:xfrm flipV="1">
            <a:off x="4233536" y="2829265"/>
            <a:ext cx="855682" cy="620382"/>
          </a:xfrm>
          <a:prstGeom prst="straightConnector1">
            <a:avLst/>
          </a:prstGeom>
          <a:noFill/>
          <a:ln w="15875" cap="flat" cmpd="sng">
            <a:solidFill>
              <a:schemeClr val="accent1"/>
            </a:solidFill>
            <a:prstDash val="solid"/>
            <a:round/>
            <a:headEnd type="none" w="sm" len="sm"/>
            <a:tailEnd type="stealth" w="med" len="med"/>
          </a:ln>
        </p:spPr>
      </p:cxnSp>
      <p:cxnSp>
        <p:nvCxnSpPr>
          <p:cNvPr id="94" name="Google Shape;94;p13">
            <a:extLst>
              <a:ext uri="{C183D7F6-B498-43B3-948B-1728B52AA6E4}">
                <adec:decorative xmlns:adec="http://schemas.microsoft.com/office/drawing/2017/decorative" val="1"/>
              </a:ext>
            </a:extLst>
          </p:cNvPr>
          <p:cNvCxnSpPr/>
          <p:nvPr/>
        </p:nvCxnSpPr>
        <p:spPr>
          <a:xfrm>
            <a:off x="4233536" y="3619066"/>
            <a:ext cx="769251" cy="705427"/>
          </a:xfrm>
          <a:prstGeom prst="straightConnector1">
            <a:avLst/>
          </a:prstGeom>
          <a:noFill/>
          <a:ln w="15875" cap="flat" cmpd="sng">
            <a:solidFill>
              <a:schemeClr val="accent1"/>
            </a:solidFill>
            <a:prstDash val="solid"/>
            <a:round/>
            <a:headEnd type="none" w="sm" len="sm"/>
            <a:tailEnd type="stealth" w="med" len="med"/>
          </a:ln>
        </p:spPr>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1" name="Google Shape;391;p47"/>
          <p:cNvSpPr txBox="1">
            <a:spLocks noGrp="1"/>
          </p:cNvSpPr>
          <p:nvPr>
            <p:ph type="title" idx="4294967295"/>
          </p:nvPr>
        </p:nvSpPr>
        <p:spPr>
          <a:xfrm>
            <a:off x="291926" y="457200"/>
            <a:ext cx="8696996" cy="646331"/>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lvl="0">
              <a:buClr>
                <a:srgbClr val="000000"/>
              </a:buClr>
              <a:buSzTx/>
              <a:defRPr/>
            </a:pPr>
            <a:r>
              <a:rPr lang="es-US" sz="2400" b="1" u="sng" dirty="0"/>
              <a:t>Inundaciones repentinas de Nashville después de fuertes lluvias</a:t>
            </a:r>
            <a:endParaRPr kumimoji="0" lang="es-US" sz="2400" b="0" i="0" u="none" strike="noStrike" kern="0" cap="none" spc="0" normalizeH="0" baseline="0" dirty="0">
              <a:ln>
                <a:noFill/>
              </a:ln>
              <a:solidFill>
                <a:srgbClr val="000000"/>
              </a:solidFill>
              <a:effectLst/>
              <a:uLnTx/>
              <a:uFillTx/>
              <a:latin typeface="Arial"/>
              <a:ea typeface="Arial"/>
              <a:cs typeface="Arial"/>
              <a:sym typeface="Arial"/>
            </a:endParaRPr>
          </a:p>
        </p:txBody>
      </p:sp>
      <p:pic>
        <p:nvPicPr>
          <p:cNvPr id="3" name="Picture 2" descr="Flash flood newscast warni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91926" y="1237438"/>
            <a:ext cx="6341616" cy="3576718"/>
          </a:xfrm>
          <a:prstGeom prst="rect">
            <a:avLst/>
          </a:prstGeom>
        </p:spPr>
      </p:pic>
      <p:sp>
        <p:nvSpPr>
          <p:cNvPr id="2" name="Rectangle 1"/>
          <p:cNvSpPr/>
          <p:nvPr/>
        </p:nvSpPr>
        <p:spPr>
          <a:xfrm>
            <a:off x="2175610" y="4832709"/>
            <a:ext cx="4572000" cy="246221"/>
          </a:xfrm>
          <a:prstGeom prst="rect">
            <a:avLst/>
          </a:prstGeom>
        </p:spPr>
        <p:txBody>
          <a:bodyPr>
            <a:spAutoFit/>
          </a:bodyPr>
          <a:lstStyle/>
          <a:p>
            <a:r>
              <a:rPr lang="es-US" sz="1000" dirty="0"/>
              <a:t>https://www.wkrn.com/special-reports/flash-flooding-what-you-need-to-know/</a:t>
            </a:r>
          </a:p>
        </p:txBody>
      </p:sp>
      <p:sp>
        <p:nvSpPr>
          <p:cNvPr id="392" name="Google Shape;392;p47"/>
          <p:cNvSpPr txBox="1"/>
          <p:nvPr/>
        </p:nvSpPr>
        <p:spPr>
          <a:xfrm>
            <a:off x="354689" y="5315976"/>
            <a:ext cx="8370000" cy="1329300"/>
          </a:xfrm>
          <a:prstGeom prst="rect">
            <a:avLst/>
          </a:prstGeom>
          <a:noFill/>
          <a:ln>
            <a:noFill/>
          </a:ln>
        </p:spPr>
        <p:txBody>
          <a:bodyPr spcFirstLastPara="1" wrap="square" lIns="91425" tIns="91425" rIns="91425" bIns="91425" anchor="ctr" anchorCtr="0">
            <a:noAutofit/>
          </a:bodyPr>
          <a:lstStyle/>
          <a:p>
            <a:pPr algn="ctr">
              <a:lnSpc>
                <a:spcPct val="114999"/>
              </a:lnSpc>
            </a:pPr>
            <a:r>
              <a:rPr lang="es-US" sz="2600" dirty="0">
                <a:latin typeface="Calibri"/>
              </a:rPr>
              <a:t>Las inundaciones repentinas pueden ser tan peligrosas como las grandes inundaciones.</a:t>
            </a:r>
            <a:endParaRPr lang="es-US" dirty="0">
              <a:latin typeface="Calibri"/>
            </a:endParaRPr>
          </a:p>
          <a:p>
            <a:pPr algn="ctr">
              <a:lnSpc>
                <a:spcPct val="114999"/>
              </a:lnSpc>
            </a:pPr>
            <a:r>
              <a:rPr lang="es-US" sz="2600" b="1" dirty="0">
                <a:solidFill>
                  <a:schemeClr val="dk1"/>
                </a:solidFill>
                <a:latin typeface="Calibri"/>
                <a:sym typeface="Calibri"/>
              </a:rPr>
              <a:t>“</a:t>
            </a:r>
            <a:r>
              <a:rPr lang="es-US" sz="2600" b="1" dirty="0">
                <a:latin typeface="Calibri"/>
                <a:sym typeface="Calibri"/>
              </a:rPr>
              <a:t>Date la vuelta, no te ahogues”</a:t>
            </a:r>
            <a:endParaRPr lang="es-US" sz="2600" b="1" dirty="0">
              <a:solidFill>
                <a:schemeClr val="dk1"/>
              </a:solidFill>
              <a:latin typeface="Calibri"/>
              <a:cs typeface="Calibri"/>
            </a:endParaRPr>
          </a:p>
          <a:p>
            <a:pPr marL="0" lvl="0" indent="0" algn="ctr" rtl="0">
              <a:lnSpc>
                <a:spcPct val="115000"/>
              </a:lnSpc>
              <a:spcBef>
                <a:spcPts val="0"/>
              </a:spcBef>
              <a:spcAft>
                <a:spcPts val="0"/>
              </a:spcAft>
              <a:buNone/>
            </a:pPr>
            <a:r>
              <a:rPr lang="es-US" sz="2000" u="sng" dirty="0">
                <a:solidFill>
                  <a:schemeClr val="hlink"/>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https://www.weather.gov/safety/flood-turn-around-dont-drown</a:t>
            </a:r>
          </a:p>
        </p:txBody>
      </p:sp>
      <p:sp>
        <p:nvSpPr>
          <p:cNvPr id="4" name="TextBox 3"/>
          <p:cNvSpPr txBox="1"/>
          <p:nvPr/>
        </p:nvSpPr>
        <p:spPr>
          <a:xfrm>
            <a:off x="6920753" y="1485976"/>
            <a:ext cx="2068169" cy="3108543"/>
          </a:xfrm>
          <a:prstGeom prst="rect">
            <a:avLst/>
          </a:prstGeom>
          <a:noFill/>
        </p:spPr>
        <p:txBody>
          <a:bodyPr wrap="square" lIns="91440" tIns="45720" rIns="91440" bIns="45720" rtlCol="0" anchor="t">
            <a:spAutoFit/>
          </a:bodyPr>
          <a:lstStyle/>
          <a:p>
            <a:r>
              <a:rPr lang="es-US" sz="2800" dirty="0">
                <a:solidFill>
                  <a:srgbClr val="FF0000"/>
                </a:solidFill>
              </a:rPr>
              <a:t>Actualice el título y el contenido de esta diapositiva para su área local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8"/>
          <p:cNvSpPr txBox="1">
            <a:spLocks noGrp="1"/>
          </p:cNvSpPr>
          <p:nvPr>
            <p:ph type="title"/>
          </p:nvPr>
        </p:nvSpPr>
        <p:spPr>
          <a:xfrm>
            <a:off x="152400" y="436584"/>
            <a:ext cx="8991600" cy="990600"/>
          </a:xfrm>
          <a:prstGeom prst="rect">
            <a:avLst/>
          </a:prstGeom>
          <a:noFill/>
          <a:ln>
            <a:noFill/>
          </a:ln>
        </p:spPr>
        <p:txBody>
          <a:bodyPr spcFirstLastPara="1" wrap="square" lIns="91425" tIns="45700" rIns="91425" bIns="45700" anchor="ctr" anchorCtr="0">
            <a:noAutofit/>
          </a:bodyPr>
          <a:lstStyle/>
          <a:p>
            <a:pPr algn="ctr">
              <a:buSzPts val="3240"/>
            </a:pPr>
            <a:r>
              <a:rPr lang="es-US" sz="3000" b="1" dirty="0"/>
              <a:t>ACTIVIDAD DEL TALLER</a:t>
            </a:r>
            <a:br>
              <a:rPr lang="es-US" sz="3000" dirty="0"/>
            </a:br>
            <a:r>
              <a:rPr lang="es-US" sz="3000" b="1" u="sng" dirty="0"/>
              <a:t>Actividad del Taller Desarrollo de Plan Comunitario </a:t>
            </a:r>
            <a:endParaRPr lang="es-US" sz="3000" dirty="0"/>
          </a:p>
        </p:txBody>
      </p:sp>
      <p:sp>
        <p:nvSpPr>
          <p:cNvPr id="398" name="Google Shape;398;p48"/>
          <p:cNvSpPr txBox="1"/>
          <p:nvPr/>
        </p:nvSpPr>
        <p:spPr>
          <a:xfrm>
            <a:off x="152400" y="1538932"/>
            <a:ext cx="8839200" cy="1323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s-US" sz="2400" dirty="0">
              <a:solidFill>
                <a:schemeClr val="dk1"/>
              </a:solidFill>
              <a:latin typeface="Calibri"/>
              <a:ea typeface="Calibri"/>
              <a:cs typeface="Calibri"/>
              <a:sym typeface="Calibri"/>
            </a:endParaRPr>
          </a:p>
          <a:p>
            <a:pPr algn="just"/>
            <a:r>
              <a:rPr lang="es-US" sz="2400" b="1" dirty="0">
                <a:solidFill>
                  <a:schemeClr val="dk1"/>
                </a:solidFill>
                <a:latin typeface="Calibri"/>
                <a:ea typeface="Calibri"/>
                <a:cs typeface="Calibri"/>
              </a:rPr>
              <a:t>Tómese 10 minutos </a:t>
            </a:r>
            <a:r>
              <a:rPr lang="es-US" sz="2400" dirty="0">
                <a:solidFill>
                  <a:schemeClr val="dk1"/>
                </a:solidFill>
                <a:latin typeface="Calibri"/>
                <a:ea typeface="Calibri"/>
              </a:rPr>
              <a:t>para discutir algunas ideas que pueden funcionar mejor para </a:t>
            </a:r>
            <a:r>
              <a:rPr lang="es-US" sz="2400" b="1" dirty="0">
                <a:solidFill>
                  <a:srgbClr val="FF0000"/>
                </a:solidFill>
                <a:latin typeface="Calibri"/>
                <a:ea typeface="Calibri"/>
                <a:cs typeface="Calibri"/>
              </a:rPr>
              <a:t>SU COMUNIDAD</a:t>
            </a:r>
            <a:r>
              <a:rPr lang="es-US" sz="2400" dirty="0">
                <a:solidFill>
                  <a:schemeClr val="dk1"/>
                </a:solidFill>
                <a:latin typeface="Calibri"/>
                <a:ea typeface="Calibri"/>
                <a:cs typeface="Calibri"/>
              </a:rPr>
              <a:t> </a:t>
            </a:r>
            <a:r>
              <a:rPr lang="es-US" sz="2400" dirty="0">
                <a:solidFill>
                  <a:schemeClr val="dk1"/>
                </a:solidFill>
                <a:latin typeface="Calibri"/>
                <a:ea typeface="Calibri"/>
              </a:rPr>
              <a:t>antes o durante una</a:t>
            </a:r>
            <a:r>
              <a:rPr lang="es-US" sz="2400" b="1" dirty="0">
                <a:solidFill>
                  <a:schemeClr val="dk1"/>
                </a:solidFill>
                <a:latin typeface="Calibri"/>
                <a:ea typeface="Calibri"/>
                <a:cs typeface="Calibri"/>
              </a:rPr>
              <a:t> INUNDACIÓN</a:t>
            </a:r>
            <a:r>
              <a:rPr lang="es-US" sz="2400" dirty="0">
                <a:solidFill>
                  <a:schemeClr val="dk1"/>
                </a:solidFill>
                <a:latin typeface="Calibri"/>
                <a:ea typeface="Calibri"/>
                <a:cs typeface="Calibri"/>
              </a:rPr>
              <a:t>. </a:t>
            </a:r>
            <a:endParaRPr lang="es-US" sz="2400" u="sng" dirty="0">
              <a:solidFill>
                <a:schemeClr val="dk1"/>
              </a:solidFill>
              <a:latin typeface="Calibri"/>
              <a:ea typeface="Calibri"/>
              <a:cs typeface="Calibri"/>
            </a:endParaRPr>
          </a:p>
        </p:txBody>
      </p:sp>
      <p:pic>
        <p:nvPicPr>
          <p:cNvPr id="3" name="Picture 2" descr="Hazard sign: Road closed due to high wa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754" y="2960209"/>
            <a:ext cx="7153594" cy="3897791"/>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9"/>
          <p:cNvSpPr>
            <a:spLocks noGrp="1"/>
          </p:cNvSpPr>
          <p:nvPr>
            <p:ph type="title" idx="4294967295"/>
          </p:nvPr>
        </p:nvSpPr>
        <p:spPr>
          <a:xfrm>
            <a:off x="340864" y="486140"/>
            <a:ext cx="8677946" cy="5847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algn="ctr">
              <a:buClr>
                <a:srgbClr val="000000"/>
              </a:buClr>
              <a:buSzTx/>
              <a:defRPr/>
            </a:pPr>
            <a:r>
              <a:rPr lang="es-US" sz="2600" b="1" u="sng" dirty="0"/>
              <a:t>Ejemplos: Plan de acción comunitario antes de la Inundación </a:t>
            </a:r>
            <a:endParaRPr lang="es-US" sz="2600" dirty="0"/>
          </a:p>
        </p:txBody>
      </p:sp>
      <p:sp>
        <p:nvSpPr>
          <p:cNvPr id="409" name="Google Shape;409;p49"/>
          <p:cNvSpPr/>
          <p:nvPr/>
        </p:nvSpPr>
        <p:spPr>
          <a:xfrm>
            <a:off x="376968" y="1443044"/>
            <a:ext cx="3898012" cy="523220"/>
          </a:xfrm>
          <a:prstGeom prst="rect">
            <a:avLst/>
          </a:prstGeom>
          <a:noFill/>
          <a:ln>
            <a:noFill/>
          </a:ln>
        </p:spPr>
        <p:txBody>
          <a:bodyPr spcFirstLastPara="1" wrap="square" lIns="91425" tIns="45700" rIns="91425" bIns="45700" anchor="t" anchorCtr="0">
            <a:noAutofit/>
          </a:bodyPr>
          <a:lstStyle/>
          <a:p>
            <a:pPr algn="ctr"/>
            <a:r>
              <a:rPr lang="es-US" sz="2600" b="1" dirty="0">
                <a:solidFill>
                  <a:schemeClr val="dk1"/>
                </a:solidFill>
                <a:latin typeface="Calibri"/>
                <a:cs typeface="Calibri"/>
                <a:sym typeface="Calibri"/>
              </a:rPr>
              <a:t>Adopte un drenaje pluvial</a:t>
            </a:r>
            <a:endParaRPr lang="es-US" sz="2600" b="1" dirty="0">
              <a:solidFill>
                <a:schemeClr val="dk1"/>
              </a:solidFill>
              <a:latin typeface="Calibri"/>
              <a:cs typeface="Calibri"/>
            </a:endParaRPr>
          </a:p>
        </p:txBody>
      </p:sp>
      <p:pic>
        <p:nvPicPr>
          <p:cNvPr id="4" name="Picture 3" descr="Debris covering street drain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422" y="1957080"/>
            <a:ext cx="3985260" cy="3002280"/>
          </a:xfrm>
          <a:prstGeom prst="rect">
            <a:avLst/>
          </a:prstGeom>
        </p:spPr>
      </p:pic>
      <p:sp>
        <p:nvSpPr>
          <p:cNvPr id="5" name="TextBox 4"/>
          <p:cNvSpPr txBox="1"/>
          <p:nvPr/>
        </p:nvSpPr>
        <p:spPr>
          <a:xfrm>
            <a:off x="324709" y="5063264"/>
            <a:ext cx="3985260" cy="246221"/>
          </a:xfrm>
          <a:prstGeom prst="rect">
            <a:avLst/>
          </a:prstGeom>
          <a:noFill/>
        </p:spPr>
        <p:txBody>
          <a:bodyPr wrap="square" lIns="91440" tIns="45720" rIns="91440" bIns="45720" rtlCol="0" anchor="t">
            <a:spAutoFit/>
          </a:bodyPr>
          <a:lstStyle/>
          <a:p>
            <a:r>
              <a:rPr lang="es-US" sz="1000" dirty="0"/>
              <a:t>Foto: http://healthylakewinona.weebly.com/adopt-a-storm-drain.html</a:t>
            </a:r>
          </a:p>
        </p:txBody>
      </p:sp>
      <p:pic>
        <p:nvPicPr>
          <p:cNvPr id="2" name="Picture 1" descr="Children clearing debris from road"/>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317990" y="3458220"/>
            <a:ext cx="4492420" cy="3000848"/>
          </a:xfrm>
          <a:prstGeom prst="rect">
            <a:avLst/>
          </a:prstGeom>
        </p:spPr>
      </p:pic>
      <p:sp>
        <p:nvSpPr>
          <p:cNvPr id="3" name="TextBox 2"/>
          <p:cNvSpPr txBox="1"/>
          <p:nvPr/>
        </p:nvSpPr>
        <p:spPr>
          <a:xfrm>
            <a:off x="4326682" y="6517678"/>
            <a:ext cx="4693565" cy="246221"/>
          </a:xfrm>
          <a:prstGeom prst="rect">
            <a:avLst/>
          </a:prstGeom>
          <a:noFill/>
        </p:spPr>
        <p:txBody>
          <a:bodyPr wrap="square" lIns="91440" tIns="45720" rIns="91440" bIns="45720" rtlCol="0" anchor="t">
            <a:spAutoFit/>
          </a:bodyPr>
          <a:lstStyle/>
          <a:p>
            <a:r>
              <a:rPr lang="es-US" sz="1000" dirty="0"/>
              <a:t>Foto: https://www.bloomingtonmn.gov/cob/news/adopt-storm-drain-2020-03-23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6" name="Google Shape;416;p50"/>
          <p:cNvSpPr>
            <a:spLocks noGrp="1"/>
          </p:cNvSpPr>
          <p:nvPr>
            <p:ph type="title" idx="4294967295"/>
          </p:nvPr>
        </p:nvSpPr>
        <p:spPr>
          <a:xfrm>
            <a:off x="324709" y="486140"/>
            <a:ext cx="8815267" cy="5847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a:buClr>
                <a:srgbClr val="000000"/>
              </a:buClr>
              <a:buSzTx/>
              <a:defRPr/>
            </a:pPr>
            <a:r>
              <a:rPr lang="es-US" sz="2600" b="1" u="sng" dirty="0"/>
              <a:t>Ejemplos: Plan de acción comunitario antes de la inundación</a:t>
            </a:r>
            <a:endParaRPr lang="es-US" sz="2600" b="1" i="0" u="sng" strike="noStrike" kern="0" cap="none" spc="0" normalizeH="0" baseline="0" dirty="0">
              <a:ln>
                <a:noFill/>
              </a:ln>
              <a:effectLst/>
              <a:uLnTx/>
              <a:uFillTx/>
            </a:endParaRPr>
          </a:p>
        </p:txBody>
      </p:sp>
      <p:sp>
        <p:nvSpPr>
          <p:cNvPr id="419" name="Google Shape;419;p50"/>
          <p:cNvSpPr txBox="1"/>
          <p:nvPr/>
        </p:nvSpPr>
        <p:spPr>
          <a:xfrm>
            <a:off x="3834822" y="1503243"/>
            <a:ext cx="5495183" cy="800219"/>
          </a:xfrm>
          <a:prstGeom prst="rect">
            <a:avLst/>
          </a:prstGeom>
          <a:noFill/>
          <a:ln>
            <a:noFill/>
          </a:ln>
        </p:spPr>
        <p:txBody>
          <a:bodyPr spcFirstLastPara="1" wrap="square" lIns="91425" tIns="45700" rIns="91425" bIns="45700" anchor="t" anchorCtr="0">
            <a:noAutofit/>
          </a:bodyPr>
          <a:lstStyle/>
          <a:p>
            <a:r>
              <a:rPr lang="es-US" sz="2600" b="1" dirty="0">
                <a:solidFill>
                  <a:schemeClr val="dk1"/>
                </a:solidFill>
                <a:latin typeface="Calibri"/>
                <a:cs typeface="Calibri"/>
                <a:sym typeface="Calibri"/>
              </a:rPr>
              <a:t>Plantar árboles y jardines de lluvia</a:t>
            </a:r>
            <a:endParaRPr lang="es-US" sz="2600" dirty="0">
              <a:solidFill>
                <a:schemeClr val="dk1"/>
              </a:solidFill>
            </a:endParaRPr>
          </a:p>
          <a:p>
            <a:pPr marL="0" marR="0" lvl="0" indent="0" algn="l" rtl="0">
              <a:spcBef>
                <a:spcPts val="0"/>
              </a:spcBef>
              <a:spcAft>
                <a:spcPts val="0"/>
              </a:spcAft>
              <a:buNone/>
            </a:pPr>
            <a:endParaRPr lang="es-US" sz="1800" dirty="0">
              <a:solidFill>
                <a:schemeClr val="dk1"/>
              </a:solidFill>
              <a:latin typeface="Calibri"/>
              <a:ea typeface="Calibri"/>
              <a:cs typeface="Calibri"/>
              <a:sym typeface="Calibri"/>
            </a:endParaRPr>
          </a:p>
        </p:txBody>
      </p:sp>
      <p:pic>
        <p:nvPicPr>
          <p:cNvPr id="3" name="Picture 2" descr="Individuals planting rain garde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386" y="2077285"/>
            <a:ext cx="6537960" cy="4000500"/>
          </a:xfrm>
          <a:prstGeom prst="rect">
            <a:avLst/>
          </a:prstGeom>
        </p:spPr>
      </p:pic>
      <p:sp>
        <p:nvSpPr>
          <p:cNvPr id="2" name="Rectangle 1"/>
          <p:cNvSpPr/>
          <p:nvPr/>
        </p:nvSpPr>
        <p:spPr>
          <a:xfrm>
            <a:off x="1715358" y="6098918"/>
            <a:ext cx="5427961" cy="246221"/>
          </a:xfrm>
          <a:prstGeom prst="rect">
            <a:avLst/>
          </a:prstGeom>
        </p:spPr>
        <p:txBody>
          <a:bodyPr wrap="square" lIns="91440" tIns="45720" rIns="91440" bIns="45720" anchor="t">
            <a:spAutoFit/>
          </a:bodyPr>
          <a:lstStyle/>
          <a:p>
            <a:r>
              <a:rPr lang="es-US" sz="1000" dirty="0"/>
              <a:t>Foto: http://www.stormwater.allianceforthebay.org/take-action/installations/rain-gardens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1"/>
          <p:cNvSpPr>
            <a:spLocks noGrp="1"/>
          </p:cNvSpPr>
          <p:nvPr>
            <p:ph type="title" idx="4294967295"/>
          </p:nvPr>
        </p:nvSpPr>
        <p:spPr>
          <a:xfrm>
            <a:off x="767644" y="421819"/>
            <a:ext cx="7688486" cy="5847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lvl="0">
              <a:buClr>
                <a:srgbClr val="000000"/>
              </a:buClr>
              <a:buSzTx/>
              <a:defRPr/>
            </a:pPr>
            <a:r>
              <a:rPr lang="es-MX" sz="3200" b="1" u="sng" noProof="0" dirty="0"/>
              <a:t>Ejemplos: Plan Comunitario Pre-Inundación </a:t>
            </a:r>
            <a:endParaRPr kumimoji="0" lang="es-MX" sz="3200" b="0" i="0" u="none" strike="noStrike" kern="0" cap="none" spc="0" normalizeH="0" baseline="0" noProof="0" dirty="0">
              <a:ln>
                <a:noFill/>
              </a:ln>
              <a:solidFill>
                <a:schemeClr val="dk2"/>
              </a:solidFill>
              <a:effectLst/>
              <a:uLnTx/>
              <a:uFillTx/>
              <a:latin typeface="Calibri"/>
              <a:ea typeface="Calibri"/>
              <a:cs typeface="Calibri"/>
              <a:sym typeface="Calibri"/>
            </a:endParaRPr>
          </a:p>
        </p:txBody>
      </p:sp>
      <p:grpSp>
        <p:nvGrpSpPr>
          <p:cNvPr id="426" name="Google Shape;426;p51" descr="Crowdsource Rescue"/>
          <p:cNvGrpSpPr/>
          <p:nvPr/>
        </p:nvGrpSpPr>
        <p:grpSpPr>
          <a:xfrm>
            <a:off x="512281" y="1274008"/>
            <a:ext cx="8305798" cy="4901920"/>
            <a:chOff x="512282" y="1176397"/>
            <a:chExt cx="8305798" cy="4901920"/>
          </a:xfrm>
        </p:grpSpPr>
        <p:sp>
          <p:nvSpPr>
            <p:cNvPr id="427" name="Google Shape;427;p51"/>
            <p:cNvSpPr txBox="1"/>
            <p:nvPr/>
          </p:nvSpPr>
          <p:spPr>
            <a:xfrm>
              <a:off x="512282" y="1945323"/>
              <a:ext cx="8305798" cy="4132994"/>
            </a:xfrm>
            <a:prstGeom prst="rect">
              <a:avLst/>
            </a:prstGeom>
            <a:solidFill>
              <a:srgbClr val="538CD5"/>
            </a:solidFill>
            <a:ln>
              <a:noFill/>
            </a:ln>
          </p:spPr>
          <p:txBody>
            <a:bodyPr spcFirstLastPara="1" wrap="square" lIns="91425" tIns="45700" rIns="91425" bIns="45700" anchor="t" anchorCtr="0">
              <a:noAutofit/>
            </a:bodyPr>
            <a:lstStyle/>
            <a:p>
              <a:pPr algn="ctr"/>
              <a:r>
                <a:rPr lang="es-US" sz="2400" dirty="0">
                  <a:solidFill>
                    <a:schemeClr val="bg1"/>
                  </a:solidFill>
                  <a:latin typeface="Calibri"/>
                  <a:sym typeface="Calibri"/>
                </a:rPr>
                <a:t>Somos un grupo de voluntarios que crearon un pequeño sitio web para ayudar a organizar rescates en nuestro vecindario de Houston durante Harvey. Terminó ayudando a rescatar a más de 37,000 personas en Harvey, Irma y María conectándolos con más de 12,000 voluntarios a través de seguimiento por GPS, comunicación integrada y coincidencia de habilidades. </a:t>
              </a:r>
              <a:endParaRPr lang="es-US" sz="2400" dirty="0">
                <a:solidFill>
                  <a:schemeClr val="bg1"/>
                </a:solidFill>
                <a:latin typeface="Calibri"/>
                <a:cs typeface="Calibri"/>
              </a:endParaRPr>
            </a:p>
            <a:p>
              <a:pPr algn="ctr"/>
              <a:endParaRPr lang="es-US" sz="2400" dirty="0">
                <a:solidFill>
                  <a:schemeClr val="bg1"/>
                </a:solidFill>
                <a:latin typeface="Calibri"/>
              </a:endParaRPr>
            </a:p>
            <a:p>
              <a:pPr algn="ctr"/>
              <a:r>
                <a:rPr lang="es-US" sz="2400" dirty="0">
                  <a:solidFill>
                    <a:schemeClr val="bg1"/>
                  </a:solidFill>
                  <a:latin typeface="Calibri"/>
                </a:rPr>
                <a:t>Si puede ayudar en cualquier desastre potencial, ya sea un civil que rescata en un bote, un bombero con licencia, distribuye suministros de socorro o ayuda a sus vecinos ancianos a evacuar, nos encantaría que se registre</a:t>
              </a:r>
            </a:p>
          </p:txBody>
        </p:sp>
        <p:pic>
          <p:nvPicPr>
            <p:cNvPr id="428" name="Google Shape;428;p51"/>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874231" y="1176397"/>
              <a:ext cx="7581900" cy="736600"/>
            </a:xfrm>
            <a:prstGeom prst="rect">
              <a:avLst/>
            </a:prstGeom>
            <a:noFill/>
            <a:ln>
              <a:noFill/>
            </a:ln>
          </p:spPr>
        </p:pic>
      </p:grpSp>
      <p:sp>
        <p:nvSpPr>
          <p:cNvPr id="429" name="Google Shape;429;p51"/>
          <p:cNvSpPr/>
          <p:nvPr/>
        </p:nvSpPr>
        <p:spPr>
          <a:xfrm>
            <a:off x="2240382" y="6096000"/>
            <a:ext cx="4849597"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u="sng">
                <a:solidFill>
                  <a:schemeClr val="hlink"/>
                </a:solidFill>
                <a:latin typeface="Calibri"/>
                <a:ea typeface="Calibri"/>
                <a:cs typeface="Calibri"/>
                <a:sym typeface="Calibri"/>
                <a:hlinkClick r:id="rId4"/>
              </a:rPr>
              <a:t>https://crowdsourcerescue.com</a:t>
            </a:r>
            <a:endParaRPr sz="2800">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52"/>
          <p:cNvSpPr>
            <a:spLocks noGrp="1"/>
          </p:cNvSpPr>
          <p:nvPr>
            <p:ph type="title" idx="4294967295"/>
          </p:nvPr>
        </p:nvSpPr>
        <p:spPr>
          <a:xfrm>
            <a:off x="609600" y="457200"/>
            <a:ext cx="7608173" cy="5847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algn="ctr">
              <a:buClr>
                <a:srgbClr val="000000"/>
              </a:buClr>
              <a:buSzTx/>
              <a:defRPr/>
            </a:pPr>
            <a:r>
              <a:rPr lang="es-US" sz="2800" b="1" u="sng" dirty="0"/>
              <a:t>Ejemplos</a:t>
            </a:r>
            <a:r>
              <a:rPr kumimoji="0" lang="es-US" sz="2800" b="1" i="0" u="sng" strike="noStrike" kern="0" cap="none" spc="0" normalizeH="0" baseline="0" dirty="0">
                <a:ln>
                  <a:noFill/>
                </a:ln>
                <a:effectLst/>
                <a:uLnTx/>
                <a:uFillTx/>
                <a:sym typeface="Calibri"/>
              </a:rPr>
              <a:t>: </a:t>
            </a:r>
            <a:r>
              <a:rPr lang="es-US" sz="2800" b="1" u="sng" dirty="0"/>
              <a:t>Plan comunitario durante Inundación</a:t>
            </a:r>
            <a:endParaRPr lang="es-US" sz="2800" b="1" i="0" u="sng" strike="noStrike" kern="0" cap="none" spc="0" normalizeH="0" baseline="0" dirty="0">
              <a:ln>
                <a:noFill/>
              </a:ln>
              <a:effectLst/>
              <a:uLnTx/>
              <a:uFillTx/>
            </a:endParaRPr>
          </a:p>
        </p:txBody>
      </p:sp>
      <p:pic>
        <p:nvPicPr>
          <p:cNvPr id="436" name="Google Shape;436;p52" descr="Adult men carrying children in a boat during a flooding event"/>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965635" y="1227939"/>
            <a:ext cx="6896102" cy="4267200"/>
          </a:xfrm>
          <a:prstGeom prst="rect">
            <a:avLst/>
          </a:prstGeom>
          <a:noFill/>
          <a:ln w="9525" cap="flat" cmpd="sng">
            <a:solidFill>
              <a:schemeClr val="dk1"/>
            </a:solidFill>
            <a:prstDash val="solid"/>
            <a:round/>
            <a:headEnd type="none" w="sm" len="sm"/>
            <a:tailEnd type="none" w="sm" len="sm"/>
          </a:ln>
        </p:spPr>
      </p:pic>
      <p:sp>
        <p:nvSpPr>
          <p:cNvPr id="2" name="Rectangle 1"/>
          <p:cNvSpPr/>
          <p:nvPr/>
        </p:nvSpPr>
        <p:spPr>
          <a:xfrm>
            <a:off x="6409110" y="5557992"/>
            <a:ext cx="1495922" cy="246221"/>
          </a:xfrm>
          <a:prstGeom prst="rect">
            <a:avLst/>
          </a:prstGeom>
        </p:spPr>
        <p:txBody>
          <a:bodyPr wrap="none" lIns="91440" tIns="45720" rIns="91440" bIns="45720" anchor="t">
            <a:spAutoFit/>
          </a:bodyPr>
          <a:lstStyle/>
          <a:p>
            <a:pPr lvl="0" algn="just"/>
            <a:r>
              <a:rPr lang="es-US" sz="1000" i="1" dirty="0">
                <a:ea typeface="Calibri"/>
                <a:cs typeface="Calibri"/>
                <a:sym typeface="Calibri"/>
              </a:rPr>
              <a:t>Foto: </a:t>
            </a:r>
            <a:r>
              <a:rPr lang="es-US" sz="1000" i="1" dirty="0" err="1">
                <a:ea typeface="Calibri"/>
                <a:cs typeface="Calibri"/>
                <a:sym typeface="Calibri"/>
              </a:rPr>
              <a:t>Associated</a:t>
            </a:r>
            <a:r>
              <a:rPr lang="es-US" sz="1000" i="1" dirty="0">
                <a:ea typeface="Calibri"/>
                <a:cs typeface="Calibri"/>
                <a:sym typeface="Calibri"/>
              </a:rPr>
              <a:t> </a:t>
            </a:r>
            <a:r>
              <a:rPr lang="es-US" sz="1000" i="1" dirty="0" err="1">
                <a:ea typeface="Calibri"/>
                <a:cs typeface="Calibri"/>
                <a:sym typeface="Calibri"/>
              </a:rPr>
              <a:t>Press</a:t>
            </a:r>
            <a:endParaRPr lang="es-US" sz="1000" dirty="0"/>
          </a:p>
        </p:txBody>
      </p:sp>
      <p:sp>
        <p:nvSpPr>
          <p:cNvPr id="437" name="Google Shape;437;p52"/>
          <p:cNvSpPr/>
          <p:nvPr/>
        </p:nvSpPr>
        <p:spPr>
          <a:xfrm>
            <a:off x="818146" y="5912662"/>
            <a:ext cx="7184573" cy="899498"/>
          </a:xfrm>
          <a:prstGeom prst="rect">
            <a:avLst/>
          </a:prstGeom>
          <a:noFill/>
          <a:ln>
            <a:noFill/>
          </a:ln>
        </p:spPr>
        <p:txBody>
          <a:bodyPr spcFirstLastPara="1" wrap="square" lIns="91425" tIns="45700" rIns="91425" bIns="45700" anchor="t" anchorCtr="0">
            <a:noAutofit/>
          </a:bodyPr>
          <a:lstStyle/>
          <a:p>
            <a:pPr algn="just"/>
            <a:r>
              <a:rPr lang="es-US" sz="2000" dirty="0">
                <a:solidFill>
                  <a:schemeClr val="dk1"/>
                </a:solidFill>
                <a:latin typeface="Calibri"/>
                <a:sym typeface="Calibri"/>
              </a:rPr>
              <a:t>Los</a:t>
            </a:r>
            <a:r>
              <a:rPr lang="es-US" sz="2000" dirty="0">
                <a:latin typeface="Calibri"/>
                <a:sym typeface="Calibri"/>
              </a:rPr>
              <a:t> residentes de la comunidad usan un bote para evacuar a niños y una anciana de sus casas inundadas.</a:t>
            </a:r>
            <a:endParaRPr lang="es-US" sz="2000" dirty="0">
              <a:solidFill>
                <a:schemeClr val="dk1"/>
              </a:solidFill>
              <a:latin typeface="Calibri"/>
              <a:cs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3"/>
          <p:cNvSpPr>
            <a:spLocks noGrp="1"/>
          </p:cNvSpPr>
          <p:nvPr>
            <p:ph type="title" idx="4294967295"/>
          </p:nvPr>
        </p:nvSpPr>
        <p:spPr>
          <a:xfrm>
            <a:off x="844113" y="457200"/>
            <a:ext cx="7608173" cy="5847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a:buClr>
                <a:srgbClr val="000000"/>
              </a:buClr>
              <a:buSzTx/>
              <a:defRPr/>
            </a:pPr>
            <a:r>
              <a:rPr lang="es-US" sz="2800" b="1" u="sng" dirty="0"/>
              <a:t>Ejemplos</a:t>
            </a:r>
            <a:r>
              <a:rPr kumimoji="0" lang="es-US" sz="2800" b="1" i="0" u="sng" strike="noStrike" kern="0" cap="none" spc="0" normalizeH="0" baseline="0" dirty="0">
                <a:ln>
                  <a:noFill/>
                </a:ln>
                <a:effectLst/>
                <a:uLnTx/>
                <a:uFillTx/>
                <a:sym typeface="Calibri"/>
              </a:rPr>
              <a:t>: </a:t>
            </a:r>
            <a:r>
              <a:rPr lang="es-US" sz="2800" b="1" u="sng" dirty="0"/>
              <a:t>Plan comunitario durante Inundación</a:t>
            </a:r>
            <a:endParaRPr kumimoji="0" lang="es-US" sz="2800" b="0" i="0" u="none" strike="noStrike" kern="0" cap="none" spc="0" normalizeH="0" baseline="0" dirty="0">
              <a:ln>
                <a:noFill/>
              </a:ln>
              <a:effectLst/>
              <a:uLnTx/>
              <a:uFillTx/>
              <a:sym typeface="Calibri"/>
            </a:endParaRPr>
          </a:p>
        </p:txBody>
      </p:sp>
      <p:pic>
        <p:nvPicPr>
          <p:cNvPr id="444" name="Google Shape;444;p53" descr="Individuals loading on a bus as part of an evacuation"/>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304800" y="1371600"/>
            <a:ext cx="8529919" cy="4495800"/>
          </a:xfrm>
          <a:prstGeom prst="rect">
            <a:avLst/>
          </a:prstGeom>
          <a:noFill/>
          <a:ln w="9525" cap="flat" cmpd="sng">
            <a:solidFill>
              <a:schemeClr val="dk1"/>
            </a:solidFill>
            <a:prstDash val="solid"/>
            <a:round/>
            <a:headEnd type="none" w="sm" len="sm"/>
            <a:tailEnd type="none" w="sm" len="sm"/>
          </a:ln>
        </p:spPr>
      </p:pic>
      <p:sp>
        <p:nvSpPr>
          <p:cNvPr id="2" name="Rectangle 1"/>
          <p:cNvSpPr/>
          <p:nvPr/>
        </p:nvSpPr>
        <p:spPr>
          <a:xfrm>
            <a:off x="6893083" y="5944926"/>
            <a:ext cx="1922321" cy="246221"/>
          </a:xfrm>
          <a:prstGeom prst="rect">
            <a:avLst/>
          </a:prstGeom>
        </p:spPr>
        <p:txBody>
          <a:bodyPr wrap="none" lIns="91440" tIns="45720" rIns="91440" bIns="45720" anchor="t">
            <a:spAutoFit/>
          </a:bodyPr>
          <a:lstStyle/>
          <a:p>
            <a:pPr lvl="0"/>
            <a:r>
              <a:rPr lang="es-US" sz="1000" i="1" dirty="0">
                <a:ea typeface="Calibri"/>
                <a:sym typeface="Calibri"/>
              </a:rPr>
              <a:t>Foto: Jim Lo </a:t>
            </a:r>
            <a:r>
              <a:rPr lang="es-US" sz="1000" i="1" dirty="0" err="1">
                <a:ea typeface="Calibri"/>
                <a:sym typeface="Calibri"/>
              </a:rPr>
              <a:t>Scalzo</a:t>
            </a:r>
            <a:r>
              <a:rPr lang="es-US" sz="1000" i="1" dirty="0">
                <a:ea typeface="Calibri"/>
                <a:sym typeface="Calibri"/>
              </a:rPr>
              <a:t>, EPA-EFE</a:t>
            </a:r>
            <a:endParaRPr lang="es-US" sz="1000" dirty="0">
              <a:ea typeface="Calibri"/>
              <a:sym typeface="Calibri"/>
            </a:endParaRPr>
          </a:p>
        </p:txBody>
      </p:sp>
      <p:sp>
        <p:nvSpPr>
          <p:cNvPr id="445" name="Google Shape;445;p53"/>
          <p:cNvSpPr/>
          <p:nvPr/>
        </p:nvSpPr>
        <p:spPr>
          <a:xfrm>
            <a:off x="160183" y="6268673"/>
            <a:ext cx="9070043" cy="475887"/>
          </a:xfrm>
          <a:prstGeom prst="rect">
            <a:avLst/>
          </a:prstGeom>
          <a:noFill/>
          <a:ln>
            <a:noFill/>
          </a:ln>
        </p:spPr>
        <p:txBody>
          <a:bodyPr spcFirstLastPara="1" wrap="square" lIns="91425" tIns="45700" rIns="91425" bIns="45700" anchor="t" anchorCtr="0">
            <a:noAutofit/>
          </a:bodyPr>
          <a:lstStyle/>
          <a:p>
            <a:pPr algn="ctr"/>
            <a:r>
              <a:rPr lang="es-US" sz="2200" dirty="0"/>
              <a:t>Las familias abordan los autobuses de evacuación para un refugio.</a:t>
            </a:r>
            <a:endParaRPr lang="es-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54"/>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5400"/>
              <a:buFont typeface="Calibri"/>
              <a:buNone/>
            </a:pPr>
            <a:r>
              <a:rPr lang="es-MX" sz="5000" b="1" noProof="0" dirty="0"/>
              <a:t>DURANTE UNA EMERGENCIA</a:t>
            </a:r>
            <a:endParaRPr lang="es-MX" sz="5000" noProof="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55"/>
          <p:cNvSpPr txBox="1">
            <a:spLocks noGrp="1"/>
          </p:cNvSpPr>
          <p:nvPr>
            <p:ph type="title"/>
          </p:nvPr>
        </p:nvSpPr>
        <p:spPr>
          <a:xfrm>
            <a:off x="152398" y="423214"/>
            <a:ext cx="8733432" cy="794263"/>
          </a:xfrm>
          <a:prstGeom prst="rect">
            <a:avLst/>
          </a:prstGeom>
          <a:noFill/>
          <a:ln>
            <a:noFill/>
          </a:ln>
        </p:spPr>
        <p:txBody>
          <a:bodyPr spcFirstLastPara="1" wrap="square" lIns="91425" tIns="45700" rIns="91425" bIns="45700" anchor="ctr" anchorCtr="0">
            <a:noAutofit/>
          </a:bodyPr>
          <a:lstStyle/>
          <a:p>
            <a:pPr algn="ctr">
              <a:buSzPts val="3200"/>
            </a:pPr>
            <a:r>
              <a:rPr lang="es-US" sz="2600" b="1" u="sng" dirty="0"/>
              <a:t>Manténgase informado: alerta y advertencia de emergencia</a:t>
            </a:r>
          </a:p>
        </p:txBody>
      </p:sp>
      <p:sp>
        <p:nvSpPr>
          <p:cNvPr id="457" name="Google Shape;457;p55"/>
          <p:cNvSpPr/>
          <p:nvPr/>
        </p:nvSpPr>
        <p:spPr>
          <a:xfrm>
            <a:off x="188048" y="1401655"/>
            <a:ext cx="8844485" cy="1569660"/>
          </a:xfrm>
          <a:prstGeom prst="rect">
            <a:avLst/>
          </a:prstGeom>
          <a:noFill/>
          <a:ln>
            <a:noFill/>
          </a:ln>
        </p:spPr>
        <p:txBody>
          <a:bodyPr spcFirstLastPara="1" wrap="square" lIns="91425" tIns="45700" rIns="91425" bIns="45700" anchor="t" anchorCtr="0">
            <a:noAutofit/>
          </a:bodyPr>
          <a:lstStyle/>
          <a:p>
            <a:pPr algn="just"/>
            <a:r>
              <a:rPr lang="es-US" sz="2200" b="1" dirty="0">
                <a:solidFill>
                  <a:schemeClr val="dk1"/>
                </a:solidFill>
                <a:latin typeface="Calibri"/>
                <a:ea typeface="Calibri"/>
              </a:rPr>
              <a:t>La comunicación es imprescindible para sobrevivir a las emergencias</a:t>
            </a:r>
            <a:r>
              <a:rPr lang="es-US" sz="2200" dirty="0">
                <a:solidFill>
                  <a:schemeClr val="dk1"/>
                </a:solidFill>
                <a:latin typeface="Calibri"/>
                <a:ea typeface="Calibri"/>
                <a:cs typeface="Calibri"/>
              </a:rPr>
              <a:t>. </a:t>
            </a:r>
            <a:r>
              <a:rPr lang="es-US" sz="2200" dirty="0">
                <a:solidFill>
                  <a:schemeClr val="dk1"/>
                </a:solidFill>
                <a:latin typeface="Calibri"/>
                <a:ea typeface="Calibri"/>
              </a:rPr>
              <a:t>Las radios meteorológicas, las radios con baterías, los teléfonos celulares y cualquier dispositivo de comunicación que no requiera electricidad son excelentes compras de equipos de preparación.</a:t>
            </a:r>
            <a:endParaRPr lang="es-US" sz="2200" dirty="0">
              <a:solidFill>
                <a:schemeClr val="dk1"/>
              </a:solidFill>
              <a:latin typeface="Calibri"/>
              <a:ea typeface="Calibri"/>
              <a:cs typeface="Calibri"/>
            </a:endParaRPr>
          </a:p>
        </p:txBody>
      </p:sp>
      <p:sp>
        <p:nvSpPr>
          <p:cNvPr id="456" name="Google Shape;456;p55"/>
          <p:cNvSpPr txBox="1">
            <a:spLocks noGrp="1"/>
          </p:cNvSpPr>
          <p:nvPr>
            <p:ph type="body" idx="1"/>
          </p:nvPr>
        </p:nvSpPr>
        <p:spPr>
          <a:xfrm>
            <a:off x="152398" y="3276600"/>
            <a:ext cx="5715002" cy="330595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040"/>
              <a:buNone/>
            </a:pPr>
            <a:r>
              <a:rPr lang="es-US" u="sng" dirty="0"/>
              <a:t>Vigilancia vs. Advertencia</a:t>
            </a:r>
            <a:endParaRPr lang="es-US" dirty="0"/>
          </a:p>
          <a:p>
            <a:pPr marL="0" lvl="0" indent="0" algn="l" rtl="0">
              <a:lnSpc>
                <a:spcPct val="90000"/>
              </a:lnSpc>
              <a:spcBef>
                <a:spcPts val="480"/>
              </a:spcBef>
              <a:spcAft>
                <a:spcPts val="0"/>
              </a:spcAft>
              <a:buSzPts val="2040"/>
              <a:buNone/>
            </a:pPr>
            <a:endParaRPr lang="es-US" u="sng" dirty="0"/>
          </a:p>
          <a:p>
            <a:pPr marL="0" indent="0">
              <a:lnSpc>
                <a:spcPct val="90000"/>
              </a:lnSpc>
              <a:spcBef>
                <a:spcPts val="480"/>
              </a:spcBef>
              <a:buSzPts val="2040"/>
              <a:buNone/>
            </a:pPr>
            <a:r>
              <a:rPr lang="es-US" dirty="0"/>
              <a:t>Vigilancia: </a:t>
            </a:r>
          </a:p>
          <a:p>
            <a:pPr marL="0" indent="0" algn="just">
              <a:lnSpc>
                <a:spcPct val="90000"/>
              </a:lnSpc>
              <a:spcBef>
                <a:spcPts val="480"/>
              </a:spcBef>
              <a:buSzPts val="2040"/>
              <a:buNone/>
            </a:pPr>
            <a:r>
              <a:rPr lang="es-US" dirty="0"/>
              <a:t>Las condiciones son </a:t>
            </a:r>
            <a:r>
              <a:rPr lang="es-US" b="1" dirty="0"/>
              <a:t>favorables o esperadas</a:t>
            </a:r>
            <a:r>
              <a:rPr lang="es-US" dirty="0"/>
              <a:t> pero no ocurren o son inminentes</a:t>
            </a:r>
            <a:endParaRPr lang="es-US" b="1" i="1" dirty="0"/>
          </a:p>
          <a:p>
            <a:pPr marL="0" lvl="0" indent="0" algn="l" rtl="0">
              <a:lnSpc>
                <a:spcPct val="90000"/>
              </a:lnSpc>
              <a:spcBef>
                <a:spcPts val="480"/>
              </a:spcBef>
              <a:spcAft>
                <a:spcPts val="0"/>
              </a:spcAft>
              <a:buSzPts val="2040"/>
              <a:buNone/>
            </a:pPr>
            <a:endParaRPr lang="es-US" i="1" dirty="0"/>
          </a:p>
          <a:p>
            <a:pPr marL="0" indent="0">
              <a:lnSpc>
                <a:spcPct val="90000"/>
              </a:lnSpc>
              <a:spcBef>
                <a:spcPts val="480"/>
              </a:spcBef>
              <a:buSzPts val="2040"/>
              <a:buNone/>
            </a:pPr>
            <a:r>
              <a:rPr lang="es-US" dirty="0"/>
              <a:t>Advertencia: </a:t>
            </a:r>
          </a:p>
          <a:p>
            <a:pPr marL="0" indent="0" algn="just">
              <a:lnSpc>
                <a:spcPct val="90000"/>
              </a:lnSpc>
              <a:spcBef>
                <a:spcPts val="480"/>
              </a:spcBef>
              <a:buSzPts val="2040"/>
              <a:buNone/>
            </a:pPr>
            <a:r>
              <a:rPr lang="es-US" dirty="0"/>
              <a:t>Las condiciones están ocurriendo o son inminentes</a:t>
            </a:r>
            <a:endParaRPr lang="es-US" b="1" i="1" dirty="0"/>
          </a:p>
          <a:p>
            <a:pPr marL="274320" lvl="1" indent="0" algn="l" rtl="0">
              <a:lnSpc>
                <a:spcPct val="90000"/>
              </a:lnSpc>
              <a:spcBef>
                <a:spcPts val="400"/>
              </a:spcBef>
              <a:spcAft>
                <a:spcPts val="0"/>
              </a:spcAft>
              <a:buSzPts val="1700"/>
              <a:buNone/>
            </a:pPr>
            <a:endParaRPr lang="es-US" i="1" dirty="0"/>
          </a:p>
          <a:p>
            <a:pPr marL="457200" lvl="1" indent="-74295" algn="l" rtl="0">
              <a:lnSpc>
                <a:spcPct val="90000"/>
              </a:lnSpc>
              <a:spcBef>
                <a:spcPts val="400"/>
              </a:spcBef>
              <a:spcAft>
                <a:spcPts val="0"/>
              </a:spcAft>
              <a:buSzPts val="1700"/>
              <a:buNone/>
            </a:pPr>
            <a:endParaRPr lang="es-US" i="1" dirty="0"/>
          </a:p>
          <a:p>
            <a:pPr marL="274320" lvl="1" indent="0" algn="l" rtl="0">
              <a:lnSpc>
                <a:spcPct val="90000"/>
              </a:lnSpc>
              <a:spcBef>
                <a:spcPts val="400"/>
              </a:spcBef>
              <a:spcAft>
                <a:spcPts val="0"/>
              </a:spcAft>
              <a:buSzPts val="1700"/>
              <a:buNone/>
            </a:pPr>
            <a:endParaRPr lang="es-US" i="1" dirty="0"/>
          </a:p>
        </p:txBody>
      </p:sp>
      <p:pic>
        <p:nvPicPr>
          <p:cNvPr id="458" name="Google Shape;458;p55" descr="Emergency alert on a phone screen"/>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5908686" y="2816060"/>
            <a:ext cx="3082841" cy="3798464"/>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56"/>
          <p:cNvSpPr txBox="1">
            <a:spLocks noGrp="1"/>
          </p:cNvSpPr>
          <p:nvPr>
            <p:ph type="title"/>
          </p:nvPr>
        </p:nvSpPr>
        <p:spPr>
          <a:xfrm>
            <a:off x="-30947" y="457200"/>
            <a:ext cx="9242323" cy="734684"/>
          </a:xfrm>
          <a:prstGeom prst="rect">
            <a:avLst/>
          </a:prstGeom>
          <a:noFill/>
          <a:ln>
            <a:noFill/>
          </a:ln>
        </p:spPr>
        <p:txBody>
          <a:bodyPr spcFirstLastPara="1" wrap="square" lIns="91425" tIns="45700" rIns="91425" bIns="45700" anchor="ctr" anchorCtr="0">
            <a:noAutofit/>
          </a:bodyPr>
          <a:lstStyle/>
          <a:p>
            <a:pPr algn="ctr">
              <a:buSzPts val="3240"/>
            </a:pPr>
            <a:r>
              <a:rPr lang="es-MX" sz="3200" b="1" u="sng" noProof="0" dirty="0" err="1"/>
              <a:t>Mantengase</a:t>
            </a:r>
            <a:r>
              <a:rPr lang="es-MX" sz="3200" b="1" u="sng" noProof="0" dirty="0"/>
              <a:t> informado: Aplicaciones para teléfonos inteligentes, Facebook, Twitter</a:t>
            </a:r>
            <a:endParaRPr lang="es-MX" sz="3200" noProof="0" dirty="0"/>
          </a:p>
        </p:txBody>
      </p:sp>
      <p:sp>
        <p:nvSpPr>
          <p:cNvPr id="464" name="Google Shape;464;p56"/>
          <p:cNvSpPr txBox="1">
            <a:spLocks noGrp="1"/>
          </p:cNvSpPr>
          <p:nvPr>
            <p:ph type="body" idx="1"/>
          </p:nvPr>
        </p:nvSpPr>
        <p:spPr>
          <a:xfrm>
            <a:off x="247431" y="1371600"/>
            <a:ext cx="8744169" cy="5257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380"/>
              <a:buNone/>
            </a:pPr>
            <a:r>
              <a:rPr lang="es-MX" sz="2800" b="1" u="sng" noProof="0" dirty="0"/>
              <a:t>Local</a:t>
            </a:r>
            <a:endParaRPr lang="es-MX" noProof="0" dirty="0"/>
          </a:p>
          <a:p>
            <a:pPr marL="182880" indent="-182880">
              <a:spcBef>
                <a:spcPts val="560"/>
              </a:spcBef>
              <a:buSzPts val="2380"/>
              <a:buFont typeface="Noto Sans Symbols"/>
              <a:buChar char="▪"/>
            </a:pPr>
            <a:r>
              <a:rPr lang="es-MX" sz="2800" noProof="0" dirty="0"/>
              <a:t>Noticias Afiliadas </a:t>
            </a:r>
          </a:p>
          <a:p>
            <a:pPr marL="182880" indent="-182880">
              <a:spcBef>
                <a:spcPts val="560"/>
              </a:spcBef>
              <a:buSzPts val="2380"/>
              <a:buFont typeface="Noto Sans Symbols"/>
              <a:buChar char="▪"/>
            </a:pPr>
            <a:r>
              <a:rPr lang="es-MX" sz="2800" noProof="0" dirty="0"/>
              <a:t>Oficina del Alcalde para el Manejo de Emergencias (OEM)</a:t>
            </a:r>
            <a:endParaRPr lang="es-MX" noProof="0" dirty="0"/>
          </a:p>
          <a:p>
            <a:pPr marL="0" indent="0">
              <a:spcBef>
                <a:spcPts val="560"/>
              </a:spcBef>
              <a:buSzPts val="2380"/>
              <a:buNone/>
            </a:pPr>
            <a:endParaRPr lang="es-MX" noProof="0" dirty="0"/>
          </a:p>
          <a:p>
            <a:pPr marL="0" lvl="0" indent="0" algn="l" rtl="0">
              <a:spcBef>
                <a:spcPts val="560"/>
              </a:spcBef>
              <a:spcAft>
                <a:spcPts val="0"/>
              </a:spcAft>
              <a:buSzPts val="2380"/>
              <a:buNone/>
            </a:pPr>
            <a:r>
              <a:rPr lang="es-MX" sz="2800" b="1" u="sng" noProof="0" dirty="0"/>
              <a:t>Estado</a:t>
            </a:r>
          </a:p>
          <a:p>
            <a:pPr marL="182880" indent="-182880">
              <a:spcBef>
                <a:spcPts val="560"/>
              </a:spcBef>
              <a:buSzPts val="2380"/>
              <a:buFont typeface="Noto Sans Symbols"/>
              <a:buChar char="▪"/>
            </a:pPr>
            <a:r>
              <a:rPr lang="es-MX" sz="2800" noProof="0" dirty="0"/>
              <a:t>Agencia para el Manejo de Emergencias</a:t>
            </a:r>
          </a:p>
          <a:p>
            <a:pPr marL="182880" lvl="0" indent="-182880" algn="l" rtl="0">
              <a:spcBef>
                <a:spcPts val="560"/>
              </a:spcBef>
              <a:spcAft>
                <a:spcPts val="0"/>
              </a:spcAft>
              <a:buSzPts val="2380"/>
              <a:buFont typeface="Noto Sans Symbols"/>
              <a:buChar char="▪"/>
            </a:pPr>
            <a:endParaRPr lang="es-MX" sz="2800" noProof="0" dirty="0"/>
          </a:p>
          <a:p>
            <a:pPr marL="0" lvl="0" indent="0" algn="l" rtl="0">
              <a:spcBef>
                <a:spcPts val="560"/>
              </a:spcBef>
              <a:spcAft>
                <a:spcPts val="0"/>
              </a:spcAft>
              <a:buSzPts val="2380"/>
              <a:buNone/>
            </a:pPr>
            <a:r>
              <a:rPr lang="es-MX" sz="2800" b="1" u="sng" noProof="0" dirty="0"/>
              <a:t>Nacional</a:t>
            </a:r>
            <a:endParaRPr lang="es-MX" noProof="0" dirty="0"/>
          </a:p>
          <a:p>
            <a:pPr marL="182880" indent="-182880">
              <a:spcBef>
                <a:spcPts val="560"/>
              </a:spcBef>
              <a:buSzPts val="2380"/>
              <a:buFont typeface="Noto Sans Symbols"/>
              <a:buChar char="▪"/>
            </a:pPr>
            <a:r>
              <a:rPr lang="es-MX" sz="2800" noProof="0" dirty="0"/>
              <a:t>Agencia Federal para el Manejo de Emergencia (FEMA)</a:t>
            </a:r>
            <a:endParaRPr lang="es-MX" noProof="0" dirty="0"/>
          </a:p>
          <a:p>
            <a:pPr marL="182880" indent="-182880">
              <a:spcBef>
                <a:spcPts val="560"/>
              </a:spcBef>
              <a:buSzPts val="2380"/>
              <a:buFont typeface="Noto Sans Symbols"/>
              <a:buChar char="▪"/>
            </a:pPr>
            <a:r>
              <a:rPr lang="es-MX" sz="2800" noProof="0" dirty="0"/>
              <a:t>Servicio </a:t>
            </a:r>
            <a:r>
              <a:rPr lang="es-MX" sz="2800" noProof="0" dirty="0" err="1"/>
              <a:t>Metereológico</a:t>
            </a:r>
            <a:r>
              <a:rPr lang="es-MX" sz="2800" noProof="0" dirty="0"/>
              <a:t> Nacional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5" name="Google Shape;105;p14"/>
          <p:cNvSpPr txBox="1">
            <a:spLocks noGrp="1"/>
          </p:cNvSpPr>
          <p:nvPr>
            <p:ph type="title"/>
          </p:nvPr>
        </p:nvSpPr>
        <p:spPr>
          <a:xfrm>
            <a:off x="-281670" y="435865"/>
            <a:ext cx="9500856" cy="738772"/>
          </a:xfrm>
          <a:prstGeom prst="rect">
            <a:avLst/>
          </a:prstGeom>
          <a:noFill/>
          <a:ln>
            <a:noFill/>
          </a:ln>
        </p:spPr>
        <p:txBody>
          <a:bodyPr spcFirstLastPara="1" wrap="square" lIns="91425" tIns="45700" rIns="91425" bIns="45700" anchor="ctr" anchorCtr="0">
            <a:noAutofit/>
          </a:bodyPr>
          <a:lstStyle/>
          <a:p>
            <a:pPr algn="ctr">
              <a:buSzPts val="3600"/>
            </a:pPr>
            <a:r>
              <a:rPr lang="es-US" sz="3600" b="1" u="sng" dirty="0"/>
              <a:t>Introducción: </a:t>
            </a:r>
            <a:br>
              <a:rPr lang="es-US" sz="3600" b="1" u="sng" dirty="0"/>
            </a:br>
            <a:r>
              <a:rPr lang="es-US" sz="3600" b="1" u="sng" dirty="0"/>
              <a:t>¿Por qué la preparación comunitaria?</a:t>
            </a:r>
            <a:endParaRPr lang="es-US" dirty="0"/>
          </a:p>
        </p:txBody>
      </p:sp>
      <p:pic>
        <p:nvPicPr>
          <p:cNvPr id="4" name="Picture 3" descr="Man checking car engine"/>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02704" y="2462131"/>
            <a:ext cx="3908286" cy="2605524"/>
          </a:xfrm>
          <a:prstGeom prst="rect">
            <a:avLst/>
          </a:prstGeom>
        </p:spPr>
      </p:pic>
      <p:sp>
        <p:nvSpPr>
          <p:cNvPr id="106" name="Google Shape;106;p14"/>
          <p:cNvSpPr txBox="1"/>
          <p:nvPr/>
        </p:nvSpPr>
        <p:spPr>
          <a:xfrm>
            <a:off x="-998" y="5672751"/>
            <a:ext cx="4959512" cy="461665"/>
          </a:xfrm>
          <a:prstGeom prst="rect">
            <a:avLst/>
          </a:prstGeom>
          <a:noFill/>
          <a:ln>
            <a:noFill/>
          </a:ln>
        </p:spPr>
        <p:txBody>
          <a:bodyPr spcFirstLastPara="1" wrap="square" lIns="91425" tIns="45700" rIns="91425" bIns="45700" anchor="t" anchorCtr="0">
            <a:noAutofit/>
          </a:bodyPr>
          <a:lstStyle/>
          <a:p>
            <a:r>
              <a:rPr lang="es-US" sz="2400" dirty="0">
                <a:solidFill>
                  <a:schemeClr val="dk1"/>
                </a:solidFill>
                <a:latin typeface="Calibri"/>
                <a:ea typeface="Calibri"/>
                <a:cs typeface="Calibri"/>
                <a:sym typeface="Calibri"/>
              </a:rPr>
              <a:t>Escenario: Batería del coche agotada</a:t>
            </a:r>
            <a:endParaRPr lang="es-US" sz="2400" dirty="0">
              <a:solidFill>
                <a:schemeClr val="dk1"/>
              </a:solidFill>
              <a:latin typeface="Calibri"/>
              <a:ea typeface="Calibri"/>
              <a:cs typeface="Calibri"/>
            </a:endParaRPr>
          </a:p>
        </p:txBody>
      </p:sp>
      <p:sp>
        <p:nvSpPr>
          <p:cNvPr id="107" name="Google Shape;107;p14"/>
          <p:cNvSpPr txBox="1"/>
          <p:nvPr/>
        </p:nvSpPr>
        <p:spPr>
          <a:xfrm>
            <a:off x="4608341" y="1317261"/>
            <a:ext cx="4497686" cy="388884"/>
          </a:xfrm>
          <a:prstGeom prst="rect">
            <a:avLst/>
          </a:prstGeom>
          <a:noFill/>
          <a:ln>
            <a:noFill/>
          </a:ln>
        </p:spPr>
        <p:txBody>
          <a:bodyPr spcFirstLastPara="1" wrap="square" lIns="91425" tIns="45700" rIns="91425" bIns="45700" anchor="t" anchorCtr="0">
            <a:noAutofit/>
          </a:bodyPr>
          <a:lstStyle/>
          <a:p>
            <a:r>
              <a:rPr lang="es-US" sz="2000" dirty="0">
                <a:solidFill>
                  <a:schemeClr val="dk1"/>
                </a:solidFill>
                <a:latin typeface="Calibri"/>
                <a:ea typeface="Calibri"/>
                <a:cs typeface="Calibri"/>
                <a:sym typeface="Calibri"/>
              </a:rPr>
              <a:t>Equipado pero necesita una mano amiga</a:t>
            </a:r>
            <a:endParaRPr lang="es-US" dirty="0">
              <a:solidFill>
                <a:schemeClr val="dk1"/>
              </a:solidFill>
            </a:endParaRPr>
          </a:p>
        </p:txBody>
      </p:sp>
      <p:pic>
        <p:nvPicPr>
          <p:cNvPr id="3" name="Picture 2" descr="Jumper cables"/>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10800000">
            <a:off x="5339293" y="1709438"/>
            <a:ext cx="2963031" cy="2222273"/>
          </a:xfrm>
          <a:prstGeom prst="rect">
            <a:avLst/>
          </a:prstGeom>
        </p:spPr>
      </p:pic>
      <p:sp>
        <p:nvSpPr>
          <p:cNvPr id="111" name="Google Shape;111;p14"/>
          <p:cNvSpPr txBox="1"/>
          <p:nvPr/>
        </p:nvSpPr>
        <p:spPr>
          <a:xfrm>
            <a:off x="6601775" y="3971891"/>
            <a:ext cx="502061"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US" sz="2000" b="1" dirty="0">
                <a:solidFill>
                  <a:schemeClr val="dk1"/>
                </a:solidFill>
                <a:latin typeface="Calibri"/>
                <a:ea typeface="Calibri"/>
                <a:cs typeface="Calibri"/>
                <a:sym typeface="Calibri"/>
              </a:rPr>
              <a:t>O</a:t>
            </a:r>
            <a:endParaRPr lang="es-US" dirty="0"/>
          </a:p>
        </p:txBody>
      </p:sp>
      <p:sp>
        <p:nvSpPr>
          <p:cNvPr id="108" name="Google Shape;108;p14"/>
          <p:cNvSpPr txBox="1"/>
          <p:nvPr/>
        </p:nvSpPr>
        <p:spPr>
          <a:xfrm>
            <a:off x="4876975" y="6358025"/>
            <a:ext cx="4138500" cy="400200"/>
          </a:xfrm>
          <a:prstGeom prst="rect">
            <a:avLst/>
          </a:prstGeom>
          <a:noFill/>
          <a:ln>
            <a:noFill/>
          </a:ln>
        </p:spPr>
        <p:txBody>
          <a:bodyPr spcFirstLastPara="1" wrap="square" lIns="91425" tIns="45700" rIns="91425" bIns="45700" anchor="t" anchorCtr="0">
            <a:noAutofit/>
          </a:bodyPr>
          <a:lstStyle/>
          <a:p>
            <a:r>
              <a:rPr lang="es-US" sz="2000" b="1" u="sng" dirty="0">
                <a:solidFill>
                  <a:schemeClr val="dk1"/>
                </a:solidFill>
                <a:latin typeface="Calibri"/>
                <a:ea typeface="Calibri"/>
                <a:cs typeface="Calibri"/>
                <a:sym typeface="Calibri"/>
              </a:rPr>
              <a:t>UNIDAD </a:t>
            </a:r>
            <a:r>
              <a:rPr lang="es-US" sz="2000" dirty="0">
                <a:solidFill>
                  <a:schemeClr val="dk1"/>
                </a:solidFill>
                <a:latin typeface="Calibri"/>
                <a:ea typeface="Calibri"/>
                <a:cs typeface="Calibri"/>
                <a:sym typeface="Calibri"/>
              </a:rPr>
              <a:t>Vecino ayudando a vecino</a:t>
            </a:r>
            <a:endParaRPr lang="es-US" sz="2000" dirty="0">
              <a:solidFill>
                <a:schemeClr val="dk1"/>
              </a:solidFill>
              <a:latin typeface="Calibri"/>
              <a:ea typeface="Calibri"/>
              <a:cs typeface="Calibri"/>
            </a:endParaRPr>
          </a:p>
        </p:txBody>
      </p:sp>
      <p:pic>
        <p:nvPicPr>
          <p:cNvPr id="5" name="Picture 4" descr="Jumper cables, attached to two car batteries indicating a &quot;jump&quot; is happening"/>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339294" y="4372001"/>
            <a:ext cx="2979196" cy="1982397"/>
          </a:xfrm>
          <a:prstGeom prst="rect">
            <a:avLst/>
          </a:prstGeom>
        </p:spPr>
      </p:pic>
      <p:cxnSp>
        <p:nvCxnSpPr>
          <p:cNvPr id="109" name="Google Shape;109;p14">
            <a:extLst>
              <a:ext uri="{C183D7F6-B498-43B3-948B-1728B52AA6E4}">
                <adec:decorative xmlns:adec="http://schemas.microsoft.com/office/drawing/2017/decorative" val="1"/>
              </a:ext>
            </a:extLst>
          </p:cNvPr>
          <p:cNvCxnSpPr/>
          <p:nvPr/>
        </p:nvCxnSpPr>
        <p:spPr>
          <a:xfrm flipV="1">
            <a:off x="4178699" y="2805077"/>
            <a:ext cx="1052777" cy="590693"/>
          </a:xfrm>
          <a:prstGeom prst="straightConnector1">
            <a:avLst/>
          </a:prstGeom>
          <a:noFill/>
          <a:ln w="15875" cap="flat" cmpd="sng">
            <a:solidFill>
              <a:schemeClr val="accent1"/>
            </a:solidFill>
            <a:prstDash val="solid"/>
            <a:round/>
            <a:headEnd type="none" w="sm" len="sm"/>
            <a:tailEnd type="stealth" w="med" len="med"/>
          </a:ln>
        </p:spPr>
      </p:cxnSp>
      <p:cxnSp>
        <p:nvCxnSpPr>
          <p:cNvPr id="110" name="Google Shape;110;p14">
            <a:extLst>
              <a:ext uri="{C183D7F6-B498-43B3-948B-1728B52AA6E4}">
                <adec:decorative xmlns:adec="http://schemas.microsoft.com/office/drawing/2017/decorative" val="1"/>
              </a:ext>
            </a:extLst>
          </p:cNvPr>
          <p:cNvCxnSpPr/>
          <p:nvPr/>
        </p:nvCxnSpPr>
        <p:spPr>
          <a:xfrm>
            <a:off x="4206240" y="4247516"/>
            <a:ext cx="1025236" cy="939626"/>
          </a:xfrm>
          <a:prstGeom prst="straightConnector1">
            <a:avLst/>
          </a:prstGeom>
          <a:noFill/>
          <a:ln w="15875" cap="flat" cmpd="sng">
            <a:solidFill>
              <a:schemeClr val="accent1"/>
            </a:solidFill>
            <a:prstDash val="solid"/>
            <a:round/>
            <a:headEnd type="none" w="sm" len="sm"/>
            <a:tailEnd type="stealth" w="med" len="med"/>
          </a:ln>
        </p:spPr>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57"/>
          <p:cNvSpPr txBox="1">
            <a:spLocks noGrp="1"/>
          </p:cNvSpPr>
          <p:nvPr>
            <p:ph type="title"/>
          </p:nvPr>
        </p:nvSpPr>
        <p:spPr>
          <a:xfrm>
            <a:off x="70274" y="459962"/>
            <a:ext cx="8878529" cy="838200"/>
          </a:xfrm>
          <a:prstGeom prst="rect">
            <a:avLst/>
          </a:prstGeom>
          <a:noFill/>
          <a:ln>
            <a:noFill/>
          </a:ln>
        </p:spPr>
        <p:txBody>
          <a:bodyPr spcFirstLastPara="1" wrap="square" lIns="91425" tIns="45700" rIns="91425" bIns="45700" anchor="ctr" anchorCtr="0">
            <a:noAutofit/>
          </a:bodyPr>
          <a:lstStyle/>
          <a:p>
            <a:pPr algn="ctr">
              <a:buSzPts val="3600"/>
            </a:pPr>
            <a:r>
              <a:rPr lang="es-US" sz="2800" b="1" u="sng" dirty="0" err="1"/>
              <a:t>Mantengase</a:t>
            </a:r>
            <a:r>
              <a:rPr lang="es-US" sz="2800" b="1" u="sng" dirty="0"/>
              <a:t> informado: Evacuación vs. Refugio en el lugar</a:t>
            </a:r>
          </a:p>
        </p:txBody>
      </p:sp>
      <p:pic>
        <p:nvPicPr>
          <p:cNvPr id="2" name="Picture 1" descr="Evacuation shel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74" y="1298162"/>
            <a:ext cx="5326380" cy="3147060"/>
          </a:xfrm>
          <a:prstGeom prst="rect">
            <a:avLst/>
          </a:prstGeom>
        </p:spPr>
      </p:pic>
      <p:sp>
        <p:nvSpPr>
          <p:cNvPr id="3" name="Rectangle 2"/>
          <p:cNvSpPr/>
          <p:nvPr/>
        </p:nvSpPr>
        <p:spPr>
          <a:xfrm>
            <a:off x="1663795" y="4498963"/>
            <a:ext cx="4559395" cy="246221"/>
          </a:xfrm>
          <a:prstGeom prst="rect">
            <a:avLst/>
          </a:prstGeom>
        </p:spPr>
        <p:txBody>
          <a:bodyPr wrap="square" lIns="91440" tIns="45720" rIns="91440" bIns="45720" anchor="t">
            <a:spAutoFit/>
          </a:bodyPr>
          <a:lstStyle/>
          <a:p>
            <a:r>
              <a:rPr lang="es-US" sz="1000" dirty="0"/>
              <a:t>Foto: https://emergency.cdc.gov/shelterassessment/</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8145" y="1498896"/>
            <a:ext cx="3120658" cy="3340705"/>
          </a:xfrm>
          <a:prstGeom prst="rect">
            <a:avLst/>
          </a:prstGeom>
        </p:spPr>
      </p:pic>
      <p:sp>
        <p:nvSpPr>
          <p:cNvPr id="472" name="Google Shape;472;p57"/>
          <p:cNvSpPr/>
          <p:nvPr/>
        </p:nvSpPr>
        <p:spPr>
          <a:xfrm>
            <a:off x="-88050" y="5181600"/>
            <a:ext cx="9195179" cy="1569660"/>
          </a:xfrm>
          <a:prstGeom prst="rect">
            <a:avLst/>
          </a:prstGeom>
          <a:noFill/>
          <a:ln>
            <a:noFill/>
          </a:ln>
        </p:spPr>
        <p:txBody>
          <a:bodyPr spcFirstLastPara="1" wrap="square" lIns="91425" tIns="45700" rIns="91425" bIns="45700" anchor="t" anchorCtr="0">
            <a:noAutofit/>
          </a:bodyPr>
          <a:lstStyle/>
          <a:p>
            <a:pPr marL="228600" algn="just"/>
            <a:r>
              <a:rPr lang="es-US" sz="2400" dirty="0">
                <a:latin typeface="Calibri"/>
                <a:ea typeface="Calibri"/>
                <a:sym typeface="Calibri"/>
              </a:rPr>
              <a:t>Las ubicaciones específicas de los refugios no se conocen hasta que ocurre la emergencia. La Cruz Roja tiene muchas ubicaciones de voluntarios, pero según las necesidades específicas y la logística de las emergencias individuales, las ubicaciones se eligen en tiempo real.</a:t>
            </a:r>
            <a:endParaRPr lang="es-US" sz="2400" dirty="0">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58"/>
          <p:cNvSpPr txBox="1">
            <a:spLocks noGrp="1"/>
          </p:cNvSpPr>
          <p:nvPr>
            <p:ph type="title"/>
          </p:nvPr>
        </p:nvSpPr>
        <p:spPr>
          <a:xfrm>
            <a:off x="152400" y="533400"/>
            <a:ext cx="8686800" cy="762000"/>
          </a:xfrm>
          <a:prstGeom prst="rect">
            <a:avLst/>
          </a:prstGeom>
          <a:noFill/>
          <a:ln>
            <a:noFill/>
          </a:ln>
        </p:spPr>
        <p:txBody>
          <a:bodyPr spcFirstLastPara="1" wrap="square" lIns="91425" tIns="45700" rIns="91425" bIns="45700" anchor="ctr" anchorCtr="0">
            <a:noAutofit/>
          </a:bodyPr>
          <a:lstStyle/>
          <a:p>
            <a:pPr algn="ctr">
              <a:buSzPts val="3600"/>
            </a:pPr>
            <a:r>
              <a:rPr lang="es-US" sz="3200" b="1" u="sng" dirty="0" err="1"/>
              <a:t>Mantengase</a:t>
            </a:r>
            <a:r>
              <a:rPr lang="es-US" sz="3200" b="1" u="sng" dirty="0"/>
              <a:t> informado: Directrices de evacuación</a:t>
            </a:r>
            <a:endParaRPr lang="es-US" sz="3200" dirty="0"/>
          </a:p>
        </p:txBody>
      </p:sp>
      <p:sp>
        <p:nvSpPr>
          <p:cNvPr id="478" name="Google Shape;478;p58"/>
          <p:cNvSpPr txBox="1">
            <a:spLocks noGrp="1"/>
          </p:cNvSpPr>
          <p:nvPr>
            <p:ph type="body" idx="1"/>
          </p:nvPr>
        </p:nvSpPr>
        <p:spPr>
          <a:xfrm>
            <a:off x="152400" y="1600200"/>
            <a:ext cx="8915400" cy="3886200"/>
          </a:xfrm>
          <a:prstGeom prst="rect">
            <a:avLst/>
          </a:prstGeom>
          <a:noFill/>
          <a:ln>
            <a:noFill/>
          </a:ln>
        </p:spPr>
        <p:txBody>
          <a:bodyPr spcFirstLastPara="1" wrap="square" lIns="91425" tIns="45700" rIns="91425" bIns="45700" anchor="t" anchorCtr="0">
            <a:noAutofit/>
          </a:bodyPr>
          <a:lstStyle/>
          <a:p>
            <a:pPr marL="182880" indent="-182880">
              <a:spcBef>
                <a:spcPts val="0"/>
              </a:spcBef>
              <a:buSzPts val="2720"/>
              <a:buFont typeface="Noto Sans Symbols"/>
              <a:buChar char="▪"/>
            </a:pPr>
            <a:r>
              <a:rPr lang="es-US" sz="3200" dirty="0"/>
              <a:t> Kit de Emergencia</a:t>
            </a:r>
            <a:endParaRPr lang="es-US" dirty="0"/>
          </a:p>
          <a:p>
            <a:pPr marL="182880" indent="-182880">
              <a:spcBef>
                <a:spcPts val="640"/>
              </a:spcBef>
              <a:buSzPts val="2720"/>
              <a:buFont typeface="Noto Sans Symbols"/>
              <a:buChar char="▪"/>
            </a:pPr>
            <a:r>
              <a:rPr lang="es-US" sz="3200" dirty="0"/>
              <a:t> Planes de Comunicaciones y Desastres</a:t>
            </a:r>
            <a:endParaRPr lang="es-US" dirty="0"/>
          </a:p>
          <a:p>
            <a:pPr marL="182880" indent="-182880">
              <a:spcBef>
                <a:spcPts val="640"/>
              </a:spcBef>
              <a:buSzPts val="2720"/>
              <a:buFont typeface="Noto Sans Symbols"/>
              <a:buChar char="▪"/>
            </a:pPr>
            <a:r>
              <a:rPr lang="es-US" sz="3200" dirty="0"/>
              <a:t> Medicamentos Esenciales y Copias de Recetas</a:t>
            </a:r>
            <a:endParaRPr lang="es-US" dirty="0"/>
          </a:p>
          <a:p>
            <a:pPr marL="182880" indent="-182880">
              <a:spcBef>
                <a:spcPts val="640"/>
              </a:spcBef>
              <a:buSzPts val="2720"/>
              <a:buFont typeface="Noto Sans Symbols"/>
              <a:buChar char="▪"/>
            </a:pPr>
            <a:r>
              <a:rPr lang="es-US" sz="3200" dirty="0"/>
              <a:t> Teléfono Celular</a:t>
            </a:r>
            <a:endParaRPr lang="es-US" dirty="0"/>
          </a:p>
          <a:p>
            <a:pPr marL="182880" indent="-182880">
              <a:spcBef>
                <a:spcPts val="640"/>
              </a:spcBef>
              <a:buSzPts val="2720"/>
              <a:buFont typeface="Noto Sans Symbols"/>
              <a:buChar char="▪"/>
            </a:pPr>
            <a:r>
              <a:rPr lang="es-US" sz="3200" dirty="0"/>
              <a:t> Mascotas*</a:t>
            </a:r>
            <a:endParaRPr lang="es-US" dirty="0"/>
          </a:p>
          <a:p>
            <a:pPr marL="182880" lvl="0" indent="0" algn="l" rtl="0">
              <a:spcBef>
                <a:spcPts val="800"/>
              </a:spcBef>
              <a:spcAft>
                <a:spcPts val="0"/>
              </a:spcAft>
              <a:buSzPts val="3400"/>
              <a:buNone/>
            </a:pPr>
            <a:endParaRPr lang="es-US" sz="4000" dirty="0"/>
          </a:p>
        </p:txBody>
      </p:sp>
      <p:sp>
        <p:nvSpPr>
          <p:cNvPr id="479" name="Google Shape;479;p58"/>
          <p:cNvSpPr txBox="1"/>
          <p:nvPr/>
        </p:nvSpPr>
        <p:spPr>
          <a:xfrm>
            <a:off x="152400" y="5144869"/>
            <a:ext cx="8686800" cy="1292662"/>
          </a:xfrm>
          <a:prstGeom prst="rect">
            <a:avLst/>
          </a:prstGeom>
          <a:noFill/>
          <a:ln>
            <a:noFill/>
          </a:ln>
        </p:spPr>
        <p:txBody>
          <a:bodyPr spcFirstLastPara="1" wrap="square" lIns="91425" tIns="45700" rIns="91425" bIns="45700" anchor="t" anchorCtr="0">
            <a:noAutofit/>
          </a:bodyPr>
          <a:lstStyle/>
          <a:p>
            <a:pPr algn="just"/>
            <a:r>
              <a:rPr lang="es-US" sz="2400" dirty="0">
                <a:solidFill>
                  <a:schemeClr val="dk1"/>
                </a:solidFill>
                <a:latin typeface="Calibri"/>
                <a:ea typeface="Calibri"/>
                <a:cs typeface="Calibri"/>
                <a:sym typeface="Calibri"/>
              </a:rPr>
              <a:t>*</a:t>
            </a:r>
            <a:r>
              <a:rPr lang="es-US" sz="2400" dirty="0">
                <a:latin typeface="Calibri"/>
                <a:ea typeface="Calibri"/>
                <a:sym typeface="Calibri"/>
              </a:rPr>
              <a:t>No siempre se permiten mascotas en algunos refugios de emergencia, así que planifique con anticipación un lugar que admita mascotas. Algunos refugios permitirán mascotas si se crean.</a:t>
            </a:r>
            <a:endParaRPr lang="es-US" sz="2600" dirty="0">
              <a:solidFill>
                <a:schemeClr val="dk1"/>
              </a:solidFill>
              <a:latin typeface="Calibri"/>
              <a:cs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7" name="Google Shape;487;p59"/>
          <p:cNvSpPr txBox="1">
            <a:spLocks noGrp="1"/>
          </p:cNvSpPr>
          <p:nvPr>
            <p:ph type="title"/>
          </p:nvPr>
        </p:nvSpPr>
        <p:spPr>
          <a:xfrm>
            <a:off x="31789" y="457200"/>
            <a:ext cx="8686800" cy="762000"/>
          </a:xfrm>
          <a:prstGeom prst="rect">
            <a:avLst/>
          </a:prstGeom>
          <a:noFill/>
          <a:ln>
            <a:noFill/>
          </a:ln>
        </p:spPr>
        <p:txBody>
          <a:bodyPr spcFirstLastPara="1" wrap="square" lIns="91425" tIns="45700" rIns="91425" bIns="45700" anchor="ctr" anchorCtr="0">
            <a:noAutofit/>
          </a:bodyPr>
          <a:lstStyle/>
          <a:p>
            <a:pPr algn="ctr">
              <a:buSzPts val="3600"/>
            </a:pPr>
            <a:r>
              <a:rPr lang="es-MX" sz="3200" b="1" u="sng" noProof="0" dirty="0"/>
              <a:t>Manténgase informado: Directrices de evaluación</a:t>
            </a:r>
          </a:p>
        </p:txBody>
      </p:sp>
      <p:sp>
        <p:nvSpPr>
          <p:cNvPr id="484" name="Google Shape;484;p59"/>
          <p:cNvSpPr txBox="1">
            <a:spLocks noGrp="1"/>
          </p:cNvSpPr>
          <p:nvPr>
            <p:ph type="body" idx="1"/>
          </p:nvPr>
        </p:nvSpPr>
        <p:spPr>
          <a:xfrm>
            <a:off x="152400" y="1447800"/>
            <a:ext cx="8839200" cy="2514600"/>
          </a:xfrm>
          <a:prstGeom prst="rect">
            <a:avLst/>
          </a:prstGeom>
          <a:noFill/>
          <a:ln>
            <a:noFill/>
          </a:ln>
        </p:spPr>
        <p:txBody>
          <a:bodyPr spcFirstLastPara="1" wrap="square" lIns="91425" tIns="45700" rIns="91425" bIns="45700" anchor="t" anchorCtr="0">
            <a:noAutofit/>
          </a:bodyPr>
          <a:lstStyle/>
          <a:p>
            <a:pPr marL="182880" indent="-182880">
              <a:spcBef>
                <a:spcPts val="0"/>
              </a:spcBef>
              <a:buSzPts val="2720"/>
              <a:buFont typeface="Noto Sans Symbols"/>
              <a:buChar char="▪"/>
            </a:pPr>
            <a:r>
              <a:rPr lang="es-MX" sz="3000" noProof="0" dirty="0"/>
              <a:t>Corte el agua, la electricidad y el gas natural si las autoridades se lo indican.</a:t>
            </a:r>
          </a:p>
          <a:p>
            <a:pPr marL="182880" indent="-182880">
              <a:spcBef>
                <a:spcPts val="640"/>
              </a:spcBef>
              <a:buSzPts val="2720"/>
              <a:buFont typeface="Noto Sans Symbols"/>
              <a:buChar char="▪"/>
            </a:pPr>
            <a:r>
              <a:rPr lang="es-MX" sz="3000" noProof="0" dirty="0"/>
              <a:t>Cierra tu casa</a:t>
            </a:r>
          </a:p>
        </p:txBody>
      </p:sp>
      <p:pic>
        <p:nvPicPr>
          <p:cNvPr id="3" name="Picture 2" descr="Image instructing how to turn off wate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771863" y="2507485"/>
            <a:ext cx="4689231" cy="3521857"/>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60"/>
          <p:cNvSpPr txBox="1">
            <a:spLocks noGrp="1"/>
          </p:cNvSpPr>
          <p:nvPr>
            <p:ph type="title"/>
          </p:nvPr>
        </p:nvSpPr>
        <p:spPr>
          <a:xfrm>
            <a:off x="394739" y="457200"/>
            <a:ext cx="8229600" cy="838200"/>
          </a:xfrm>
          <a:prstGeom prst="rect">
            <a:avLst/>
          </a:prstGeom>
          <a:noFill/>
          <a:ln>
            <a:noFill/>
          </a:ln>
        </p:spPr>
        <p:txBody>
          <a:bodyPr spcFirstLastPara="1" wrap="square" lIns="91425" tIns="45700" rIns="91425" bIns="45700" anchor="ctr" anchorCtr="0">
            <a:noAutofit/>
          </a:bodyPr>
          <a:lstStyle/>
          <a:p>
            <a:pPr algn="ctr">
              <a:buSzPts val="3600"/>
            </a:pPr>
            <a:r>
              <a:rPr lang="es-MX" sz="3600" b="1" u="sng" noProof="0" dirty="0"/>
              <a:t>Manténgase informado: Refugio en el lugar vs Encierro</a:t>
            </a:r>
            <a:endParaRPr lang="es-MX" noProof="0" dirty="0"/>
          </a:p>
        </p:txBody>
      </p:sp>
      <p:pic>
        <p:nvPicPr>
          <p:cNvPr id="493" name="Google Shape;493;p60" descr="Shelter in place versus lock down"/>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623339" y="1524000"/>
            <a:ext cx="7723139" cy="4725546"/>
          </a:xfrm>
          <a:prstGeom prst="rect">
            <a:avLst/>
          </a:prstGeom>
          <a:noFill/>
          <a:ln>
            <a:noFill/>
          </a:ln>
        </p:spPr>
      </p:pic>
      <p:sp>
        <p:nvSpPr>
          <p:cNvPr id="2" name="Rectangle 1"/>
          <p:cNvSpPr/>
          <p:nvPr/>
        </p:nvSpPr>
        <p:spPr>
          <a:xfrm>
            <a:off x="5888597" y="6355035"/>
            <a:ext cx="2457881" cy="246221"/>
          </a:xfrm>
          <a:prstGeom prst="rect">
            <a:avLst/>
          </a:prstGeom>
        </p:spPr>
        <p:txBody>
          <a:bodyPr wrap="square">
            <a:spAutoFit/>
          </a:bodyPr>
          <a:lstStyle/>
          <a:p>
            <a:pPr fontAlgn="base"/>
            <a:r>
              <a:rPr lang="en-US" sz="1000">
                <a:solidFill>
                  <a:srgbClr val="333333"/>
                </a:solidFill>
                <a:latin typeface="Arial" panose="020B0604020202020204" pitchFamily="34" charset="0"/>
                <a:cs typeface="Arial" panose="020B0604020202020204" pitchFamily="34" charset="0"/>
              </a:rPr>
              <a:t>U.S. Air Force graphic by David Perry</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61"/>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noAutofit/>
          </a:bodyPr>
          <a:lstStyle/>
          <a:p>
            <a:pPr algn="ctr"/>
            <a:r>
              <a:rPr lang="es-MX" sz="4600" b="1" noProof="0" dirty="0"/>
              <a:t>DESPUÉS DE UNA EMERGENCIA</a:t>
            </a:r>
            <a:endParaRPr lang="es-MX" sz="4600" noProof="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62"/>
          <p:cNvSpPr txBox="1">
            <a:spLocks noGrp="1"/>
          </p:cNvSpPr>
          <p:nvPr>
            <p:ph type="title"/>
          </p:nvPr>
        </p:nvSpPr>
        <p:spPr>
          <a:xfrm>
            <a:off x="433552" y="438807"/>
            <a:ext cx="8229600" cy="780393"/>
          </a:xfrm>
          <a:prstGeom prst="rect">
            <a:avLst/>
          </a:prstGeom>
          <a:noFill/>
          <a:ln>
            <a:noFill/>
          </a:ln>
        </p:spPr>
        <p:txBody>
          <a:bodyPr spcFirstLastPara="1" wrap="square" lIns="91425" tIns="45700" rIns="91425" bIns="45700" anchor="ctr" anchorCtr="0">
            <a:noAutofit/>
          </a:bodyPr>
          <a:lstStyle/>
          <a:p>
            <a:pPr algn="ctr">
              <a:buSzPts val="3600"/>
            </a:pPr>
            <a:r>
              <a:rPr lang="es-MX" sz="3600" b="1" u="sng" noProof="0" dirty="0"/>
              <a:t>Instrucciones Generales</a:t>
            </a:r>
            <a:endParaRPr lang="es-MX" noProof="0" dirty="0"/>
          </a:p>
        </p:txBody>
      </p:sp>
      <p:sp>
        <p:nvSpPr>
          <p:cNvPr id="504" name="Google Shape;504;p62"/>
          <p:cNvSpPr txBox="1">
            <a:spLocks noGrp="1"/>
          </p:cNvSpPr>
          <p:nvPr>
            <p:ph type="body" idx="1"/>
          </p:nvPr>
        </p:nvSpPr>
        <p:spPr>
          <a:xfrm>
            <a:off x="78828" y="1219200"/>
            <a:ext cx="8939048" cy="5486400"/>
          </a:xfrm>
          <a:prstGeom prst="rect">
            <a:avLst/>
          </a:prstGeom>
          <a:noFill/>
          <a:ln>
            <a:noFill/>
          </a:ln>
        </p:spPr>
        <p:txBody>
          <a:bodyPr spcFirstLastPara="1" wrap="square" lIns="91425" tIns="45700" rIns="91425" bIns="45700" anchor="t" anchorCtr="0">
            <a:noAutofit/>
          </a:bodyPr>
          <a:lstStyle/>
          <a:p>
            <a:pPr marL="182880" indent="-182880">
              <a:lnSpc>
                <a:spcPct val="150000"/>
              </a:lnSpc>
              <a:spcBef>
                <a:spcPts val="0"/>
              </a:spcBef>
              <a:buSzPts val="2202"/>
              <a:buFont typeface="Noto Sans Symbols"/>
              <a:buChar char="▪"/>
            </a:pPr>
            <a:r>
              <a:rPr lang="es-MX" sz="2000" noProof="0" dirty="0"/>
              <a:t>Trate de mantener la calma y estar atento a la información/instrucciones.</a:t>
            </a:r>
          </a:p>
          <a:p>
            <a:pPr marL="182880" indent="-182880">
              <a:lnSpc>
                <a:spcPct val="150000"/>
              </a:lnSpc>
              <a:spcBef>
                <a:spcPts val="518"/>
              </a:spcBef>
              <a:buSzPts val="2202"/>
              <a:buFont typeface="Noto Sans Symbols"/>
              <a:buChar char="▪"/>
            </a:pPr>
            <a:r>
              <a:rPr lang="es-MX" sz="2000" noProof="0" dirty="0"/>
              <a:t>Use el teléfono solo para reportar emergencias que amenazan la vida</a:t>
            </a:r>
          </a:p>
          <a:p>
            <a:pPr marL="182880" indent="-182880">
              <a:lnSpc>
                <a:spcPct val="150000"/>
              </a:lnSpc>
              <a:spcBef>
                <a:spcPts val="518"/>
              </a:spcBef>
              <a:buSzPts val="2202"/>
              <a:buFont typeface="Noto Sans Symbols"/>
              <a:buChar char="▪"/>
            </a:pPr>
            <a:r>
              <a:rPr lang="es-MX" sz="2000" noProof="0" dirty="0" err="1"/>
              <a:t>Recoga</a:t>
            </a:r>
            <a:r>
              <a:rPr lang="es-MX" sz="2000" noProof="0" dirty="0"/>
              <a:t> a sus hijos en un punto de encuentro predeterminado.</a:t>
            </a:r>
          </a:p>
          <a:p>
            <a:pPr marL="182880" indent="-182880">
              <a:lnSpc>
                <a:spcPct val="150000"/>
              </a:lnSpc>
              <a:spcBef>
                <a:spcPts val="518"/>
              </a:spcBef>
              <a:buSzPts val="2202"/>
              <a:buFont typeface="Noto Sans Symbols"/>
              <a:buChar char="▪"/>
            </a:pPr>
            <a:r>
              <a:rPr lang="es-MX" sz="2000" noProof="0" dirty="0"/>
              <a:t>Controle a los vecinos, especialmente a los ancianos y las necesidades especiales</a:t>
            </a:r>
          </a:p>
          <a:p>
            <a:pPr marL="182880" indent="-182880">
              <a:lnSpc>
                <a:spcPct val="150000"/>
              </a:lnSpc>
              <a:spcBef>
                <a:spcPts val="518"/>
              </a:spcBef>
              <a:buSzPts val="2202"/>
              <a:buFont typeface="Noto Sans Symbols"/>
              <a:buChar char="▪"/>
            </a:pPr>
            <a:r>
              <a:rPr lang="es-MX" sz="2000" noProof="0" dirty="0"/>
              <a:t>Manténgase alejado de las áreas dañadas y las líneas eléctricas colgantes.</a:t>
            </a:r>
          </a:p>
          <a:p>
            <a:pPr marL="182880" indent="-182880">
              <a:lnSpc>
                <a:spcPct val="150000"/>
              </a:lnSpc>
              <a:spcBef>
                <a:spcPts val="518"/>
              </a:spcBef>
              <a:buSzPts val="2202"/>
              <a:buFont typeface="Noto Sans Symbols"/>
              <a:buChar char="▪"/>
            </a:pPr>
            <a:r>
              <a:rPr lang="es-MX" sz="2000" noProof="0" dirty="0"/>
              <a:t>Obtenga el equipo de seguridad adecuado para la limpieza</a:t>
            </a:r>
          </a:p>
          <a:p>
            <a:pPr marL="0" indent="0">
              <a:lnSpc>
                <a:spcPct val="150000"/>
              </a:lnSpc>
              <a:spcBef>
                <a:spcPts val="518"/>
              </a:spcBef>
              <a:buSzPts val="2202"/>
              <a:buNone/>
            </a:pPr>
            <a:r>
              <a:rPr lang="es-MX" sz="2000" noProof="0" dirty="0"/>
              <a:t> </a:t>
            </a:r>
            <a:r>
              <a:rPr lang="es-MX" sz="2000" noProof="0" dirty="0">
                <a:hlinkClick r:id="rId3"/>
              </a:rPr>
              <a:t>https://www.cdc.gov/disasters/cleanup/facts.html</a:t>
            </a:r>
            <a:endParaRPr lang="es-MX" sz="2000" noProof="0" dirty="0"/>
          </a:p>
          <a:p>
            <a:pPr marL="182880" indent="-182880">
              <a:lnSpc>
                <a:spcPct val="150000"/>
              </a:lnSpc>
              <a:spcBef>
                <a:spcPts val="518"/>
              </a:spcBef>
              <a:buSzPts val="2202"/>
              <a:buFont typeface="Noto Sans Symbols"/>
              <a:buChar char="▪"/>
            </a:pPr>
            <a:r>
              <a:rPr lang="es-MX" sz="2000" noProof="0" dirty="0"/>
              <a:t>Compruebe si hay comida en mal estado y la calidad del agua.</a:t>
            </a:r>
          </a:p>
          <a:p>
            <a:pPr marL="182880" indent="-182880">
              <a:lnSpc>
                <a:spcPct val="150000"/>
              </a:lnSpc>
              <a:spcBef>
                <a:spcPts val="518"/>
              </a:spcBef>
              <a:buSzPts val="2202"/>
              <a:buFont typeface="Noto Sans Symbols"/>
              <a:buChar char="▪"/>
            </a:pPr>
            <a:r>
              <a:rPr lang="es-MX" sz="2000" noProof="0" dirty="0"/>
              <a:t>Márquese seguro en Facebook o en el sitio web </a:t>
            </a:r>
            <a:r>
              <a:rPr lang="es-MX" sz="2000" noProof="0" dirty="0" err="1"/>
              <a:t>Safe</a:t>
            </a:r>
            <a:r>
              <a:rPr lang="es-MX" sz="2000" noProof="0" dirty="0"/>
              <a:t> and </a:t>
            </a:r>
            <a:r>
              <a:rPr lang="es-MX" sz="2000" noProof="0" dirty="0" err="1"/>
              <a:t>Well</a:t>
            </a:r>
            <a:endParaRPr lang="es-MX" sz="2000" noProof="0" dirty="0"/>
          </a:p>
          <a:p>
            <a:pPr marL="182880" indent="-182880">
              <a:lnSpc>
                <a:spcPct val="150000"/>
              </a:lnSpc>
              <a:spcBef>
                <a:spcPts val="518"/>
              </a:spcBef>
              <a:buSzPts val="2202"/>
              <a:buFont typeface="Noto Sans Symbols"/>
              <a:buChar char="▪"/>
            </a:pPr>
            <a:r>
              <a:rPr lang="es-MX" sz="2000" noProof="0" dirty="0"/>
              <a:t>¡Busque agencias de apoyo si es necesario!</a:t>
            </a:r>
          </a:p>
          <a:p>
            <a:pPr marL="182880" lvl="0" indent="-42545" algn="l" rtl="0">
              <a:spcBef>
                <a:spcPts val="518"/>
              </a:spcBef>
              <a:spcAft>
                <a:spcPts val="0"/>
              </a:spcAft>
              <a:buSzPts val="2202"/>
              <a:buFont typeface="Noto Sans Symbols"/>
              <a:buNone/>
            </a:pPr>
            <a:endParaRPr lang="es-MX" sz="2590" b="1" noProof="0" dirty="0"/>
          </a:p>
          <a:p>
            <a:pPr marL="182880" lvl="0" indent="-42545" algn="l" rtl="0">
              <a:spcBef>
                <a:spcPts val="518"/>
              </a:spcBef>
              <a:spcAft>
                <a:spcPts val="0"/>
              </a:spcAft>
              <a:buSzPts val="2202"/>
              <a:buFont typeface="Noto Sans Symbols"/>
              <a:buNone/>
            </a:pPr>
            <a:endParaRPr lang="es-MX" sz="2590" noProof="0" dirty="0"/>
          </a:p>
          <a:p>
            <a:pPr marL="182880" lvl="0" indent="-42545" algn="l" rtl="0">
              <a:spcBef>
                <a:spcPts val="518"/>
              </a:spcBef>
              <a:spcAft>
                <a:spcPts val="0"/>
              </a:spcAft>
              <a:buSzPts val="2202"/>
              <a:buFont typeface="Noto Sans Symbols"/>
              <a:buNone/>
            </a:pPr>
            <a:endParaRPr lang="es-MX" sz="2590" noProof="0" dirty="0"/>
          </a:p>
        </p:txBody>
      </p:sp>
    </p:spTree>
    <p:extLst>
      <p:ext uri="{BB962C8B-B14F-4D97-AF65-F5344CB8AC3E}">
        <p14:creationId xmlns:p14="http://schemas.microsoft.com/office/powerpoint/2010/main" val="22507409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grpSp>
        <p:nvGrpSpPr>
          <p:cNvPr id="509" name="Google Shape;509;p63" descr="American Red Cross Safe and Well communication plan"/>
          <p:cNvGrpSpPr/>
          <p:nvPr/>
        </p:nvGrpSpPr>
        <p:grpSpPr>
          <a:xfrm>
            <a:off x="685800" y="762000"/>
            <a:ext cx="7454900" cy="4953001"/>
            <a:chOff x="457200" y="685800"/>
            <a:chExt cx="7454900" cy="4953001"/>
          </a:xfrm>
        </p:grpSpPr>
        <p:pic>
          <p:nvPicPr>
            <p:cNvPr id="510" name="Google Shape;510;p63"/>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1143000" y="3953469"/>
              <a:ext cx="6769100" cy="1685332"/>
            </a:xfrm>
            <a:prstGeom prst="rect">
              <a:avLst/>
            </a:prstGeom>
            <a:noFill/>
            <a:ln>
              <a:noFill/>
            </a:ln>
          </p:spPr>
        </p:pic>
        <p:pic>
          <p:nvPicPr>
            <p:cNvPr id="511" name="Google Shape;511;p63"/>
            <p:cNvPicPr preferRelativeResize="0"/>
            <p:nvPr/>
          </p:nvPicPr>
          <p:blipFill rotWithShape="1">
            <a:blip r:embed="rId4" cstate="screen">
              <a:alphaModFix/>
              <a:extLst>
                <a:ext uri="{28A0092B-C50C-407E-A947-70E740481C1C}">
                  <a14:useLocalDpi xmlns:a14="http://schemas.microsoft.com/office/drawing/2010/main" val="0"/>
                </a:ext>
              </a:extLst>
            </a:blip>
            <a:srcRect/>
            <a:stretch/>
          </p:blipFill>
          <p:spPr>
            <a:xfrm>
              <a:off x="457200" y="685800"/>
              <a:ext cx="3371850" cy="870751"/>
            </a:xfrm>
            <a:prstGeom prst="rect">
              <a:avLst/>
            </a:prstGeom>
            <a:noFill/>
            <a:ln>
              <a:noFill/>
            </a:ln>
          </p:spPr>
        </p:pic>
        <p:pic>
          <p:nvPicPr>
            <p:cNvPr id="512" name="Google Shape;512;p63"/>
            <p:cNvPicPr preferRelativeResize="0"/>
            <p:nvPr/>
          </p:nvPicPr>
          <p:blipFill rotWithShape="1">
            <a:blip r:embed="rId5">
              <a:alphaModFix/>
              <a:extLst>
                <a:ext uri="{28A0092B-C50C-407E-A947-70E740481C1C}">
                  <a14:useLocalDpi xmlns:a14="http://schemas.microsoft.com/office/drawing/2010/main" val="0"/>
                </a:ext>
              </a:extLst>
            </a:blip>
            <a:srcRect/>
            <a:stretch/>
          </p:blipFill>
          <p:spPr>
            <a:xfrm>
              <a:off x="1803400" y="1708951"/>
              <a:ext cx="5715000" cy="2244518"/>
            </a:xfrm>
            <a:prstGeom prst="rect">
              <a:avLst/>
            </a:prstGeom>
            <a:noFill/>
            <a:ln>
              <a:noFill/>
            </a:ln>
          </p:spPr>
        </p:pic>
      </p:grpSp>
      <p:sp>
        <p:nvSpPr>
          <p:cNvPr id="513" name="Google Shape;513;p63"/>
          <p:cNvSpPr/>
          <p:nvPr/>
        </p:nvSpPr>
        <p:spPr>
          <a:xfrm>
            <a:off x="685800" y="5956863"/>
            <a:ext cx="81407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u="sng">
                <a:solidFill>
                  <a:schemeClr val="hlink"/>
                </a:solidFill>
                <a:latin typeface="Calibri"/>
                <a:ea typeface="Calibri"/>
                <a:cs typeface="Calibri"/>
                <a:sym typeface="Calibri"/>
                <a:hlinkClick r:id="rId6"/>
              </a:rPr>
              <a:t>https://safeandwell.communityos.org/cms/index.php</a:t>
            </a:r>
            <a:endParaRPr sz="2800">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DBECDEBE-8F1C-8688-8EE4-1743E942962B}"/>
              </a:ext>
            </a:extLst>
          </p:cNvPr>
          <p:cNvSpPr>
            <a:spLocks noGrp="1"/>
          </p:cNvSpPr>
          <p:nvPr>
            <p:ph type="title"/>
          </p:nvPr>
        </p:nvSpPr>
        <p:spPr>
          <a:xfrm>
            <a:off x="457200" y="-990600"/>
            <a:ext cx="8229600" cy="990600"/>
          </a:xfrm>
        </p:spPr>
        <p:txBody>
          <a:bodyPr spcFirstLastPara="1" wrap="square" lIns="91425" tIns="45700" rIns="91425" bIns="45700" anchor="b" anchorCtr="0"/>
          <a:lstStyle/>
          <a:p>
            <a:r>
              <a:rPr lang="es-MX" noProof="0" dirty="0"/>
              <a:t>American Red Cross: </a:t>
            </a:r>
            <a:r>
              <a:rPr lang="es-MX" noProof="0" dirty="0" err="1"/>
              <a:t>Safe</a:t>
            </a:r>
            <a:r>
              <a:rPr lang="es-MX" noProof="0" dirty="0"/>
              <a:t> and </a:t>
            </a:r>
            <a:r>
              <a:rPr lang="es-MX" noProof="0" dirty="0" err="1"/>
              <a:t>Well</a:t>
            </a:r>
            <a:endParaRPr lang="es-MX" noProof="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64"/>
          <p:cNvSpPr txBox="1">
            <a:spLocks noGrp="1"/>
          </p:cNvSpPr>
          <p:nvPr>
            <p:ph type="title"/>
          </p:nvPr>
        </p:nvSpPr>
        <p:spPr>
          <a:xfrm>
            <a:off x="404883" y="459785"/>
            <a:ext cx="8229600" cy="838200"/>
          </a:xfrm>
          <a:prstGeom prst="rect">
            <a:avLst/>
          </a:prstGeom>
          <a:noFill/>
          <a:ln>
            <a:noFill/>
          </a:ln>
        </p:spPr>
        <p:txBody>
          <a:bodyPr spcFirstLastPara="1" wrap="square" lIns="91425" tIns="45700" rIns="91425" bIns="45700" anchor="ctr" anchorCtr="0">
            <a:noAutofit/>
          </a:bodyPr>
          <a:lstStyle/>
          <a:p>
            <a:pPr algn="ctr">
              <a:buSzPts val="3600"/>
            </a:pPr>
            <a:r>
              <a:rPr lang="es-MX" sz="3600" b="1" u="sng" noProof="0" dirty="0"/>
              <a:t> Agencias de apoyo</a:t>
            </a:r>
            <a:endParaRPr lang="es-MX" noProof="0" dirty="0"/>
          </a:p>
        </p:txBody>
      </p:sp>
      <p:sp>
        <p:nvSpPr>
          <p:cNvPr id="519" name="Google Shape;519;p64"/>
          <p:cNvSpPr txBox="1">
            <a:spLocks noGrp="1"/>
          </p:cNvSpPr>
          <p:nvPr>
            <p:ph type="body" idx="1"/>
          </p:nvPr>
        </p:nvSpPr>
        <p:spPr>
          <a:xfrm>
            <a:off x="289932" y="1297985"/>
            <a:ext cx="6019800" cy="5286376"/>
          </a:xfrm>
          <a:prstGeom prst="rect">
            <a:avLst/>
          </a:prstGeom>
          <a:noFill/>
          <a:ln>
            <a:noFill/>
          </a:ln>
        </p:spPr>
        <p:txBody>
          <a:bodyPr spcFirstLastPara="1" wrap="square" lIns="91425" tIns="45700" rIns="91425" bIns="45700" anchor="t" anchorCtr="0">
            <a:noAutofit/>
          </a:bodyPr>
          <a:lstStyle/>
          <a:p>
            <a:pPr marL="182880" lvl="0" indent="-194310" algn="l" rtl="0">
              <a:lnSpc>
                <a:spcPct val="150000"/>
              </a:lnSpc>
              <a:spcBef>
                <a:spcPts val="0"/>
              </a:spcBef>
              <a:spcAft>
                <a:spcPts val="0"/>
              </a:spcAft>
              <a:buSzPts val="3060"/>
              <a:buFont typeface="Noto Sans Symbols"/>
              <a:buChar char="▪"/>
            </a:pPr>
            <a:r>
              <a:rPr lang="es-MX" sz="3200" noProof="0" dirty="0"/>
              <a:t>FEMA</a:t>
            </a:r>
            <a:endParaRPr lang="es-MX" noProof="0" dirty="0"/>
          </a:p>
          <a:p>
            <a:pPr marL="182880" indent="-182880">
              <a:lnSpc>
                <a:spcPct val="150000"/>
              </a:lnSpc>
              <a:spcBef>
                <a:spcPts val="640"/>
              </a:spcBef>
              <a:buSzPts val="2720"/>
              <a:buFont typeface="Noto Sans Symbols"/>
              <a:buChar char="▪"/>
            </a:pPr>
            <a:r>
              <a:rPr lang="es-MX" sz="3200" noProof="0" dirty="0"/>
              <a:t>Cruz Roja</a:t>
            </a:r>
          </a:p>
          <a:p>
            <a:pPr marL="182880" indent="-182880">
              <a:lnSpc>
                <a:spcPct val="150000"/>
              </a:lnSpc>
              <a:spcBef>
                <a:spcPts val="640"/>
              </a:spcBef>
              <a:buSzPts val="2720"/>
              <a:buFont typeface="Noto Sans Symbols"/>
              <a:buChar char="▪"/>
            </a:pPr>
            <a:r>
              <a:rPr lang="es-MX" sz="3200" noProof="0" dirty="0"/>
              <a:t>Ejercito de Salvación</a:t>
            </a:r>
          </a:p>
          <a:p>
            <a:pPr marL="182880" indent="-182880">
              <a:lnSpc>
                <a:spcPct val="150000"/>
              </a:lnSpc>
              <a:spcBef>
                <a:spcPts val="640"/>
              </a:spcBef>
              <a:buSzPts val="2720"/>
              <a:buFont typeface="Noto Sans Symbols"/>
              <a:buChar char="▪"/>
            </a:pPr>
            <a:r>
              <a:rPr lang="es-MX" sz="3200" noProof="0" dirty="0"/>
              <a:t>Banco de comida</a:t>
            </a:r>
          </a:p>
          <a:p>
            <a:pPr marL="182880" indent="-182880">
              <a:lnSpc>
                <a:spcPct val="150000"/>
              </a:lnSpc>
              <a:spcBef>
                <a:spcPts val="640"/>
              </a:spcBef>
              <a:buSzPts val="2720"/>
              <a:buFont typeface="Noto Sans Symbols"/>
              <a:buChar char="▪"/>
            </a:pPr>
            <a:r>
              <a:rPr lang="es-MX" sz="3200" noProof="0" dirty="0"/>
              <a:t>Iglesias/Agencias Religiosas</a:t>
            </a:r>
          </a:p>
          <a:p>
            <a:pPr marL="182880" indent="-182880">
              <a:lnSpc>
                <a:spcPct val="150000"/>
              </a:lnSpc>
              <a:spcBef>
                <a:spcPts val="640"/>
              </a:spcBef>
              <a:buSzPts val="2720"/>
              <a:buFont typeface="Noto Sans Symbols"/>
              <a:buChar char="▪"/>
            </a:pPr>
            <a:r>
              <a:rPr lang="es-MX" sz="3200" noProof="0" dirty="0"/>
              <a:t>Agencias comunitarias voluntarias</a:t>
            </a:r>
          </a:p>
        </p:txBody>
      </p:sp>
      <p:pic>
        <p:nvPicPr>
          <p:cNvPr id="520" name="Google Shape;520;p64" descr=" American Red Cross logo"/>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6439296" y="1297985"/>
            <a:ext cx="2297438" cy="1552576"/>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65"/>
          <p:cNvSpPr txBox="1">
            <a:spLocks noGrp="1"/>
          </p:cNvSpPr>
          <p:nvPr>
            <p:ph type="title"/>
          </p:nvPr>
        </p:nvSpPr>
        <p:spPr>
          <a:xfrm>
            <a:off x="433552" y="438807"/>
            <a:ext cx="8229600" cy="780393"/>
          </a:xfrm>
          <a:prstGeom prst="rect">
            <a:avLst/>
          </a:prstGeom>
          <a:noFill/>
          <a:ln>
            <a:noFill/>
          </a:ln>
        </p:spPr>
        <p:txBody>
          <a:bodyPr spcFirstLastPara="1" wrap="square" lIns="91425" tIns="45700" rIns="91425" bIns="45700" anchor="ctr" anchorCtr="0">
            <a:noAutofit/>
          </a:bodyPr>
          <a:lstStyle/>
          <a:p>
            <a:pPr algn="ctr">
              <a:buSzPts val="3200"/>
            </a:pPr>
            <a:r>
              <a:rPr lang="es-US" sz="2800" b="1" u="sng" dirty="0"/>
              <a:t>Salud Mental: La tormenta después de la tormenta</a:t>
            </a:r>
            <a:endParaRPr lang="es-US" sz="2800" dirty="0"/>
          </a:p>
        </p:txBody>
      </p:sp>
      <p:sp>
        <p:nvSpPr>
          <p:cNvPr id="528" name="Google Shape;528;p65"/>
          <p:cNvSpPr txBox="1">
            <a:spLocks noGrp="1"/>
          </p:cNvSpPr>
          <p:nvPr>
            <p:ph type="body" idx="1"/>
          </p:nvPr>
        </p:nvSpPr>
        <p:spPr>
          <a:xfrm>
            <a:off x="98436" y="1127525"/>
            <a:ext cx="8899832" cy="1615676"/>
          </a:xfrm>
          <a:prstGeom prst="rect">
            <a:avLst/>
          </a:prstGeom>
          <a:noFill/>
          <a:ln>
            <a:noFill/>
          </a:ln>
        </p:spPr>
        <p:txBody>
          <a:bodyPr spcFirstLastPara="1" wrap="square" lIns="91425" tIns="45700" rIns="91425" bIns="45700" anchor="t" anchorCtr="0">
            <a:noAutofit/>
          </a:bodyPr>
          <a:lstStyle/>
          <a:p>
            <a:pPr marL="182880" indent="-182880">
              <a:spcBef>
                <a:spcPts val="0"/>
              </a:spcBef>
              <a:buSzPts val="2023"/>
              <a:buFont typeface="Noto Sans Symbols"/>
              <a:buChar char="▪"/>
            </a:pPr>
            <a:r>
              <a:rPr lang="es-US" sz="2350" dirty="0"/>
              <a:t>¿Qué es lo “normal” después de un desastre? La reconstrucción puede durar varios meses e incluso años.</a:t>
            </a:r>
          </a:p>
          <a:p>
            <a:pPr marL="182880" indent="-182880">
              <a:lnSpc>
                <a:spcPct val="90000"/>
              </a:lnSpc>
              <a:spcBef>
                <a:spcPts val="476"/>
              </a:spcBef>
              <a:buSzPts val="2023"/>
              <a:buFont typeface="Noto Sans Symbols"/>
              <a:buChar char="▪"/>
            </a:pPr>
            <a:r>
              <a:rPr lang="es-US" sz="2350" dirty="0"/>
              <a:t>Los síntomas de salud mental después de los desastres incluyen ansiedad general y miedo a lo desconocido</a:t>
            </a:r>
          </a:p>
          <a:p>
            <a:pPr marL="182880" lvl="0" indent="-53975" algn="l" rtl="0">
              <a:lnSpc>
                <a:spcPct val="90000"/>
              </a:lnSpc>
              <a:spcBef>
                <a:spcPts val="476"/>
              </a:spcBef>
              <a:spcAft>
                <a:spcPts val="0"/>
              </a:spcAft>
              <a:buSzPts val="2023"/>
              <a:buFont typeface="Noto Sans Symbols"/>
              <a:buNone/>
            </a:pPr>
            <a:endParaRPr lang="es-US" sz="2380" dirty="0"/>
          </a:p>
        </p:txBody>
      </p:sp>
      <p:sp>
        <p:nvSpPr>
          <p:cNvPr id="3" name="TextBox 2"/>
          <p:cNvSpPr txBox="1"/>
          <p:nvPr/>
        </p:nvSpPr>
        <p:spPr>
          <a:xfrm>
            <a:off x="98437" y="2817091"/>
            <a:ext cx="2903382" cy="4081117"/>
          </a:xfrm>
          <a:prstGeom prst="rect">
            <a:avLst/>
          </a:prstGeom>
          <a:noFill/>
        </p:spPr>
        <p:txBody>
          <a:bodyPr wrap="square" lIns="91440" tIns="45720" rIns="91440" bIns="45720" rtlCol="0" anchor="t">
            <a:spAutoFit/>
          </a:bodyPr>
          <a:lstStyle/>
          <a:p>
            <a:pPr marL="182880" indent="-182880">
              <a:lnSpc>
                <a:spcPct val="90000"/>
              </a:lnSpc>
              <a:spcBef>
                <a:spcPts val="476"/>
              </a:spcBef>
              <a:buClr>
                <a:srgbClr val="4F81BD"/>
              </a:buClr>
              <a:buSzPts val="2023"/>
              <a:buFont typeface="Noto Sans Symbols"/>
              <a:buChar char="▪"/>
            </a:pPr>
            <a:r>
              <a:rPr lang="es-US" sz="2400" dirty="0">
                <a:latin typeface="Calibri"/>
                <a:sym typeface="Calibri"/>
              </a:rPr>
              <a:t>El trastorno de estrés postraumático (TEPT) también es una preocupación y puede incluir pesadillas, escenas retrospectivas, ataques de ansiedad, ira, evasión y abuso de sustancias</a:t>
            </a:r>
            <a:r>
              <a:rPr lang="es-US" sz="2400" dirty="0">
                <a:sym typeface="Calibri"/>
              </a:rPr>
              <a:t>.</a:t>
            </a:r>
            <a:endParaRPr lang="es-US" sz="2400" dirty="0">
              <a:latin typeface="Calibri" panose="020F0502020204030204" pitchFamily="34" charset="0"/>
              <a:cs typeface="Calibri" panose="020F0502020204030204" pitchFamily="34" charset="0"/>
            </a:endParaRPr>
          </a:p>
        </p:txBody>
      </p:sp>
      <p:pic>
        <p:nvPicPr>
          <p:cNvPr id="2" name="Picture 1" descr="Woman looking at wreckage following storm"/>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201555" y="2678546"/>
            <a:ext cx="5379027" cy="3586018"/>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66"/>
          <p:cNvSpPr txBox="1">
            <a:spLocks noGrp="1"/>
          </p:cNvSpPr>
          <p:nvPr>
            <p:ph type="title"/>
          </p:nvPr>
        </p:nvSpPr>
        <p:spPr>
          <a:xfrm>
            <a:off x="433552" y="438807"/>
            <a:ext cx="8229600" cy="780393"/>
          </a:xfrm>
          <a:prstGeom prst="rect">
            <a:avLst/>
          </a:prstGeom>
          <a:noFill/>
          <a:ln>
            <a:noFill/>
          </a:ln>
        </p:spPr>
        <p:txBody>
          <a:bodyPr spcFirstLastPara="1" wrap="square" lIns="91425" tIns="45700" rIns="91425" bIns="45700" anchor="ctr" anchorCtr="0">
            <a:noAutofit/>
          </a:bodyPr>
          <a:lstStyle/>
          <a:p>
            <a:pPr algn="ctr">
              <a:buSzPts val="3200"/>
            </a:pPr>
            <a:r>
              <a:rPr lang="es-MX" sz="2800" b="1" u="sng" noProof="0" dirty="0"/>
              <a:t>Salud Mental : La tormenta después de la tormenta</a:t>
            </a:r>
          </a:p>
        </p:txBody>
      </p:sp>
      <p:sp>
        <p:nvSpPr>
          <p:cNvPr id="535" name="Google Shape;535;p66"/>
          <p:cNvSpPr txBox="1">
            <a:spLocks noGrp="1"/>
          </p:cNvSpPr>
          <p:nvPr>
            <p:ph type="body" idx="1"/>
          </p:nvPr>
        </p:nvSpPr>
        <p:spPr>
          <a:xfrm>
            <a:off x="128752" y="2103582"/>
            <a:ext cx="8534400" cy="5029200"/>
          </a:xfrm>
          <a:prstGeom prst="rect">
            <a:avLst/>
          </a:prstGeom>
          <a:noFill/>
          <a:ln>
            <a:noFill/>
          </a:ln>
        </p:spPr>
        <p:txBody>
          <a:bodyPr spcFirstLastPara="1" wrap="square" lIns="91425" tIns="45700" rIns="91425" bIns="45700" anchor="t" anchorCtr="0">
            <a:noAutofit/>
          </a:bodyPr>
          <a:lstStyle/>
          <a:p>
            <a:pPr marL="0" indent="0">
              <a:lnSpc>
                <a:spcPct val="140000"/>
              </a:lnSpc>
              <a:spcBef>
                <a:spcPts val="0"/>
              </a:spcBef>
              <a:buNone/>
            </a:pPr>
            <a:r>
              <a:rPr lang="es-MX" noProof="0" dirty="0"/>
              <a:t>Poblaciones en mayor riesgo: </a:t>
            </a:r>
          </a:p>
          <a:p>
            <a:pPr marL="182880" indent="-182880">
              <a:lnSpc>
                <a:spcPct val="140000"/>
              </a:lnSpc>
              <a:buFont typeface="Noto Sans Symbols"/>
              <a:buChar char="▪"/>
            </a:pPr>
            <a:r>
              <a:rPr lang="es-MX" noProof="0" dirty="0"/>
              <a:t>Niños y jóvenes </a:t>
            </a:r>
          </a:p>
          <a:p>
            <a:pPr marL="182880" indent="-182880">
              <a:lnSpc>
                <a:spcPct val="140000"/>
              </a:lnSpc>
              <a:buFont typeface="Noto Sans Symbols"/>
              <a:buChar char="▪"/>
            </a:pPr>
            <a:r>
              <a:rPr lang="es-MX" noProof="0" dirty="0"/>
              <a:t>Adultos con niños pequeños</a:t>
            </a:r>
          </a:p>
          <a:p>
            <a:pPr marL="182880" indent="-182880">
              <a:lnSpc>
                <a:spcPct val="140000"/>
              </a:lnSpc>
              <a:buFont typeface="Noto Sans Symbols"/>
              <a:buChar char="▪"/>
            </a:pPr>
            <a:r>
              <a:rPr lang="es-MX" noProof="0" dirty="0"/>
              <a:t>Ancianos y discapacitados</a:t>
            </a:r>
          </a:p>
          <a:p>
            <a:pPr marL="182880" indent="-182880">
              <a:lnSpc>
                <a:spcPct val="140000"/>
              </a:lnSpc>
              <a:buFont typeface="Noto Sans Symbols"/>
              <a:buChar char="▪"/>
            </a:pPr>
            <a:r>
              <a:rPr lang="es-MX" noProof="0" dirty="0"/>
              <a:t>Grupos de bajos ingresos</a:t>
            </a:r>
          </a:p>
          <a:p>
            <a:pPr marL="182880" indent="-182880">
              <a:lnSpc>
                <a:spcPct val="140000"/>
              </a:lnSpc>
              <a:buFont typeface="Noto Sans Symbols"/>
              <a:buChar char="▪"/>
            </a:pPr>
            <a:r>
              <a:rPr lang="es-MX" noProof="0" dirty="0"/>
              <a:t>Personas con antecedentes traumáticos previos.</a:t>
            </a:r>
          </a:p>
          <a:p>
            <a:pPr marL="182880" indent="-182880">
              <a:lnSpc>
                <a:spcPct val="140000"/>
              </a:lnSpc>
              <a:buFont typeface="Noto Sans Symbols"/>
              <a:buChar char="▪"/>
            </a:pPr>
            <a:r>
              <a:rPr lang="es-MX" noProof="0" dirty="0"/>
              <a:t>Socorristas y trabajadores de seguridad</a:t>
            </a:r>
          </a:p>
          <a:p>
            <a:pPr marL="0" lvl="0" indent="0" algn="l" rtl="0">
              <a:lnSpc>
                <a:spcPct val="140000"/>
              </a:lnSpc>
              <a:spcBef>
                <a:spcPts val="560"/>
              </a:spcBef>
              <a:spcAft>
                <a:spcPts val="0"/>
              </a:spcAft>
              <a:buSzPts val="2380"/>
              <a:buNone/>
            </a:pPr>
            <a:endParaRPr lang="es-MX" noProof="0" dirty="0"/>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571999" y="1133764"/>
            <a:ext cx="4241801" cy="423141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5"/>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noAutofit/>
          </a:bodyPr>
          <a:lstStyle/>
          <a:p>
            <a:pPr algn="ctr">
              <a:buSzPts val="4800"/>
            </a:pPr>
            <a:r>
              <a:rPr lang="es-MX" sz="4800" b="1" noProof="0" dirty="0"/>
              <a:t>CONOZCA LOS RIESGOS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67"/>
          <p:cNvSpPr txBox="1">
            <a:spLocks noGrp="1"/>
          </p:cNvSpPr>
          <p:nvPr>
            <p:ph type="title"/>
          </p:nvPr>
        </p:nvSpPr>
        <p:spPr>
          <a:xfrm>
            <a:off x="433552" y="438807"/>
            <a:ext cx="8229600" cy="78039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00"/>
              <a:buFont typeface="Calibri"/>
              <a:buNone/>
            </a:pPr>
            <a:r>
              <a:rPr lang="es-MX" sz="3200" b="1" u="sng" noProof="0" dirty="0"/>
              <a:t>Reconocimientos</a:t>
            </a:r>
          </a:p>
        </p:txBody>
      </p:sp>
      <p:sp>
        <p:nvSpPr>
          <p:cNvPr id="542" name="Google Shape;542;p67"/>
          <p:cNvSpPr txBox="1">
            <a:spLocks noGrp="1"/>
          </p:cNvSpPr>
          <p:nvPr>
            <p:ph type="body" idx="1"/>
          </p:nvPr>
        </p:nvSpPr>
        <p:spPr>
          <a:xfrm>
            <a:off x="433552" y="1447800"/>
            <a:ext cx="8229600" cy="5029200"/>
          </a:xfrm>
          <a:prstGeom prst="rect">
            <a:avLst/>
          </a:prstGeom>
          <a:noFill/>
          <a:ln>
            <a:noFill/>
          </a:ln>
        </p:spPr>
        <p:txBody>
          <a:bodyPr spcFirstLastPara="1" wrap="square" lIns="91425" tIns="45700" rIns="91425" bIns="45700" anchor="t" anchorCtr="0">
            <a:noAutofit/>
          </a:bodyPr>
          <a:lstStyle/>
          <a:p>
            <a:pPr marL="0" indent="0" algn="just">
              <a:lnSpc>
                <a:spcPct val="150000"/>
              </a:lnSpc>
              <a:spcBef>
                <a:spcPts val="0"/>
              </a:spcBef>
              <a:buNone/>
            </a:pPr>
            <a:r>
              <a:rPr lang="es-MX" noProof="0" dirty="0"/>
              <a:t>Este plan de estudios ha sido desarrollado por el Consorcio del Medio Oeste para la Capacitación de Trabajadores de Residuos Peligrosos bajo el  número de subvención D42 ES07200 y el acuerdo de cooperación U45 ES 06184 del Instituto Nacional de Ciencias de la Salud Ambiental.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6"/>
          <p:cNvSpPr txBox="1">
            <a:spLocks noGrp="1"/>
          </p:cNvSpPr>
          <p:nvPr>
            <p:ph type="title"/>
          </p:nvPr>
        </p:nvSpPr>
        <p:spPr>
          <a:xfrm>
            <a:off x="401845" y="408889"/>
            <a:ext cx="8229600" cy="762000"/>
          </a:xfrm>
          <a:prstGeom prst="rect">
            <a:avLst/>
          </a:prstGeom>
          <a:noFill/>
          <a:ln>
            <a:noFill/>
          </a:ln>
        </p:spPr>
        <p:txBody>
          <a:bodyPr spcFirstLastPara="1" wrap="square" lIns="91425" tIns="45700" rIns="91425" bIns="45700" anchor="ctr" anchorCtr="0">
            <a:noAutofit/>
          </a:bodyPr>
          <a:lstStyle/>
          <a:p>
            <a:pPr algn="ctr">
              <a:buSzPts val="3600"/>
            </a:pPr>
            <a:r>
              <a:rPr lang="es-US" sz="3600" b="1" dirty="0"/>
              <a:t>Conozca los Riesgos: </a:t>
            </a:r>
            <a:r>
              <a:rPr lang="es-US" sz="3600" b="1" u="sng" dirty="0"/>
              <a:t>Peligro Natural </a:t>
            </a:r>
          </a:p>
        </p:txBody>
      </p:sp>
      <p:pic>
        <p:nvPicPr>
          <p:cNvPr id="4" name="Picture 3" descr="Cars in snow storm"/>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97227" y="2698009"/>
            <a:ext cx="4119418" cy="2746279"/>
          </a:xfrm>
          <a:prstGeom prst="rect">
            <a:avLst/>
          </a:prstGeom>
        </p:spPr>
      </p:pic>
      <p:pic>
        <p:nvPicPr>
          <p:cNvPr id="3" name="Picture 2" descr="Tornado going through a city"/>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576945" y="1281823"/>
            <a:ext cx="4451927" cy="2597348"/>
          </a:xfrm>
          <a:prstGeom prst="rect">
            <a:avLst/>
          </a:prstGeom>
        </p:spPr>
      </p:pic>
      <p:pic>
        <p:nvPicPr>
          <p:cNvPr id="2" name="Picture 1" descr="Large thunderbolt"/>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855781" y="2580497"/>
            <a:ext cx="2946473" cy="2819216"/>
          </a:xfrm>
          <a:prstGeom prst="rect">
            <a:avLst/>
          </a:prstGeom>
        </p:spPr>
      </p:pic>
      <p:sp>
        <p:nvSpPr>
          <p:cNvPr id="127" name="Google Shape;127;p16"/>
          <p:cNvSpPr txBox="1"/>
          <p:nvPr/>
        </p:nvSpPr>
        <p:spPr>
          <a:xfrm>
            <a:off x="45267" y="5512189"/>
            <a:ext cx="9144000" cy="1292662"/>
          </a:xfrm>
          <a:prstGeom prst="rect">
            <a:avLst/>
          </a:prstGeom>
          <a:noFill/>
          <a:ln>
            <a:noFill/>
          </a:ln>
        </p:spPr>
        <p:txBody>
          <a:bodyPr spcFirstLastPara="1" wrap="square" lIns="91425" tIns="45700" rIns="91425" bIns="45700" anchor="t" anchorCtr="0">
            <a:noAutofit/>
          </a:bodyPr>
          <a:lstStyle/>
          <a:p>
            <a:pPr algn="just"/>
            <a:r>
              <a:rPr lang="es-US" sz="2600" b="1" u="sng" dirty="0">
                <a:solidFill>
                  <a:schemeClr val="dk1"/>
                </a:solidFill>
                <a:latin typeface="Calibri"/>
                <a:ea typeface="Calibri"/>
                <a:cs typeface="Calibri"/>
                <a:sym typeface="Calibri"/>
              </a:rPr>
              <a:t>Peligro natural </a:t>
            </a:r>
            <a:r>
              <a:rPr lang="es-US" sz="2200" dirty="0">
                <a:solidFill>
                  <a:schemeClr val="dk1"/>
                </a:solidFill>
                <a:latin typeface="Calibri"/>
                <a:ea typeface="Calibri"/>
                <a:sym typeface="Calibri"/>
              </a:rPr>
              <a:t>Los</a:t>
            </a:r>
            <a:r>
              <a:rPr lang="es-US" sz="2200" dirty="0">
                <a:latin typeface="Calibri"/>
                <a:ea typeface="Calibri"/>
                <a:sym typeface="Calibri"/>
              </a:rPr>
              <a:t> riesgos incluyen inundaciones, huracanes, tornados, tormentas eléctricas, tormentas de invierno, calor o frío extremo, incendios forestales, terremotos, volcanes, deslizamientos de tierra y tsunamis.</a:t>
            </a:r>
            <a:endParaRPr lang="es-US" sz="2200" dirty="0">
              <a:solidFill>
                <a:schemeClr val="dk1"/>
              </a:solidFill>
              <a:latin typeface="Calibri"/>
              <a:ea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7"/>
          <p:cNvSpPr txBox="1">
            <a:spLocks noGrp="1"/>
          </p:cNvSpPr>
          <p:nvPr>
            <p:ph type="title"/>
          </p:nvPr>
        </p:nvSpPr>
        <p:spPr>
          <a:xfrm>
            <a:off x="348180" y="355805"/>
            <a:ext cx="8455936" cy="609600"/>
          </a:xfrm>
          <a:prstGeom prst="rect">
            <a:avLst/>
          </a:prstGeom>
          <a:noFill/>
          <a:ln>
            <a:noFill/>
          </a:ln>
        </p:spPr>
        <p:txBody>
          <a:bodyPr spcFirstLastPara="1" wrap="square" lIns="91425" tIns="45700" rIns="91425" bIns="45700" anchor="ctr" anchorCtr="0">
            <a:noAutofit/>
          </a:bodyPr>
          <a:lstStyle/>
          <a:p>
            <a:pPr algn="ctr">
              <a:buSzPts val="3600"/>
            </a:pPr>
            <a:r>
              <a:rPr lang="es-US" sz="3600" b="1" dirty="0"/>
              <a:t>Conozca los Riesgos: </a:t>
            </a:r>
            <a:r>
              <a:rPr lang="es-US" sz="3600" b="1" u="sng" dirty="0"/>
              <a:t>Materiales Peligrosos</a:t>
            </a:r>
            <a:endParaRPr lang="es-US" dirty="0"/>
          </a:p>
        </p:txBody>
      </p:sp>
      <p:pic>
        <p:nvPicPr>
          <p:cNvPr id="2" name="Picture 1" descr="Nuclear reactor discharge towers"/>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127734" y="2340999"/>
            <a:ext cx="4802520" cy="3126915"/>
          </a:xfrm>
          <a:prstGeom prst="rect">
            <a:avLst/>
          </a:prstGeom>
        </p:spPr>
      </p:pic>
      <p:pic>
        <p:nvPicPr>
          <p:cNvPr id="3" name="Picture 2" descr="Overturned truc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809" y="1101207"/>
            <a:ext cx="4891354" cy="2751859"/>
          </a:xfrm>
          <a:prstGeom prst="rect">
            <a:avLst/>
          </a:prstGeom>
        </p:spPr>
      </p:pic>
      <p:sp>
        <p:nvSpPr>
          <p:cNvPr id="4" name="TextBox 3"/>
          <p:cNvSpPr txBox="1"/>
          <p:nvPr/>
        </p:nvSpPr>
        <p:spPr>
          <a:xfrm>
            <a:off x="1547267" y="3904456"/>
            <a:ext cx="2374368" cy="400110"/>
          </a:xfrm>
          <a:prstGeom prst="rect">
            <a:avLst/>
          </a:prstGeom>
          <a:noFill/>
        </p:spPr>
        <p:txBody>
          <a:bodyPr wrap="none" lIns="91440" tIns="45720" rIns="91440" bIns="45720" rtlCol="0" anchor="t">
            <a:spAutoFit/>
          </a:bodyPr>
          <a:lstStyle/>
          <a:p>
            <a:r>
              <a:rPr lang="es-US" sz="1000" dirty="0"/>
              <a:t>Cortesía de Bomberos y Rescate de la</a:t>
            </a:r>
          </a:p>
          <a:p>
            <a:r>
              <a:rPr lang="es-US" sz="1000" dirty="0"/>
              <a:t>Cuidad de Fairfax</a:t>
            </a:r>
            <a:endParaRPr lang="es-US" dirty="0"/>
          </a:p>
        </p:txBody>
      </p:sp>
      <p:sp>
        <p:nvSpPr>
          <p:cNvPr id="134" name="Google Shape;134;p17"/>
          <p:cNvSpPr txBox="1"/>
          <p:nvPr/>
        </p:nvSpPr>
        <p:spPr>
          <a:xfrm>
            <a:off x="0" y="5513181"/>
            <a:ext cx="9067800" cy="1292662"/>
          </a:xfrm>
          <a:prstGeom prst="rect">
            <a:avLst/>
          </a:prstGeom>
          <a:noFill/>
          <a:ln>
            <a:noFill/>
          </a:ln>
        </p:spPr>
        <p:txBody>
          <a:bodyPr spcFirstLastPara="1" wrap="square" lIns="91425" tIns="45700" rIns="91425" bIns="45700" anchor="t" anchorCtr="0">
            <a:noAutofit/>
          </a:bodyPr>
          <a:lstStyle/>
          <a:p>
            <a:pPr algn="just"/>
            <a:r>
              <a:rPr lang="es-US" sz="2600" b="1" u="sng" dirty="0">
                <a:solidFill>
                  <a:schemeClr val="dk1"/>
                </a:solidFill>
                <a:latin typeface="Calibri"/>
                <a:ea typeface="Calibri"/>
                <a:cs typeface="Calibri"/>
                <a:sym typeface="Calibri"/>
              </a:rPr>
              <a:t>Materiales peligrosos </a:t>
            </a:r>
            <a:r>
              <a:rPr lang="es-US" sz="2400" dirty="0">
                <a:solidFill>
                  <a:schemeClr val="dk1"/>
                </a:solidFill>
                <a:latin typeface="Calibri"/>
                <a:ea typeface="Calibri"/>
                <a:sym typeface="Calibri"/>
              </a:rPr>
              <a:t>Los</a:t>
            </a:r>
            <a:r>
              <a:rPr lang="es-US" sz="2400" dirty="0">
                <a:latin typeface="Calibri"/>
                <a:ea typeface="Calibri"/>
                <a:sym typeface="Calibri"/>
              </a:rPr>
              <a:t> riesgos incluyen emisiones accidentales de accidentes de transporte, instalaciones de fabricación, plantas de energía nuclear y uso inadecuado de productos químicos domésticos.</a:t>
            </a:r>
            <a:endParaRPr lang="es-US" sz="2400" dirty="0">
              <a:solidFill>
                <a:schemeClr val="dk1"/>
              </a:solidFill>
              <a:latin typeface="Calibri"/>
              <a:ea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8"/>
          <p:cNvSpPr txBox="1">
            <a:spLocks noGrp="1"/>
          </p:cNvSpPr>
          <p:nvPr>
            <p:ph type="title"/>
          </p:nvPr>
        </p:nvSpPr>
        <p:spPr>
          <a:xfrm>
            <a:off x="363940" y="548860"/>
            <a:ext cx="8229600" cy="762000"/>
          </a:xfrm>
          <a:prstGeom prst="rect">
            <a:avLst/>
          </a:prstGeom>
          <a:noFill/>
          <a:ln>
            <a:noFill/>
          </a:ln>
        </p:spPr>
        <p:txBody>
          <a:bodyPr spcFirstLastPara="1" wrap="square" lIns="91425" tIns="45700" rIns="91425" bIns="45700" anchor="ctr" anchorCtr="0">
            <a:noAutofit/>
          </a:bodyPr>
          <a:lstStyle/>
          <a:p>
            <a:pPr algn="ctr">
              <a:buSzPts val="3600"/>
            </a:pPr>
            <a:r>
              <a:rPr lang="es-US" sz="3600" b="1" dirty="0"/>
              <a:t>Conoce los Riesgos: </a:t>
            </a:r>
            <a:r>
              <a:rPr lang="es-US" sz="3600" b="1" u="sng" dirty="0"/>
              <a:t>Terrorismo</a:t>
            </a:r>
            <a:endParaRPr lang="es-US" dirty="0"/>
          </a:p>
        </p:txBody>
      </p:sp>
      <p:pic>
        <p:nvPicPr>
          <p:cNvPr id="2" name="Picture 1" descr="Biohazard indicato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8822" y="1703911"/>
            <a:ext cx="4664364" cy="3136171"/>
          </a:xfrm>
          <a:prstGeom prst="rect">
            <a:avLst/>
          </a:prstGeom>
        </p:spPr>
      </p:pic>
      <p:pic>
        <p:nvPicPr>
          <p:cNvPr id="3" name="Picture 2" descr="Cyber attack indicato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876312" y="1765586"/>
            <a:ext cx="3765797" cy="3074496"/>
          </a:xfrm>
          <a:prstGeom prst="rect">
            <a:avLst/>
          </a:prstGeom>
        </p:spPr>
      </p:pic>
      <p:sp>
        <p:nvSpPr>
          <p:cNvPr id="143" name="Google Shape;143;p18"/>
          <p:cNvSpPr txBox="1"/>
          <p:nvPr/>
        </p:nvSpPr>
        <p:spPr>
          <a:xfrm>
            <a:off x="-76200" y="5210155"/>
            <a:ext cx="9220200" cy="1292662"/>
          </a:xfrm>
          <a:prstGeom prst="rect">
            <a:avLst/>
          </a:prstGeom>
          <a:noFill/>
          <a:ln>
            <a:noFill/>
          </a:ln>
        </p:spPr>
        <p:txBody>
          <a:bodyPr spcFirstLastPara="1" wrap="square" lIns="91425" tIns="45700" rIns="91425" bIns="45700" anchor="t" anchorCtr="0">
            <a:noAutofit/>
          </a:bodyPr>
          <a:lstStyle/>
          <a:p>
            <a:pPr algn="just"/>
            <a:r>
              <a:rPr lang="es-US" sz="2600" b="1" u="sng" dirty="0">
                <a:solidFill>
                  <a:schemeClr val="dk1"/>
                </a:solidFill>
                <a:latin typeface="Calibri"/>
                <a:ea typeface="Calibri"/>
                <a:cs typeface="Calibri"/>
                <a:sym typeface="Calibri"/>
              </a:rPr>
              <a:t>Terrorismo</a:t>
            </a:r>
            <a:r>
              <a:rPr lang="es-US" sz="2600" dirty="0">
                <a:solidFill>
                  <a:schemeClr val="dk1"/>
                </a:solidFill>
                <a:latin typeface="Calibri"/>
                <a:ea typeface="Calibri"/>
                <a:cs typeface="Calibri"/>
                <a:sym typeface="Calibri"/>
              </a:rPr>
              <a:t> </a:t>
            </a:r>
            <a:r>
              <a:rPr lang="es-US" sz="2600" dirty="0">
                <a:solidFill>
                  <a:schemeClr val="dk1"/>
                </a:solidFill>
                <a:latin typeface="Calibri"/>
                <a:ea typeface="Calibri"/>
                <a:sym typeface="Calibri"/>
              </a:rPr>
              <a:t>Los</a:t>
            </a:r>
            <a:r>
              <a:rPr lang="es-US" sz="2600" dirty="0">
                <a:latin typeface="Calibri"/>
                <a:ea typeface="Calibri"/>
                <a:sym typeface="Calibri"/>
              </a:rPr>
              <a:t> riesgos incluyen amenazas químicas, biológicas y radiológicas intencionales, como bombardeos, emisiones químicas y agentes biológicos armados, así como ataques cibernéticos basados en computadoras. </a:t>
            </a:r>
            <a:endParaRPr lang="es-US" sz="2600" dirty="0">
              <a:solidFill>
                <a:schemeClr val="dk1"/>
              </a:solidFill>
              <a:latin typeface="Calibri"/>
              <a:ea typeface="Calibri"/>
              <a:cs typeface="Calibri"/>
            </a:endParaRPr>
          </a:p>
        </p:txBody>
      </p:sp>
    </p:spTree>
  </p:cSld>
  <p:clrMapOvr>
    <a:masterClrMapping/>
  </p:clrMapOvr>
</p:sld>
</file>

<file path=ppt/theme/theme1.xml><?xml version="1.0" encoding="utf-8"?>
<a:theme xmlns:a="http://schemas.openxmlformats.org/drawingml/2006/main" name="Clarity">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B2670F1BC1BF4CB9F9D06453772634" ma:contentTypeVersion="2" ma:contentTypeDescription="Create a new document." ma:contentTypeScope="" ma:versionID="1793a05808d24389e7ca5513160dd902">
  <xsd:schema xmlns:xsd="http://www.w3.org/2001/XMLSchema" xmlns:xs="http://www.w3.org/2001/XMLSchema" xmlns:p="http://schemas.microsoft.com/office/2006/metadata/properties" xmlns:ns2="b78096c9-7137-4c78-8a65-2ca4e014258c" targetNamespace="http://schemas.microsoft.com/office/2006/metadata/properties" ma:root="true" ma:fieldsID="9fafd88bdfff9febefb1da4a3e084d00" ns2:_="">
    <xsd:import namespace="b78096c9-7137-4c78-8a65-2ca4e014258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8096c9-7137-4c78-8a65-2ca4e01425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FD1748-123A-4302-8AF9-2EFCA0EF1BE5}">
  <ds:schemaRefs>
    <ds:schemaRef ds:uri="http://schemas.microsoft.com/sharepoint/v3/contenttype/forms"/>
  </ds:schemaRefs>
</ds:datastoreItem>
</file>

<file path=customXml/itemProps2.xml><?xml version="1.0" encoding="utf-8"?>
<ds:datastoreItem xmlns:ds="http://schemas.openxmlformats.org/officeDocument/2006/customXml" ds:itemID="{C69F7C36-5A98-4256-87E9-7562728FF08B}">
  <ds:schemaRefs>
    <ds:schemaRef ds:uri="http://purl.org/dc/dcmitype/"/>
    <ds:schemaRef ds:uri="http://www.w3.org/XML/1998/namespace"/>
    <ds:schemaRef ds:uri="http://purl.org/dc/term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b78096c9-7137-4c78-8a65-2ca4e014258c"/>
    <ds:schemaRef ds:uri="http://schemas.microsoft.com/office/2006/metadata/properties"/>
  </ds:schemaRefs>
</ds:datastoreItem>
</file>

<file path=customXml/itemProps3.xml><?xml version="1.0" encoding="utf-8"?>
<ds:datastoreItem xmlns:ds="http://schemas.openxmlformats.org/officeDocument/2006/customXml" ds:itemID="{C047C94D-701B-458D-8856-323AEAB113B6}">
  <ds:schemaRefs>
    <ds:schemaRef ds:uri="b78096c9-7137-4c78-8a65-2ca4e01425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235</TotalTime>
  <Words>2708</Words>
  <Application>Microsoft Office PowerPoint</Application>
  <PresentationFormat>On-screen Show (4:3)</PresentationFormat>
  <Paragraphs>354</Paragraphs>
  <Slides>60</Slides>
  <Notes>57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Noto Sans Symbols</vt:lpstr>
      <vt:lpstr>Open Sans</vt:lpstr>
      <vt:lpstr>Clarity</vt:lpstr>
      <vt:lpstr>PREPARACIÓN DE EMERGENCIA FAMILIAR Y COMUNITARIA</vt:lpstr>
      <vt:lpstr>Descripción general</vt:lpstr>
      <vt:lpstr>INTRODUCCIÓN</vt:lpstr>
      <vt:lpstr>Introducción: ¿Por qué la preparación familiar?</vt:lpstr>
      <vt:lpstr>Introducción:  ¿Por qué la preparación comunitaria?</vt:lpstr>
      <vt:lpstr>CONOZCA LOS RIESGOS</vt:lpstr>
      <vt:lpstr>Conozca los Riesgos: Peligro Natural </vt:lpstr>
      <vt:lpstr>Conozca los Riesgos: Materiales Peligrosos</vt:lpstr>
      <vt:lpstr>Conoce los Riesgos: Terrorismo</vt:lpstr>
      <vt:lpstr>Conoce los Riesgos</vt:lpstr>
      <vt:lpstr>Evaluación de vulnerabilidad (HVA) para el centro de TN</vt:lpstr>
      <vt:lpstr>Conozca los Riesgos</vt:lpstr>
      <vt:lpstr>PREPARACIÓN FAMILIAR</vt:lpstr>
      <vt:lpstr>Preparación Familiar</vt:lpstr>
      <vt:lpstr>1) Plan de Comunicación Familiar</vt:lpstr>
      <vt:lpstr>2) Plan de Desastres Familiar</vt:lpstr>
      <vt:lpstr>Table of Special Considerations</vt:lpstr>
      <vt:lpstr>Prepare a sus mascotas para los desastres</vt:lpstr>
      <vt:lpstr>Planificación familiar para un brote como el COVID-19</vt:lpstr>
      <vt:lpstr>3) Tenga un Kit</vt:lpstr>
      <vt:lpstr>3)  Tenga un Kit</vt:lpstr>
      <vt:lpstr>3)  Tenga un Kit</vt:lpstr>
      <vt:lpstr>3) Tenga un Kit</vt:lpstr>
      <vt:lpstr>Evaluación de vulnerabilidad de peligros (HVA) para el centro TN</vt:lpstr>
      <vt:lpstr>ACTIVIDAD DEL TALLER Desarrollo del Plan Familiar para Desastres</vt:lpstr>
      <vt:lpstr>Seguridad de Tornados</vt:lpstr>
      <vt:lpstr>¡Sin Refugio, Sin Sótano, Sin Problema!</vt:lpstr>
      <vt:lpstr>Fuentes de luz durante un corte de energía</vt:lpstr>
      <vt:lpstr>Fuentes de luz durante un corte de energía</vt:lpstr>
      <vt:lpstr>Maneras de mantener fresca la comida/Medicina</vt:lpstr>
      <vt:lpstr>Actividad En Casa: Educando a los niños</vt:lpstr>
      <vt:lpstr>Smart911</vt:lpstr>
      <vt:lpstr>PREPARACIÓN COMUNITARIA</vt:lpstr>
      <vt:lpstr>Preparación Comunitaria</vt:lpstr>
      <vt:lpstr>Preparación Comunitaria</vt:lpstr>
      <vt:lpstr>Preparación Comunitaria</vt:lpstr>
      <vt:lpstr>Preparación Comunitaria</vt:lpstr>
      <vt:lpstr>Evaluación de vulnerabilidad de peligros (HVA) para el centro TN</vt:lpstr>
      <vt:lpstr>2010 Inundación de Nashville </vt:lpstr>
      <vt:lpstr>Inundaciones repentinas de Nashville después de fuertes lluvias</vt:lpstr>
      <vt:lpstr>ACTIVIDAD DEL TALLER Actividad del Taller Desarrollo de Plan Comunitario </vt:lpstr>
      <vt:lpstr>Ejemplos: Plan de acción comunitario antes de la Inundación </vt:lpstr>
      <vt:lpstr>Ejemplos: Plan de acción comunitario antes de la inundación</vt:lpstr>
      <vt:lpstr>Ejemplos: Plan Comunitario Pre-Inundación </vt:lpstr>
      <vt:lpstr>Ejemplos: Plan comunitario durante Inundación</vt:lpstr>
      <vt:lpstr>Ejemplos: Plan comunitario durante Inundación</vt:lpstr>
      <vt:lpstr>DURANTE UNA EMERGENCIA</vt:lpstr>
      <vt:lpstr>Manténgase informado: alerta y advertencia de emergencia</vt:lpstr>
      <vt:lpstr>Mantengase informado: Aplicaciones para teléfonos inteligentes, Facebook, Twitter</vt:lpstr>
      <vt:lpstr>Mantengase informado: Evacuación vs. Refugio en el lugar</vt:lpstr>
      <vt:lpstr>Mantengase informado: Directrices de evacuación</vt:lpstr>
      <vt:lpstr>Manténgase informado: Directrices de evaluación</vt:lpstr>
      <vt:lpstr>Manténgase informado: Refugio en el lugar vs Encierro</vt:lpstr>
      <vt:lpstr>DESPUÉS DE UNA EMERGENCIA</vt:lpstr>
      <vt:lpstr>Instrucciones Generales</vt:lpstr>
      <vt:lpstr>American Red Cross: Safe and Well</vt:lpstr>
      <vt:lpstr> Agencias de apoyo</vt:lpstr>
      <vt:lpstr>Salud Mental: La tormenta después de la tormenta</vt:lpstr>
      <vt:lpstr>Salud Mental : La tormenta después de la tormenta</vt:lpstr>
      <vt:lpstr>Reconocimientos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AND COMMUNITY EMERGENCY PREPAREDNESS</dc:title>
  <dc:creator>Robert Wingfield</dc:creator>
  <cp:lastModifiedBy>Hilbert, Timothy (hilbertj)</cp:lastModifiedBy>
  <cp:revision>857</cp:revision>
  <dcterms:modified xsi:type="dcterms:W3CDTF">2023-06-01T12:16:40Z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0x01010070B2670F1BC1BF4CB9F9D06453772634</vt:lpwstr>
  </property>
</Properties>
</file>