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3.xml" ContentType="application/vnd.openxmlformats-officedocument.presentationml.tags+xml"/>
  <Override PartName="/ppt/notesSlides/notesSlide14.xml" ContentType="application/vnd.openxmlformats-officedocument.presentationml.notesSlide+xml"/>
  <Override PartName="/ppt/tags/tag4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5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6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259" r:id="rId5"/>
    <p:sldId id="389" r:id="rId6"/>
    <p:sldId id="262" r:id="rId7"/>
    <p:sldId id="390" r:id="rId8"/>
    <p:sldId id="402" r:id="rId9"/>
    <p:sldId id="438" r:id="rId10"/>
    <p:sldId id="468" r:id="rId11"/>
    <p:sldId id="467" r:id="rId12"/>
    <p:sldId id="287" r:id="rId13"/>
    <p:sldId id="398" r:id="rId14"/>
    <p:sldId id="279" r:id="rId15"/>
    <p:sldId id="270" r:id="rId16"/>
    <p:sldId id="437" r:id="rId17"/>
    <p:sldId id="401" r:id="rId18"/>
    <p:sldId id="407" r:id="rId19"/>
    <p:sldId id="408" r:id="rId20"/>
    <p:sldId id="369" r:id="rId21"/>
    <p:sldId id="373" r:id="rId22"/>
    <p:sldId id="436" r:id="rId23"/>
    <p:sldId id="375" r:id="rId24"/>
    <p:sldId id="466" r:id="rId25"/>
    <p:sldId id="313" r:id="rId26"/>
    <p:sldId id="344" r:id="rId27"/>
    <p:sldId id="464" r:id="rId28"/>
    <p:sldId id="465" r:id="rId29"/>
    <p:sldId id="377" r:id="rId30"/>
    <p:sldId id="418" r:id="rId31"/>
    <p:sldId id="410" r:id="rId32"/>
    <p:sldId id="409" r:id="rId33"/>
    <p:sldId id="469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8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D583062-DDCF-5B3F-0C47-0C78D8853607}" name="Peter C Raynor" initials="PCR" userId="S::praynor@umn.edu::d05682f3-d912-4385-8c95-3ec974696820" providerId="AD"/>
  <p188:author id="{5842D3BF-472C-1FDE-FD92-E405D20B59C6}" name="Hilbert, Timothy (hilbertj)" initials="H(" userId="S::hilbertj@ucmail.uc.edu::9cfa7d61-48d1-4a46-becd-d88a4fcf0df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Tim Hilbert" initials="TH" lastIdx="38" clrIdx="0">
    <p:extLst>
      <p:ext uri="{19B8F6BF-5375-455C-9EA6-DF929625EA0E}">
        <p15:presenceInfo xmlns:p15="http://schemas.microsoft.com/office/powerpoint/2012/main" userId="S-1-5-21-1757981266-1383384898-725345543-40485" providerId="AD"/>
      </p:ext>
    </p:extLst>
  </p:cmAuthor>
  <p:cmAuthor id="3" name="Peter Raynor" initials="PR" lastIdx="41" clrIdx="1">
    <p:extLst>
      <p:ext uri="{19B8F6BF-5375-455C-9EA6-DF929625EA0E}">
        <p15:presenceInfo xmlns:p15="http://schemas.microsoft.com/office/powerpoint/2012/main" userId="de8511aeb75bf1a3" providerId="Windows Live"/>
      </p:ext>
    </p:extLst>
  </p:cmAuthor>
  <p:cmAuthor id="4" name="Jonathan Rosen" initials="JR" lastIdx="15" clrIdx="2">
    <p:extLst>
      <p:ext uri="{19B8F6BF-5375-455C-9EA6-DF929625EA0E}">
        <p15:presenceInfo xmlns:p15="http://schemas.microsoft.com/office/powerpoint/2012/main" userId="375e2a6e0c247b2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57"/>
    <a:srgbClr val="FF1515"/>
    <a:srgbClr val="FF2525"/>
    <a:srgbClr val="FFD54F"/>
    <a:srgbClr val="C00000"/>
    <a:srgbClr val="FFC611"/>
    <a:srgbClr val="FF0101"/>
    <a:srgbClr val="FF3737"/>
    <a:srgbClr val="FFD243"/>
    <a:srgbClr val="424344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126" autoAdjust="0"/>
  </p:normalViewPr>
  <p:slideViewPr>
    <p:cSldViewPr snapToGrid="0">
      <p:cViewPr varScale="1">
        <p:scale>
          <a:sx n="106" d="100"/>
          <a:sy n="106" d="100"/>
        </p:scale>
        <p:origin x="756" y="108"/>
      </p:cViewPr>
      <p:guideLst>
        <p:guide orient="horz" pos="1488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-8946"/>
    </p:cViewPr>
  </p:sorter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7E00D730-90D6-7D45-B0A7-E266062CC737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4"/>
            <a:ext cx="2971800" cy="457200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01F3F23E-F5E5-F64A-AC0E-5DD2F9EFE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307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6DEDA911-0482-0C4C-B400-D17D7FB3B45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4" rIns="91427" bIns="457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27" tIns="45714" rIns="91427" bIns="457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7200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AEB3B4AB-C7BC-2F44-87CB-40F8A6C0B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646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Developed 8/2/2023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0FFF6-524A-4D44-B33C-C6A31F2EC9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43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Source: OSHA - https://www.osha.gov/sites/default/files/publications/shib011819.pdf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3B4AB-C7BC-2F44-87CB-40F8A6C0B7E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3890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3B4AB-C7BC-2F44-87CB-40F8A6C0B7E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772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Sources: NFPA - https://www.nfpa.org/-/media/Files/Public-Education/Resources/Safety-tip-sheets/LithiumIonBatterySafety.ashx; University of Washington - https://www.ehs.washington.edu/system/files/resources/lithium-battery-safety.pdf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3B4AB-C7BC-2F44-87CB-40F8A6C0B7E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1725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Sources: NFPA - https://www.nfpa.org/-/media/Files/Public-Education/Resources/Safety-tip-sheets/LithiumIonBatterySafety.ashx;University of Washington - https://www.ehs.washington.edu/system/files/resources/lithium-battery-safety.pdf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3B4AB-C7BC-2F44-87CB-40F8A6C0B7E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8633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Source: FEMA - https://www.usfa.fema.gov/downloads/pdf/publications/electric-vehicle-safety-handout.pdf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3B4AB-C7BC-2F44-87CB-40F8A6C0B7E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596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Source: University of Washington - https://www.ehs.washington.edu/system/files/resources/lithium-battery-safety.pdf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3B4AB-C7BC-2F44-87CB-40F8A6C0B7E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3861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Source: FAA - https://www.faa.gov/hazmat/packsafe/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3B4AB-C7BC-2F44-87CB-40F8A6C0B7E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656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Sources: NFPA - https://www.nfpa.org/-/media/Files/Public-Education/Resources/Safety-tip-sheets/LithiumIonBatterySafety.ashx;EPA - https://www.epa.gov/recycle/used-lithium-ion-batteries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3B4AB-C7BC-2F44-87CB-40F8A6C0B7E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8254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Source: NFPA - https://www.nfpa.org/-/media/Files/Public-Education/Resources/Safety-tip-sheets/LithiumIonBatterySafety.ashx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3B4AB-C7BC-2F44-87CB-40F8A6C0B7E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6931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Sources: OSHA - https://www.osha.gov/sites/default/files/publications/shib011819.pdf;University of Washington -  https://www.ehs.washington.edu/system/files/resources/lithium-battery-safety.pdf</a:t>
            </a:r>
          </a:p>
          <a:p>
            <a:endParaRPr lang="en-US"/>
          </a:p>
          <a:p>
            <a:endParaRPr lang="en-US"/>
          </a:p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3B4AB-C7BC-2F44-87CB-40F8A6C0B7E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51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3B4AB-C7BC-2F44-87CB-40F8A6C0B7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690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645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0FFF6-524A-4D44-B33C-C6A31F2EC9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79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Source: OSHA - https://www.osha.gov/sites/default/files/publications/shib011819.pdf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3B4AB-C7BC-2F44-87CB-40F8A6C0B7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08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3B4AB-C7BC-2F44-87CB-40F8A6C0B7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81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22">
              <a:defRPr/>
            </a:pPr>
            <a:endParaRPr lang="en-US"/>
          </a:p>
          <a:p>
            <a:pPr defTabSz="465822">
              <a:defRPr/>
            </a:pPr>
            <a:endParaRPr lang="en-US" altLang="en-US"/>
          </a:p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3B4AB-C7BC-2F44-87CB-40F8A6C0B7E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01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3B4AB-C7BC-2F44-87CB-40F8A6C0B7E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246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0FFF6-524A-4D44-B33C-C6A31F2EC93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11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Source: OSHA - https://www.osha.gov/sites/default/files/publications/shib011819.pdf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3B4AB-C7BC-2F44-87CB-40F8A6C0B7E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083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"/>
            <a:ext cx="12190645" cy="68572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B7C4-B768-B345-B706-EB947EE70A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1000553"/>
            <a:ext cx="4011084" cy="6914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000551"/>
            <a:ext cx="6815667" cy="54909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691957"/>
            <a:ext cx="4011084" cy="47994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B7C4-B768-B345-B706-EB947EE70A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30429"/>
            <a:ext cx="109728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921740"/>
            <a:ext cx="10972800" cy="41356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697167"/>
            <a:ext cx="109728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B7C4-B768-B345-B706-EB947EE70A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7BF2B7-8E13-4F4D-93D6-2B444EAE06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310897" y="209916"/>
            <a:ext cx="462443" cy="259476"/>
          </a:xfrm>
        </p:spPr>
        <p:txBody>
          <a:bodyPr lIns="0" rIns="0"/>
          <a:lstStyle>
            <a:lvl1pPr algn="ctr">
              <a:defRPr sz="12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A8D78A6-80E7-644C-B688-253173ACB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99081"/>
            <a:ext cx="10972800" cy="540717"/>
          </a:xfrm>
        </p:spPr>
        <p:txBody>
          <a:bodyPr/>
          <a:lstStyle>
            <a:lvl1pPr>
              <a:lnSpc>
                <a:spcPct val="80000"/>
              </a:lnSpc>
              <a:defRPr>
                <a:solidFill>
                  <a:srgbClr val="C5203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2253CC7-D0B0-D543-9305-90C0FA4A3D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89625" y="6491458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D603BA5-1C99-3D4B-858F-87069D54B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6491458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C4AD81E-B2A6-8742-B276-20A18B313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491458"/>
            <a:ext cx="2844800" cy="365125"/>
          </a:xfrm>
          <a:prstGeom prst="rect">
            <a:avLst/>
          </a:prstGeom>
        </p:spPr>
        <p:txBody>
          <a:bodyPr/>
          <a:lstStyle/>
          <a:p>
            <a:fld id="{3295B7C4-B768-B345-B706-EB947EE70A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48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5203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C5203E"/>
              </a:buClr>
              <a:defRPr/>
            </a:lvl1pPr>
            <a:lvl2pPr>
              <a:buClr>
                <a:srgbClr val="C5203E"/>
              </a:buClr>
              <a:defRPr/>
            </a:lvl2pPr>
            <a:lvl3pPr>
              <a:buClr>
                <a:srgbClr val="C5203E"/>
              </a:buClr>
              <a:defRPr/>
            </a:lvl3pPr>
            <a:lvl4pPr>
              <a:buClr>
                <a:srgbClr val="C5203E"/>
              </a:buClr>
              <a:defRPr/>
            </a:lvl4pPr>
            <a:lvl5pPr>
              <a:buClr>
                <a:srgbClr val="C5203E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B7C4-B768-B345-B706-EB947EE70A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B7C4-B768-B345-B706-EB947EE70A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Divider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025529"/>
            <a:ext cx="10363200" cy="1362075"/>
          </a:xfrm>
        </p:spPr>
        <p:txBody>
          <a:bodyPr anchor="b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3084" y="2387603"/>
            <a:ext cx="10363200" cy="1915885"/>
          </a:xfrm>
        </p:spPr>
        <p:txBody>
          <a:bodyPr anchor="t">
            <a:noAutofit/>
          </a:bodyPr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B7C4-B768-B345-B706-EB947EE70A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44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70451"/>
            <a:ext cx="5384800" cy="49210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570451"/>
            <a:ext cx="5384800" cy="4921004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B7C4-B768-B345-B706-EB947EE70A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570451"/>
            <a:ext cx="5384800" cy="4921004"/>
          </a:xfrm>
        </p:spPr>
        <p:txBody>
          <a:bodyPr>
            <a:noAutofit/>
          </a:bodyPr>
          <a:lstStyle>
            <a:lvl1pPr marL="6350" indent="-6350">
              <a:tabLst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4D35583-C9F5-B34D-9207-962C3349C4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8658" y="1570038"/>
            <a:ext cx="5403743" cy="4921250"/>
          </a:xfrm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295B7C4-B768-B345-B706-EB947EE70A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443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w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B7C4-B768-B345-B706-EB947EE70A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4D35583-C9F5-B34D-9207-962C3349C4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8658" y="1570038"/>
            <a:ext cx="5403743" cy="4921250"/>
          </a:xfrm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F88C6529-4ED1-A345-91A4-9E03CC84A9C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111" y="1570038"/>
            <a:ext cx="5403743" cy="4921250"/>
          </a:xfrm>
        </p:spPr>
        <p:txBody>
          <a:bodyPr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08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58072"/>
            <a:ext cx="10972800" cy="54071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018307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24356"/>
            <a:ext cx="5386917" cy="40130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018307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224356"/>
            <a:ext cx="5389033" cy="40130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B7C4-B768-B345-B706-EB947EE70A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B7C4-B768-B345-B706-EB947EE70A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103586"/>
            <a:ext cx="10972800" cy="480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55379"/>
            <a:ext cx="10972800" cy="48360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92800" y="649145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7087" y="649145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9145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3295B7C4-B768-B345-B706-EB947EE70A4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WTP Opiate PPT Header Art 011218-01.jpg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1714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52" r:id="rId5"/>
    <p:sldLayoutId id="2147483659" r:id="rId6"/>
    <p:sldLayoutId id="2147483660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61" r:id="rId13"/>
  </p:sldLayoutIdLst>
  <p:hf hdr="0" ft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000" b="1" kern="1200">
          <a:solidFill>
            <a:srgbClr val="C5203E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C5203E"/>
        </a:buClr>
        <a:buFont typeface="Arial"/>
        <a:buNone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227013" indent="-227013" algn="l" defTabSz="457200" rtl="0" eaLnBrk="1" latinLnBrk="0" hangingPunct="1">
        <a:spcBef>
          <a:spcPct val="20000"/>
        </a:spcBef>
        <a:buClr>
          <a:srgbClr val="C5203E"/>
        </a:buClr>
        <a:buFont typeface="Arial"/>
        <a:buChar char="•"/>
        <a:defRPr sz="2200" kern="1200">
          <a:solidFill>
            <a:schemeClr val="tx1"/>
          </a:solidFill>
          <a:latin typeface="Arial"/>
          <a:ea typeface="+mn-ea"/>
          <a:cs typeface="Arial"/>
        </a:defRPr>
      </a:lvl2pPr>
      <a:lvl3pPr marL="454025" indent="-227013" algn="l" defTabSz="457200" rtl="0" eaLnBrk="1" latinLnBrk="0" hangingPunct="1">
        <a:spcBef>
          <a:spcPct val="20000"/>
        </a:spcBef>
        <a:buClr>
          <a:srgbClr val="C5203E"/>
        </a:buClr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682625" indent="-228600" algn="l" defTabSz="457200" rtl="0" eaLnBrk="1" latinLnBrk="0" hangingPunct="1">
        <a:spcBef>
          <a:spcPct val="20000"/>
        </a:spcBef>
        <a:buClr>
          <a:srgbClr val="C5203E"/>
        </a:buClr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917575" indent="-234950" algn="l" defTabSz="457200" rtl="0" eaLnBrk="1" latinLnBrk="0" hangingPunct="1">
        <a:spcBef>
          <a:spcPct val="20000"/>
        </a:spcBef>
        <a:buClr>
          <a:srgbClr val="C5203E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ieH2wwDGzo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hyperlink" Target="https://search.earth911.com/?what=household+hazardous+waste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ecfr.gov/current/title-40/chapter-I/subchapter-I/part-273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hs.washington.edu/system/files/resources/lithium-battery-safety.pdf" TargetMode="External"/><Relationship Id="rId3" Type="http://schemas.openxmlformats.org/officeDocument/2006/relationships/hyperlink" Target="https://www.osha.gov/sites/default/files/publications/shib011819.pdf" TargetMode="External"/><Relationship Id="rId7" Type="http://schemas.openxmlformats.org/officeDocument/2006/relationships/hyperlink" Target="https://www.usfa.fema.gov/downloads/pdf/publications/electric-vehicle-safety-handout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hyperlink" Target="https://www.epa.gov/recycle/used-lithium-ion-batteries" TargetMode="External"/><Relationship Id="rId5" Type="http://schemas.openxmlformats.org/officeDocument/2006/relationships/hyperlink" Target="https://www.faa.gov/hazmat/packsafe/" TargetMode="External"/><Relationship Id="rId4" Type="http://schemas.openxmlformats.org/officeDocument/2006/relationships/hyperlink" Target="https://www.nfpa.org/-/media/Files/Public-Education/Resources/Safety-tip-sheets/LithiumIonBatterySafety.ashx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n.com/2022/11/05/us/manhattan-apartment-fire-injuries/index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www.fox2detroit.com/news/electric-wheelchair-lithium-ion-battery-fire-causes-250000-of-damage-at-senior-apartments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B2A5-222E-46FF-82F7-FAACAAEC8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992" y="416618"/>
            <a:ext cx="8229600" cy="480848"/>
          </a:xfrm>
        </p:spPr>
        <p:txBody>
          <a:bodyPr>
            <a:noAutofit/>
          </a:bodyPr>
          <a:lstStyle/>
          <a:p>
            <a:r>
              <a:rPr lang="en-US" sz="4000"/>
              <a:t>Lithium Battery Safety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032" y="3429000"/>
            <a:ext cx="10398965" cy="2131268"/>
          </a:xfrm>
        </p:spPr>
        <p:txBody>
          <a:bodyPr/>
          <a:lstStyle/>
          <a:p>
            <a:r>
              <a:rPr lang="en-US"/>
              <a:t>Course Goal</a:t>
            </a:r>
          </a:p>
          <a:p>
            <a:endParaRPr lang="en-US"/>
          </a:p>
          <a:p>
            <a:pPr marL="0" indent="0"/>
            <a:r>
              <a:rPr lang="en-US"/>
              <a:t>This course trains workers and community members regarding the potential hazards of lithium batteries, safe handling practices, and what to do in case of emergency.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74A0F1-5526-4404-8F9D-BF130F660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B7C4-B768-B345-B706-EB947EE70A49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 descr="Photo of lithium ion batteries">
            <a:extLst>
              <a:ext uri="{FF2B5EF4-FFF2-40B4-BE49-F238E27FC236}">
                <a16:creationId xmlns:a16="http://schemas.microsoft.com/office/drawing/2014/main" id="{94173064-FCE7-30AC-A0BE-E7727B87BA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029" y="172256"/>
            <a:ext cx="4179219" cy="279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524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226" y="676972"/>
            <a:ext cx="7749145" cy="480848"/>
          </a:xfrm>
        </p:spPr>
        <p:txBody>
          <a:bodyPr>
            <a:normAutofit/>
          </a:bodyPr>
          <a:lstStyle/>
          <a:p>
            <a:r>
              <a:rPr lang="en-US" dirty="0"/>
              <a:t>1. Types and Uses</a:t>
            </a:r>
            <a:endParaRPr lang="en-US" strike="sngStrik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766938-4995-4DDF-A068-38E0427C1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B7C4-B768-B345-B706-EB947EE70A49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 descr="A person riding an e-sccooter&#10;&#10;">
            <a:extLst>
              <a:ext uri="{FF2B5EF4-FFF2-40B4-BE49-F238E27FC236}">
                <a16:creationId xmlns:a16="http://schemas.microsoft.com/office/drawing/2014/main" id="{61DEA4A2-4C0C-FF94-B2C6-F4490AA524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11" y="3895260"/>
            <a:ext cx="4067047" cy="2712720"/>
          </a:xfrm>
          <a:prstGeom prst="rect">
            <a:avLst/>
          </a:prstGeom>
        </p:spPr>
      </p:pic>
      <p:pic>
        <p:nvPicPr>
          <p:cNvPr id="8" name="Picture 7" descr="A picture containing a person using an e-cigarette&#10;&#10;">
            <a:extLst>
              <a:ext uri="{FF2B5EF4-FFF2-40B4-BE49-F238E27FC236}">
                <a16:creationId xmlns:a16="http://schemas.microsoft.com/office/drawing/2014/main" id="{E32BC951-8B6E-CDCD-1CAB-0E21F8D36DF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4" y="1997075"/>
            <a:ext cx="4064857" cy="2712720"/>
          </a:xfrm>
          <a:prstGeom prst="rect">
            <a:avLst/>
          </a:prstGeom>
        </p:spPr>
      </p:pic>
      <p:pic>
        <p:nvPicPr>
          <p:cNvPr id="10" name="Picture 9" descr="A remote control toy car">
            <a:extLst>
              <a:ext uri="{FF2B5EF4-FFF2-40B4-BE49-F238E27FC236}">
                <a16:creationId xmlns:a16="http://schemas.microsoft.com/office/drawing/2014/main" id="{4C3A497B-3EBC-8F7C-FD0C-2FC0A9544F8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320" y="71755"/>
            <a:ext cx="3129280" cy="312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039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8DEDB-7657-41E3-94E9-311214F84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374261"/>
            <a:ext cx="8229600" cy="480848"/>
          </a:xfrm>
        </p:spPr>
        <p:txBody>
          <a:bodyPr>
            <a:normAutofit/>
          </a:bodyPr>
          <a:lstStyle/>
          <a:p>
            <a:r>
              <a:rPr lang="en-US" dirty="0"/>
              <a:t>1. Types and Uses:  Vehicles</a:t>
            </a:r>
            <a:endParaRPr lang="en-US" strike="sngStrik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295B7C4-B768-B345-B706-EB947EE70A49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 descr="An electric car being charged at a charging station">
            <a:extLst>
              <a:ext uri="{FF2B5EF4-FFF2-40B4-BE49-F238E27FC236}">
                <a16:creationId xmlns:a16="http://schemas.microsoft.com/office/drawing/2014/main" id="{D619AE35-66E1-4236-8060-B05DA93678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225" y="763544"/>
            <a:ext cx="5098249" cy="3391896"/>
          </a:xfrm>
          <a:prstGeom prst="rect">
            <a:avLst/>
          </a:prstGeom>
        </p:spPr>
      </p:pic>
      <p:pic>
        <p:nvPicPr>
          <p:cNvPr id="7" name="Picture 6" descr="A golf cart on a golf course&#10;&#10;">
            <a:extLst>
              <a:ext uri="{FF2B5EF4-FFF2-40B4-BE49-F238E27FC236}">
                <a16:creationId xmlns:a16="http://schemas.microsoft.com/office/drawing/2014/main" id="{A2F8A5DB-97D8-07FE-DB56-D7285EBD309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6" y="2934228"/>
            <a:ext cx="4879149" cy="339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163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1A8E7-B9BE-42EA-9CFB-CDB688685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420038"/>
            <a:ext cx="9213668" cy="621111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2. Potential Hazards</a:t>
            </a:r>
            <a:br>
              <a:rPr lang="en-US" strike="sngStrike" dirty="0"/>
            </a:br>
            <a:br>
              <a:rPr lang="en-US" strike="sngStrike" dirty="0"/>
            </a:br>
            <a:endParaRPr lang="en-US" strike="sngStrik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A5D1C-86CC-4CA7-87DA-313DA44555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27478" y="1642227"/>
            <a:ext cx="10136221" cy="3375932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dirty="0"/>
              <a:t>Lithium-ion batteries are a potential hazard when damaged.</a:t>
            </a:r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r>
              <a:rPr lang="en-US" dirty="0"/>
              <a:t>How are batteries damaged?</a:t>
            </a:r>
          </a:p>
          <a:p>
            <a:pPr marL="0" lvl="1" indent="0">
              <a:buNone/>
            </a:pPr>
            <a:endParaRPr lang="en-US" dirty="0"/>
          </a:p>
          <a:p>
            <a:pPr lvl="2"/>
            <a:r>
              <a:rPr lang="en-US" sz="2400" dirty="0"/>
              <a:t>Physical damage – dropping, crushing, puncturing</a:t>
            </a:r>
          </a:p>
          <a:p>
            <a:pPr lvl="2"/>
            <a:r>
              <a:rPr lang="en-US" sz="2400" dirty="0"/>
              <a:t>Temperature extremes – flames, heaters, freezing</a:t>
            </a:r>
          </a:p>
          <a:p>
            <a:pPr lvl="2"/>
            <a:r>
              <a:rPr lang="en-US" sz="2400" dirty="0"/>
              <a:t>Improper charging </a:t>
            </a:r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295B7C4-B768-B345-B706-EB947EE70A4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716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1A8E7-B9BE-42EA-9CFB-CDB688685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420038"/>
            <a:ext cx="9213668" cy="846361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2. Potential Hazards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A5D1C-86CC-4CA7-87DA-313DA44555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2960" y="1919500"/>
            <a:ext cx="10136221" cy="3918857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dirty="0"/>
              <a:t>Lithium-ion batteries are a potential hazard if defective.</a:t>
            </a:r>
          </a:p>
          <a:p>
            <a:pPr marL="0" lvl="1" indent="0">
              <a:buNone/>
            </a:pPr>
            <a:endParaRPr lang="en-US" dirty="0"/>
          </a:p>
          <a:p>
            <a:pPr lvl="1"/>
            <a:r>
              <a:rPr lang="en-US" dirty="0"/>
              <a:t>Like any other product, a small number of batteries are defective. </a:t>
            </a:r>
          </a:p>
          <a:p>
            <a:pPr lvl="1"/>
            <a:r>
              <a:rPr lang="en-US" dirty="0"/>
              <a:t>Signs of a defective battery are odor, change in color, giving off too much heat, change in shape, leaking, smoking, hissing.</a:t>
            </a:r>
          </a:p>
          <a:p>
            <a:pPr lvl="1"/>
            <a:r>
              <a:rPr lang="en-US" dirty="0"/>
              <a:t>Purchase devices and batteries from a reputable source, ideally with an appropriate test standard (e.g., UL 2054).</a:t>
            </a:r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295B7C4-B768-B345-B706-EB947EE70A4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1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680" y="636826"/>
            <a:ext cx="9621520" cy="480848"/>
          </a:xfrm>
        </p:spPr>
        <p:txBody>
          <a:bodyPr>
            <a:normAutofit/>
          </a:bodyPr>
          <a:lstStyle/>
          <a:p>
            <a:r>
              <a:rPr lang="en-US" dirty="0"/>
              <a:t>2. Potential Hazards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Fire – very hot, sustained, thermal runaway, may produce toxic gas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Explosion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Damaged or defective batteries can catch fire even when not being charged or in a device</a:t>
            </a:r>
          </a:p>
          <a:p>
            <a:pPr marL="0" indent="0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Video showing what can happen when a lithium battery is punctured  - </a:t>
            </a:r>
            <a:r>
              <a:rPr lang="en-US" dirty="0">
                <a:hlinkClick r:id="rId3"/>
              </a:rPr>
              <a:t>Lithium battery fire</a:t>
            </a:r>
            <a:endParaRPr lang="en-US" dirty="0"/>
          </a:p>
          <a:p>
            <a:pPr marL="0" indent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B7C4-B768-B345-B706-EB947EE70A4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690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41354"/>
            <a:ext cx="9053209" cy="480848"/>
          </a:xfrm>
        </p:spPr>
        <p:txBody>
          <a:bodyPr>
            <a:normAutofit/>
          </a:bodyPr>
          <a:lstStyle/>
          <a:p>
            <a:r>
              <a:rPr lang="en-US" dirty="0"/>
              <a:t>3. Usage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91920"/>
            <a:ext cx="10972800" cy="509953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No federal standards (for example, OSHA) exist for lithium battery usage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Follow manufacturer instructions for using devices and batteries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Put batteries in device correctly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Use correct batteries with devices; do not use a battery in a way for which it is not intended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Keep batteries at room temperature; do not place batteries in direct sunlight, on hot surfaces, or keep them in hot vehicles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Inspect batteries regularly for damage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B7C4-B768-B345-B706-EB947EE70A49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9F2C34-DB49-54CF-008B-2453AD43D6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937" y="3971047"/>
            <a:ext cx="2383743" cy="238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776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6545"/>
            <a:ext cx="9419616" cy="480848"/>
          </a:xfrm>
        </p:spPr>
        <p:txBody>
          <a:bodyPr>
            <a:normAutofit/>
          </a:bodyPr>
          <a:lstStyle/>
          <a:p>
            <a:r>
              <a:rPr lang="en-US" dirty="0"/>
              <a:t>4. Charging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960" y="2010268"/>
            <a:ext cx="10972800" cy="4531675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/>
              <a:t>Fire can start during charging – e-bikes and </a:t>
            </a:r>
          </a:p>
          <a:p>
            <a:pPr marL="0" indent="0"/>
            <a:r>
              <a:rPr lang="en-US"/>
              <a:t>	e-scooters in news recently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Follow manufacturer instructions for charging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Charge batteries with the correct charger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Do not overcharge; remove batteries from charger when fully charged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Do not charge a device under your pillow, on your bed or on a couch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Never charge disposable batteries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Charge and store batteries in a fire-retardant container if possible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Do not parallel charge batteries of varying age and charge status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Allow time for cooling before charging a battery that is still warm from usage and using a battery that is still warm from charging</a:t>
            </a:r>
          </a:p>
          <a:p>
            <a:pPr>
              <a:buFont typeface="Arial" panose="020B0604020202020204" pitchFamily="34" charset="0"/>
              <a:buChar char="•"/>
            </a:pPr>
            <a:endParaRPr lang="en-US"/>
          </a:p>
          <a:p>
            <a:pPr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B7C4-B768-B345-B706-EB947EE70A49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 descr="Four lithium batteries in a charger">
            <a:extLst>
              <a:ext uri="{FF2B5EF4-FFF2-40B4-BE49-F238E27FC236}">
                <a16:creationId xmlns:a16="http://schemas.microsoft.com/office/drawing/2014/main" id="{4BE6067E-C971-5712-F1C3-901B0F9417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460" y="733045"/>
            <a:ext cx="3828620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290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6EF6C-93DB-4A2D-9740-D2D91BCDC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088" y="547873"/>
            <a:ext cx="8229600" cy="480848"/>
          </a:xfrm>
        </p:spPr>
        <p:txBody>
          <a:bodyPr/>
          <a:lstStyle/>
          <a:p>
            <a:r>
              <a:rPr lang="en-US" b="1" dirty="0"/>
              <a:t>4. Charging – Electric Vehicles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F7868-B698-4CF5-BAC7-F042003C8F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6576" y="1658094"/>
            <a:ext cx="11235824" cy="470640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/>
              <a:t>Follow manufacturer guidelines when charging your vehicle.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/>
              <a:t>Use a charging device that is certified by a nationally </a:t>
            </a:r>
          </a:p>
          <a:p>
            <a:pPr marL="0" indent="0">
              <a:spcBef>
                <a:spcPts val="0"/>
              </a:spcBef>
              <a:tabLst>
                <a:tab pos="347663" algn="l"/>
              </a:tabLst>
            </a:pPr>
            <a:r>
              <a:rPr lang="en-US" sz="2000"/>
              <a:t>	recognized testing laboratory.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/>
              <a:t>Plug Level I EV chargers directly into an outlet designed to </a:t>
            </a:r>
          </a:p>
          <a:p>
            <a:pPr marL="0" indent="0">
              <a:spcBef>
                <a:spcPts val="0"/>
              </a:spcBef>
              <a:tabLst>
                <a:tab pos="347663" algn="l"/>
              </a:tabLst>
            </a:pPr>
            <a:r>
              <a:rPr lang="en-US" sz="2000"/>
              <a:t>	handle the amperage of the charging device. Never use a multiplug adapter or extension cord.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/>
              <a:t>Install a ground-fault circuit interrupter (GFCI) with the charging unit. It will turn off the power if a fault is detected and help prevent a fire.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/>
              <a:t>Place all charging device components out of reach of children when not in use.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/>
              <a:t>Maintain the components of your charging station according to the manufacturer’s maintenance guidelines. Signs of excessive wear may indicate a potential shock hazard. Never use an EV charger with obvious signs of damage.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/>
              <a:t>Cover the EV charging station outlet to stop water from entering. Check the manufacturer’s guidelines to make sure it is safe to charge your EV in wet conditions.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63B8D7-FF22-45C1-9082-335C3CDC3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B7C4-B768-B345-B706-EB947EE70A49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 descr="An electric vehicle being charged at a charging station">
            <a:extLst>
              <a:ext uri="{FF2B5EF4-FFF2-40B4-BE49-F238E27FC236}">
                <a16:creationId xmlns:a16="http://schemas.microsoft.com/office/drawing/2014/main" id="{2FB5E9DA-BCB0-767A-EBB7-33684548B0A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399347"/>
            <a:ext cx="3789112" cy="25174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7669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9E524-C826-4A3A-B06B-E97972E27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564" y="471473"/>
            <a:ext cx="8229600" cy="480848"/>
          </a:xfrm>
        </p:spPr>
        <p:txBody>
          <a:bodyPr>
            <a:normAutofit/>
          </a:bodyPr>
          <a:lstStyle/>
          <a:p>
            <a:r>
              <a:rPr lang="en-US" b="1" dirty="0"/>
              <a:t>5. Storage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2B2B26-C6B0-4F41-ADA8-8D9FCBA20E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011" y="1432560"/>
            <a:ext cx="11057389" cy="51822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Store batteries away from anything that can catch fire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Store batteries and devices in dry locations at room temperature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Remove batteries from the device for long-term storage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Keep charged and depleted batteries separate (or keep a log)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If practical, store batteries in a metal storage cabinet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Visually inspect battery storage areas at least weekly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Charge batteries in storage to approximately 50% of capacity at least once every six months to preserve battery life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D5D04B-3060-4C5E-987D-C8CCA6AE8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B7C4-B768-B345-B706-EB947EE70A49}" type="slidenum">
              <a:rPr lang="en-US" smtClean="0"/>
              <a:pPr/>
              <a:t>18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8232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14D19-CCBA-EB20-65FC-E06116375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6545"/>
            <a:ext cx="10972800" cy="480848"/>
          </a:xfrm>
        </p:spPr>
        <p:txBody>
          <a:bodyPr/>
          <a:lstStyle/>
          <a:p>
            <a:r>
              <a:rPr lang="en-US" dirty="0"/>
              <a:t>5. Storage - Airplanes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87860-13C7-BCFB-CDBB-FE99980E2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920" y="3199935"/>
            <a:ext cx="11135360" cy="347408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/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Spare lithium batteries and battery chargers must be carried in carry-on baggage only.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Devices with lithium batteries such as laptops should be carried in carry-on baggage when possible. If in checked baggage, they should be powered off and protected from damage.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7F6AF4-8ACE-FB77-EC1B-438CBF66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B7C4-B768-B345-B706-EB947EE70A49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5" descr="A picture of luggage&#10;&#10;">
            <a:extLst>
              <a:ext uri="{FF2B5EF4-FFF2-40B4-BE49-F238E27FC236}">
                <a16:creationId xmlns:a16="http://schemas.microsoft.com/office/drawing/2014/main" id="{9D7690A2-E57D-0D7A-B944-7629E3FFC7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480" y="366545"/>
            <a:ext cx="4378960" cy="290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079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404CC-53F3-4A6E-8E50-CBC1ACCC5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271" y="1473662"/>
            <a:ext cx="9903900" cy="2901740"/>
          </a:xfrm>
        </p:spPr>
        <p:txBody>
          <a:bodyPr>
            <a:normAutofit/>
          </a:bodyPr>
          <a:lstStyle/>
          <a:p>
            <a:pPr marL="0" indent="0"/>
            <a:r>
              <a:rPr lang="en-US"/>
              <a:t>The Midwest Consortium for Hazardous Waste Worker Training created this program under cooperative agreement number U45 ES 06184 from the National Institute of Environmental Health Sciences (NIEHS).</a:t>
            </a:r>
          </a:p>
          <a:p>
            <a:pPr marL="0" indent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878D34-277C-4433-9757-FD2927B50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B7C4-B768-B345-B706-EB947EE70A49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6" descr="Midwest Consortium for Hazardous Waste Worker Training logo (mwc.umn.edu)">
            <a:extLst>
              <a:ext uri="{FF2B5EF4-FFF2-40B4-BE49-F238E27FC236}">
                <a16:creationId xmlns:a16="http://schemas.microsoft.com/office/drawing/2014/main" id="{F29BBE12-E355-568D-3A98-985B8B08447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598" y="3257125"/>
            <a:ext cx="5008769" cy="290174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6E492F6-7DBA-846B-07BE-7FD4B18DC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54906"/>
            <a:ext cx="8229600" cy="480848"/>
          </a:xfrm>
        </p:spPr>
        <p:txBody>
          <a:bodyPr>
            <a:normAutofit/>
          </a:bodyPr>
          <a:lstStyle/>
          <a:p>
            <a:r>
              <a:rPr lang="en-US"/>
              <a:t>Acknowledgement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37695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627ED-19D6-4601-8205-5AD59CF8F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720" y="700653"/>
            <a:ext cx="8229600" cy="480848"/>
          </a:xfrm>
        </p:spPr>
        <p:txBody>
          <a:bodyPr>
            <a:normAutofit/>
          </a:bodyPr>
          <a:lstStyle/>
          <a:p>
            <a:r>
              <a:rPr lang="en-US" dirty="0"/>
              <a:t>6. Disposal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1EEB5B-C700-4E4C-8525-23D1C3406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B7C4-B768-B345-B706-EB947EE70A49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019" y="1756108"/>
            <a:ext cx="9885958" cy="384238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/>
              <a:t>Do not put lithium batteries or devices containing lithium batteries in the trash or recycling bins - they could become damaged during processing and start a fire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Take them to a battery recycling location (</a:t>
            </a:r>
            <a:r>
              <a:rPr lang="en-US">
                <a:hlinkClick r:id="rId4"/>
              </a:rPr>
              <a:t>Find battery recycle center</a:t>
            </a:r>
            <a:r>
              <a:rPr lang="en-US"/>
              <a:t>) or follow your workplace protocol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Follow manufacturer information for disposal of damaged batteries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Tape battery terminals and/or place each battery in a separate plastic bag; do not make piles of discarded batteries</a:t>
            </a:r>
          </a:p>
          <a:p>
            <a:pPr>
              <a:buFont typeface="Arial" panose="020B0604020202020204" pitchFamily="34" charset="0"/>
              <a:buChar char="•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3562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9561C-2592-17CD-9720-1FAC08983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090" y="366545"/>
            <a:ext cx="10972800" cy="480848"/>
          </a:xfrm>
        </p:spPr>
        <p:txBody>
          <a:bodyPr/>
          <a:lstStyle/>
          <a:p>
            <a:r>
              <a:rPr lang="en-US" dirty="0"/>
              <a:t>6. Disposal for Businesses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0118F-F2CD-1E44-BFB8-55B705DE0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774" y="1400131"/>
            <a:ext cx="10972800" cy="309091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Most used lithium-ion batteries meet the definition of hazardous waste under the Resource Conservation and Recovery Act (RCRA)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Non-household waste generators will likely need to manage disposal under federal “universal waste” regulations in 40 CFR Part 273: 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40 CFR Part 273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This may include requirements for employee training, labeling containers, length of time stored prior to disposal, and shipping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003362-D38F-6C4A-5A5D-BF1299114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B7C4-B768-B345-B706-EB947EE70A49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 descr="Battery shipping label">
            <a:extLst>
              <a:ext uri="{FF2B5EF4-FFF2-40B4-BE49-F238E27FC236}">
                <a16:creationId xmlns:a16="http://schemas.microsoft.com/office/drawing/2014/main" id="{14A3773C-46B4-BB2A-04AD-5EB4BC27E8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882" y="3950601"/>
            <a:ext cx="2017951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5459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FCE17-B3CB-447B-897F-C18B6EE88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9404"/>
            <a:ext cx="8229600" cy="480848"/>
          </a:xfrm>
        </p:spPr>
        <p:txBody>
          <a:bodyPr>
            <a:normAutofit/>
          </a:bodyPr>
          <a:lstStyle/>
          <a:p>
            <a:r>
              <a:rPr lang="en-US" dirty="0"/>
              <a:t>7. Emergency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9273D-0F02-4913-98DD-11B0A2535C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781201"/>
            <a:ext cx="10972800" cy="3769487"/>
          </a:xfrm>
        </p:spPr>
        <p:txBody>
          <a:bodyPr>
            <a:normAutofit/>
          </a:bodyPr>
          <a:lstStyle/>
          <a:p>
            <a:pPr marL="0" indent="0"/>
            <a:r>
              <a:rPr lang="en-US"/>
              <a:t>If you notice an odor, change in color, giving off too much heat, change in shape, leaking, hissing….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Stop using the battery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If you can do so safely…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/>
              <a:t>Disconnect the battery and/or remove it from the device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/>
              <a:t>Move battery away from other flammable items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/>
              <a:t>Store battery in sand, dirt or kitty litter</a:t>
            </a:r>
          </a:p>
          <a:p>
            <a:pPr marL="677863" lvl="1" indent="-457200">
              <a:buFont typeface="Arial" panose="020B0604020202020204" pitchFamily="34" charset="0"/>
              <a:buChar char="•"/>
            </a:pPr>
            <a:endParaRPr lang="en-US"/>
          </a:p>
          <a:p>
            <a:pPr marL="0" indent="0"/>
            <a:endParaRPr lang="en-US"/>
          </a:p>
          <a:p>
            <a:pPr marL="0" indent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295B7C4-B768-B345-B706-EB947EE70A4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7003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C4187-F02C-4568-9A76-017961629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654906"/>
            <a:ext cx="8229600" cy="480848"/>
          </a:xfrm>
        </p:spPr>
        <p:txBody>
          <a:bodyPr>
            <a:normAutofit/>
          </a:bodyPr>
          <a:lstStyle/>
          <a:p>
            <a:r>
              <a:rPr lang="en-US" dirty="0"/>
              <a:t>7. Emergency Actions:  Fires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E7C3D-2C96-433F-B3A6-0E5962D03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63041"/>
            <a:ext cx="10566400" cy="35559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har char="•"/>
            </a:pPr>
            <a:r>
              <a:rPr lang="en-US" dirty="0"/>
              <a:t>Call 911 if you need assistance </a:t>
            </a:r>
          </a:p>
          <a:p>
            <a:pPr>
              <a:buChar char="•"/>
            </a:pPr>
            <a:r>
              <a:rPr lang="en-US" dirty="0"/>
              <a:t>Follow manufacturer’s guidance on how to extinguish small battery fires, which could include using:</a:t>
            </a:r>
          </a:p>
          <a:p>
            <a:pPr marL="0" indent="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1" indent="-342900">
              <a:buFont typeface="Wingdings" panose="020B0604020202020204" pitchFamily="34" charset="0"/>
              <a:buChar char="Ø"/>
            </a:pPr>
            <a:r>
              <a:rPr lang="en-US" dirty="0"/>
              <a:t>Class ABC dry chemical extinguisher</a:t>
            </a:r>
          </a:p>
          <a:p>
            <a:pPr marL="1257300" lvl="1" indent="-342900">
              <a:buFont typeface="Wingdings" panose="020B0604020202020204" pitchFamily="34" charset="0"/>
              <a:buChar char="Ø"/>
            </a:pPr>
            <a:r>
              <a:rPr lang="en-US" dirty="0"/>
              <a:t>Class BC CO</a:t>
            </a:r>
            <a:r>
              <a:rPr lang="en-US" sz="1800" dirty="0"/>
              <a:t>2</a:t>
            </a:r>
            <a:r>
              <a:rPr lang="en-US" dirty="0"/>
              <a:t> fire extinguisher</a:t>
            </a:r>
          </a:p>
          <a:p>
            <a:pPr marL="1257300" lvl="1" indent="-342900">
              <a:buFont typeface="Wingdings" panose="020B0604020202020204" pitchFamily="34" charset="0"/>
              <a:buChar char="Ø"/>
            </a:pPr>
            <a:r>
              <a:rPr lang="en-US" dirty="0"/>
              <a:t>Sand, dirt, or kitty litter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E98261-41F8-4F2F-B2F8-32E56B7B1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B7C4-B768-B345-B706-EB947EE70A4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129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CB93F-2BFC-1D16-AC6A-FEBF2F877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40613"/>
            <a:ext cx="10972800" cy="480848"/>
          </a:xfrm>
        </p:spPr>
        <p:txBody>
          <a:bodyPr/>
          <a:lstStyle/>
          <a:p>
            <a:r>
              <a:rPr lang="en-US" b="1" dirty="0"/>
              <a:t>7. Emergency Actions: Emergency Response Guidebook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BACD1-AF59-B2C8-F09C-EBE4D9289E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91939"/>
            <a:ext cx="5181600" cy="41709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US Department of Transportation Emergency Response Guidebook offers guidance on lithium-ion battery emergencies.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8E6B1-4623-7514-1562-79E08EC1F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0FE9F-9CC7-4AFE-911E-FB524A0F7C3A}" type="slidenum">
              <a:rPr lang="en-US" smtClean="0"/>
              <a:t>24</a:t>
            </a:fld>
            <a:endParaRPr lang="en-US"/>
          </a:p>
        </p:txBody>
      </p:sp>
      <p:pic>
        <p:nvPicPr>
          <p:cNvPr id="3074" name="Picture 2" descr="2020 Emergency Response Guidebook (ERG) ">
            <a:extLst>
              <a:ext uri="{FF2B5EF4-FFF2-40B4-BE49-F238E27FC236}">
                <a16:creationId xmlns:a16="http://schemas.microsoft.com/office/drawing/2014/main" id="{62003B22-A603-6464-5AEC-D1CFA4DED43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000" y="1069879"/>
            <a:ext cx="4795424" cy="479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1953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217D0-8A1C-D032-1D22-5BE5ECDD2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09" y="305357"/>
            <a:ext cx="10972800" cy="480848"/>
          </a:xfrm>
        </p:spPr>
        <p:txBody>
          <a:bodyPr/>
          <a:lstStyle/>
          <a:p>
            <a:r>
              <a:rPr lang="en-US" dirty="0"/>
              <a:t>ERG 2020 – Guide 147 – Lithium-Ion Batteries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278727-12B2-FA1B-00CB-BC8BBE09F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B7C4-B768-B345-B706-EB947EE70A49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5" name="Picture 14" descr="Emergency Response Guidebook Guide 147 Lithium Ion Batteries listed as potential fire or explosion and health hazards, advice to call 9-1-1, and guidance for emergency responders">
            <a:extLst>
              <a:ext uri="{FF2B5EF4-FFF2-40B4-BE49-F238E27FC236}">
                <a16:creationId xmlns:a16="http://schemas.microsoft.com/office/drawing/2014/main" id="{2437C015-DA1E-996F-6295-8349E7B0CC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60" y="1103244"/>
            <a:ext cx="5517744" cy="5189432"/>
          </a:xfrm>
          <a:prstGeom prst="rect">
            <a:avLst/>
          </a:prstGeom>
        </p:spPr>
      </p:pic>
      <p:pic>
        <p:nvPicPr>
          <p:cNvPr id="17" name="Picture 16" descr="Emergency Response Guidebook Guide 147 Lithium ion batteries showing guidance for emergency responders to extinguish fires and provide first aid">
            <a:extLst>
              <a:ext uri="{FF2B5EF4-FFF2-40B4-BE49-F238E27FC236}">
                <a16:creationId xmlns:a16="http://schemas.microsoft.com/office/drawing/2014/main" id="{59D070E6-6142-9015-F123-692DE00E9C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540" y="1103244"/>
            <a:ext cx="5525100" cy="459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8938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BCA30A-2A89-4DB8-A2C2-586FFFB8E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B7C4-B768-B345-B706-EB947EE70A49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09600" y="522003"/>
            <a:ext cx="10972800" cy="480848"/>
          </a:xfrm>
        </p:spPr>
        <p:txBody>
          <a:bodyPr/>
          <a:lstStyle/>
          <a:p>
            <a:r>
              <a:rPr lang="en-US"/>
              <a:t>Resources</a:t>
            </a:r>
          </a:p>
        </p:txBody>
      </p:sp>
      <p:sp>
        <p:nvSpPr>
          <p:cNvPr id="6" name="Rectangle 5"/>
          <p:cNvSpPr/>
          <p:nvPr/>
        </p:nvSpPr>
        <p:spPr>
          <a:xfrm>
            <a:off x="705678" y="1428649"/>
            <a:ext cx="11293948" cy="4036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OSHA - 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https://www.osha.gov/sites/default/files/publications/shib011819.pdf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NFPA - </a:t>
            </a:r>
            <a:r>
              <a:rPr lang="en-US" sz="2000" b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https://www.nfpa.org/-/media/Files/Public-Education/Resources/Safety-tip-sheets/LithiumIonBatterySafety.ashx</a:t>
            </a:r>
            <a:endParaRPr lang="en-US" sz="2000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0">
                <a:latin typeface="Arial" panose="020B0604020202020204" pitchFamily="34" charset="0"/>
                <a:cs typeface="Arial" panose="020B0604020202020204" pitchFamily="34" charset="0"/>
              </a:rPr>
              <a:t>FAA - 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https://www.faa.gov/hazmat/packsafe/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EPA - 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https://www.epa.gov/recycle/used-lithium-ion-batteries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FEMA - 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https://www.usfa.fema.gov/downloads/pdf/publications/electric-vehicle-safety-handout.pdf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University of Washington - 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https://www.ehs.washington.edu/system/files/resources/lithium-battery-safety.pdf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en-US" sz="20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19144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5063" y="1766235"/>
            <a:ext cx="10408737" cy="3064183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Lithium batteries are widely used at work and home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Damaged or defective lithium batteries are a fire and/or explosion risk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Lithium batteries should be properly used, charged, stored, charged, and disposed of properly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In case of lithium battery malfunction, try to remove the battery and move it away from flammable items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B7C4-B768-B345-B706-EB947EE70A49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CACCC9C4-2301-CF95-CE0C-AD7512BDD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22003"/>
            <a:ext cx="10972800" cy="480848"/>
          </a:xfrm>
        </p:spPr>
        <p:txBody>
          <a:bodyPr>
            <a:normAutofit fontScale="90000"/>
          </a:bodyPr>
          <a:lstStyle/>
          <a:p>
            <a:r>
              <a:rPr lang="en-US" dirty="0"/>
              <a:t>Summary</a:t>
            </a:r>
            <a:br>
              <a:rPr lang="en-US" strike="sngStrike" dirty="0"/>
            </a:br>
            <a:endParaRPr lang="en-US" strike="sngStrike" dirty="0"/>
          </a:p>
        </p:txBody>
      </p:sp>
    </p:spTree>
    <p:extLst>
      <p:ext uri="{BB962C8B-B14F-4D97-AF65-F5344CB8AC3E}">
        <p14:creationId xmlns:p14="http://schemas.microsoft.com/office/powerpoint/2010/main" val="29066069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8150"/>
            <a:ext cx="8229600" cy="480848"/>
          </a:xfrm>
        </p:spPr>
        <p:txBody>
          <a:bodyPr>
            <a:normAutofit/>
          </a:bodyPr>
          <a:lstStyle/>
          <a:p>
            <a:r>
              <a:rPr lang="en-US"/>
              <a:t>Exercise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374" y="1287190"/>
            <a:ext cx="10720022" cy="4836076"/>
          </a:xfrm>
        </p:spPr>
        <p:txBody>
          <a:bodyPr>
            <a:normAutofit/>
          </a:bodyPr>
          <a:lstStyle/>
          <a:p>
            <a:r>
              <a:rPr lang="en-US" dirty="0"/>
              <a:t>In your small group discuss:</a:t>
            </a:r>
          </a:p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Where do you use lithium batteries at work? At home?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How can you more safely handle lithium batteries? Discuss usage, storage, charging, and disposal.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Does your workplace have a standard operating procedure (SOP) for lithium batteries? If not, how would you go about developing one?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134547-E5A9-4400-80CD-6224CC146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B7C4-B768-B345-B706-EB947EE70A4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6904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8150"/>
            <a:ext cx="8229600" cy="480848"/>
          </a:xfrm>
        </p:spPr>
        <p:txBody>
          <a:bodyPr>
            <a:normAutofit/>
          </a:bodyPr>
          <a:lstStyle/>
          <a:p>
            <a:r>
              <a:rPr lang="en-US"/>
              <a:t>Exercise #2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536" y="1308322"/>
            <a:ext cx="10716859" cy="4836076"/>
          </a:xfrm>
        </p:spPr>
        <p:txBody>
          <a:bodyPr>
            <a:normAutofit/>
          </a:bodyPr>
          <a:lstStyle/>
          <a:p>
            <a:r>
              <a:rPr lang="en-US" dirty="0"/>
              <a:t>In your small group discuss the following scenarios:</a:t>
            </a:r>
          </a:p>
          <a:p>
            <a:endParaRPr lang="en-US" dirty="0"/>
          </a:p>
          <a:p>
            <a:r>
              <a:rPr lang="en-US" dirty="0"/>
              <a:t>Scenario 1: You’ve accidentally punctured the battery on your cordless drill. What should you do?</a:t>
            </a:r>
          </a:p>
          <a:p>
            <a:r>
              <a:rPr lang="en-US" dirty="0"/>
              <a:t>Scenario 2: You left your laptop on a heater, and you now notice smoke coming out of it. What should you do?</a:t>
            </a:r>
          </a:p>
          <a:p>
            <a:r>
              <a:rPr lang="en-US" dirty="0"/>
              <a:t>Scenario 3: You are charging several lithium batteries when you notice they are on fire. What should you do?</a:t>
            </a:r>
          </a:p>
          <a:p>
            <a:r>
              <a:rPr lang="en-US" dirty="0"/>
              <a:t>Scenario 4: You are in an accident involving several cars. One of them, a hybrid, is on fire. What should you do?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134547-E5A9-4400-80CD-6224CC146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B7C4-B768-B345-B706-EB947EE70A4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538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87873-82D7-4E36-9B55-188A7E8D7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dirty="0"/>
              <a:t>After completing this course, you will better be able to:</a:t>
            </a:r>
          </a:p>
          <a:p>
            <a:pPr marL="0" indent="0"/>
            <a:endParaRPr lang="en-US" dirty="0"/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</a:pPr>
            <a:r>
              <a:rPr lang="en-US" dirty="0"/>
              <a:t>Identify devices that use lithium batteries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</a:pPr>
            <a:r>
              <a:rPr lang="en-US" dirty="0"/>
              <a:t>Describe potential risks of lithium batteries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</a:pPr>
            <a:r>
              <a:rPr lang="en-US" dirty="0"/>
              <a:t>Identify safe practices for lithium batteries, including use, charging, storage, and disposal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</a:pPr>
            <a:r>
              <a:rPr lang="en-US" dirty="0"/>
              <a:t>Identify action steps in case of a lithium battery emergency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C6EBD5-A9B1-4397-9347-D267DB184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54906"/>
            <a:ext cx="8229600" cy="480848"/>
          </a:xfrm>
        </p:spPr>
        <p:txBody>
          <a:bodyPr>
            <a:normAutofit/>
          </a:bodyPr>
          <a:lstStyle/>
          <a:p>
            <a:r>
              <a:rPr lang="en-US"/>
              <a:t>Course Objectives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538F66-FA75-4013-9334-10FFDAD5D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B7C4-B768-B345-B706-EB947EE70A49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 descr="Cartoon of a target with an arrow in the bullsey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479" y="998155"/>
            <a:ext cx="810838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3330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7EEFE-BFCA-8B9C-F105-E64E6E7B1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1325"/>
            <a:ext cx="10972800" cy="480848"/>
          </a:xfrm>
        </p:spPr>
        <p:txBody>
          <a:bodyPr/>
          <a:lstStyle/>
          <a:p>
            <a:r>
              <a:rPr lang="en-US" dirty="0"/>
              <a:t>Exercise #3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967E52-44CA-085F-C84E-BC6264F93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B7C4-B768-B345-B706-EB947EE70A49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ACE4DD-61C1-F337-FCF7-190C2D34497A}"/>
              </a:ext>
            </a:extLst>
          </p:cNvPr>
          <p:cNvSpPr txBox="1"/>
          <p:nvPr/>
        </p:nvSpPr>
        <p:spPr>
          <a:xfrm>
            <a:off x="760491" y="1439501"/>
            <a:ext cx="1049296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your small group, use the DOT ERG (Guide 147) for the following scenario.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At your workplace, lithium-ion batteries are stored/re-charged along the wall in a large room. The room contains some machinery and various chemicals. Several people are typically at work in the room. You notice a small fire coming from the batteries.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should be your immediate action steps? What is the evacuation distance? What PPE should be worn?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072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9EA42-A1CA-4BE0-AA63-A819AE00A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713" y="1377443"/>
            <a:ext cx="7697972" cy="47549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Types and Uses of Lithium Batteries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Potential Hazards</a:t>
            </a:r>
          </a:p>
          <a:p>
            <a:pPr marL="514350" indent="-514350">
              <a:buFont typeface="Arial"/>
              <a:buAutoNum type="arabicPeriod"/>
            </a:pPr>
            <a:r>
              <a:rPr lang="en-US" sz="3200" dirty="0"/>
              <a:t>Usage </a:t>
            </a:r>
          </a:p>
          <a:p>
            <a:pPr marL="514350" indent="-514350">
              <a:buFont typeface="Arial"/>
              <a:buAutoNum type="arabicPeriod"/>
            </a:pPr>
            <a:r>
              <a:rPr lang="en-US" sz="3200" dirty="0"/>
              <a:t>Charging</a:t>
            </a:r>
          </a:p>
          <a:p>
            <a:pPr marL="514350" indent="-514350">
              <a:buAutoNum type="arabicPeriod"/>
            </a:pPr>
            <a:r>
              <a:rPr lang="en-US" sz="3200" dirty="0"/>
              <a:t>Storage</a:t>
            </a:r>
          </a:p>
          <a:p>
            <a:pPr marL="514350" indent="-514350">
              <a:buAutoNum type="arabicPeriod"/>
            </a:pPr>
            <a:r>
              <a:rPr lang="en-US" sz="3200" dirty="0"/>
              <a:t>Disposal</a:t>
            </a:r>
          </a:p>
          <a:p>
            <a:pPr marL="514350" indent="-514350">
              <a:buAutoNum type="arabicPeriod"/>
            </a:pPr>
            <a:r>
              <a:rPr lang="en-US" sz="3200" dirty="0"/>
              <a:t>Emergency Actions</a:t>
            </a:r>
          </a:p>
          <a:p>
            <a:pPr marL="514350" indent="-514350">
              <a:buAutoNum type="arabicPeriod"/>
            </a:pPr>
            <a:r>
              <a:rPr lang="en-US" sz="3200" dirty="0"/>
              <a:t>Exercises</a:t>
            </a:r>
          </a:p>
          <a:p>
            <a:pPr marL="514350" indent="-514350">
              <a:buAutoNum type="arabicPeriod"/>
            </a:pPr>
            <a:endParaRPr lang="en-US" sz="3200" dirty="0"/>
          </a:p>
          <a:p>
            <a:pPr marL="514350" indent="-514350">
              <a:buAutoNum type="arabicPeriod"/>
            </a:pPr>
            <a:endParaRPr lang="en-US" sz="3200" dirty="0"/>
          </a:p>
          <a:p>
            <a:pPr marL="514350" indent="-514350">
              <a:buAutoNum type="arabicPeriod"/>
            </a:pPr>
            <a:endParaRPr lang="en-US" sz="3200" dirty="0"/>
          </a:p>
          <a:p>
            <a:pPr marL="461645" indent="-461645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997C3D-B8FD-4256-91CF-06EA1A9D0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B7C4-B768-B345-B706-EB947EE70A4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966C980-BB84-1477-FD9B-690BC3113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54906"/>
            <a:ext cx="8229600" cy="480848"/>
          </a:xfrm>
        </p:spPr>
        <p:txBody>
          <a:bodyPr>
            <a:normAutofit/>
          </a:bodyPr>
          <a:lstStyle/>
          <a:p>
            <a:r>
              <a:rPr lang="en-US"/>
              <a:t>Agenda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7978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26044"/>
            <a:ext cx="10972800" cy="480848"/>
          </a:xfrm>
        </p:spPr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1. Types and Uses</a:t>
            </a:r>
            <a:endParaRPr lang="en-US" strike="sngStrike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294" y="2743200"/>
            <a:ext cx="10683742" cy="24066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/>
            <a:r>
              <a:rPr lang="en-US" dirty="0"/>
              <a:t>Lithium batteries…</a:t>
            </a:r>
          </a:p>
          <a:p>
            <a:pPr marL="0" indent="0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Are commonly used in many workplace and consumer products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Store a large amount of energy in a very small space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Are safe when handled correctly and are free from damage or defect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B7C4-B768-B345-B706-EB947EE70A49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 descr="Photo of lithium ion batteries">
            <a:extLst>
              <a:ext uri="{FF2B5EF4-FFF2-40B4-BE49-F238E27FC236}">
                <a16:creationId xmlns:a16="http://schemas.microsoft.com/office/drawing/2014/main" id="{074BA9DE-0CA1-793D-6647-A9ED7B14D0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284" y="526044"/>
            <a:ext cx="3152828" cy="236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968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52436"/>
            <a:ext cx="10972800" cy="480848"/>
          </a:xfrm>
        </p:spPr>
        <p:txBody>
          <a:bodyPr/>
          <a:lstStyle/>
          <a:p>
            <a:r>
              <a:rPr lang="en-US"/>
              <a:t>Lithium batteries in the news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129" y="2502688"/>
            <a:ext cx="10683742" cy="3901439"/>
          </a:xfrm>
        </p:spPr>
        <p:txBody>
          <a:bodyPr>
            <a:normAutofit/>
          </a:bodyPr>
          <a:lstStyle/>
          <a:p>
            <a:pPr marL="0" indent="0"/>
            <a:r>
              <a:rPr lang="en-US"/>
              <a:t>Recent fires</a:t>
            </a:r>
          </a:p>
          <a:p>
            <a:pPr marL="0" indent="0"/>
            <a:endParaRPr lang="en-US"/>
          </a:p>
          <a:p>
            <a:pPr marL="0" indent="0"/>
            <a:r>
              <a:rPr lang="en-US"/>
              <a:t>E-scooter - </a:t>
            </a:r>
            <a:r>
              <a:rPr lang="en-US">
                <a:hlinkClick r:id="rId3"/>
              </a:rPr>
              <a:t>Manhattan apartment fire</a:t>
            </a:r>
            <a:endParaRPr lang="en-US"/>
          </a:p>
          <a:p>
            <a:pPr marL="0" indent="0"/>
            <a:endParaRPr lang="en-US"/>
          </a:p>
          <a:p>
            <a:pPr marL="0" indent="0"/>
            <a:r>
              <a:rPr lang="en-US"/>
              <a:t>Electric wheelchair - </a:t>
            </a:r>
            <a:r>
              <a:rPr lang="en-US">
                <a:hlinkClick r:id="rId4"/>
              </a:rPr>
              <a:t>Detroit apartment fire</a:t>
            </a:r>
            <a:endParaRPr lang="en-US"/>
          </a:p>
          <a:p>
            <a:pPr marL="0" indent="0"/>
            <a:endParaRPr lang="en-US"/>
          </a:p>
          <a:p>
            <a:pPr marL="0" indent="0"/>
            <a:endParaRPr lang="en-US"/>
          </a:p>
          <a:p>
            <a:pPr marL="0" indent="0"/>
            <a:endParaRPr lang="en-US"/>
          </a:p>
          <a:p>
            <a:pPr marL="0" indent="0"/>
            <a:endParaRPr lang="en-US"/>
          </a:p>
          <a:p>
            <a:pPr>
              <a:buFont typeface="Arial" panose="020B0604020202020204" pitchFamily="34" charset="0"/>
              <a:buChar char="•"/>
            </a:pPr>
            <a:endParaRPr lang="en-US"/>
          </a:p>
          <a:p>
            <a:pPr marL="0" indent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B7C4-B768-B345-B706-EB947EE70A49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 descr="Photo of a lithium ion battery and battery charger">
            <a:extLst>
              <a:ext uri="{FF2B5EF4-FFF2-40B4-BE49-F238E27FC236}">
                <a16:creationId xmlns:a16="http://schemas.microsoft.com/office/drawing/2014/main" id="{EAD393C5-82E1-4B8A-4171-536CCEFC73E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600" y="805775"/>
            <a:ext cx="4491967" cy="300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919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B833A-F154-F531-EEFD-9B66DD359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282" y="368480"/>
            <a:ext cx="10972800" cy="480848"/>
          </a:xfrm>
        </p:spPr>
        <p:txBody>
          <a:bodyPr/>
          <a:lstStyle/>
          <a:p>
            <a:r>
              <a:rPr lang="en-US" dirty="0"/>
              <a:t>1. Types and Uses</a:t>
            </a:r>
            <a:endParaRPr lang="en-US" strike="sngStrik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4A67B-72F5-3B40-C0EE-C5B10D0C5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424" y="1260932"/>
            <a:ext cx="10972800" cy="24962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,Sans-Serif"/>
              <a:buChar char="•"/>
            </a:pPr>
            <a:endParaRPr lang="en-US"/>
          </a:p>
          <a:p>
            <a:pPr marL="285750" indent="-285750">
              <a:buFont typeface="Arial,Sans-Serif"/>
              <a:buChar char="•"/>
            </a:pPr>
            <a:r>
              <a:rPr lang="en-US" u="sng"/>
              <a:t>Lithium-metal</a:t>
            </a:r>
            <a:r>
              <a:rPr lang="en-US"/>
              <a:t> batteries are usually not rechargeable and are found in watches, car key fobs, and remote controls</a:t>
            </a:r>
          </a:p>
          <a:p>
            <a:pPr marL="285750" indent="-285750">
              <a:buFont typeface="Arial,Sans-Serif"/>
              <a:buChar char="•"/>
            </a:pPr>
            <a:r>
              <a:rPr lang="en-US"/>
              <a:t>They are usually shaped like a button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802602-11D8-CE2E-2C7F-187E2A694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B7C4-B768-B345-B706-EB947EE70A49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5" descr="Button shaped lithium battery">
            <a:extLst>
              <a:ext uri="{FF2B5EF4-FFF2-40B4-BE49-F238E27FC236}">
                <a16:creationId xmlns:a16="http://schemas.microsoft.com/office/drawing/2014/main" id="{D074DE91-C16D-C95B-BE9C-27CC735C65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247" y="3879476"/>
            <a:ext cx="2743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404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FB563-09F4-5078-481F-2214BB77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65411"/>
            <a:ext cx="10972800" cy="480848"/>
          </a:xfrm>
        </p:spPr>
        <p:txBody>
          <a:bodyPr>
            <a:normAutofit/>
          </a:bodyPr>
          <a:lstStyle/>
          <a:p>
            <a:r>
              <a:rPr lang="en-US" dirty="0"/>
              <a:t>1. Types and Uses:  Designs</a:t>
            </a:r>
            <a:endParaRPr lang="en-US" strike="sngStrik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AAA394-8309-2FF3-B644-D2561810E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B7C4-B768-B345-B706-EB947EE70A49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7" descr="Prismatic lithium-ion battery">
            <a:extLst>
              <a:ext uri="{FF2B5EF4-FFF2-40B4-BE49-F238E27FC236}">
                <a16:creationId xmlns:a16="http://schemas.microsoft.com/office/drawing/2014/main" id="{91D76886-E621-5108-AD8A-F2CB0C2FFB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946" y="644741"/>
            <a:ext cx="3558230" cy="23721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F0A4CF-4821-21D6-3948-F217E53A0485}"/>
              </a:ext>
            </a:extLst>
          </p:cNvPr>
          <p:cNvSpPr txBox="1"/>
          <p:nvPr/>
        </p:nvSpPr>
        <p:spPr>
          <a:xfrm>
            <a:off x="609600" y="1111594"/>
            <a:ext cx="6709544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u="sng" dirty="0">
                <a:latin typeface="Arial"/>
                <a:cs typeface="Arial"/>
              </a:rPr>
              <a:t>Lithium-ion</a:t>
            </a:r>
            <a:r>
              <a:rPr lang="en-US" sz="2400" dirty="0">
                <a:latin typeface="Arial"/>
                <a:cs typeface="Arial"/>
              </a:rPr>
              <a:t> batteries are usually rechargeable and are used in devices such as cell phones, laptops, and cordless tools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Their shape can be:</a:t>
            </a:r>
          </a:p>
        </p:txBody>
      </p:sp>
      <p:pic>
        <p:nvPicPr>
          <p:cNvPr id="5" name="Picture 4" descr="Cylindrical lithium-ion battery">
            <a:extLst>
              <a:ext uri="{FF2B5EF4-FFF2-40B4-BE49-F238E27FC236}">
                <a16:creationId xmlns:a16="http://schemas.microsoft.com/office/drawing/2014/main" id="{0A6AC10A-0817-CDFD-A46C-782F9E5541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400" y="3584143"/>
            <a:ext cx="3558230" cy="2100268"/>
          </a:xfrm>
          <a:prstGeom prst="rect">
            <a:avLst/>
          </a:prstGeom>
        </p:spPr>
      </p:pic>
      <p:pic>
        <p:nvPicPr>
          <p:cNvPr id="13" name="Picture 12" descr="Pouch lithium-ion battery">
            <a:extLst>
              <a:ext uri="{FF2B5EF4-FFF2-40B4-BE49-F238E27FC236}">
                <a16:creationId xmlns:a16="http://schemas.microsoft.com/office/drawing/2014/main" id="{9E4A9A6F-A324-FE38-4E9F-35052351873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70" y="3584144"/>
            <a:ext cx="3150402" cy="210026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B086EC6-6F35-8529-0D53-573E3A5E7E6A}"/>
              </a:ext>
            </a:extLst>
          </p:cNvPr>
          <p:cNvSpPr txBox="1"/>
          <p:nvPr/>
        </p:nvSpPr>
        <p:spPr>
          <a:xfrm>
            <a:off x="5111496" y="5854955"/>
            <a:ext cx="24262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Cylindrical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DCFFD3-1329-1836-6DB3-E3103795A96D}"/>
              </a:ext>
            </a:extLst>
          </p:cNvPr>
          <p:cNvSpPr txBox="1"/>
          <p:nvPr/>
        </p:nvSpPr>
        <p:spPr>
          <a:xfrm>
            <a:off x="1305401" y="5854954"/>
            <a:ext cx="15083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Pouch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56F721-4B4E-7D2D-B540-12F78F86DD5B}"/>
              </a:ext>
            </a:extLst>
          </p:cNvPr>
          <p:cNvSpPr txBox="1"/>
          <p:nvPr/>
        </p:nvSpPr>
        <p:spPr>
          <a:xfrm>
            <a:off x="8439150" y="3128924"/>
            <a:ext cx="20459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Prismatic</a:t>
            </a:r>
          </a:p>
        </p:txBody>
      </p:sp>
    </p:spTree>
    <p:extLst>
      <p:ext uri="{BB962C8B-B14F-4D97-AF65-F5344CB8AC3E}">
        <p14:creationId xmlns:p14="http://schemas.microsoft.com/office/powerpoint/2010/main" val="4253157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8605A9-0E79-4754-B0F5-3992B8F37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572254"/>
            <a:ext cx="10395857" cy="480848"/>
          </a:xfrm>
        </p:spPr>
        <p:txBody>
          <a:bodyPr>
            <a:normAutofit/>
          </a:bodyPr>
          <a:lstStyle/>
          <a:p>
            <a:r>
              <a:rPr lang="en-US" dirty="0"/>
              <a:t>1. Types and Uses</a:t>
            </a:r>
            <a:endParaRPr lang="en-US" strike="sngStrik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295B7C4-B768-B345-B706-EB947EE70A49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 descr="flashlight">
            <a:extLst>
              <a:ext uri="{FF2B5EF4-FFF2-40B4-BE49-F238E27FC236}">
                <a16:creationId xmlns:a16="http://schemas.microsoft.com/office/drawing/2014/main" id="{961E1C65-62B0-FA35-762A-D6A04CADC7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84" y="4947920"/>
            <a:ext cx="2862009" cy="1910080"/>
          </a:xfrm>
          <a:prstGeom prst="rect">
            <a:avLst/>
          </a:prstGeom>
        </p:spPr>
      </p:pic>
      <p:pic>
        <p:nvPicPr>
          <p:cNvPr id="7" name="Picture 6" descr="A hand holding a smartphone&#10;&#10;">
            <a:extLst>
              <a:ext uri="{FF2B5EF4-FFF2-40B4-BE49-F238E27FC236}">
                <a16:creationId xmlns:a16="http://schemas.microsoft.com/office/drawing/2014/main" id="{AFB3665D-9B15-36AE-4046-C56EC6B491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999" y="1250143"/>
            <a:ext cx="2395633" cy="2386507"/>
          </a:xfrm>
          <a:prstGeom prst="rect">
            <a:avLst/>
          </a:prstGeom>
        </p:spPr>
      </p:pic>
      <p:pic>
        <p:nvPicPr>
          <p:cNvPr id="9" name="Picture 8" descr="Laptop computer&#10;&#10;">
            <a:extLst>
              <a:ext uri="{FF2B5EF4-FFF2-40B4-BE49-F238E27FC236}">
                <a16:creationId xmlns:a16="http://schemas.microsoft.com/office/drawing/2014/main" id="{75B12A23-E9B3-BCFE-7737-DA2414FF85F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687" y="3445124"/>
            <a:ext cx="3787496" cy="2840622"/>
          </a:xfrm>
          <a:prstGeom prst="rect">
            <a:avLst/>
          </a:prstGeom>
        </p:spPr>
      </p:pic>
      <p:pic>
        <p:nvPicPr>
          <p:cNvPr id="11" name="Picture 10" descr="flashlight">
            <a:extLst>
              <a:ext uri="{FF2B5EF4-FFF2-40B4-BE49-F238E27FC236}">
                <a16:creationId xmlns:a16="http://schemas.microsoft.com/office/drawing/2014/main" id="{4188ECE4-982F-93A4-607B-6B268725222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17" y="4775200"/>
            <a:ext cx="3398860" cy="2082800"/>
          </a:xfrm>
          <a:prstGeom prst="rect">
            <a:avLst/>
          </a:prstGeom>
        </p:spPr>
      </p:pic>
      <p:pic>
        <p:nvPicPr>
          <p:cNvPr id="15" name="Picture 14" descr="cordless drill with a lithium battery">
            <a:extLst>
              <a:ext uri="{FF2B5EF4-FFF2-40B4-BE49-F238E27FC236}">
                <a16:creationId xmlns:a16="http://schemas.microsoft.com/office/drawing/2014/main" id="{C67FF2B1-4911-6729-AB9E-C6F0A67BA01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39" y="1584058"/>
            <a:ext cx="3288266" cy="21945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82EB73-8D08-C363-844D-5C86C6A06CFE}"/>
              </a:ext>
            </a:extLst>
          </p:cNvPr>
          <p:cNvSpPr txBox="1"/>
          <p:nvPr/>
        </p:nvSpPr>
        <p:spPr>
          <a:xfrm>
            <a:off x="5336929" y="1510449"/>
            <a:ext cx="31234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C5203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How are lithium-ion batteries used?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3735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NIEHS PPT Template">
      <a:dk1>
        <a:srgbClr val="000100"/>
      </a:dk1>
      <a:lt1>
        <a:srgbClr val="FFFFFF"/>
      </a:lt1>
      <a:dk2>
        <a:srgbClr val="6C3A77"/>
      </a:dk2>
      <a:lt2>
        <a:srgbClr val="E57200"/>
      </a:lt2>
      <a:accent1>
        <a:srgbClr val="719500"/>
      </a:accent1>
      <a:accent2>
        <a:srgbClr val="20558A"/>
      </a:accent2>
      <a:accent3>
        <a:srgbClr val="20558A"/>
      </a:accent3>
      <a:accent4>
        <a:srgbClr val="C0143C"/>
      </a:accent4>
      <a:accent5>
        <a:srgbClr val="6C3A77"/>
      </a:accent5>
      <a:accent6>
        <a:srgbClr val="616265"/>
      </a:accent6>
      <a:hlink>
        <a:srgbClr val="718C00"/>
      </a:hlink>
      <a:folHlink>
        <a:srgbClr val="5F9BA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MigrationWizId xmlns="cb517ac6-0cf8-476c-ace5-57b12399f792" xsi:nil="true"/>
    <MigrationWizIdPermissions xmlns="cb517ac6-0cf8-476c-ace5-57b12399f792" xsi:nil="true"/>
    <MigrationWizIdPermissionLevels xmlns="cb517ac6-0cf8-476c-ace5-57b12399f792" xsi:nil="true"/>
    <_ip_UnifiedCompliancePolicyProperties xmlns="http://schemas.microsoft.com/sharepoint/v3" xsi:nil="true"/>
    <MigrationWizIdDocumentLibraryPermissions xmlns="cb517ac6-0cf8-476c-ace5-57b12399f792" xsi:nil="true"/>
    <MigrationWizIdSecurityGroups xmlns="cb517ac6-0cf8-476c-ace5-57b12399f792" xsi:nil="true"/>
    <_activity xmlns="cb517ac6-0cf8-476c-ace5-57b12399f79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D625EF7150994BAEE6F47CC5DFA79D" ma:contentTypeVersion="22" ma:contentTypeDescription="Create a new document." ma:contentTypeScope="" ma:versionID="254252a44ce919e37eabbcc6aa715bf7">
  <xsd:schema xmlns:xsd="http://www.w3.org/2001/XMLSchema" xmlns:xs="http://www.w3.org/2001/XMLSchema" xmlns:p="http://schemas.microsoft.com/office/2006/metadata/properties" xmlns:ns1="http://schemas.microsoft.com/sharepoint/v3" xmlns:ns3="cb517ac6-0cf8-476c-ace5-57b12399f792" xmlns:ns4="204e6ed7-acca-4ba0-b817-eccb36e9cfea" targetNamespace="http://schemas.microsoft.com/office/2006/metadata/properties" ma:root="true" ma:fieldsID="7758d903ff793f9639855d77150ffc68" ns1:_="" ns3:_="" ns4:_="">
    <xsd:import namespace="http://schemas.microsoft.com/sharepoint/v3"/>
    <xsd:import namespace="cb517ac6-0cf8-476c-ace5-57b12399f792"/>
    <xsd:import namespace="204e6ed7-acca-4ba0-b817-eccb36e9cfea"/>
    <xsd:element name="properties">
      <xsd:complexType>
        <xsd:sequence>
          <xsd:element name="documentManagement">
            <xsd:complexType>
              <xsd:all>
                <xsd:element ref="ns3:MigrationWizId" minOccurs="0"/>
                <xsd:element ref="ns3:MigrationWizIdPermissions" minOccurs="0"/>
                <xsd:element ref="ns3:MigrationWizIdPermissionLevels" minOccurs="0"/>
                <xsd:element ref="ns3:MigrationWizIdDocumentLibraryPermissions" minOccurs="0"/>
                <xsd:element ref="ns3:MigrationWizIdSecurityGroup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1:_ip_UnifiedCompliancePolicyProperties" minOccurs="0"/>
                <xsd:element ref="ns1:_ip_UnifiedCompliancePolicyUIAction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517ac6-0cf8-476c-ace5-57b12399f792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7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8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9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4e6ed7-acca-4ba0-b817-eccb36e9cfea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472F1F-C14F-480A-A307-06433088D1AC}">
  <ds:schemaRefs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sharepoint/v3"/>
    <ds:schemaRef ds:uri="http://schemas.microsoft.com/office/2006/documentManagement/types"/>
    <ds:schemaRef ds:uri="cb517ac6-0cf8-476c-ace5-57b12399f792"/>
    <ds:schemaRef ds:uri="http://schemas.openxmlformats.org/package/2006/metadata/core-properties"/>
    <ds:schemaRef ds:uri="http://purl.org/dc/elements/1.1/"/>
    <ds:schemaRef ds:uri="204e6ed7-acca-4ba0-b817-eccb36e9cfea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63D1DAE-32F6-4362-871F-675D635A86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E253D4-8951-4C43-B74B-8DD9AB660ED0}">
  <ds:schemaRefs>
    <ds:schemaRef ds:uri="204e6ed7-acca-4ba0-b817-eccb36e9cfea"/>
    <ds:schemaRef ds:uri="cb517ac6-0cf8-476c-ace5-57b12399f79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2049</Words>
  <Application>Microsoft Office PowerPoint</Application>
  <PresentationFormat>Widescreen</PresentationFormat>
  <Paragraphs>248</Paragraphs>
  <Slides>30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Arial,Sans-Serif</vt:lpstr>
      <vt:lpstr>Calibri</vt:lpstr>
      <vt:lpstr>Wingdings</vt:lpstr>
      <vt:lpstr>Office Theme</vt:lpstr>
      <vt:lpstr>Lithium Battery Safety </vt:lpstr>
      <vt:lpstr>Acknowledgement</vt:lpstr>
      <vt:lpstr>Course Objectives</vt:lpstr>
      <vt:lpstr>Agenda</vt:lpstr>
      <vt:lpstr>1. Types and Uses</vt:lpstr>
      <vt:lpstr>Lithium batteries in the news</vt:lpstr>
      <vt:lpstr>1. Types and Uses</vt:lpstr>
      <vt:lpstr>1. Types and Uses:  Designs</vt:lpstr>
      <vt:lpstr>1. Types and Uses</vt:lpstr>
      <vt:lpstr>1. Types and Uses</vt:lpstr>
      <vt:lpstr>1. Types and Uses:  Vehicles</vt:lpstr>
      <vt:lpstr> 2. Potential Hazards  </vt:lpstr>
      <vt:lpstr> 2. Potential Hazards  </vt:lpstr>
      <vt:lpstr>2. Potential Hazards</vt:lpstr>
      <vt:lpstr>3. Usage</vt:lpstr>
      <vt:lpstr>4. Charging</vt:lpstr>
      <vt:lpstr>4. Charging – Electric Vehicles</vt:lpstr>
      <vt:lpstr>5. Storage</vt:lpstr>
      <vt:lpstr>5. Storage - Airplanes</vt:lpstr>
      <vt:lpstr>6. Disposal</vt:lpstr>
      <vt:lpstr>6. Disposal for Businesses</vt:lpstr>
      <vt:lpstr>7. Emergency Actions</vt:lpstr>
      <vt:lpstr>7. Emergency Actions:  Fires</vt:lpstr>
      <vt:lpstr>7. Emergency Actions: Emergency Response Guidebook</vt:lpstr>
      <vt:lpstr>ERG 2020 – Guide 147 – Lithium-Ion Batteries</vt:lpstr>
      <vt:lpstr>Resources</vt:lpstr>
      <vt:lpstr>Summary </vt:lpstr>
      <vt:lpstr>Exercise #1</vt:lpstr>
      <vt:lpstr>Exercise #2 </vt:lpstr>
      <vt:lpstr>Exercise #3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Lithium Battery Safety</dc:title>
  <dc:creator>Tim Hilbert</dc:creator>
  <cp:lastModifiedBy>Hilbert, Timothy (hilbertj)</cp:lastModifiedBy>
  <cp:revision>11</cp:revision>
  <cp:lastPrinted>2023-07-13T12:56:52Z</cp:lastPrinted>
  <dcterms:created xsi:type="dcterms:W3CDTF">2011-12-06T19:57:02Z</dcterms:created>
  <dcterms:modified xsi:type="dcterms:W3CDTF">2023-08-02T09:49:49Z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0x010100D9D625EF7150994BAEE6F47CC5DFA79D</vt:lpwstr>
  </property>
</Properties>
</file>