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85" r:id="rId3"/>
    <p:sldId id="257" r:id="rId4"/>
    <p:sldId id="288" r:id="rId5"/>
    <p:sldId id="296" r:id="rId6"/>
    <p:sldId id="289" r:id="rId7"/>
    <p:sldId id="291" r:id="rId8"/>
    <p:sldId id="295" r:id="rId9"/>
    <p:sldId id="290" r:id="rId10"/>
    <p:sldId id="292" r:id="rId11"/>
    <p:sldId id="293" r:id="rId12"/>
    <p:sldId id="298" r:id="rId13"/>
    <p:sldId id="299" r:id="rId14"/>
    <p:sldId id="297"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varScale="1">
        <p:scale>
          <a:sx n="105" d="100"/>
          <a:sy n="105" d="100"/>
        </p:scale>
        <p:origin x="180" y="96"/>
      </p:cViewPr>
      <p:guideLst/>
    </p:cSldViewPr>
  </p:slideViewPr>
  <p:notesTextViewPr>
    <p:cViewPr>
      <p:scale>
        <a:sx n="3" d="2"/>
        <a:sy n="3" d="2"/>
      </p:scale>
      <p:origin x="0" y="0"/>
    </p:cViewPr>
  </p:notesTextViewPr>
  <p:sorterViewPr>
    <p:cViewPr>
      <p:scale>
        <a:sx n="170" d="100"/>
        <a:sy n="170" d="100"/>
      </p:scale>
      <p:origin x="0" y="-21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CB20A-11FB-4AED-BEEB-D73BAD41DCC0}"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7D894-DCBB-4762-B981-9EBAF5A49ABE}" type="slidenum">
              <a:rPr lang="en-US" smtClean="0"/>
              <a:t>‹#›</a:t>
            </a:fld>
            <a:endParaRPr lang="en-US"/>
          </a:p>
        </p:txBody>
      </p:sp>
    </p:spTree>
    <p:extLst>
      <p:ext uri="{BB962C8B-B14F-4D97-AF65-F5344CB8AC3E}">
        <p14:creationId xmlns:p14="http://schemas.microsoft.com/office/powerpoint/2010/main" val="97412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984AC4-9A0B-4B9F-A416-A4B84BB1B241}"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243881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62CC6A-0049-479D-B334-7B59CC8808A9}"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234744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32A0E3-A78C-4DEA-8453-A6BC7A4FACA6}"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228632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EDFA2-66E6-4E43-BE22-1C229E749C3E}"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187080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19B804-CB42-4C05-90A3-0CEAF96AC502}" type="datetime1">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1315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06D94B-669F-4D11-9B45-ACE718B39CD4}"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96390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496AFC-EB80-4590-B3F1-48A40392201E}" type="datetime1">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318048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A36654-F9FE-49F5-A48C-21E270B1F2B6}" type="datetime1">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146570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5429C-C664-42B1-BAB9-919E796D3D2E}" type="datetime1">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265148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638BC-1889-4610-9F58-600CA8834657}"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64884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A48FB2-2AAC-45DB-B7DC-D7AA51E19E12}" type="datetime1">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243509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A5CD9-BADF-4852-8385-C14651303FFE}" type="datetime1">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E5A32-9A98-4513-A413-28ABA786FA0F}" type="slidenum">
              <a:rPr lang="en-US" smtClean="0"/>
              <a:t>‹#›</a:t>
            </a:fld>
            <a:endParaRPr lang="en-US"/>
          </a:p>
        </p:txBody>
      </p:sp>
    </p:spTree>
    <p:extLst>
      <p:ext uri="{BB962C8B-B14F-4D97-AF65-F5344CB8AC3E}">
        <p14:creationId xmlns:p14="http://schemas.microsoft.com/office/powerpoint/2010/main" val="220211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pa.gov/toxics-release-inventory-tri-program/find-understand-and-use-tr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pa.gov/toxics-release-inventory-tri-program/tri-and-toxic-releases-what-you-can-d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pa.gov/toxics-release-inventory-tri-program/what-toxics-release-invento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epa.gov/toxics-release-inventory-tri-progra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022" y="287382"/>
            <a:ext cx="10389326" cy="1965961"/>
          </a:xfrm>
        </p:spPr>
        <p:txBody>
          <a:bodyPr>
            <a:normAutofit/>
          </a:bodyPr>
          <a:lstStyle/>
          <a:p>
            <a:r>
              <a:rPr lang="en-US" dirty="0"/>
              <a:t>Using the TRI -</a:t>
            </a:r>
            <a:br>
              <a:rPr lang="en-US" dirty="0"/>
            </a:br>
            <a:r>
              <a:rPr lang="en-US" dirty="0"/>
              <a:t>Toxic Release Inventory</a:t>
            </a:r>
          </a:p>
        </p:txBody>
      </p:sp>
      <p:sp>
        <p:nvSpPr>
          <p:cNvPr id="4" name="Rectangle 3"/>
          <p:cNvSpPr/>
          <p:nvPr/>
        </p:nvSpPr>
        <p:spPr>
          <a:xfrm>
            <a:off x="357051" y="5902123"/>
            <a:ext cx="6252755" cy="646331"/>
          </a:xfrm>
          <a:prstGeom prst="rect">
            <a:avLst/>
          </a:prstGeom>
        </p:spPr>
        <p:txBody>
          <a:bodyPr wrap="square">
            <a:spAutoFit/>
          </a:bodyPr>
          <a:lstStyle/>
          <a:p>
            <a:r>
              <a:rPr lang="en-US" dirty="0">
                <a:solidFill>
                  <a:srgbClr val="000000"/>
                </a:solidFill>
                <a:latin typeface="Arial" panose="020B0604020202020204" pitchFamily="34" charset="0"/>
              </a:rPr>
              <a:t>Copyright © 2024 </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Midwest Consortium for Hazardous Waste Worker Training</a:t>
            </a:r>
            <a:endParaRPr lang="en-US" dirty="0"/>
          </a:p>
        </p:txBody>
      </p:sp>
      <p:pic>
        <p:nvPicPr>
          <p:cNvPr id="3" name="Picture 2" descr="Midwest Consortium for Hazardous Waste Worker Training log (mwc.umn.edu)"/>
          <p:cNvPicPr>
            <a:picLocks noChangeAspect="1"/>
          </p:cNvPicPr>
          <p:nvPr/>
        </p:nvPicPr>
        <p:blipFill>
          <a:blip r:embed="rId2"/>
          <a:stretch>
            <a:fillRect/>
          </a:stretch>
        </p:blipFill>
        <p:spPr>
          <a:xfrm>
            <a:off x="6691282" y="3128555"/>
            <a:ext cx="4883872" cy="2943591"/>
          </a:xfrm>
          <a:prstGeom prst="rect">
            <a:avLst/>
          </a:prstGeom>
        </p:spPr>
      </p:pic>
    </p:spTree>
    <p:extLst>
      <p:ext uri="{BB962C8B-B14F-4D97-AF65-F5344CB8AC3E}">
        <p14:creationId xmlns:p14="http://schemas.microsoft.com/office/powerpoint/2010/main" val="200946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shot of trends over time">
            <a:extLst>
              <a:ext uri="{FF2B5EF4-FFF2-40B4-BE49-F238E27FC236}">
                <a16:creationId xmlns:a16="http://schemas.microsoft.com/office/drawing/2014/main" id="{B11DE65C-2E4F-629E-1144-267C4395FFE0}"/>
              </a:ext>
            </a:extLst>
          </p:cNvPr>
          <p:cNvPicPr>
            <a:picLocks noChangeAspect="1"/>
          </p:cNvPicPr>
          <p:nvPr/>
        </p:nvPicPr>
        <p:blipFill>
          <a:blip r:embed="rId2"/>
          <a:stretch>
            <a:fillRect/>
          </a:stretch>
        </p:blipFill>
        <p:spPr>
          <a:xfrm>
            <a:off x="2364452" y="1505811"/>
            <a:ext cx="7463094" cy="5082086"/>
          </a:xfrm>
          <a:prstGeom prst="rect">
            <a:avLst/>
          </a:prstGeom>
        </p:spPr>
      </p:pic>
      <p:sp>
        <p:nvSpPr>
          <p:cNvPr id="2" name="Title 1"/>
          <p:cNvSpPr>
            <a:spLocks noGrp="1"/>
          </p:cNvSpPr>
          <p:nvPr>
            <p:ph type="title"/>
          </p:nvPr>
        </p:nvSpPr>
        <p:spPr>
          <a:xfrm>
            <a:off x="287383" y="365126"/>
            <a:ext cx="10515600" cy="784406"/>
          </a:xfrm>
        </p:spPr>
        <p:txBody>
          <a:bodyPr/>
          <a:lstStyle/>
          <a:p>
            <a:r>
              <a:rPr lang="en-US" dirty="0"/>
              <a:t>Release Trends</a:t>
            </a:r>
          </a:p>
        </p:txBody>
      </p:sp>
      <p:sp>
        <p:nvSpPr>
          <p:cNvPr id="4" name="Slide Number Placeholder 3"/>
          <p:cNvSpPr>
            <a:spLocks noGrp="1"/>
          </p:cNvSpPr>
          <p:nvPr>
            <p:ph type="sldNum" sz="quarter" idx="12"/>
          </p:nvPr>
        </p:nvSpPr>
        <p:spPr/>
        <p:txBody>
          <a:bodyPr/>
          <a:lstStyle/>
          <a:p>
            <a:fld id="{7EBE5A32-9A98-4513-A413-28ABA786FA0F}" type="slidenum">
              <a:rPr lang="en-US" smtClean="0"/>
              <a:t>10</a:t>
            </a:fld>
            <a:endParaRPr lang="en-US"/>
          </a:p>
        </p:txBody>
      </p:sp>
      <p:sp>
        <p:nvSpPr>
          <p:cNvPr id="6" name="Rectangle 5"/>
          <p:cNvSpPr/>
          <p:nvPr/>
        </p:nvSpPr>
        <p:spPr>
          <a:xfrm>
            <a:off x="9859062" y="4515333"/>
            <a:ext cx="2332938" cy="923330"/>
          </a:xfrm>
          <a:prstGeom prst="rect">
            <a:avLst/>
          </a:prstGeom>
        </p:spPr>
        <p:txBody>
          <a:bodyPr wrap="square">
            <a:spAutoFit/>
          </a:bodyPr>
          <a:lstStyle/>
          <a:p>
            <a:r>
              <a:rPr lang="en-US" dirty="0"/>
              <a:t>Click here to get data for specific types of releases.</a:t>
            </a:r>
          </a:p>
        </p:txBody>
      </p:sp>
      <p:cxnSp>
        <p:nvCxnSpPr>
          <p:cNvPr id="8" name="Straight Arrow Connector 7">
            <a:extLst>
              <a:ext uri="{C183D7F6-B498-43B3-948B-1728B52AA6E4}">
                <adec:decorative xmlns:adec="http://schemas.microsoft.com/office/drawing/2017/decorative" val="1"/>
              </a:ext>
            </a:extLst>
          </p:cNvPr>
          <p:cNvCxnSpPr/>
          <p:nvPr/>
        </p:nvCxnSpPr>
        <p:spPr>
          <a:xfrm flipH="1" flipV="1">
            <a:off x="9914710" y="4046854"/>
            <a:ext cx="692330" cy="468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5999" y="640080"/>
            <a:ext cx="3962401" cy="369332"/>
          </a:xfrm>
          <a:prstGeom prst="rect">
            <a:avLst/>
          </a:prstGeom>
          <a:noFill/>
        </p:spPr>
        <p:txBody>
          <a:bodyPr wrap="square" rtlCol="0">
            <a:spAutoFit/>
          </a:bodyPr>
          <a:lstStyle/>
          <a:p>
            <a:r>
              <a:rPr lang="en-US" dirty="0"/>
              <a:t>Are releases increasing or decreasing?</a:t>
            </a:r>
          </a:p>
        </p:txBody>
      </p:sp>
      <p:cxnSp>
        <p:nvCxnSpPr>
          <p:cNvPr id="11" name="Straight Arrow Connector 10">
            <a:extLst>
              <a:ext uri="{C183D7F6-B498-43B3-948B-1728B52AA6E4}">
                <adec:decorative xmlns:adec="http://schemas.microsoft.com/office/drawing/2017/decorative" val="1"/>
              </a:ext>
            </a:extLst>
          </p:cNvPr>
          <p:cNvCxnSpPr/>
          <p:nvPr/>
        </p:nvCxnSpPr>
        <p:spPr>
          <a:xfrm flipH="1">
            <a:off x="7027817" y="1149532"/>
            <a:ext cx="509452" cy="2743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7383" y="2605403"/>
            <a:ext cx="1783080" cy="646331"/>
          </a:xfrm>
          <a:prstGeom prst="rect">
            <a:avLst/>
          </a:prstGeom>
          <a:noFill/>
        </p:spPr>
        <p:txBody>
          <a:bodyPr wrap="square" rtlCol="0">
            <a:spAutoFit/>
          </a:bodyPr>
          <a:lstStyle/>
          <a:p>
            <a:r>
              <a:rPr lang="en-US" dirty="0"/>
              <a:t>Select Chemicals next</a:t>
            </a:r>
          </a:p>
        </p:txBody>
      </p:sp>
      <p:cxnSp>
        <p:nvCxnSpPr>
          <p:cNvPr id="14" name="Straight Arrow Connector 13">
            <a:extLst>
              <a:ext uri="{C183D7F6-B498-43B3-948B-1728B52AA6E4}">
                <adec:decorative xmlns:adec="http://schemas.microsoft.com/office/drawing/2017/decorative" val="1"/>
              </a:ext>
            </a:extLst>
          </p:cNvPr>
          <p:cNvCxnSpPr/>
          <p:nvPr/>
        </p:nvCxnSpPr>
        <p:spPr>
          <a:xfrm>
            <a:off x="1064621" y="3251734"/>
            <a:ext cx="1212667" cy="450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93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Potential Health Effects of Chemicals">
            <a:extLst>
              <a:ext uri="{FF2B5EF4-FFF2-40B4-BE49-F238E27FC236}">
                <a16:creationId xmlns:a16="http://schemas.microsoft.com/office/drawing/2014/main" id="{CE6A0C10-33FA-A0EB-058B-BA271E82E19E}"/>
              </a:ext>
            </a:extLst>
          </p:cNvPr>
          <p:cNvPicPr>
            <a:picLocks noChangeAspect="1"/>
          </p:cNvPicPr>
          <p:nvPr/>
        </p:nvPicPr>
        <p:blipFill>
          <a:blip r:embed="rId2"/>
          <a:stretch>
            <a:fillRect/>
          </a:stretch>
        </p:blipFill>
        <p:spPr>
          <a:xfrm>
            <a:off x="1711093" y="1289953"/>
            <a:ext cx="7652363" cy="5133560"/>
          </a:xfrm>
          <a:prstGeom prst="rect">
            <a:avLst/>
          </a:prstGeom>
        </p:spPr>
      </p:pic>
      <p:sp>
        <p:nvSpPr>
          <p:cNvPr id="2" name="Title 1"/>
          <p:cNvSpPr>
            <a:spLocks noGrp="1"/>
          </p:cNvSpPr>
          <p:nvPr>
            <p:ph type="title"/>
          </p:nvPr>
        </p:nvSpPr>
        <p:spPr>
          <a:xfrm>
            <a:off x="222067" y="324421"/>
            <a:ext cx="10515600" cy="908504"/>
          </a:xfrm>
        </p:spPr>
        <p:txBody>
          <a:bodyPr/>
          <a:lstStyle/>
          <a:p>
            <a:r>
              <a:rPr lang="en-US" dirty="0"/>
              <a:t>Potential Health Effects</a:t>
            </a:r>
          </a:p>
        </p:txBody>
      </p:sp>
      <p:sp>
        <p:nvSpPr>
          <p:cNvPr id="4" name="Slide Number Placeholder 3"/>
          <p:cNvSpPr>
            <a:spLocks noGrp="1"/>
          </p:cNvSpPr>
          <p:nvPr>
            <p:ph type="sldNum" sz="quarter" idx="12"/>
          </p:nvPr>
        </p:nvSpPr>
        <p:spPr/>
        <p:txBody>
          <a:bodyPr/>
          <a:lstStyle/>
          <a:p>
            <a:fld id="{7EBE5A32-9A98-4513-A413-28ABA786FA0F}" type="slidenum">
              <a:rPr lang="en-US" smtClean="0"/>
              <a:t>11</a:t>
            </a:fld>
            <a:endParaRPr lang="en-US"/>
          </a:p>
        </p:txBody>
      </p:sp>
      <p:sp>
        <p:nvSpPr>
          <p:cNvPr id="6" name="TextBox 5"/>
          <p:cNvSpPr txBox="1"/>
          <p:nvPr/>
        </p:nvSpPr>
        <p:spPr>
          <a:xfrm>
            <a:off x="9673045" y="1595853"/>
            <a:ext cx="2233748" cy="1200329"/>
          </a:xfrm>
          <a:prstGeom prst="rect">
            <a:avLst/>
          </a:prstGeom>
          <a:noFill/>
        </p:spPr>
        <p:txBody>
          <a:bodyPr wrap="square" rtlCol="0">
            <a:spAutoFit/>
          </a:bodyPr>
          <a:lstStyle/>
          <a:p>
            <a:r>
              <a:rPr lang="en-US" dirty="0"/>
              <a:t>Click on RSEI Hazard to sort in order of potential risk. You can scroll down the list.</a:t>
            </a:r>
          </a:p>
        </p:txBody>
      </p:sp>
      <p:cxnSp>
        <p:nvCxnSpPr>
          <p:cNvPr id="8" name="Straight Arrow Connector 7">
            <a:extLst>
              <a:ext uri="{C183D7F6-B498-43B3-948B-1728B52AA6E4}">
                <adec:decorative xmlns:adec="http://schemas.microsoft.com/office/drawing/2017/decorative" val="1"/>
              </a:ext>
            </a:extLst>
          </p:cNvPr>
          <p:cNvCxnSpPr/>
          <p:nvPr/>
        </p:nvCxnSpPr>
        <p:spPr>
          <a:xfrm flipH="1" flipV="1">
            <a:off x="4859383" y="3792129"/>
            <a:ext cx="4748348" cy="930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84080" y="4278732"/>
            <a:ext cx="2011679" cy="1477328"/>
          </a:xfrm>
          <a:prstGeom prst="rect">
            <a:avLst/>
          </a:prstGeom>
          <a:noFill/>
        </p:spPr>
        <p:txBody>
          <a:bodyPr wrap="square" rtlCol="0">
            <a:spAutoFit/>
          </a:bodyPr>
          <a:lstStyle/>
          <a:p>
            <a:r>
              <a:rPr lang="en-US" dirty="0"/>
              <a:t>What chemicals pose the greatest risk? What are the potential health effects?</a:t>
            </a:r>
          </a:p>
        </p:txBody>
      </p:sp>
      <p:cxnSp>
        <p:nvCxnSpPr>
          <p:cNvPr id="12" name="Straight Arrow Connector 11">
            <a:extLst>
              <a:ext uri="{C183D7F6-B498-43B3-948B-1728B52AA6E4}">
                <adec:decorative xmlns:adec="http://schemas.microsoft.com/office/drawing/2017/decorative" val="1"/>
              </a:ext>
            </a:extLst>
          </p:cNvPr>
          <p:cNvCxnSpPr/>
          <p:nvPr/>
        </p:nvCxnSpPr>
        <p:spPr>
          <a:xfrm flipH="1">
            <a:off x="6771786" y="2196017"/>
            <a:ext cx="2801982" cy="855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14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of Top Facilities">
            <a:extLst>
              <a:ext uri="{FF2B5EF4-FFF2-40B4-BE49-F238E27FC236}">
                <a16:creationId xmlns:a16="http://schemas.microsoft.com/office/drawing/2014/main" id="{13259BE1-970F-26DB-F0A9-7A34FA3177E4}"/>
              </a:ext>
            </a:extLst>
          </p:cNvPr>
          <p:cNvPicPr>
            <a:picLocks noChangeAspect="1"/>
          </p:cNvPicPr>
          <p:nvPr/>
        </p:nvPicPr>
        <p:blipFill>
          <a:blip r:embed="rId2"/>
          <a:stretch>
            <a:fillRect/>
          </a:stretch>
        </p:blipFill>
        <p:spPr>
          <a:xfrm>
            <a:off x="3776161" y="1283759"/>
            <a:ext cx="7181710" cy="5407621"/>
          </a:xfrm>
          <a:prstGeom prst="rect">
            <a:avLst/>
          </a:prstGeom>
        </p:spPr>
      </p:pic>
      <p:sp>
        <p:nvSpPr>
          <p:cNvPr id="2" name="Title 1"/>
          <p:cNvSpPr>
            <a:spLocks noGrp="1"/>
          </p:cNvSpPr>
          <p:nvPr>
            <p:ph type="title"/>
          </p:nvPr>
        </p:nvSpPr>
        <p:spPr>
          <a:xfrm>
            <a:off x="228601" y="272517"/>
            <a:ext cx="10515600" cy="967286"/>
          </a:xfrm>
        </p:spPr>
        <p:txBody>
          <a:bodyPr/>
          <a:lstStyle/>
          <a:p>
            <a:r>
              <a:rPr lang="en-US" dirty="0"/>
              <a:t>Additional Exploration</a:t>
            </a:r>
          </a:p>
        </p:txBody>
      </p:sp>
      <p:sp>
        <p:nvSpPr>
          <p:cNvPr id="4" name="Slide Number Placeholder 3"/>
          <p:cNvSpPr>
            <a:spLocks noGrp="1"/>
          </p:cNvSpPr>
          <p:nvPr>
            <p:ph type="sldNum" sz="quarter" idx="12"/>
          </p:nvPr>
        </p:nvSpPr>
        <p:spPr/>
        <p:txBody>
          <a:bodyPr/>
          <a:lstStyle/>
          <a:p>
            <a:fld id="{7EBE5A32-9A98-4513-A413-28ABA786FA0F}" type="slidenum">
              <a:rPr lang="en-US" smtClean="0"/>
              <a:t>12</a:t>
            </a:fld>
            <a:endParaRPr lang="en-US"/>
          </a:p>
        </p:txBody>
      </p:sp>
      <p:sp>
        <p:nvSpPr>
          <p:cNvPr id="6" name="TextBox 5"/>
          <p:cNvSpPr txBox="1"/>
          <p:nvPr/>
        </p:nvSpPr>
        <p:spPr>
          <a:xfrm>
            <a:off x="310897" y="2235054"/>
            <a:ext cx="2873828" cy="2862322"/>
          </a:xfrm>
          <a:prstGeom prst="rect">
            <a:avLst/>
          </a:prstGeom>
          <a:noFill/>
        </p:spPr>
        <p:txBody>
          <a:bodyPr wrap="square" rtlCol="0">
            <a:spAutoFit/>
          </a:bodyPr>
          <a:lstStyle/>
          <a:p>
            <a:r>
              <a:rPr lang="en-US" dirty="0"/>
              <a:t>Options to explore further:</a:t>
            </a:r>
          </a:p>
          <a:p>
            <a:endParaRPr lang="en-US" dirty="0"/>
          </a:p>
          <a:p>
            <a:pPr marL="342900" indent="-342900">
              <a:buAutoNum type="arabicPeriod"/>
            </a:pPr>
            <a:r>
              <a:rPr lang="en-US" dirty="0"/>
              <a:t>Look at Pollution Prevention and Potential Harm here</a:t>
            </a:r>
          </a:p>
          <a:p>
            <a:pPr marL="342900" indent="-342900">
              <a:buAutoNum type="arabicPeriod"/>
            </a:pPr>
            <a:endParaRPr lang="en-US" dirty="0"/>
          </a:p>
          <a:p>
            <a:pPr marL="342900" indent="-342900">
              <a:buAutoNum type="arabicPeriod"/>
            </a:pPr>
            <a:r>
              <a:rPr lang="en-US" dirty="0"/>
              <a:t>Open the full version of TRI Toxics Tracker here</a:t>
            </a:r>
          </a:p>
          <a:p>
            <a:pPr marL="342900" indent="-342900">
              <a:buAutoNum type="arabicPeriod"/>
            </a:pPr>
            <a:endParaRPr lang="en-US" dirty="0"/>
          </a:p>
          <a:p>
            <a:pPr marL="342900" indent="-342900">
              <a:buAutoNum type="arabicPeriod"/>
            </a:pPr>
            <a:endParaRPr lang="en-US" dirty="0"/>
          </a:p>
        </p:txBody>
      </p:sp>
      <p:cxnSp>
        <p:nvCxnSpPr>
          <p:cNvPr id="8" name="Straight Arrow Connector 7">
            <a:extLst>
              <a:ext uri="{C183D7F6-B498-43B3-948B-1728B52AA6E4}">
                <adec:decorative xmlns:adec="http://schemas.microsoft.com/office/drawing/2017/decorative" val="1"/>
              </a:ext>
            </a:extLst>
          </p:cNvPr>
          <p:cNvCxnSpPr/>
          <p:nvPr/>
        </p:nvCxnSpPr>
        <p:spPr>
          <a:xfrm>
            <a:off x="3184725" y="3010989"/>
            <a:ext cx="4310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p:nvPr/>
        </p:nvCxnSpPr>
        <p:spPr>
          <a:xfrm>
            <a:off x="3016883" y="4082268"/>
            <a:ext cx="656408" cy="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C183D7F6-B498-43B3-948B-1728B52AA6E4}">
                <adec:decorative xmlns:adec="http://schemas.microsoft.com/office/drawing/2017/decorative" val="1"/>
              </a:ext>
            </a:extLst>
          </p:cNvPr>
          <p:cNvCxnSpPr>
            <a:cxnSpLocks/>
          </p:cNvCxnSpPr>
          <p:nvPr/>
        </p:nvCxnSpPr>
        <p:spPr>
          <a:xfrm flipH="1">
            <a:off x="8494776" y="885660"/>
            <a:ext cx="428897" cy="148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B9E595-902C-0ECC-6C5D-4DF43DBF2A95}"/>
              </a:ext>
            </a:extLst>
          </p:cNvPr>
          <p:cNvSpPr txBox="1"/>
          <p:nvPr/>
        </p:nvSpPr>
        <p:spPr>
          <a:xfrm>
            <a:off x="9041131" y="291955"/>
            <a:ext cx="2855214" cy="923330"/>
          </a:xfrm>
          <a:prstGeom prst="rect">
            <a:avLst/>
          </a:prstGeom>
          <a:noFill/>
        </p:spPr>
        <p:txBody>
          <a:bodyPr wrap="square">
            <a:spAutoFit/>
          </a:bodyPr>
          <a:lstStyle/>
          <a:p>
            <a:r>
              <a:rPr lang="en-US" dirty="0"/>
              <a:t>EJSCREEN is the EPA’s EJ  screening tool. Open a report here</a:t>
            </a:r>
          </a:p>
        </p:txBody>
      </p:sp>
    </p:spTree>
    <p:extLst>
      <p:ext uri="{BB962C8B-B14F-4D97-AF65-F5344CB8AC3E}">
        <p14:creationId xmlns:p14="http://schemas.microsoft.com/office/powerpoint/2010/main" val="321440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88777"/>
            <a:ext cx="10515600" cy="1325563"/>
          </a:xfrm>
        </p:spPr>
        <p:txBody>
          <a:bodyPr/>
          <a:lstStyle/>
          <a:p>
            <a:r>
              <a:rPr lang="en-US" dirty="0"/>
              <a:t>Additional Information</a:t>
            </a:r>
          </a:p>
        </p:txBody>
      </p:sp>
      <p:sp>
        <p:nvSpPr>
          <p:cNvPr id="3" name="Content Placeholder 2"/>
          <p:cNvSpPr>
            <a:spLocks noGrp="1"/>
          </p:cNvSpPr>
          <p:nvPr>
            <p:ph idx="1"/>
          </p:nvPr>
        </p:nvSpPr>
        <p:spPr/>
        <p:txBody>
          <a:bodyPr>
            <a:normAutofit/>
          </a:bodyPr>
          <a:lstStyle/>
          <a:p>
            <a:r>
              <a:rPr lang="en-US" dirty="0"/>
              <a:t>To better understand and use TRI, go to </a:t>
            </a:r>
            <a:r>
              <a:rPr lang="en-US" dirty="0">
                <a:hlinkClick r:id="rId2"/>
              </a:rPr>
              <a:t>https://www.epa.gov/toxics-release-inventory-tri-program/find-understand-and-use-tri</a:t>
            </a:r>
            <a:endParaRPr lang="en-US" dirty="0"/>
          </a:p>
          <a:p>
            <a:endParaRPr lang="en-US" dirty="0"/>
          </a:p>
          <a:p>
            <a:pPr lvl="1"/>
            <a:r>
              <a:rPr lang="en-US" dirty="0"/>
              <a:t>Webinar recordings about TRI </a:t>
            </a:r>
          </a:p>
          <a:p>
            <a:pPr lvl="1"/>
            <a:r>
              <a:rPr lang="en-US" dirty="0"/>
              <a:t>How to better find TRI data</a:t>
            </a:r>
          </a:p>
          <a:p>
            <a:pPr lvl="1"/>
            <a:r>
              <a:rPr lang="en-US" dirty="0"/>
              <a:t>What’s happening at a TRI facility?</a:t>
            </a:r>
          </a:p>
          <a:p>
            <a:pPr lvl="1"/>
            <a:r>
              <a:rPr lang="en-US" dirty="0"/>
              <a:t>Learn how people are using TRI data</a:t>
            </a:r>
          </a:p>
          <a:p>
            <a:pPr lvl="1"/>
            <a:r>
              <a:rPr lang="en-US" dirty="0"/>
              <a:t>Understand the basics of risk</a:t>
            </a:r>
          </a:p>
          <a:p>
            <a:pPr lvl="1"/>
            <a:r>
              <a:rPr lang="en-US" dirty="0"/>
              <a:t>Read analyses of TRI data</a:t>
            </a:r>
          </a:p>
          <a:p>
            <a:pPr lvl="1"/>
            <a:r>
              <a:rPr lang="en-US" dirty="0"/>
              <a:t>Connect to other resources</a:t>
            </a:r>
          </a:p>
        </p:txBody>
      </p:sp>
      <p:sp>
        <p:nvSpPr>
          <p:cNvPr id="4" name="Slide Number Placeholder 3"/>
          <p:cNvSpPr>
            <a:spLocks noGrp="1"/>
          </p:cNvSpPr>
          <p:nvPr>
            <p:ph type="sldNum" sz="quarter" idx="12"/>
          </p:nvPr>
        </p:nvSpPr>
        <p:spPr/>
        <p:txBody>
          <a:bodyPr/>
          <a:lstStyle/>
          <a:p>
            <a:fld id="{7EBE5A32-9A98-4513-A413-28ABA786FA0F}" type="slidenum">
              <a:rPr lang="en-US" smtClean="0"/>
              <a:t>13</a:t>
            </a:fld>
            <a:endParaRPr lang="en-US"/>
          </a:p>
        </p:txBody>
      </p:sp>
    </p:spTree>
    <p:extLst>
      <p:ext uri="{BB962C8B-B14F-4D97-AF65-F5344CB8AC3E}">
        <p14:creationId xmlns:p14="http://schemas.microsoft.com/office/powerpoint/2010/main" val="2208293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34497"/>
            <a:ext cx="10515600" cy="980350"/>
          </a:xfrm>
        </p:spPr>
        <p:txBody>
          <a:bodyPr/>
          <a:lstStyle/>
          <a:p>
            <a:r>
              <a:rPr lang="en-US" dirty="0"/>
              <a:t>Discussion - What You Can Do</a:t>
            </a:r>
          </a:p>
        </p:txBody>
      </p:sp>
      <p:sp>
        <p:nvSpPr>
          <p:cNvPr id="4" name="Slide Number Placeholder 3"/>
          <p:cNvSpPr>
            <a:spLocks noGrp="1"/>
          </p:cNvSpPr>
          <p:nvPr>
            <p:ph type="sldNum" sz="quarter" idx="12"/>
          </p:nvPr>
        </p:nvSpPr>
        <p:spPr/>
        <p:txBody>
          <a:bodyPr/>
          <a:lstStyle/>
          <a:p>
            <a:fld id="{7EBE5A32-9A98-4513-A413-28ABA786FA0F}" type="slidenum">
              <a:rPr lang="en-US" smtClean="0"/>
              <a:t>14</a:t>
            </a:fld>
            <a:endParaRPr lang="en-US"/>
          </a:p>
        </p:txBody>
      </p:sp>
      <p:sp>
        <p:nvSpPr>
          <p:cNvPr id="5" name="Rectangle 4"/>
          <p:cNvSpPr/>
          <p:nvPr/>
        </p:nvSpPr>
        <p:spPr>
          <a:xfrm>
            <a:off x="641169" y="1462088"/>
            <a:ext cx="10086702" cy="4524315"/>
          </a:xfrm>
          <a:prstGeom prst="rect">
            <a:avLst/>
          </a:prstGeom>
        </p:spPr>
        <p:txBody>
          <a:bodyPr wrap="square">
            <a:spAutoFit/>
          </a:bodyPr>
          <a:lstStyle/>
          <a:p>
            <a:r>
              <a:rPr lang="en-US" sz="2800" dirty="0"/>
              <a:t>Go to </a:t>
            </a:r>
            <a:r>
              <a:rPr lang="en-US" sz="2800" dirty="0">
                <a:hlinkClick r:id="rId2"/>
              </a:rPr>
              <a:t>https://www.epa.gov/toxics-release-inventory-tri-program/tri-and-toxic-releases-what-you-can-do</a:t>
            </a:r>
            <a:endParaRPr lang="en-US" sz="2800" dirty="0"/>
          </a:p>
          <a:p>
            <a:endParaRPr lang="en-US" sz="2800" dirty="0"/>
          </a:p>
          <a:p>
            <a:r>
              <a:rPr lang="en-US" sz="2800" dirty="0"/>
              <a:t>Discuss the questions on the website:</a:t>
            </a:r>
          </a:p>
          <a:p>
            <a:endParaRPr lang="en-US" sz="2800" dirty="0"/>
          </a:p>
          <a:p>
            <a:pPr marL="285750" indent="-285750">
              <a:buFont typeface="Arial" panose="020B0604020202020204" pitchFamily="34" charset="0"/>
              <a:buChar char="•"/>
            </a:pPr>
            <a:r>
              <a:rPr lang="en-US" sz="2800" dirty="0"/>
              <a:t>What can I do with the TRI data I find?</a:t>
            </a:r>
          </a:p>
          <a:p>
            <a:pPr marL="285750" indent="-285750">
              <a:buFont typeface="Arial" panose="020B0604020202020204" pitchFamily="34" charset="0"/>
              <a:buChar char="•"/>
            </a:pPr>
            <a:r>
              <a:rPr lang="en-US" sz="2800" dirty="0"/>
              <a:t>What can I do if I think there's a problem at a facility?</a:t>
            </a:r>
          </a:p>
          <a:p>
            <a:pPr marL="285750" indent="-285750">
              <a:buFont typeface="Arial" panose="020B0604020202020204" pitchFamily="34" charset="0"/>
              <a:buChar char="•"/>
            </a:pPr>
            <a:r>
              <a:rPr lang="en-US" sz="2800" dirty="0"/>
              <a:t>What can I do if there's a facility-related emergency?</a:t>
            </a:r>
          </a:p>
          <a:p>
            <a:pPr marL="285750" indent="-285750">
              <a:buFont typeface="Arial" panose="020B0604020202020204" pitchFamily="34" charset="0"/>
              <a:buChar char="•"/>
            </a:pPr>
            <a:r>
              <a:rPr lang="en-US" sz="2800" dirty="0"/>
              <a:t>How can I find more information?</a:t>
            </a:r>
          </a:p>
          <a:p>
            <a:endParaRPr lang="en-US" dirty="0"/>
          </a:p>
          <a:p>
            <a:endParaRPr lang="en-US" dirty="0"/>
          </a:p>
        </p:txBody>
      </p:sp>
    </p:spTree>
    <p:extLst>
      <p:ext uri="{BB962C8B-B14F-4D97-AF65-F5344CB8AC3E}">
        <p14:creationId xmlns:p14="http://schemas.microsoft.com/office/powerpoint/2010/main" val="12033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09" y="169182"/>
            <a:ext cx="10515600" cy="1325563"/>
          </a:xfrm>
        </p:spPr>
        <p:txBody>
          <a:bodyPr>
            <a:normAutofit/>
          </a:bodyPr>
          <a:lstStyle/>
          <a:p>
            <a:r>
              <a:rPr lang="en-US" sz="4000" dirty="0">
                <a:latin typeface="Calibri Light" panose="020F0302020204030204" pitchFamily="34" charset="0"/>
                <a:cs typeface="Calibri Light" panose="020F0302020204030204" pitchFamily="34" charset="0"/>
              </a:rPr>
              <a:t>Disclaimer</a:t>
            </a:r>
          </a:p>
        </p:txBody>
      </p:sp>
      <p:sp>
        <p:nvSpPr>
          <p:cNvPr id="3" name="Content Placeholder 2"/>
          <p:cNvSpPr>
            <a:spLocks noGrp="1"/>
          </p:cNvSpPr>
          <p:nvPr>
            <p:ph idx="1"/>
          </p:nvPr>
        </p:nvSpPr>
        <p:spPr>
          <a:xfrm>
            <a:off x="838200" y="1436914"/>
            <a:ext cx="10515600" cy="4740049"/>
          </a:xfrm>
        </p:spPr>
        <p:txBody>
          <a:bodyPr>
            <a:normAutofit/>
          </a:bodyPr>
          <a:lstStyle/>
          <a:p>
            <a:pPr marL="0" indent="0">
              <a:buNone/>
            </a:pPr>
            <a:r>
              <a:rPr lang="en-US" dirty="0">
                <a:cs typeface="Arial" panose="020B0604020202020204" pitchFamily="34" charset="0"/>
              </a:rPr>
              <a:t>The Midwest Consortium has copyrighted this material. A recipient of the material, other than the Federal Government, may not reproduce it without permission of the copyright owner.</a:t>
            </a:r>
          </a:p>
          <a:p>
            <a:pPr marL="0" indent="0">
              <a:buNone/>
            </a:pPr>
            <a:r>
              <a:rPr lang="en-US" dirty="0"/>
              <a:t>The material was prepared for use by experienced instructors for the training of residents to identify sources and risks of exposures. Authors of this material have prepared it for the training of this target audience as of the date specified on the title page. Users are cautioned that the subject is constantly evolving. Therefore, the material may require additions, deletions, or modifications to incorporate the effects of that evolution occurring after the date of this material preparation.</a:t>
            </a:r>
          </a:p>
        </p:txBody>
      </p:sp>
      <p:sp>
        <p:nvSpPr>
          <p:cNvPr id="4" name="Slide Number Placeholder 3"/>
          <p:cNvSpPr>
            <a:spLocks noGrp="1"/>
          </p:cNvSpPr>
          <p:nvPr>
            <p:ph type="sldNum" sz="quarter" idx="12"/>
          </p:nvPr>
        </p:nvSpPr>
        <p:spPr/>
        <p:txBody>
          <a:bodyPr/>
          <a:lstStyle/>
          <a:p>
            <a:fld id="{6078A11C-08CE-4F11-A7A7-A43B6841AD3F}" type="slidenum">
              <a:rPr lang="en-US" smtClean="0"/>
              <a:t>15</a:t>
            </a:fld>
            <a:endParaRPr lang="en-US"/>
          </a:p>
        </p:txBody>
      </p:sp>
    </p:spTree>
    <p:extLst>
      <p:ext uri="{BB962C8B-B14F-4D97-AF65-F5344CB8AC3E}">
        <p14:creationId xmlns:p14="http://schemas.microsoft.com/office/powerpoint/2010/main" val="170299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lstStyle/>
          <a:p>
            <a:pPr marL="0" indent="0">
              <a:buNone/>
            </a:pPr>
            <a:r>
              <a:rPr lang="en-US" dirty="0"/>
              <a:t>This program was developed by the Midwest Consortium for Hazardous Waste Worker Training under cooperative agreement U45 ES06184 from the National Institute of Environmental Health Sciences.</a:t>
            </a:r>
          </a:p>
          <a:p>
            <a:endParaRPr lang="en-US" dirty="0"/>
          </a:p>
        </p:txBody>
      </p:sp>
      <p:sp>
        <p:nvSpPr>
          <p:cNvPr id="4" name="Slide Number Placeholder 3"/>
          <p:cNvSpPr>
            <a:spLocks noGrp="1"/>
          </p:cNvSpPr>
          <p:nvPr>
            <p:ph type="sldNum" sz="quarter" idx="12"/>
          </p:nvPr>
        </p:nvSpPr>
        <p:spPr/>
        <p:txBody>
          <a:bodyPr/>
          <a:lstStyle/>
          <a:p>
            <a:fld id="{7EBE5A32-9A98-4513-A413-28ABA786FA0F}" type="slidenum">
              <a:rPr lang="en-US" smtClean="0"/>
              <a:t>2</a:t>
            </a:fld>
            <a:endParaRPr lang="en-US"/>
          </a:p>
        </p:txBody>
      </p:sp>
      <p:sp>
        <p:nvSpPr>
          <p:cNvPr id="5" name="Rectangle 4"/>
          <p:cNvSpPr/>
          <p:nvPr/>
        </p:nvSpPr>
        <p:spPr>
          <a:xfrm>
            <a:off x="838200" y="4334580"/>
            <a:ext cx="10515600" cy="1384995"/>
          </a:xfrm>
          <a:prstGeom prst="rect">
            <a:avLst/>
          </a:prstGeom>
        </p:spPr>
        <p:txBody>
          <a:bodyPr wrap="square">
            <a:spAutoFit/>
          </a:bodyPr>
          <a:lstStyle/>
          <a:p>
            <a:r>
              <a:rPr lang="en-US" sz="2800" dirty="0"/>
              <a:t>Content was updated January 29, 2024 and all web links are active as of that date; if you find an error, please inform the facilitator so that it can be updated. </a:t>
            </a:r>
          </a:p>
        </p:txBody>
      </p:sp>
    </p:spTree>
    <p:extLst>
      <p:ext uri="{BB962C8B-B14F-4D97-AF65-F5344CB8AC3E}">
        <p14:creationId xmlns:p14="http://schemas.microsoft.com/office/powerpoint/2010/main" val="406641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838200" y="2269331"/>
            <a:ext cx="10515600" cy="2842169"/>
          </a:xfrm>
        </p:spPr>
        <p:txBody>
          <a:bodyPr/>
          <a:lstStyle/>
          <a:p>
            <a:pPr lvl="0"/>
            <a:r>
              <a:rPr lang="en-US" dirty="0"/>
              <a:t>Access Toxic Release Inventory (TRI)</a:t>
            </a:r>
          </a:p>
          <a:p>
            <a:pPr lvl="0"/>
            <a:r>
              <a:rPr lang="en-US" dirty="0"/>
              <a:t>Demonstrate the use of TRI to:</a:t>
            </a:r>
          </a:p>
          <a:p>
            <a:pPr lvl="1"/>
            <a:r>
              <a:rPr lang="en-US" dirty="0"/>
              <a:t>identify local sources of emissions</a:t>
            </a:r>
          </a:p>
          <a:p>
            <a:pPr lvl="1"/>
            <a:r>
              <a:rPr lang="en-US" dirty="0"/>
              <a:t>identify chemicals being released</a:t>
            </a:r>
          </a:p>
          <a:p>
            <a:pPr lvl="1"/>
            <a:r>
              <a:rPr lang="en-US" dirty="0"/>
              <a:t>Identify violations of environmental laws</a:t>
            </a:r>
          </a:p>
          <a:p>
            <a:pPr lvl="0"/>
            <a:r>
              <a:rPr lang="en-US" dirty="0"/>
              <a:t>Discuss why this information is important</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60204" y="757010"/>
            <a:ext cx="1321996" cy="1321996"/>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3</a:t>
            </a:fld>
            <a:endParaRPr lang="en-US"/>
          </a:p>
        </p:txBody>
      </p:sp>
    </p:spTree>
    <p:extLst>
      <p:ext uri="{BB962C8B-B14F-4D97-AF65-F5344CB8AC3E}">
        <p14:creationId xmlns:p14="http://schemas.microsoft.com/office/powerpoint/2010/main" val="385663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4629"/>
          </a:xfrm>
        </p:spPr>
        <p:txBody>
          <a:bodyPr/>
          <a:lstStyle/>
          <a:p>
            <a:r>
              <a:rPr lang="en-US" dirty="0"/>
              <a:t>What is the TRI?</a:t>
            </a:r>
          </a:p>
        </p:txBody>
      </p:sp>
      <p:sp>
        <p:nvSpPr>
          <p:cNvPr id="3" name="Content Placeholder 2"/>
          <p:cNvSpPr>
            <a:spLocks noGrp="1"/>
          </p:cNvSpPr>
          <p:nvPr>
            <p:ph idx="1"/>
          </p:nvPr>
        </p:nvSpPr>
        <p:spPr>
          <a:xfrm>
            <a:off x="613953" y="1534886"/>
            <a:ext cx="11181807" cy="4238897"/>
          </a:xfrm>
        </p:spPr>
        <p:txBody>
          <a:bodyPr>
            <a:normAutofit lnSpcReduction="10000"/>
          </a:bodyPr>
          <a:lstStyle/>
          <a:p>
            <a:r>
              <a:rPr lang="en-US" dirty="0"/>
              <a:t>Go to </a:t>
            </a:r>
            <a:r>
              <a:rPr lang="en-US" dirty="0">
                <a:hlinkClick r:id="rId2"/>
              </a:rPr>
              <a:t>https://www.epa.gov/toxics-release-inventory-tri-program/what-toxics-release-inventory</a:t>
            </a:r>
            <a:r>
              <a:rPr lang="en-US" dirty="0"/>
              <a:t> and spend a few minutes scrolling through the page.</a:t>
            </a:r>
          </a:p>
          <a:p>
            <a:endParaRPr lang="en-US" dirty="0"/>
          </a:p>
          <a:p>
            <a:pPr lvl="1"/>
            <a:r>
              <a:rPr lang="en-US" dirty="0"/>
              <a:t>The Toxics Release Inventory (TRI) is maintained by the US Environmental Protection Agency (EPA)</a:t>
            </a:r>
          </a:p>
          <a:p>
            <a:pPr lvl="1"/>
            <a:r>
              <a:rPr lang="en-US" dirty="0"/>
              <a:t>It is a tool to access data about local industrial facility emissions to air, water and land </a:t>
            </a:r>
          </a:p>
          <a:p>
            <a:pPr lvl="1"/>
            <a:r>
              <a:rPr lang="en-US" dirty="0"/>
              <a:t>It provides information on the chemicals, volume and changes in emission over time</a:t>
            </a:r>
          </a:p>
          <a:p>
            <a:pPr lvl="1"/>
            <a:r>
              <a:rPr lang="en-US" dirty="0"/>
              <a:t>The data are self-reported by each facility</a:t>
            </a:r>
          </a:p>
        </p:txBody>
      </p:sp>
      <p:sp>
        <p:nvSpPr>
          <p:cNvPr id="4" name="Slide Number Placeholder 3"/>
          <p:cNvSpPr>
            <a:spLocks noGrp="1"/>
          </p:cNvSpPr>
          <p:nvPr>
            <p:ph type="sldNum" sz="quarter" idx="12"/>
          </p:nvPr>
        </p:nvSpPr>
        <p:spPr/>
        <p:txBody>
          <a:bodyPr/>
          <a:lstStyle/>
          <a:p>
            <a:fld id="{7EBE5A32-9A98-4513-A413-28ABA786FA0F}" type="slidenum">
              <a:rPr lang="en-US" smtClean="0"/>
              <a:t>4</a:t>
            </a:fld>
            <a:endParaRPr lang="en-US"/>
          </a:p>
        </p:txBody>
      </p:sp>
    </p:spTree>
    <p:extLst>
      <p:ext uri="{BB962C8B-B14F-4D97-AF65-F5344CB8AC3E}">
        <p14:creationId xmlns:p14="http://schemas.microsoft.com/office/powerpoint/2010/main" val="315049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22" y="275305"/>
            <a:ext cx="10515600" cy="856252"/>
          </a:xfrm>
        </p:spPr>
        <p:txBody>
          <a:bodyPr/>
          <a:lstStyle/>
          <a:p>
            <a:r>
              <a:rPr lang="en-US" dirty="0"/>
              <a:t>TRI website</a:t>
            </a:r>
          </a:p>
        </p:txBody>
      </p:sp>
      <p:sp>
        <p:nvSpPr>
          <p:cNvPr id="4" name="Slide Number Placeholder 3"/>
          <p:cNvSpPr>
            <a:spLocks noGrp="1"/>
          </p:cNvSpPr>
          <p:nvPr>
            <p:ph type="sldNum" sz="quarter" idx="12"/>
          </p:nvPr>
        </p:nvSpPr>
        <p:spPr/>
        <p:txBody>
          <a:bodyPr/>
          <a:lstStyle/>
          <a:p>
            <a:fld id="{7EBE5A32-9A98-4513-A413-28ABA786FA0F}" type="slidenum">
              <a:rPr lang="en-US" smtClean="0"/>
              <a:t>5</a:t>
            </a:fld>
            <a:endParaRPr lang="en-US"/>
          </a:p>
        </p:txBody>
      </p:sp>
      <p:sp>
        <p:nvSpPr>
          <p:cNvPr id="5" name="Rectangle 4"/>
          <p:cNvSpPr/>
          <p:nvPr/>
        </p:nvSpPr>
        <p:spPr>
          <a:xfrm>
            <a:off x="505096" y="1551189"/>
            <a:ext cx="2453640" cy="2031325"/>
          </a:xfrm>
          <a:prstGeom prst="rect">
            <a:avLst/>
          </a:prstGeom>
        </p:spPr>
        <p:txBody>
          <a:bodyPr wrap="square">
            <a:spAutoFit/>
          </a:bodyPr>
          <a:lstStyle/>
          <a:p>
            <a:pPr marL="100330" marR="27305">
              <a:spcBef>
                <a:spcPts val="345"/>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Go to </a:t>
            </a:r>
            <a:r>
              <a:rPr lang="en-US" u="sng" dirty="0">
                <a:solidFill>
                  <a:srgbClr val="0000FF"/>
                </a:solidFill>
                <a:latin typeface="Arial" panose="020B0604020202020204" pitchFamily="34" charset="0"/>
                <a:ea typeface="Arial" panose="020B0604020202020204" pitchFamily="34" charset="0"/>
                <a:cs typeface="Times New Roman" panose="02020603050405020304" pitchFamily="18" charset="0"/>
                <a:hlinkClick r:id="rId2"/>
              </a:rPr>
              <a:t>https://www.epa.gov/toxics-release-inventory-tri-program</a:t>
            </a:r>
            <a:r>
              <a:rPr lang="en-US" dirty="0">
                <a:latin typeface="Arial" panose="020B0604020202020204" pitchFamily="34" charset="0"/>
                <a:ea typeface="Arial" panose="020B0604020202020204" pitchFamily="34" charset="0"/>
                <a:cs typeface="Times New Roman" panose="02020603050405020304" pitchFamily="18" charset="0"/>
              </a:rPr>
              <a:t> and</a:t>
            </a:r>
            <a:r>
              <a:rPr lang="en-US" spc="5" dirty="0">
                <a:latin typeface="Arial" panose="020B0604020202020204" pitchFamily="34" charset="0"/>
                <a:ea typeface="Arial" panose="020B0604020202020204" pitchFamily="34" charset="0"/>
                <a:cs typeface="Times New Roman" panose="02020603050405020304" pitchFamily="18" charset="0"/>
              </a:rPr>
              <a:t> </a:t>
            </a:r>
            <a:r>
              <a:rPr lang="en-US" spc="-5" dirty="0">
                <a:latin typeface="Arial" panose="020B0604020202020204" pitchFamily="34" charset="0"/>
                <a:ea typeface="Arial" panose="020B0604020202020204" pitchFamily="34" charset="0"/>
                <a:cs typeface="Times New Roman" panose="02020603050405020304" pitchFamily="18" charset="0"/>
              </a:rPr>
              <a:t>scroll to the bottom to find the TRI Toxics Tracker.</a:t>
            </a:r>
            <a:endParaRPr lang="en-US" dirty="0">
              <a:latin typeface="Arial" panose="020B0604020202020204" pitchFamily="34" charset="0"/>
              <a:ea typeface="Wingdings" panose="05000000000000000000" pitchFamily="2" charset="2"/>
              <a:cs typeface="Times New Roman" panose="02020603050405020304" pitchFamily="18" charset="0"/>
            </a:endParaRPr>
          </a:p>
        </p:txBody>
      </p:sp>
      <p:pic>
        <p:nvPicPr>
          <p:cNvPr id="6" name="Picture 5" descr="Screenshot of TRI Toxic Trackers Search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284" y="1156154"/>
            <a:ext cx="8252460" cy="5265420"/>
          </a:xfrm>
          <a:prstGeom prst="rect">
            <a:avLst/>
          </a:prstGeom>
        </p:spPr>
      </p:pic>
      <p:sp>
        <p:nvSpPr>
          <p:cNvPr id="7" name="TextBox 6"/>
          <p:cNvSpPr txBox="1"/>
          <p:nvPr/>
        </p:nvSpPr>
        <p:spPr>
          <a:xfrm>
            <a:off x="569322" y="4167051"/>
            <a:ext cx="2325189" cy="1477328"/>
          </a:xfrm>
          <a:prstGeom prst="rect">
            <a:avLst/>
          </a:prstGeom>
          <a:noFill/>
        </p:spPr>
        <p:txBody>
          <a:bodyPr wrap="square" rtlCol="0">
            <a:spAutoFit/>
          </a:bodyPr>
          <a:lstStyle/>
          <a:p>
            <a:r>
              <a:rPr lang="en-US" dirty="0"/>
              <a:t>Enter a zip code you are interested in. You’ll be able to compare it to 48217, which we will use as an example. </a:t>
            </a:r>
          </a:p>
        </p:txBody>
      </p:sp>
      <p:cxnSp>
        <p:nvCxnSpPr>
          <p:cNvPr id="9" name="Straight Arrow Connector 8">
            <a:extLst>
              <a:ext uri="{C183D7F6-B498-43B3-948B-1728B52AA6E4}">
                <adec:decorative xmlns:adec="http://schemas.microsoft.com/office/drawing/2017/decorative" val="1"/>
              </a:ext>
            </a:extLst>
          </p:cNvPr>
          <p:cNvCxnSpPr>
            <a:stCxn id="7" idx="3"/>
          </p:cNvCxnSpPr>
          <p:nvPr/>
        </p:nvCxnSpPr>
        <p:spPr>
          <a:xfrm flipV="1">
            <a:off x="2894511" y="4421784"/>
            <a:ext cx="2415540" cy="483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19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Map of TRI Facilities">
            <a:extLst>
              <a:ext uri="{FF2B5EF4-FFF2-40B4-BE49-F238E27FC236}">
                <a16:creationId xmlns:a16="http://schemas.microsoft.com/office/drawing/2014/main" id="{F422D0BD-020C-53CF-2175-57B32B3DBBA9}"/>
              </a:ext>
            </a:extLst>
          </p:cNvPr>
          <p:cNvPicPr>
            <a:picLocks noChangeAspect="1"/>
          </p:cNvPicPr>
          <p:nvPr/>
        </p:nvPicPr>
        <p:blipFill>
          <a:blip r:embed="rId2"/>
          <a:stretch>
            <a:fillRect/>
          </a:stretch>
        </p:blipFill>
        <p:spPr>
          <a:xfrm>
            <a:off x="4176232" y="1533495"/>
            <a:ext cx="7427467" cy="5052858"/>
          </a:xfrm>
          <a:prstGeom prst="rect">
            <a:avLst/>
          </a:prstGeom>
        </p:spPr>
      </p:pic>
      <p:sp>
        <p:nvSpPr>
          <p:cNvPr id="2" name="Title 1"/>
          <p:cNvSpPr>
            <a:spLocks noGrp="1"/>
          </p:cNvSpPr>
          <p:nvPr>
            <p:ph type="title"/>
          </p:nvPr>
        </p:nvSpPr>
        <p:spPr>
          <a:xfrm>
            <a:off x="450669" y="345531"/>
            <a:ext cx="10515600" cy="719092"/>
          </a:xfrm>
        </p:spPr>
        <p:txBody>
          <a:bodyPr/>
          <a:lstStyle/>
          <a:p>
            <a:r>
              <a:rPr lang="en-US" dirty="0"/>
              <a:t>Map</a:t>
            </a:r>
          </a:p>
        </p:txBody>
      </p:sp>
      <p:sp>
        <p:nvSpPr>
          <p:cNvPr id="4" name="Slide Number Placeholder 3"/>
          <p:cNvSpPr>
            <a:spLocks noGrp="1"/>
          </p:cNvSpPr>
          <p:nvPr>
            <p:ph type="sldNum" sz="quarter" idx="12"/>
          </p:nvPr>
        </p:nvSpPr>
        <p:spPr/>
        <p:txBody>
          <a:bodyPr/>
          <a:lstStyle/>
          <a:p>
            <a:fld id="{7EBE5A32-9A98-4513-A413-28ABA786FA0F}" type="slidenum">
              <a:rPr lang="en-US" smtClean="0"/>
              <a:t>6</a:t>
            </a:fld>
            <a:endParaRPr lang="en-US"/>
          </a:p>
        </p:txBody>
      </p:sp>
      <p:sp>
        <p:nvSpPr>
          <p:cNvPr id="6" name="TextBox 5"/>
          <p:cNvSpPr txBox="1"/>
          <p:nvPr/>
        </p:nvSpPr>
        <p:spPr>
          <a:xfrm>
            <a:off x="313509" y="1247503"/>
            <a:ext cx="3814354" cy="646331"/>
          </a:xfrm>
          <a:prstGeom prst="rect">
            <a:avLst/>
          </a:prstGeom>
          <a:noFill/>
        </p:spPr>
        <p:txBody>
          <a:bodyPr wrap="square" rtlCol="0">
            <a:spAutoFit/>
          </a:bodyPr>
          <a:lstStyle/>
          <a:p>
            <a:r>
              <a:rPr lang="en-US" dirty="0"/>
              <a:t>How many facilities were found within 10 miles of your zip code?</a:t>
            </a:r>
          </a:p>
        </p:txBody>
      </p:sp>
      <p:sp>
        <p:nvSpPr>
          <p:cNvPr id="7" name="TextBox 6"/>
          <p:cNvSpPr txBox="1"/>
          <p:nvPr/>
        </p:nvSpPr>
        <p:spPr>
          <a:xfrm>
            <a:off x="6050280" y="724672"/>
            <a:ext cx="5120640" cy="646331"/>
          </a:xfrm>
          <a:prstGeom prst="rect">
            <a:avLst/>
          </a:prstGeom>
          <a:noFill/>
        </p:spPr>
        <p:txBody>
          <a:bodyPr wrap="square" rtlCol="0">
            <a:spAutoFit/>
          </a:bodyPr>
          <a:lstStyle/>
          <a:p>
            <a:r>
              <a:rPr lang="en-US" dirty="0"/>
              <a:t>Hover your mouse over the largest circle on the map to see the facility name. What is the industry sector?</a:t>
            </a:r>
          </a:p>
        </p:txBody>
      </p:sp>
      <p:cxnSp>
        <p:nvCxnSpPr>
          <p:cNvPr id="9" name="Straight Arrow Connector 8">
            <a:extLst>
              <a:ext uri="{C183D7F6-B498-43B3-948B-1728B52AA6E4}">
                <adec:decorative xmlns:adec="http://schemas.microsoft.com/office/drawing/2017/decorative" val="1"/>
              </a:ext>
            </a:extLst>
          </p:cNvPr>
          <p:cNvCxnSpPr/>
          <p:nvPr/>
        </p:nvCxnSpPr>
        <p:spPr>
          <a:xfrm>
            <a:off x="3010989" y="1704569"/>
            <a:ext cx="920931" cy="248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7889966" y="1371003"/>
            <a:ext cx="1291045" cy="259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6733" y="2408123"/>
            <a:ext cx="2932611" cy="2308324"/>
          </a:xfrm>
          <a:prstGeom prst="rect">
            <a:avLst/>
          </a:prstGeom>
          <a:noFill/>
        </p:spPr>
        <p:txBody>
          <a:bodyPr wrap="square" rtlCol="0">
            <a:spAutoFit/>
          </a:bodyPr>
          <a:lstStyle/>
          <a:p>
            <a:r>
              <a:rPr lang="en-US" dirty="0"/>
              <a:t>This section is where you’ll explore for additional information.  Select Facilities Summary next. Note if you click on one facility circle in the map, you will see information for only that one facility on future screens.</a:t>
            </a:r>
          </a:p>
        </p:txBody>
      </p:sp>
      <p:cxnSp>
        <p:nvCxnSpPr>
          <p:cNvPr id="14" name="Straight Arrow Connector 13">
            <a:extLst>
              <a:ext uri="{C183D7F6-B498-43B3-948B-1728B52AA6E4}">
                <adec:decorative xmlns:adec="http://schemas.microsoft.com/office/drawing/2017/decorative" val="1"/>
              </a:ext>
            </a:extLst>
          </p:cNvPr>
          <p:cNvCxnSpPr>
            <a:cxnSpLocks/>
          </p:cNvCxnSpPr>
          <p:nvPr/>
        </p:nvCxnSpPr>
        <p:spPr>
          <a:xfrm flipV="1">
            <a:off x="3591627" y="4983480"/>
            <a:ext cx="1958781" cy="493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6733" y="5248532"/>
            <a:ext cx="3294545" cy="646331"/>
          </a:xfrm>
          <a:prstGeom prst="rect">
            <a:avLst/>
          </a:prstGeom>
          <a:noFill/>
        </p:spPr>
        <p:txBody>
          <a:bodyPr wrap="square" rtlCol="0">
            <a:spAutoFit/>
          </a:bodyPr>
          <a:lstStyle/>
          <a:p>
            <a:r>
              <a:rPr lang="en-US" dirty="0"/>
              <a:t>You can reduce or expand the search area here.</a:t>
            </a:r>
          </a:p>
        </p:txBody>
      </p:sp>
      <p:cxnSp>
        <p:nvCxnSpPr>
          <p:cNvPr id="19" name="Straight Arrow Connector 18">
            <a:extLst>
              <a:ext uri="{C183D7F6-B498-43B3-948B-1728B52AA6E4}">
                <adec:decorative xmlns:adec="http://schemas.microsoft.com/office/drawing/2017/decorative" val="1"/>
              </a:ext>
            </a:extLst>
          </p:cNvPr>
          <p:cNvCxnSpPr>
            <a:cxnSpLocks/>
          </p:cNvCxnSpPr>
          <p:nvPr/>
        </p:nvCxnSpPr>
        <p:spPr>
          <a:xfrm flipV="1">
            <a:off x="3010989" y="2750203"/>
            <a:ext cx="1020194" cy="166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00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Top 10 Disposal Facilities">
            <a:extLst>
              <a:ext uri="{FF2B5EF4-FFF2-40B4-BE49-F238E27FC236}">
                <a16:creationId xmlns:a16="http://schemas.microsoft.com/office/drawing/2014/main" id="{91E75A25-5EC9-F6A9-BD65-98C78E730A1C}"/>
              </a:ext>
            </a:extLst>
          </p:cNvPr>
          <p:cNvPicPr>
            <a:picLocks noChangeAspect="1"/>
          </p:cNvPicPr>
          <p:nvPr/>
        </p:nvPicPr>
        <p:blipFill>
          <a:blip r:embed="rId2"/>
          <a:stretch>
            <a:fillRect/>
          </a:stretch>
        </p:blipFill>
        <p:spPr>
          <a:xfrm>
            <a:off x="4163429" y="1227325"/>
            <a:ext cx="7182533" cy="5405881"/>
          </a:xfrm>
          <a:prstGeom prst="rect">
            <a:avLst/>
          </a:prstGeom>
        </p:spPr>
      </p:pic>
      <p:sp>
        <p:nvSpPr>
          <p:cNvPr id="2" name="Title 1"/>
          <p:cNvSpPr>
            <a:spLocks noGrp="1"/>
          </p:cNvSpPr>
          <p:nvPr>
            <p:ph type="title"/>
          </p:nvPr>
        </p:nvSpPr>
        <p:spPr>
          <a:xfrm>
            <a:off x="470263" y="361553"/>
            <a:ext cx="10515600" cy="568869"/>
          </a:xfrm>
        </p:spPr>
        <p:txBody>
          <a:bodyPr>
            <a:normAutofit fontScale="90000"/>
          </a:bodyPr>
          <a:lstStyle/>
          <a:p>
            <a:r>
              <a:rPr lang="en-US" dirty="0"/>
              <a:t>Facilities Summary</a:t>
            </a:r>
          </a:p>
        </p:txBody>
      </p:sp>
      <p:sp>
        <p:nvSpPr>
          <p:cNvPr id="4" name="Slide Number Placeholder 3"/>
          <p:cNvSpPr>
            <a:spLocks noGrp="1"/>
          </p:cNvSpPr>
          <p:nvPr>
            <p:ph type="sldNum" sz="quarter" idx="12"/>
          </p:nvPr>
        </p:nvSpPr>
        <p:spPr/>
        <p:txBody>
          <a:bodyPr/>
          <a:lstStyle/>
          <a:p>
            <a:fld id="{7EBE5A32-9A98-4513-A413-28ABA786FA0F}" type="slidenum">
              <a:rPr lang="en-US" smtClean="0"/>
              <a:t>7</a:t>
            </a:fld>
            <a:endParaRPr lang="en-US"/>
          </a:p>
        </p:txBody>
      </p:sp>
      <p:sp>
        <p:nvSpPr>
          <p:cNvPr id="6" name="TextBox 5"/>
          <p:cNvSpPr txBox="1"/>
          <p:nvPr/>
        </p:nvSpPr>
        <p:spPr>
          <a:xfrm>
            <a:off x="245146" y="1444212"/>
            <a:ext cx="2342170" cy="369332"/>
          </a:xfrm>
          <a:prstGeom prst="rect">
            <a:avLst/>
          </a:prstGeom>
          <a:noFill/>
        </p:spPr>
        <p:txBody>
          <a:bodyPr wrap="square" rtlCol="0">
            <a:spAutoFit/>
          </a:bodyPr>
          <a:lstStyle/>
          <a:p>
            <a:r>
              <a:rPr lang="en-US" dirty="0"/>
              <a:t>Select Top Facilities</a:t>
            </a:r>
          </a:p>
        </p:txBody>
      </p:sp>
      <p:cxnSp>
        <p:nvCxnSpPr>
          <p:cNvPr id="8" name="Straight Arrow Connector 7">
            <a:extLst>
              <a:ext uri="{C183D7F6-B498-43B3-948B-1728B52AA6E4}">
                <adec:decorative xmlns:adec="http://schemas.microsoft.com/office/drawing/2017/decorative" val="1"/>
              </a:ext>
            </a:extLst>
          </p:cNvPr>
          <p:cNvCxnSpPr>
            <a:cxnSpLocks/>
          </p:cNvCxnSpPr>
          <p:nvPr/>
        </p:nvCxnSpPr>
        <p:spPr>
          <a:xfrm>
            <a:off x="2715768" y="1628878"/>
            <a:ext cx="4041648" cy="711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5146" y="2096005"/>
            <a:ext cx="3389811" cy="1477328"/>
          </a:xfrm>
          <a:prstGeom prst="rect">
            <a:avLst/>
          </a:prstGeom>
          <a:noFill/>
        </p:spPr>
        <p:txBody>
          <a:bodyPr wrap="square" rtlCol="0">
            <a:spAutoFit/>
          </a:bodyPr>
          <a:lstStyle/>
          <a:p>
            <a:r>
              <a:rPr lang="en-US" dirty="0"/>
              <a:t>Look through the Top Facilities list. What types of release do you see? Air? Water? Land? Off-site means the facility moves chemical waste to another location. </a:t>
            </a:r>
          </a:p>
        </p:txBody>
      </p:sp>
      <p:sp>
        <p:nvSpPr>
          <p:cNvPr id="10" name="TextBox 9"/>
          <p:cNvSpPr txBox="1"/>
          <p:nvPr/>
        </p:nvSpPr>
        <p:spPr>
          <a:xfrm>
            <a:off x="8186057" y="461321"/>
            <a:ext cx="3167743" cy="369332"/>
          </a:xfrm>
          <a:prstGeom prst="rect">
            <a:avLst/>
          </a:prstGeom>
          <a:noFill/>
        </p:spPr>
        <p:txBody>
          <a:bodyPr wrap="square" rtlCol="0">
            <a:spAutoFit/>
          </a:bodyPr>
          <a:lstStyle/>
          <a:p>
            <a:r>
              <a:rPr lang="en-US" dirty="0"/>
              <a:t>Select Compliance next</a:t>
            </a:r>
          </a:p>
        </p:txBody>
      </p:sp>
      <p:cxnSp>
        <p:nvCxnSpPr>
          <p:cNvPr id="12" name="Straight Arrow Connector 11">
            <a:extLst>
              <a:ext uri="{C183D7F6-B498-43B3-948B-1728B52AA6E4}">
                <adec:decorative xmlns:adec="http://schemas.microsoft.com/office/drawing/2017/decorative" val="1"/>
              </a:ext>
            </a:extLst>
          </p:cNvPr>
          <p:cNvCxnSpPr>
            <a:cxnSpLocks/>
          </p:cNvCxnSpPr>
          <p:nvPr/>
        </p:nvCxnSpPr>
        <p:spPr>
          <a:xfrm>
            <a:off x="9454896" y="830653"/>
            <a:ext cx="527304" cy="1510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2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Compliance">
            <a:extLst>
              <a:ext uri="{FF2B5EF4-FFF2-40B4-BE49-F238E27FC236}">
                <a16:creationId xmlns:a16="http://schemas.microsoft.com/office/drawing/2014/main" id="{2B75F403-CF43-0EED-D3F9-4500C8A32510}"/>
              </a:ext>
            </a:extLst>
          </p:cNvPr>
          <p:cNvPicPr>
            <a:picLocks noChangeAspect="1"/>
          </p:cNvPicPr>
          <p:nvPr/>
        </p:nvPicPr>
        <p:blipFill>
          <a:blip r:embed="rId2"/>
          <a:stretch>
            <a:fillRect/>
          </a:stretch>
        </p:blipFill>
        <p:spPr>
          <a:xfrm>
            <a:off x="1695846" y="1289556"/>
            <a:ext cx="7864587" cy="5423853"/>
          </a:xfrm>
          <a:prstGeom prst="rect">
            <a:avLst/>
          </a:prstGeom>
        </p:spPr>
      </p:pic>
      <p:sp>
        <p:nvSpPr>
          <p:cNvPr id="2" name="Title 1"/>
          <p:cNvSpPr>
            <a:spLocks noGrp="1"/>
          </p:cNvSpPr>
          <p:nvPr>
            <p:ph type="title"/>
          </p:nvPr>
        </p:nvSpPr>
        <p:spPr>
          <a:xfrm>
            <a:off x="328749" y="322270"/>
            <a:ext cx="10515600" cy="967286"/>
          </a:xfrm>
        </p:spPr>
        <p:txBody>
          <a:bodyPr/>
          <a:lstStyle/>
          <a:p>
            <a:r>
              <a:rPr lang="en-US" dirty="0"/>
              <a:t>Compliance</a:t>
            </a:r>
          </a:p>
        </p:txBody>
      </p:sp>
      <p:sp>
        <p:nvSpPr>
          <p:cNvPr id="4" name="Slide Number Placeholder 3"/>
          <p:cNvSpPr>
            <a:spLocks noGrp="1"/>
          </p:cNvSpPr>
          <p:nvPr>
            <p:ph type="sldNum" sz="quarter" idx="12"/>
          </p:nvPr>
        </p:nvSpPr>
        <p:spPr/>
        <p:txBody>
          <a:bodyPr/>
          <a:lstStyle/>
          <a:p>
            <a:fld id="{7EBE5A32-9A98-4513-A413-28ABA786FA0F}" type="slidenum">
              <a:rPr lang="en-US" smtClean="0"/>
              <a:t>8</a:t>
            </a:fld>
            <a:endParaRPr lang="en-US"/>
          </a:p>
        </p:txBody>
      </p:sp>
      <p:sp>
        <p:nvSpPr>
          <p:cNvPr id="6" name="TextBox 5"/>
          <p:cNvSpPr txBox="1"/>
          <p:nvPr/>
        </p:nvSpPr>
        <p:spPr>
          <a:xfrm>
            <a:off x="9859300" y="2400035"/>
            <a:ext cx="1970097" cy="1754326"/>
          </a:xfrm>
          <a:prstGeom prst="rect">
            <a:avLst/>
          </a:prstGeom>
          <a:noFill/>
        </p:spPr>
        <p:txBody>
          <a:bodyPr wrap="square" rtlCol="0">
            <a:spAutoFit/>
          </a:bodyPr>
          <a:lstStyle/>
          <a:p>
            <a:r>
              <a:rPr lang="en-US" dirty="0"/>
              <a:t>Sort by column or scroll down to find facilities that have violated environmental laws</a:t>
            </a:r>
          </a:p>
        </p:txBody>
      </p:sp>
      <p:sp>
        <p:nvSpPr>
          <p:cNvPr id="9" name="TextBox 8"/>
          <p:cNvSpPr txBox="1"/>
          <p:nvPr/>
        </p:nvSpPr>
        <p:spPr>
          <a:xfrm>
            <a:off x="9802369" y="424522"/>
            <a:ext cx="1970096" cy="1754326"/>
          </a:xfrm>
          <a:prstGeom prst="rect">
            <a:avLst/>
          </a:prstGeom>
          <a:noFill/>
        </p:spPr>
        <p:txBody>
          <a:bodyPr wrap="square" rtlCol="0">
            <a:spAutoFit/>
          </a:bodyPr>
          <a:lstStyle/>
          <a:p>
            <a:r>
              <a:rPr lang="en-US" dirty="0"/>
              <a:t>CAA=Clean Air Act</a:t>
            </a:r>
          </a:p>
          <a:p>
            <a:r>
              <a:rPr lang="en-US" dirty="0"/>
              <a:t>CWA=Clean Water Act</a:t>
            </a:r>
          </a:p>
          <a:p>
            <a:r>
              <a:rPr lang="en-US" dirty="0"/>
              <a:t>RCRA=Resource Conservation and Recovery Act</a:t>
            </a:r>
          </a:p>
        </p:txBody>
      </p:sp>
      <p:sp>
        <p:nvSpPr>
          <p:cNvPr id="12" name="TextBox 11"/>
          <p:cNvSpPr txBox="1"/>
          <p:nvPr/>
        </p:nvSpPr>
        <p:spPr>
          <a:xfrm>
            <a:off x="9859300" y="4537276"/>
            <a:ext cx="1913165" cy="1477328"/>
          </a:xfrm>
          <a:prstGeom prst="rect">
            <a:avLst/>
          </a:prstGeom>
          <a:noFill/>
        </p:spPr>
        <p:txBody>
          <a:bodyPr wrap="square" rtlCol="0">
            <a:spAutoFit/>
          </a:bodyPr>
          <a:lstStyle/>
          <a:p>
            <a:r>
              <a:rPr lang="en-US" dirty="0"/>
              <a:t>Find a facility with violations and click on the ECHO Report to see details</a:t>
            </a:r>
          </a:p>
        </p:txBody>
      </p:sp>
      <p:cxnSp>
        <p:nvCxnSpPr>
          <p:cNvPr id="18" name="Straight Arrow Connector 17">
            <a:extLst>
              <a:ext uri="{C183D7F6-B498-43B3-948B-1728B52AA6E4}">
                <adec:decorative xmlns:adec="http://schemas.microsoft.com/office/drawing/2017/decorative" val="1"/>
              </a:ext>
            </a:extLst>
          </p:cNvPr>
          <p:cNvCxnSpPr>
            <a:cxnSpLocks/>
            <a:stCxn id="9" idx="1"/>
          </p:cNvCxnSpPr>
          <p:nvPr/>
        </p:nvCxnSpPr>
        <p:spPr>
          <a:xfrm flipH="1">
            <a:off x="6592824" y="1301685"/>
            <a:ext cx="3209545" cy="2852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a:cxnSpLocks/>
          </p:cNvCxnSpPr>
          <p:nvPr/>
        </p:nvCxnSpPr>
        <p:spPr>
          <a:xfrm flipH="1" flipV="1">
            <a:off x="8609076" y="4782312"/>
            <a:ext cx="1100791" cy="407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E34F7B2-E482-5E5C-26CB-05B5A282C49E}"/>
              </a:ext>
              <a:ext uri="{C183D7F6-B498-43B3-948B-1728B52AA6E4}">
                <adec:decorative xmlns:adec="http://schemas.microsoft.com/office/drawing/2017/decorative" val="1"/>
              </a:ext>
            </a:extLst>
          </p:cNvPr>
          <p:cNvCxnSpPr>
            <a:cxnSpLocks/>
          </p:cNvCxnSpPr>
          <p:nvPr/>
        </p:nvCxnSpPr>
        <p:spPr>
          <a:xfrm flipH="1">
            <a:off x="7415784" y="3332918"/>
            <a:ext cx="2386585" cy="88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D27EDDD-47E5-A3BC-3787-30003BDB4B3C}"/>
              </a:ext>
            </a:extLst>
          </p:cNvPr>
          <p:cNvSpPr txBox="1"/>
          <p:nvPr/>
        </p:nvSpPr>
        <p:spPr>
          <a:xfrm>
            <a:off x="34818" y="2616487"/>
            <a:ext cx="1291062" cy="923330"/>
          </a:xfrm>
          <a:prstGeom prst="rect">
            <a:avLst/>
          </a:prstGeom>
          <a:noFill/>
        </p:spPr>
        <p:txBody>
          <a:bodyPr wrap="square">
            <a:spAutoFit/>
          </a:bodyPr>
          <a:lstStyle/>
          <a:p>
            <a:r>
              <a:rPr lang="en-US" dirty="0"/>
              <a:t>Select Releases next</a:t>
            </a:r>
          </a:p>
        </p:txBody>
      </p:sp>
      <p:cxnSp>
        <p:nvCxnSpPr>
          <p:cNvPr id="24" name="Straight Arrow Connector 23">
            <a:extLst>
              <a:ext uri="{FF2B5EF4-FFF2-40B4-BE49-F238E27FC236}">
                <a16:creationId xmlns:a16="http://schemas.microsoft.com/office/drawing/2014/main" id="{D3418C0F-D61C-E7A0-FA21-8EAFB1539F60}"/>
              </a:ext>
              <a:ext uri="{C183D7F6-B498-43B3-948B-1728B52AA6E4}">
                <adec:decorative xmlns:adec="http://schemas.microsoft.com/office/drawing/2017/decorative" val="1"/>
              </a:ext>
            </a:extLst>
          </p:cNvPr>
          <p:cNvCxnSpPr/>
          <p:nvPr/>
        </p:nvCxnSpPr>
        <p:spPr>
          <a:xfrm>
            <a:off x="987552" y="2728023"/>
            <a:ext cx="512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24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Totals by Chemical">
            <a:extLst>
              <a:ext uri="{FF2B5EF4-FFF2-40B4-BE49-F238E27FC236}">
                <a16:creationId xmlns:a16="http://schemas.microsoft.com/office/drawing/2014/main" id="{BBBCFD88-E1A2-D9AB-7783-94C32CDCDBD4}"/>
              </a:ext>
            </a:extLst>
          </p:cNvPr>
          <p:cNvPicPr>
            <a:picLocks noChangeAspect="1"/>
          </p:cNvPicPr>
          <p:nvPr/>
        </p:nvPicPr>
        <p:blipFill>
          <a:blip r:embed="rId2"/>
          <a:stretch>
            <a:fillRect/>
          </a:stretch>
        </p:blipFill>
        <p:spPr>
          <a:xfrm>
            <a:off x="2116718" y="1289150"/>
            <a:ext cx="7935151" cy="5367652"/>
          </a:xfrm>
          <a:prstGeom prst="rect">
            <a:avLst/>
          </a:prstGeom>
        </p:spPr>
      </p:pic>
      <p:sp>
        <p:nvSpPr>
          <p:cNvPr id="2" name="Title 1"/>
          <p:cNvSpPr>
            <a:spLocks noGrp="1"/>
          </p:cNvSpPr>
          <p:nvPr>
            <p:ph type="title"/>
          </p:nvPr>
        </p:nvSpPr>
        <p:spPr>
          <a:xfrm>
            <a:off x="374468" y="365124"/>
            <a:ext cx="10515600" cy="732155"/>
          </a:xfrm>
        </p:spPr>
        <p:txBody>
          <a:bodyPr/>
          <a:lstStyle/>
          <a:p>
            <a:r>
              <a:rPr lang="en-US" dirty="0"/>
              <a:t>Releases</a:t>
            </a:r>
          </a:p>
        </p:txBody>
      </p:sp>
      <p:sp>
        <p:nvSpPr>
          <p:cNvPr id="4" name="Slide Number Placeholder 3"/>
          <p:cNvSpPr>
            <a:spLocks noGrp="1"/>
          </p:cNvSpPr>
          <p:nvPr>
            <p:ph type="sldNum" sz="quarter" idx="12"/>
          </p:nvPr>
        </p:nvSpPr>
        <p:spPr/>
        <p:txBody>
          <a:bodyPr/>
          <a:lstStyle/>
          <a:p>
            <a:fld id="{7EBE5A32-9A98-4513-A413-28ABA786FA0F}" type="slidenum">
              <a:rPr lang="en-US" smtClean="0"/>
              <a:t>9</a:t>
            </a:fld>
            <a:endParaRPr lang="en-US"/>
          </a:p>
        </p:txBody>
      </p:sp>
      <p:sp>
        <p:nvSpPr>
          <p:cNvPr id="6" name="TextBox 5"/>
          <p:cNvSpPr txBox="1"/>
          <p:nvPr/>
        </p:nvSpPr>
        <p:spPr>
          <a:xfrm>
            <a:off x="144761" y="4911632"/>
            <a:ext cx="2037806" cy="646331"/>
          </a:xfrm>
          <a:prstGeom prst="rect">
            <a:avLst/>
          </a:prstGeom>
          <a:noFill/>
        </p:spPr>
        <p:txBody>
          <a:bodyPr wrap="square" rtlCol="0">
            <a:spAutoFit/>
          </a:bodyPr>
          <a:lstStyle/>
          <a:p>
            <a:r>
              <a:rPr lang="en-US" dirty="0"/>
              <a:t>What chemicals are most released?</a:t>
            </a:r>
          </a:p>
        </p:txBody>
      </p:sp>
      <p:cxnSp>
        <p:nvCxnSpPr>
          <p:cNvPr id="8" name="Straight Arrow Connector 7">
            <a:extLst>
              <a:ext uri="{C183D7F6-B498-43B3-948B-1728B52AA6E4}">
                <adec:decorative xmlns:adec="http://schemas.microsoft.com/office/drawing/2017/decorative" val="1"/>
              </a:ext>
            </a:extLst>
          </p:cNvPr>
          <p:cNvCxnSpPr>
            <a:cxnSpLocks/>
          </p:cNvCxnSpPr>
          <p:nvPr/>
        </p:nvCxnSpPr>
        <p:spPr>
          <a:xfrm>
            <a:off x="1920240" y="5349240"/>
            <a:ext cx="3906329" cy="603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051869" y="4634634"/>
            <a:ext cx="2005149" cy="1200329"/>
          </a:xfrm>
          <a:prstGeom prst="rect">
            <a:avLst/>
          </a:prstGeom>
          <a:noFill/>
        </p:spPr>
        <p:txBody>
          <a:bodyPr wrap="square" rtlCol="0">
            <a:spAutoFit/>
          </a:bodyPr>
          <a:lstStyle/>
          <a:p>
            <a:r>
              <a:rPr lang="en-US" dirty="0"/>
              <a:t>You can get data for specific types of releases by selecting here.</a:t>
            </a:r>
          </a:p>
        </p:txBody>
      </p:sp>
      <p:cxnSp>
        <p:nvCxnSpPr>
          <p:cNvPr id="11" name="Straight Arrow Connector 10">
            <a:extLst>
              <a:ext uri="{C183D7F6-B498-43B3-948B-1728B52AA6E4}">
                <adec:decorative xmlns:adec="http://schemas.microsoft.com/office/drawing/2017/decorative" val="1"/>
              </a:ext>
            </a:extLst>
          </p:cNvPr>
          <p:cNvCxnSpPr/>
          <p:nvPr/>
        </p:nvCxnSpPr>
        <p:spPr>
          <a:xfrm flipH="1" flipV="1">
            <a:off x="10051869" y="4180114"/>
            <a:ext cx="620486" cy="454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98719" y="546536"/>
            <a:ext cx="3792583" cy="369332"/>
          </a:xfrm>
          <a:prstGeom prst="rect">
            <a:avLst/>
          </a:prstGeom>
          <a:noFill/>
        </p:spPr>
        <p:txBody>
          <a:bodyPr wrap="square" rtlCol="0">
            <a:spAutoFit/>
          </a:bodyPr>
          <a:lstStyle/>
          <a:p>
            <a:r>
              <a:rPr lang="en-US" dirty="0"/>
              <a:t>Next, click on Trend by Media and Year </a:t>
            </a:r>
          </a:p>
        </p:txBody>
      </p:sp>
      <p:cxnSp>
        <p:nvCxnSpPr>
          <p:cNvPr id="16" name="Straight Arrow Connector 15">
            <a:extLst>
              <a:ext uri="{C183D7F6-B498-43B3-948B-1728B52AA6E4}">
                <adec:decorative xmlns:adec="http://schemas.microsoft.com/office/drawing/2017/decorative" val="1"/>
              </a:ext>
            </a:extLst>
          </p:cNvPr>
          <p:cNvCxnSpPr/>
          <p:nvPr/>
        </p:nvCxnSpPr>
        <p:spPr>
          <a:xfrm flipH="1">
            <a:off x="5734594" y="1072632"/>
            <a:ext cx="483326" cy="1985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516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809</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Using the TRI - Toxic Release Inventory</vt:lpstr>
      <vt:lpstr>Acknowledgements</vt:lpstr>
      <vt:lpstr>Objectives</vt:lpstr>
      <vt:lpstr>What is the TRI?</vt:lpstr>
      <vt:lpstr>TRI website</vt:lpstr>
      <vt:lpstr>Map</vt:lpstr>
      <vt:lpstr>Facilities Summary</vt:lpstr>
      <vt:lpstr>Compliance</vt:lpstr>
      <vt:lpstr>Releases</vt:lpstr>
      <vt:lpstr>Release Trends</vt:lpstr>
      <vt:lpstr>Potential Health Effects</vt:lpstr>
      <vt:lpstr>Additional Exploration</vt:lpstr>
      <vt:lpstr>Additional Information</vt:lpstr>
      <vt:lpstr>Discussion - What You Can Do</vt:lpstr>
      <vt:lpstr>Disclaimer</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TRI</dc:title>
  <dc:creator>Tim Hilbert</dc:creator>
  <cp:lastModifiedBy>Hilbert, Timothy (hilbertj)</cp:lastModifiedBy>
  <cp:revision>81</cp:revision>
  <dcterms:created xsi:type="dcterms:W3CDTF">2022-01-25T15:43:19Z</dcterms:created>
  <dcterms:modified xsi:type="dcterms:W3CDTF">2024-01-29T14:05:53Z</dcterms:modified>
</cp:coreProperties>
</file>