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78" r:id="rId3"/>
    <p:sldId id="277" r:id="rId4"/>
    <p:sldId id="258" r:id="rId5"/>
    <p:sldId id="259" r:id="rId6"/>
    <p:sldId id="260" r:id="rId7"/>
    <p:sldId id="281" r:id="rId8"/>
    <p:sldId id="262" r:id="rId9"/>
    <p:sldId id="264" r:id="rId10"/>
    <p:sldId id="261" r:id="rId11"/>
    <p:sldId id="275" r:id="rId12"/>
    <p:sldId id="263" r:id="rId13"/>
    <p:sldId id="280" r:id="rId14"/>
    <p:sldId id="276" r:id="rId15"/>
    <p:sldId id="265" r:id="rId16"/>
    <p:sldId id="266" r:id="rId17"/>
    <p:sldId id="267" r:id="rId18"/>
    <p:sldId id="268" r:id="rId19"/>
    <p:sldId id="269" r:id="rId20"/>
    <p:sldId id="270" r:id="rId21"/>
    <p:sldId id="271" r:id="rId22"/>
    <p:sldId id="272" r:id="rId23"/>
    <p:sldId id="273" r:id="rId24"/>
    <p:sldId id="274"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F7A152-3C04-B121-2498-1385E4221FB8}" name="Vittorio Sbrocca" initials="VS" userId="Vittorio Sbrocc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ttorio Sbrocca" initials="VS" lastIdx="13" clrIdx="0">
    <p:extLst>
      <p:ext uri="{19B8F6BF-5375-455C-9EA6-DF929625EA0E}">
        <p15:presenceInfo xmlns:p15="http://schemas.microsoft.com/office/powerpoint/2012/main" userId="Vittorio Sbroc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5" autoAdjust="0"/>
    <p:restoredTop sz="94673" autoAdjust="0"/>
  </p:normalViewPr>
  <p:slideViewPr>
    <p:cSldViewPr snapToGrid="0">
      <p:cViewPr varScale="1">
        <p:scale>
          <a:sx n="105" d="100"/>
          <a:sy n="105" d="100"/>
        </p:scale>
        <p:origin x="888" y="96"/>
      </p:cViewPr>
      <p:guideLst/>
    </p:cSldViewPr>
  </p:slideViewPr>
  <p:outlineViewPr>
    <p:cViewPr>
      <p:scale>
        <a:sx n="33" d="100"/>
        <a:sy n="33" d="100"/>
      </p:scale>
      <p:origin x="0" y="-3096"/>
    </p:cViewPr>
  </p:outlineViewPr>
  <p:notesTextViewPr>
    <p:cViewPr>
      <p:scale>
        <a:sx n="1" d="1"/>
        <a:sy n="1" d="1"/>
      </p:scale>
      <p:origin x="0" y="0"/>
    </p:cViewPr>
  </p:notesTextViewPr>
  <p:sorterViewPr>
    <p:cViewPr>
      <p:scale>
        <a:sx n="130" d="100"/>
        <a:sy n="130" d="100"/>
      </p:scale>
      <p:origin x="0" y="-17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8892CB-6338-49FF-98D0-00524BB2967B}" type="datetimeFigureOut">
              <a:rPr lang="en-US" smtClean="0"/>
              <a:t>1/31/2024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9A28D1-FE81-4F2C-9A56-40EF334DCB21}" type="slidenum">
              <a:rPr lang="en-US" smtClean="0"/>
              <a:t>‹#›</a:t>
            </a:fld>
            <a:endParaRPr lang="en-US"/>
          </a:p>
        </p:txBody>
      </p:sp>
    </p:spTree>
    <p:extLst>
      <p:ext uri="{BB962C8B-B14F-4D97-AF65-F5344CB8AC3E}">
        <p14:creationId xmlns:p14="http://schemas.microsoft.com/office/powerpoint/2010/main" val="2585596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A28D1-FE81-4F2C-9A56-40EF334DCB21}" type="slidenum">
              <a:rPr lang="en-US" smtClean="0"/>
              <a:t>1</a:t>
            </a:fld>
            <a:endParaRPr lang="en-US"/>
          </a:p>
        </p:txBody>
      </p:sp>
    </p:spTree>
    <p:extLst>
      <p:ext uri="{BB962C8B-B14F-4D97-AF65-F5344CB8AC3E}">
        <p14:creationId xmlns:p14="http://schemas.microsoft.com/office/powerpoint/2010/main" val="1870533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47FD4-192A-4626-A3F1-A5D6C701F7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4D4F23-F646-4174-93BE-3F7D47DBE4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3389FD-F972-4000-92FB-3D3D7C504D45}"/>
              </a:ext>
            </a:extLst>
          </p:cNvPr>
          <p:cNvSpPr>
            <a:spLocks noGrp="1"/>
          </p:cNvSpPr>
          <p:nvPr>
            <p:ph type="dt" sz="half" idx="10"/>
          </p:nvPr>
        </p:nvSpPr>
        <p:spPr/>
        <p:txBody>
          <a:bodyPr/>
          <a:lstStyle/>
          <a:p>
            <a:fld id="{8C1F877B-F52C-4C6A-9ADC-2DA3CA9FFF1E}" type="datetime1">
              <a:rPr lang="en-US" smtClean="0"/>
              <a:t>1/31/2024</a:t>
            </a:fld>
            <a:endParaRPr lang="en-US"/>
          </a:p>
        </p:txBody>
      </p:sp>
      <p:sp>
        <p:nvSpPr>
          <p:cNvPr id="5" name="Footer Placeholder 4">
            <a:extLst>
              <a:ext uri="{FF2B5EF4-FFF2-40B4-BE49-F238E27FC236}">
                <a16:creationId xmlns:a16="http://schemas.microsoft.com/office/drawing/2014/main" id="{9F7F8C05-3342-4160-AAC0-F8708E0704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05AC3-57AB-4000-AE61-9C003B5D7C15}"/>
              </a:ext>
            </a:extLst>
          </p:cNvPr>
          <p:cNvSpPr>
            <a:spLocks noGrp="1"/>
          </p:cNvSpPr>
          <p:nvPr>
            <p:ph type="sldNum" sz="quarter" idx="12"/>
          </p:nvPr>
        </p:nvSpPr>
        <p:spPr/>
        <p:txBody>
          <a:bodyPr/>
          <a:lstStyle>
            <a:lvl1pPr>
              <a:defRPr sz="1800">
                <a:solidFill>
                  <a:schemeClr val="accent1">
                    <a:lumMod val="75000"/>
                  </a:schemeClr>
                </a:solidFill>
              </a:defRPr>
            </a:lvl1pPr>
          </a:lstStyle>
          <a:p>
            <a:fld id="{293122EE-58B2-4436-B0E3-199A27A56ED3}" type="slidenum">
              <a:rPr lang="en-US" smtClean="0"/>
              <a:pPr/>
              <a:t>‹#›</a:t>
            </a:fld>
            <a:endParaRPr lang="en-US" dirty="0"/>
          </a:p>
        </p:txBody>
      </p:sp>
    </p:spTree>
    <p:extLst>
      <p:ext uri="{BB962C8B-B14F-4D97-AF65-F5344CB8AC3E}">
        <p14:creationId xmlns:p14="http://schemas.microsoft.com/office/powerpoint/2010/main" val="329156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1BB2A-98A2-47AA-AF9B-4D76CCF482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95E1B8-2F9C-42D5-922F-04F53BC177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FB1D6-EBF6-4E6D-8D84-D71C7F12FCED}"/>
              </a:ext>
            </a:extLst>
          </p:cNvPr>
          <p:cNvSpPr>
            <a:spLocks noGrp="1"/>
          </p:cNvSpPr>
          <p:nvPr>
            <p:ph type="dt" sz="half" idx="10"/>
          </p:nvPr>
        </p:nvSpPr>
        <p:spPr/>
        <p:txBody>
          <a:bodyPr/>
          <a:lstStyle/>
          <a:p>
            <a:fld id="{A5BC0E17-6C79-4425-8F0A-AE3A71C1DD83}" type="datetime1">
              <a:rPr lang="en-US" smtClean="0"/>
              <a:t>1/31/2024</a:t>
            </a:fld>
            <a:endParaRPr lang="en-US"/>
          </a:p>
        </p:txBody>
      </p:sp>
      <p:sp>
        <p:nvSpPr>
          <p:cNvPr id="5" name="Footer Placeholder 4">
            <a:extLst>
              <a:ext uri="{FF2B5EF4-FFF2-40B4-BE49-F238E27FC236}">
                <a16:creationId xmlns:a16="http://schemas.microsoft.com/office/drawing/2014/main" id="{28115B85-F143-4330-8766-FCCCC6C0B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F77DC-3697-4BD8-8ABE-F765C47CC553}"/>
              </a:ext>
            </a:extLst>
          </p:cNvPr>
          <p:cNvSpPr>
            <a:spLocks noGrp="1"/>
          </p:cNvSpPr>
          <p:nvPr>
            <p:ph type="sldNum" sz="quarter" idx="12"/>
          </p:nvPr>
        </p:nvSpPr>
        <p:spPr/>
        <p:txBody>
          <a:bodyPr/>
          <a:lstStyle/>
          <a:p>
            <a:fld id="{293122EE-58B2-4436-B0E3-199A27A56ED3}" type="slidenum">
              <a:rPr lang="en-US" smtClean="0"/>
              <a:t>‹#›</a:t>
            </a:fld>
            <a:endParaRPr lang="en-US"/>
          </a:p>
        </p:txBody>
      </p:sp>
    </p:spTree>
    <p:extLst>
      <p:ext uri="{BB962C8B-B14F-4D97-AF65-F5344CB8AC3E}">
        <p14:creationId xmlns:p14="http://schemas.microsoft.com/office/powerpoint/2010/main" val="3151647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67E312-50D1-45F6-B81D-25C7AAE3BC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C3CAF2-96E0-4B7C-B709-7EC2503496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9C1BD-36FA-459C-B5DF-A4B83952446A}"/>
              </a:ext>
            </a:extLst>
          </p:cNvPr>
          <p:cNvSpPr>
            <a:spLocks noGrp="1"/>
          </p:cNvSpPr>
          <p:nvPr>
            <p:ph type="dt" sz="half" idx="10"/>
          </p:nvPr>
        </p:nvSpPr>
        <p:spPr/>
        <p:txBody>
          <a:bodyPr/>
          <a:lstStyle/>
          <a:p>
            <a:fld id="{C4640256-9B6D-470E-90FB-F5AB2AC1E6FF}" type="datetime1">
              <a:rPr lang="en-US" smtClean="0"/>
              <a:t>1/31/2024</a:t>
            </a:fld>
            <a:endParaRPr lang="en-US"/>
          </a:p>
        </p:txBody>
      </p:sp>
      <p:sp>
        <p:nvSpPr>
          <p:cNvPr id="5" name="Footer Placeholder 4">
            <a:extLst>
              <a:ext uri="{FF2B5EF4-FFF2-40B4-BE49-F238E27FC236}">
                <a16:creationId xmlns:a16="http://schemas.microsoft.com/office/drawing/2014/main" id="{82DE6F03-2D43-4087-8F45-11C1D1F28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C7FF8-7B08-4CCE-924E-944F8728D002}"/>
              </a:ext>
            </a:extLst>
          </p:cNvPr>
          <p:cNvSpPr>
            <a:spLocks noGrp="1"/>
          </p:cNvSpPr>
          <p:nvPr>
            <p:ph type="sldNum" sz="quarter" idx="12"/>
          </p:nvPr>
        </p:nvSpPr>
        <p:spPr/>
        <p:txBody>
          <a:bodyPr/>
          <a:lstStyle/>
          <a:p>
            <a:fld id="{293122EE-58B2-4436-B0E3-199A27A56ED3}" type="slidenum">
              <a:rPr lang="en-US" smtClean="0"/>
              <a:t>‹#›</a:t>
            </a:fld>
            <a:endParaRPr lang="en-US"/>
          </a:p>
        </p:txBody>
      </p:sp>
    </p:spTree>
    <p:extLst>
      <p:ext uri="{BB962C8B-B14F-4D97-AF65-F5344CB8AC3E}">
        <p14:creationId xmlns:p14="http://schemas.microsoft.com/office/powerpoint/2010/main" val="38795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5547-DC24-4502-9FB0-74463A53A0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23740D-E75D-417D-B161-3AF24BCC4F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44429A-3461-4420-93BF-CDD18F46EB76}"/>
              </a:ext>
            </a:extLst>
          </p:cNvPr>
          <p:cNvSpPr>
            <a:spLocks noGrp="1"/>
          </p:cNvSpPr>
          <p:nvPr>
            <p:ph type="dt" sz="half" idx="10"/>
          </p:nvPr>
        </p:nvSpPr>
        <p:spPr/>
        <p:txBody>
          <a:bodyPr/>
          <a:lstStyle/>
          <a:p>
            <a:fld id="{6CCCDD6A-7E63-4D43-9C0D-E4E06218ADF4}" type="datetime1">
              <a:rPr lang="en-US" smtClean="0"/>
              <a:t>1/31/2024</a:t>
            </a:fld>
            <a:endParaRPr lang="en-US"/>
          </a:p>
        </p:txBody>
      </p:sp>
      <p:sp>
        <p:nvSpPr>
          <p:cNvPr id="5" name="Footer Placeholder 4">
            <a:extLst>
              <a:ext uri="{FF2B5EF4-FFF2-40B4-BE49-F238E27FC236}">
                <a16:creationId xmlns:a16="http://schemas.microsoft.com/office/drawing/2014/main" id="{0235718B-89E4-48AB-A068-C14460D7F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28200-0331-42DD-9799-4BFEF813C4FA}"/>
              </a:ext>
            </a:extLst>
          </p:cNvPr>
          <p:cNvSpPr>
            <a:spLocks noGrp="1"/>
          </p:cNvSpPr>
          <p:nvPr>
            <p:ph type="sldNum" sz="quarter" idx="12"/>
          </p:nvPr>
        </p:nvSpPr>
        <p:spPr/>
        <p:txBody>
          <a:bodyPr/>
          <a:lstStyle>
            <a:lvl1pPr>
              <a:defRPr sz="1800">
                <a:solidFill>
                  <a:schemeClr val="accent1">
                    <a:lumMod val="75000"/>
                  </a:schemeClr>
                </a:solidFill>
              </a:defRPr>
            </a:lvl1pPr>
          </a:lstStyle>
          <a:p>
            <a:fld id="{293122EE-58B2-4436-B0E3-199A27A56ED3}" type="slidenum">
              <a:rPr lang="en-US" smtClean="0"/>
              <a:pPr/>
              <a:t>‹#›</a:t>
            </a:fld>
            <a:endParaRPr lang="en-US" dirty="0"/>
          </a:p>
        </p:txBody>
      </p:sp>
    </p:spTree>
    <p:extLst>
      <p:ext uri="{BB962C8B-B14F-4D97-AF65-F5344CB8AC3E}">
        <p14:creationId xmlns:p14="http://schemas.microsoft.com/office/powerpoint/2010/main" val="53965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251D-00BE-431D-B038-B80FE42B25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44D64F-7C1E-480B-9CBA-AC58ADB4C9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CBA4C-93FF-48FE-97F3-0B9788CADD6D}"/>
              </a:ext>
            </a:extLst>
          </p:cNvPr>
          <p:cNvSpPr>
            <a:spLocks noGrp="1"/>
          </p:cNvSpPr>
          <p:nvPr>
            <p:ph type="dt" sz="half" idx="10"/>
          </p:nvPr>
        </p:nvSpPr>
        <p:spPr/>
        <p:txBody>
          <a:bodyPr/>
          <a:lstStyle/>
          <a:p>
            <a:fld id="{5C75BF9A-00E9-4E8B-A64D-9D5BA3ACB4C1}" type="datetime1">
              <a:rPr lang="en-US" smtClean="0"/>
              <a:t>1/31/2024</a:t>
            </a:fld>
            <a:endParaRPr lang="en-US"/>
          </a:p>
        </p:txBody>
      </p:sp>
      <p:sp>
        <p:nvSpPr>
          <p:cNvPr id="5" name="Footer Placeholder 4">
            <a:extLst>
              <a:ext uri="{FF2B5EF4-FFF2-40B4-BE49-F238E27FC236}">
                <a16:creationId xmlns:a16="http://schemas.microsoft.com/office/drawing/2014/main" id="{728DB9BC-A855-45E6-BA51-F1D331475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9F4FF2-155B-442C-BCCD-CF92FD95D9EF}"/>
              </a:ext>
            </a:extLst>
          </p:cNvPr>
          <p:cNvSpPr>
            <a:spLocks noGrp="1"/>
          </p:cNvSpPr>
          <p:nvPr>
            <p:ph type="sldNum" sz="quarter" idx="12"/>
          </p:nvPr>
        </p:nvSpPr>
        <p:spPr/>
        <p:txBody>
          <a:bodyPr/>
          <a:lstStyle>
            <a:lvl1pPr>
              <a:defRPr sz="1800">
                <a:solidFill>
                  <a:schemeClr val="accent1">
                    <a:lumMod val="75000"/>
                  </a:schemeClr>
                </a:solidFill>
              </a:defRPr>
            </a:lvl1pPr>
          </a:lstStyle>
          <a:p>
            <a:fld id="{293122EE-58B2-4436-B0E3-199A27A56ED3}" type="slidenum">
              <a:rPr lang="en-US" smtClean="0"/>
              <a:pPr/>
              <a:t>‹#›</a:t>
            </a:fld>
            <a:endParaRPr lang="en-US" dirty="0"/>
          </a:p>
        </p:txBody>
      </p:sp>
    </p:spTree>
    <p:extLst>
      <p:ext uri="{BB962C8B-B14F-4D97-AF65-F5344CB8AC3E}">
        <p14:creationId xmlns:p14="http://schemas.microsoft.com/office/powerpoint/2010/main" val="528855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F677-5017-4D84-AE06-4ED6689036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CD3DD9-E6D6-4764-BB36-331FF79B0E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54789F-030C-4D90-B515-0B8231CCB5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4F7B84-C4D3-4214-999A-0C1BB57CF309}"/>
              </a:ext>
            </a:extLst>
          </p:cNvPr>
          <p:cNvSpPr>
            <a:spLocks noGrp="1"/>
          </p:cNvSpPr>
          <p:nvPr>
            <p:ph type="dt" sz="half" idx="10"/>
          </p:nvPr>
        </p:nvSpPr>
        <p:spPr/>
        <p:txBody>
          <a:bodyPr/>
          <a:lstStyle/>
          <a:p>
            <a:fld id="{616CAA9A-E15A-419D-A907-8CC6E113422E}" type="datetime1">
              <a:rPr lang="en-US" smtClean="0"/>
              <a:t>1/31/2024</a:t>
            </a:fld>
            <a:endParaRPr lang="en-US"/>
          </a:p>
        </p:txBody>
      </p:sp>
      <p:sp>
        <p:nvSpPr>
          <p:cNvPr id="6" name="Footer Placeholder 5">
            <a:extLst>
              <a:ext uri="{FF2B5EF4-FFF2-40B4-BE49-F238E27FC236}">
                <a16:creationId xmlns:a16="http://schemas.microsoft.com/office/drawing/2014/main" id="{7559F63D-5685-4B90-8BB5-C0EDA1432A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238A-D666-4D3A-A1A9-D0EED9961F2A}"/>
              </a:ext>
            </a:extLst>
          </p:cNvPr>
          <p:cNvSpPr>
            <a:spLocks noGrp="1"/>
          </p:cNvSpPr>
          <p:nvPr>
            <p:ph type="sldNum" sz="quarter" idx="12"/>
          </p:nvPr>
        </p:nvSpPr>
        <p:spPr/>
        <p:txBody>
          <a:bodyPr/>
          <a:lstStyle/>
          <a:p>
            <a:fld id="{293122EE-58B2-4436-B0E3-199A27A56ED3}" type="slidenum">
              <a:rPr lang="en-US" smtClean="0"/>
              <a:t>‹#›</a:t>
            </a:fld>
            <a:endParaRPr lang="en-US"/>
          </a:p>
        </p:txBody>
      </p:sp>
    </p:spTree>
    <p:extLst>
      <p:ext uri="{BB962C8B-B14F-4D97-AF65-F5344CB8AC3E}">
        <p14:creationId xmlns:p14="http://schemas.microsoft.com/office/powerpoint/2010/main" val="3224138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A3200-0426-4023-B771-F6F1A76A07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70C487-6B29-4FC5-8B0F-C1D4D0848D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C6E513-DA21-4B37-89FE-508A3A08E8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B439E3-099B-4388-8DC8-C76D2FB048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8CF44-F89B-40C8-8A1A-AA03AE65F6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AC6FBB-7847-4341-9B84-28B3BEDDE7D7}"/>
              </a:ext>
            </a:extLst>
          </p:cNvPr>
          <p:cNvSpPr>
            <a:spLocks noGrp="1"/>
          </p:cNvSpPr>
          <p:nvPr>
            <p:ph type="dt" sz="half" idx="10"/>
          </p:nvPr>
        </p:nvSpPr>
        <p:spPr/>
        <p:txBody>
          <a:bodyPr/>
          <a:lstStyle/>
          <a:p>
            <a:fld id="{B79E75B6-D388-4B63-80E2-3166C5CBA62F}" type="datetime1">
              <a:rPr lang="en-US" smtClean="0"/>
              <a:t>1/31/2024</a:t>
            </a:fld>
            <a:endParaRPr lang="en-US"/>
          </a:p>
        </p:txBody>
      </p:sp>
      <p:sp>
        <p:nvSpPr>
          <p:cNvPr id="8" name="Footer Placeholder 7">
            <a:extLst>
              <a:ext uri="{FF2B5EF4-FFF2-40B4-BE49-F238E27FC236}">
                <a16:creationId xmlns:a16="http://schemas.microsoft.com/office/drawing/2014/main" id="{1A43DC7B-CC18-4E5D-A396-0F591AD776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ACBC94-AB83-4D86-B585-DA12FD4A552E}"/>
              </a:ext>
            </a:extLst>
          </p:cNvPr>
          <p:cNvSpPr>
            <a:spLocks noGrp="1"/>
          </p:cNvSpPr>
          <p:nvPr>
            <p:ph type="sldNum" sz="quarter" idx="12"/>
          </p:nvPr>
        </p:nvSpPr>
        <p:spPr/>
        <p:txBody>
          <a:bodyPr/>
          <a:lstStyle/>
          <a:p>
            <a:fld id="{293122EE-58B2-4436-B0E3-199A27A56ED3}" type="slidenum">
              <a:rPr lang="en-US" smtClean="0"/>
              <a:t>‹#›</a:t>
            </a:fld>
            <a:endParaRPr lang="en-US"/>
          </a:p>
        </p:txBody>
      </p:sp>
    </p:spTree>
    <p:extLst>
      <p:ext uri="{BB962C8B-B14F-4D97-AF65-F5344CB8AC3E}">
        <p14:creationId xmlns:p14="http://schemas.microsoft.com/office/powerpoint/2010/main" val="3224495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15D42-2B3B-4EC4-A4ED-6DB4CB7599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9EC45E-355A-46DE-843C-A6DFBB771B0A}"/>
              </a:ext>
            </a:extLst>
          </p:cNvPr>
          <p:cNvSpPr>
            <a:spLocks noGrp="1"/>
          </p:cNvSpPr>
          <p:nvPr>
            <p:ph type="dt" sz="half" idx="10"/>
          </p:nvPr>
        </p:nvSpPr>
        <p:spPr/>
        <p:txBody>
          <a:bodyPr/>
          <a:lstStyle/>
          <a:p>
            <a:fld id="{3FB4CEFA-0A05-447B-B861-602DB92138FF}" type="datetime1">
              <a:rPr lang="en-US" smtClean="0"/>
              <a:t>1/31/2024</a:t>
            </a:fld>
            <a:endParaRPr lang="en-US"/>
          </a:p>
        </p:txBody>
      </p:sp>
      <p:sp>
        <p:nvSpPr>
          <p:cNvPr id="4" name="Footer Placeholder 3">
            <a:extLst>
              <a:ext uri="{FF2B5EF4-FFF2-40B4-BE49-F238E27FC236}">
                <a16:creationId xmlns:a16="http://schemas.microsoft.com/office/drawing/2014/main" id="{59E0382E-5761-4348-81D2-928E5E9AA9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486262-B5AD-4217-9AB2-24AD1E805197}"/>
              </a:ext>
            </a:extLst>
          </p:cNvPr>
          <p:cNvSpPr>
            <a:spLocks noGrp="1"/>
          </p:cNvSpPr>
          <p:nvPr>
            <p:ph type="sldNum" sz="quarter" idx="12"/>
          </p:nvPr>
        </p:nvSpPr>
        <p:spPr/>
        <p:txBody>
          <a:bodyPr/>
          <a:lstStyle/>
          <a:p>
            <a:fld id="{293122EE-58B2-4436-B0E3-199A27A56ED3}" type="slidenum">
              <a:rPr lang="en-US" smtClean="0"/>
              <a:t>‹#›</a:t>
            </a:fld>
            <a:endParaRPr lang="en-US"/>
          </a:p>
        </p:txBody>
      </p:sp>
    </p:spTree>
    <p:extLst>
      <p:ext uri="{BB962C8B-B14F-4D97-AF65-F5344CB8AC3E}">
        <p14:creationId xmlns:p14="http://schemas.microsoft.com/office/powerpoint/2010/main" val="128703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AF2A97-C2B2-4FE3-A8AE-1855E07591AA}"/>
              </a:ext>
            </a:extLst>
          </p:cNvPr>
          <p:cNvSpPr>
            <a:spLocks noGrp="1"/>
          </p:cNvSpPr>
          <p:nvPr>
            <p:ph type="dt" sz="half" idx="10"/>
          </p:nvPr>
        </p:nvSpPr>
        <p:spPr/>
        <p:txBody>
          <a:bodyPr/>
          <a:lstStyle/>
          <a:p>
            <a:fld id="{E4E4ABE8-6D8B-45FE-900B-6049F4D5BBAB}" type="datetime1">
              <a:rPr lang="en-US" smtClean="0"/>
              <a:t>1/31/2024</a:t>
            </a:fld>
            <a:endParaRPr lang="en-US"/>
          </a:p>
        </p:txBody>
      </p:sp>
      <p:sp>
        <p:nvSpPr>
          <p:cNvPr id="3" name="Footer Placeholder 2">
            <a:extLst>
              <a:ext uri="{FF2B5EF4-FFF2-40B4-BE49-F238E27FC236}">
                <a16:creationId xmlns:a16="http://schemas.microsoft.com/office/drawing/2014/main" id="{748C5627-232F-482A-BE29-09591461FB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8FD315-633E-4FFA-BC45-7AE14F761705}"/>
              </a:ext>
            </a:extLst>
          </p:cNvPr>
          <p:cNvSpPr>
            <a:spLocks noGrp="1"/>
          </p:cNvSpPr>
          <p:nvPr>
            <p:ph type="sldNum" sz="quarter" idx="12"/>
          </p:nvPr>
        </p:nvSpPr>
        <p:spPr/>
        <p:txBody>
          <a:bodyPr/>
          <a:lstStyle/>
          <a:p>
            <a:fld id="{293122EE-58B2-4436-B0E3-199A27A56ED3}" type="slidenum">
              <a:rPr lang="en-US" smtClean="0"/>
              <a:t>‹#›</a:t>
            </a:fld>
            <a:endParaRPr lang="en-US"/>
          </a:p>
        </p:txBody>
      </p:sp>
    </p:spTree>
    <p:extLst>
      <p:ext uri="{BB962C8B-B14F-4D97-AF65-F5344CB8AC3E}">
        <p14:creationId xmlns:p14="http://schemas.microsoft.com/office/powerpoint/2010/main" val="219618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4ED84-7AE6-4AA9-B358-2A43F6D39E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8196A0-1B1E-42B7-A212-D859BD0A6E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A746DF-3CBD-4064-9607-6230B566C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F00B05-CF54-4883-BACA-3A8AC8526C9E}"/>
              </a:ext>
            </a:extLst>
          </p:cNvPr>
          <p:cNvSpPr>
            <a:spLocks noGrp="1"/>
          </p:cNvSpPr>
          <p:nvPr>
            <p:ph type="dt" sz="half" idx="10"/>
          </p:nvPr>
        </p:nvSpPr>
        <p:spPr/>
        <p:txBody>
          <a:bodyPr/>
          <a:lstStyle/>
          <a:p>
            <a:fld id="{82F7F069-46FF-4DAD-BBE5-DE54381B2FB4}" type="datetime1">
              <a:rPr lang="en-US" smtClean="0"/>
              <a:t>1/31/2024</a:t>
            </a:fld>
            <a:endParaRPr lang="en-US"/>
          </a:p>
        </p:txBody>
      </p:sp>
      <p:sp>
        <p:nvSpPr>
          <p:cNvPr id="6" name="Footer Placeholder 5">
            <a:extLst>
              <a:ext uri="{FF2B5EF4-FFF2-40B4-BE49-F238E27FC236}">
                <a16:creationId xmlns:a16="http://schemas.microsoft.com/office/drawing/2014/main" id="{7657958A-9DE5-4070-936F-DBD8563C9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B6B431-0BE3-4544-9D2C-54F8682F107D}"/>
              </a:ext>
            </a:extLst>
          </p:cNvPr>
          <p:cNvSpPr>
            <a:spLocks noGrp="1"/>
          </p:cNvSpPr>
          <p:nvPr>
            <p:ph type="sldNum" sz="quarter" idx="12"/>
          </p:nvPr>
        </p:nvSpPr>
        <p:spPr/>
        <p:txBody>
          <a:bodyPr/>
          <a:lstStyle/>
          <a:p>
            <a:fld id="{293122EE-58B2-4436-B0E3-199A27A56ED3}" type="slidenum">
              <a:rPr lang="en-US" smtClean="0"/>
              <a:t>‹#›</a:t>
            </a:fld>
            <a:endParaRPr lang="en-US"/>
          </a:p>
        </p:txBody>
      </p:sp>
    </p:spTree>
    <p:extLst>
      <p:ext uri="{BB962C8B-B14F-4D97-AF65-F5344CB8AC3E}">
        <p14:creationId xmlns:p14="http://schemas.microsoft.com/office/powerpoint/2010/main" val="234757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BC4C6-EFED-43D1-9CD7-A7A63B5BC9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27D0D5-B403-432A-A263-E2367524B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CEA2D3-D7DD-4485-AAB8-5599F2DFE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8E63E1-B10F-448A-9B8A-6418B07D44B7}"/>
              </a:ext>
            </a:extLst>
          </p:cNvPr>
          <p:cNvSpPr>
            <a:spLocks noGrp="1"/>
          </p:cNvSpPr>
          <p:nvPr>
            <p:ph type="dt" sz="half" idx="10"/>
          </p:nvPr>
        </p:nvSpPr>
        <p:spPr/>
        <p:txBody>
          <a:bodyPr/>
          <a:lstStyle/>
          <a:p>
            <a:fld id="{3AE8D126-F9FA-49AB-9B1C-AE9D8340BEBD}" type="datetime1">
              <a:rPr lang="en-US" smtClean="0"/>
              <a:t>1/31/2024</a:t>
            </a:fld>
            <a:endParaRPr lang="en-US"/>
          </a:p>
        </p:txBody>
      </p:sp>
      <p:sp>
        <p:nvSpPr>
          <p:cNvPr id="6" name="Footer Placeholder 5">
            <a:extLst>
              <a:ext uri="{FF2B5EF4-FFF2-40B4-BE49-F238E27FC236}">
                <a16:creationId xmlns:a16="http://schemas.microsoft.com/office/drawing/2014/main" id="{0E975920-36C4-4B82-BF12-38F380E421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C31306-3601-4C67-BDD6-25227D6237AE}"/>
              </a:ext>
            </a:extLst>
          </p:cNvPr>
          <p:cNvSpPr>
            <a:spLocks noGrp="1"/>
          </p:cNvSpPr>
          <p:nvPr>
            <p:ph type="sldNum" sz="quarter" idx="12"/>
          </p:nvPr>
        </p:nvSpPr>
        <p:spPr/>
        <p:txBody>
          <a:bodyPr/>
          <a:lstStyle/>
          <a:p>
            <a:fld id="{293122EE-58B2-4436-B0E3-199A27A56ED3}" type="slidenum">
              <a:rPr lang="en-US" smtClean="0"/>
              <a:t>‹#›</a:t>
            </a:fld>
            <a:endParaRPr lang="en-US"/>
          </a:p>
        </p:txBody>
      </p:sp>
    </p:spTree>
    <p:extLst>
      <p:ext uri="{BB962C8B-B14F-4D97-AF65-F5344CB8AC3E}">
        <p14:creationId xmlns:p14="http://schemas.microsoft.com/office/powerpoint/2010/main" val="368909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A3FA10-45D0-4510-8685-26E2DD2076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FFC0CA-762D-4E93-AAC5-7406799FAC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70A16-5FEC-453D-9DFD-5E3B74118C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93D3B-94FB-413E-9179-436FE59F0C40}" type="datetime1">
              <a:rPr lang="en-US" smtClean="0"/>
              <a:t>1/31/2024</a:t>
            </a:fld>
            <a:endParaRPr lang="en-US"/>
          </a:p>
        </p:txBody>
      </p:sp>
      <p:sp>
        <p:nvSpPr>
          <p:cNvPr id="5" name="Footer Placeholder 4">
            <a:extLst>
              <a:ext uri="{FF2B5EF4-FFF2-40B4-BE49-F238E27FC236}">
                <a16:creationId xmlns:a16="http://schemas.microsoft.com/office/drawing/2014/main" id="{DCD60F23-9AD7-485F-8B3B-2D6F45EBC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C28695-91A8-4AED-958B-C0EC13FC14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055418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airnow.gov/aqi/aqi-basic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ater.epa.gov/lawsregs/lawsguidance/cwa/tmdl/index.cf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pa.gov/toxics-release-inventory-tri-program/tri-data-and-tools" TargetMode="External"/><Relationship Id="rId2" Type="http://schemas.openxmlformats.org/officeDocument/2006/relationships/hyperlink" Target="https://www.epa.gov/toxics-release-inventory-tri-progra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echo.epa.go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epa.gov/enviro/" TargetMode="External"/><Relationship Id="rId2" Type="http://schemas.openxmlformats.org/officeDocument/2006/relationships/hyperlink" Target="https://www.epa.gov/toxics-release-inventory-tri-program/tri-for-communiti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nviro.epa.gov/myenvironme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6C206-6BC6-43D8-B0B4-235EA009F802}"/>
              </a:ext>
            </a:extLst>
          </p:cNvPr>
          <p:cNvSpPr>
            <a:spLocks noGrp="1"/>
          </p:cNvSpPr>
          <p:nvPr>
            <p:ph type="ctrTitle"/>
          </p:nvPr>
        </p:nvSpPr>
        <p:spPr>
          <a:xfrm>
            <a:off x="2258294" y="900544"/>
            <a:ext cx="9144000" cy="2078181"/>
          </a:xfrm>
        </p:spPr>
        <p:txBody>
          <a:bodyPr/>
          <a:lstStyle/>
          <a:p>
            <a:pPr algn="r">
              <a:lnSpc>
                <a:spcPct val="100000"/>
              </a:lnSpc>
            </a:pPr>
            <a:r>
              <a:rPr lang="en-US" b="1" dirty="0">
                <a:solidFill>
                  <a:schemeClr val="accent1">
                    <a:lumMod val="50000"/>
                  </a:schemeClr>
                </a:solidFill>
                <a:latin typeface="Arial" panose="020B0604020202020204" pitchFamily="34" charset="0"/>
                <a:ea typeface="Adobe Heiti Std R" panose="020B0400000000000000" pitchFamily="34" charset="-128"/>
                <a:cs typeface="Arial" panose="020B0604020202020204" pitchFamily="34" charset="0"/>
              </a:rPr>
              <a:t>What is happening </a:t>
            </a:r>
            <a:br>
              <a:rPr lang="en-US" b="1" dirty="0">
                <a:solidFill>
                  <a:schemeClr val="accent1">
                    <a:lumMod val="50000"/>
                  </a:schemeClr>
                </a:solidFill>
                <a:latin typeface="Arial" panose="020B0604020202020204" pitchFamily="34" charset="0"/>
                <a:ea typeface="Adobe Heiti Std R" panose="020B0400000000000000" pitchFamily="34" charset="-128"/>
                <a:cs typeface="Arial" panose="020B0604020202020204" pitchFamily="34" charset="0"/>
              </a:rPr>
            </a:br>
            <a:r>
              <a:rPr lang="en-US" b="1" dirty="0">
                <a:solidFill>
                  <a:schemeClr val="accent1">
                    <a:lumMod val="50000"/>
                  </a:schemeClr>
                </a:solidFill>
                <a:latin typeface="Arial" panose="020B0604020202020204" pitchFamily="34" charset="0"/>
                <a:ea typeface="Adobe Heiti Std R" panose="020B0400000000000000" pitchFamily="34" charset="-128"/>
                <a:cs typeface="Arial" panose="020B0604020202020204" pitchFamily="34" charset="0"/>
              </a:rPr>
              <a:t>in my zip code?</a:t>
            </a:r>
          </a:p>
        </p:txBody>
      </p:sp>
    </p:spTree>
    <p:extLst>
      <p:ext uri="{BB962C8B-B14F-4D97-AF65-F5344CB8AC3E}">
        <p14:creationId xmlns:p14="http://schemas.microsoft.com/office/powerpoint/2010/main" val="3118429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4C6A-6BA2-4C58-AE4F-6FF827488E4D}"/>
              </a:ext>
            </a:extLst>
          </p:cNvPr>
          <p:cNvSpPr>
            <a:spLocks noGrp="1"/>
          </p:cNvSpPr>
          <p:nvPr>
            <p:ph type="title"/>
          </p:nvPr>
        </p:nvSpPr>
        <p:spPr>
          <a:xfrm>
            <a:off x="838200" y="365125"/>
            <a:ext cx="10515600" cy="850217"/>
          </a:xfrm>
        </p:spPr>
        <p:txBody>
          <a:bodyPr>
            <a:normAutofit/>
          </a:bodyPr>
          <a:lstStyle/>
          <a:p>
            <a:pPr algn="r"/>
            <a:r>
              <a:rPr lang="en-US" sz="3200" b="1" dirty="0" err="1">
                <a:latin typeface="Arial" panose="020B0604020202020204" pitchFamily="34" charset="0"/>
                <a:ea typeface="Adobe Fan Heiti Std B" panose="020B0700000000000000" pitchFamily="34" charset="-128"/>
                <a:cs typeface="Arial" panose="020B0604020202020204" pitchFamily="34" charset="0"/>
              </a:rPr>
              <a:t>MyMap</a:t>
            </a:r>
            <a:endParaRPr lang="en-US" sz="3200" b="1" dirty="0">
              <a:latin typeface="Arial" panose="020B0604020202020204" pitchFamily="34" charset="0"/>
              <a:ea typeface="Adobe Fan Heiti Std B" panose="020B0700000000000000" pitchFamily="34" charset="-128"/>
              <a:cs typeface="Arial" panose="020B0604020202020204" pitchFamily="34" charset="0"/>
            </a:endParaRPr>
          </a:p>
        </p:txBody>
      </p:sp>
      <p:sp>
        <p:nvSpPr>
          <p:cNvPr id="3" name="Content Placeholder 2">
            <a:extLst>
              <a:ext uri="{FF2B5EF4-FFF2-40B4-BE49-F238E27FC236}">
                <a16:creationId xmlns:a16="http://schemas.microsoft.com/office/drawing/2014/main" id="{CA3833A0-05F4-4DDA-AF4C-EC2030F358D8}"/>
              </a:ext>
            </a:extLst>
          </p:cNvPr>
          <p:cNvSpPr>
            <a:spLocks noGrp="1"/>
          </p:cNvSpPr>
          <p:nvPr>
            <p:ph idx="1"/>
          </p:nvPr>
        </p:nvSpPr>
        <p:spPr>
          <a:xfrm>
            <a:off x="838199" y="3233529"/>
            <a:ext cx="10667999" cy="3444545"/>
          </a:xfrm>
        </p:spPr>
        <p:txBody>
          <a:bodyPr>
            <a:noAutofit/>
          </a:bodyPr>
          <a:lstStyle/>
          <a:p>
            <a:pPr marL="0" marR="0" indent="0">
              <a:lnSpc>
                <a:spcPct val="100000"/>
              </a:lnSpc>
              <a:buNone/>
            </a:pPr>
            <a:endParaRPr lang="en-CA" dirty="0">
              <a:effectLst/>
              <a:latin typeface="Arial" panose="020B0604020202020204" pitchFamily="34" charset="0"/>
              <a:ea typeface="Times New Roman" panose="02020603050405020304" pitchFamily="18" charset="0"/>
            </a:endParaRPr>
          </a:p>
          <a:p>
            <a:pPr marL="0" marR="0" indent="0">
              <a:lnSpc>
                <a:spcPct val="100000"/>
              </a:lnSpc>
              <a:buNone/>
            </a:pPr>
            <a:r>
              <a:rPr lang="en-CA" dirty="0">
                <a:effectLst/>
                <a:latin typeface="Arial" panose="020B0604020202020204" pitchFamily="34" charset="0"/>
                <a:ea typeface="Times New Roman" panose="02020603050405020304" pitchFamily="18" charset="0"/>
              </a:rPr>
              <a:t>Click on </a:t>
            </a:r>
            <a:r>
              <a:rPr lang="en-CA" i="1" dirty="0">
                <a:effectLst/>
                <a:latin typeface="Arial" panose="020B0604020202020204" pitchFamily="34" charset="0"/>
                <a:ea typeface="Times New Roman" panose="02020603050405020304" pitchFamily="18" charset="0"/>
              </a:rPr>
              <a:t>MyMaps</a:t>
            </a:r>
            <a:r>
              <a:rPr lang="en-CA" dirty="0">
                <a:effectLst/>
                <a:latin typeface="Arial" panose="020B0604020202020204" pitchFamily="34" charset="0"/>
                <a:ea typeface="Times New Roman" panose="02020603050405020304" pitchFamily="18" charset="0"/>
              </a:rPr>
              <a:t> from the top menu. A map of your zip code will appear. </a:t>
            </a:r>
          </a:p>
          <a:p>
            <a:pPr marL="0" marR="0" indent="0">
              <a:lnSpc>
                <a:spcPct val="100000"/>
              </a:lnSpc>
              <a:buNone/>
            </a:pPr>
            <a:endParaRPr lang="en-CA" dirty="0">
              <a:latin typeface="Arial" panose="020B0604020202020204" pitchFamily="34" charset="0"/>
              <a:ea typeface="Times New Roman" panose="02020603050405020304" pitchFamily="18" charset="0"/>
            </a:endParaRPr>
          </a:p>
          <a:p>
            <a:pPr marL="0" marR="0" indent="0">
              <a:lnSpc>
                <a:spcPct val="100000"/>
              </a:lnSpc>
              <a:buNone/>
            </a:pPr>
            <a:r>
              <a:rPr lang="en-CA" dirty="0">
                <a:effectLst/>
                <a:latin typeface="Arial" panose="020B0604020202020204" pitchFamily="34" charset="0"/>
                <a:ea typeface="Times New Roman" panose="02020603050405020304" pitchFamily="18" charset="0"/>
              </a:rPr>
              <a:t>	</a:t>
            </a:r>
            <a:endParaRPr lang="en-US" dirty="0">
              <a:latin typeface="Arial" panose="020B0604020202020204" pitchFamily="34" charset="0"/>
              <a:ea typeface="Adobe Heiti Std R" panose="020B0400000000000000" pitchFamily="34" charset="-128"/>
              <a:cs typeface="Arial" panose="020B0604020202020204" pitchFamily="34" charset="0"/>
            </a:endParaRPr>
          </a:p>
        </p:txBody>
      </p:sp>
      <p:cxnSp>
        <p:nvCxnSpPr>
          <p:cNvPr id="5" name="Straight Connector 4">
            <a:extLst>
              <a:ext uri="{FF2B5EF4-FFF2-40B4-BE49-F238E27FC236}">
                <a16:creationId xmlns:a16="http://schemas.microsoft.com/office/drawing/2014/main" id="{2BEA0C95-FC10-45FD-96E9-909FDA025526}"/>
              </a:ext>
              <a:ext uri="{C183D7F6-B498-43B3-948B-1728B52AA6E4}">
                <adec:decorative xmlns:adec="http://schemas.microsoft.com/office/drawing/2017/decorative" val="1"/>
              </a:ext>
            </a:extLst>
          </p:cNvPr>
          <p:cNvCxnSpPr>
            <a:cxnSpLocks/>
          </p:cNvCxnSpPr>
          <p:nvPr/>
        </p:nvCxnSpPr>
        <p:spPr>
          <a:xfrm>
            <a:off x="838200" y="1079609"/>
            <a:ext cx="105156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MyMap icon">
            <a:extLst>
              <a:ext uri="{FF2B5EF4-FFF2-40B4-BE49-F238E27FC236}">
                <a16:creationId xmlns:a16="http://schemas.microsoft.com/office/drawing/2014/main" id="{43A14A09-D0E9-4433-943F-D7B0F9A4E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40394"/>
            <a:ext cx="2152858" cy="1076429"/>
          </a:xfrm>
          <a:prstGeom prst="rect">
            <a:avLst/>
          </a:prstGeom>
        </p:spPr>
      </p:pic>
      <p:sp>
        <p:nvSpPr>
          <p:cNvPr id="8" name="Content Placeholder 2">
            <a:extLst>
              <a:ext uri="{FF2B5EF4-FFF2-40B4-BE49-F238E27FC236}">
                <a16:creationId xmlns:a16="http://schemas.microsoft.com/office/drawing/2014/main" id="{3C0C494B-66B2-47DA-B658-F9D02C00DEC4}"/>
              </a:ext>
            </a:extLst>
          </p:cNvPr>
          <p:cNvSpPr txBox="1">
            <a:spLocks/>
          </p:cNvSpPr>
          <p:nvPr/>
        </p:nvSpPr>
        <p:spPr>
          <a:xfrm>
            <a:off x="3289139" y="1668680"/>
            <a:ext cx="8217060" cy="14236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CA" b="1" dirty="0" err="1">
                <a:latin typeface="Arial" panose="020B0604020202020204" pitchFamily="34" charset="0"/>
                <a:ea typeface="Times New Roman" panose="02020603050405020304" pitchFamily="18" charset="0"/>
              </a:rPr>
              <a:t>MyMap</a:t>
            </a:r>
            <a:r>
              <a:rPr lang="en-CA" b="1" dirty="0">
                <a:latin typeface="Arial" panose="020B0604020202020204" pitchFamily="34" charset="0"/>
                <a:ea typeface="Times New Roman" panose="02020603050405020304" pitchFamily="18" charset="0"/>
              </a:rPr>
              <a:t>: </a:t>
            </a:r>
            <a:r>
              <a:rPr lang="en-CA" dirty="0">
                <a:latin typeface="Arial" panose="020B0604020202020204" pitchFamily="34" charset="0"/>
                <a:ea typeface="Times New Roman" panose="02020603050405020304" pitchFamily="18" charset="0"/>
              </a:rPr>
              <a:t>display or download a map of the EPA-regulated facilities for the selected area; customize your mapping using </a:t>
            </a:r>
            <a:r>
              <a:rPr lang="en-CA" i="1" dirty="0">
                <a:latin typeface="Arial" panose="020B0604020202020204" pitchFamily="34" charset="0"/>
                <a:ea typeface="Times New Roman" panose="02020603050405020304" pitchFamily="18" charset="0"/>
              </a:rPr>
              <a:t>Select Map Contents</a:t>
            </a:r>
            <a:r>
              <a:rPr lang="en-CA" dirty="0">
                <a:latin typeface="Arial" panose="020B0604020202020204" pitchFamily="34" charset="0"/>
                <a:ea typeface="Times New Roman" panose="02020603050405020304" pitchFamily="18" charset="0"/>
              </a:rPr>
              <a:t>.</a:t>
            </a:r>
          </a:p>
          <a:p>
            <a:pPr marL="0" indent="0">
              <a:lnSpc>
                <a:spcPct val="100000"/>
              </a:lnSpc>
              <a:buFont typeface="Arial" panose="020B0604020202020204" pitchFamily="34" charset="0"/>
              <a:buNone/>
            </a:pPr>
            <a:r>
              <a:rPr lang="en-CA" dirty="0">
                <a:latin typeface="Arial" panose="020B0604020202020204" pitchFamily="34" charset="0"/>
                <a:ea typeface="Times New Roman" panose="02020603050405020304" pitchFamily="18" charset="0"/>
              </a:rPr>
              <a:t>			 </a:t>
            </a:r>
          </a:p>
          <a:p>
            <a:pPr marL="0" indent="0">
              <a:lnSpc>
                <a:spcPct val="100000"/>
              </a:lnSpc>
              <a:buFont typeface="Arial" panose="020B0604020202020204" pitchFamily="34" charset="0"/>
              <a:buNone/>
            </a:pPr>
            <a:r>
              <a:rPr lang="en-CA" dirty="0">
                <a:latin typeface="Arial" panose="020B0604020202020204" pitchFamily="34" charset="0"/>
                <a:ea typeface="Times New Roman" panose="02020603050405020304" pitchFamily="18" charset="0"/>
              </a:rPr>
              <a:t>	</a:t>
            </a:r>
          </a:p>
          <a:p>
            <a:pPr marL="0" indent="0">
              <a:lnSpc>
                <a:spcPct val="100000"/>
              </a:lnSpc>
              <a:buFont typeface="Arial" panose="020B0604020202020204" pitchFamily="34" charset="0"/>
              <a:buNone/>
            </a:pPr>
            <a:endParaRPr lang="en-US" dirty="0">
              <a:latin typeface="Arial" panose="020B0604020202020204" pitchFamily="34" charset="0"/>
              <a:ea typeface="Adobe Heiti Std R" panose="020B0400000000000000" pitchFamily="34" charset="-128"/>
              <a:cs typeface="Arial" panose="020B0604020202020204" pitchFamily="34" charset="0"/>
            </a:endParaRPr>
          </a:p>
        </p:txBody>
      </p:sp>
      <p:sp>
        <p:nvSpPr>
          <p:cNvPr id="4" name="Slide Number Placeholder 3">
            <a:extLst>
              <a:ext uri="{FF2B5EF4-FFF2-40B4-BE49-F238E27FC236}">
                <a16:creationId xmlns:a16="http://schemas.microsoft.com/office/drawing/2014/main" id="{7C6EF239-9003-4F55-AC66-032D0FC50FD2}"/>
              </a:ext>
            </a:extLst>
          </p:cNvPr>
          <p:cNvSpPr>
            <a:spLocks noGrp="1"/>
          </p:cNvSpPr>
          <p:nvPr>
            <p:ph type="sldNum" sz="quarter" idx="12"/>
          </p:nvPr>
        </p:nvSpPr>
        <p:spPr>
          <a:xfrm>
            <a:off x="8853675" y="6356350"/>
            <a:ext cx="2743200" cy="365125"/>
          </a:xfrm>
        </p:spPr>
        <p:txBody>
          <a:bodyPr/>
          <a:lstStyle/>
          <a:p>
            <a:fld id="{293122EE-58B2-4436-B0E3-199A27A56ED3}" type="slidenum">
              <a:rPr lang="en-US" smtClean="0"/>
              <a:t>10</a:t>
            </a:fld>
            <a:endParaRPr lang="en-US" dirty="0"/>
          </a:p>
        </p:txBody>
      </p:sp>
    </p:spTree>
    <p:extLst>
      <p:ext uri="{BB962C8B-B14F-4D97-AF65-F5344CB8AC3E}">
        <p14:creationId xmlns:p14="http://schemas.microsoft.com/office/powerpoint/2010/main" val="1614070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C35AC-74FF-E684-E518-7CCB6627FC25}"/>
              </a:ext>
            </a:extLst>
          </p:cNvPr>
          <p:cNvSpPr>
            <a:spLocks noGrp="1"/>
          </p:cNvSpPr>
          <p:nvPr>
            <p:ph type="title"/>
          </p:nvPr>
        </p:nvSpPr>
        <p:spPr>
          <a:xfrm>
            <a:off x="838200" y="365126"/>
            <a:ext cx="10515600" cy="645246"/>
          </a:xfrm>
        </p:spPr>
        <p:txBody>
          <a:bodyPr>
            <a:normAutofit fontScale="90000"/>
          </a:bodyPr>
          <a:lstStyle/>
          <a:p>
            <a:pPr algn="r"/>
            <a:r>
              <a:rPr lang="en-US" b="1" dirty="0">
                <a:latin typeface="Arial" panose="020B0604020202020204" pitchFamily="34" charset="0"/>
                <a:cs typeface="Arial" panose="020B0604020202020204" pitchFamily="34" charset="0"/>
              </a:rPr>
              <a:t>Map</a:t>
            </a:r>
          </a:p>
        </p:txBody>
      </p:sp>
      <p:sp>
        <p:nvSpPr>
          <p:cNvPr id="4" name="Slide Number Placeholder 3">
            <a:extLst>
              <a:ext uri="{FF2B5EF4-FFF2-40B4-BE49-F238E27FC236}">
                <a16:creationId xmlns:a16="http://schemas.microsoft.com/office/drawing/2014/main" id="{7C6EF239-9003-4F55-AC66-032D0FC50FD2}"/>
              </a:ext>
            </a:extLst>
          </p:cNvPr>
          <p:cNvSpPr>
            <a:spLocks noGrp="1"/>
          </p:cNvSpPr>
          <p:nvPr>
            <p:ph type="sldNum" sz="quarter" idx="12"/>
          </p:nvPr>
        </p:nvSpPr>
        <p:spPr/>
        <p:txBody>
          <a:bodyPr/>
          <a:lstStyle/>
          <a:p>
            <a:fld id="{293122EE-58B2-4436-B0E3-199A27A56ED3}" type="slidenum">
              <a:rPr lang="en-US" smtClean="0"/>
              <a:t>11</a:t>
            </a:fld>
            <a:endParaRPr lang="en-US" dirty="0"/>
          </a:p>
        </p:txBody>
      </p:sp>
      <p:pic>
        <p:nvPicPr>
          <p:cNvPr id="9" name="Picture 8" descr="Screenshot of Ma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60" y="1194173"/>
            <a:ext cx="6520688" cy="5527302"/>
          </a:xfrm>
          <a:prstGeom prst="rect">
            <a:avLst/>
          </a:prstGeom>
        </p:spPr>
      </p:pic>
      <p:sp>
        <p:nvSpPr>
          <p:cNvPr id="12" name="Rectangle 11"/>
          <p:cNvSpPr/>
          <p:nvPr/>
        </p:nvSpPr>
        <p:spPr>
          <a:xfrm>
            <a:off x="8021571" y="3114940"/>
            <a:ext cx="3352800" cy="2246769"/>
          </a:xfrm>
          <a:prstGeom prst="rect">
            <a:avLst/>
          </a:prstGeom>
        </p:spPr>
        <p:txBody>
          <a:bodyPr wrap="square">
            <a:spAutoFit/>
          </a:bodyPr>
          <a:lstStyle/>
          <a:p>
            <a:r>
              <a:rPr lang="en-US" sz="2800" dirty="0"/>
              <a:t>The menu allows you to change the map to reveal different aspects of your area. Click on Legend. </a:t>
            </a:r>
          </a:p>
        </p:txBody>
      </p:sp>
      <p:cxnSp>
        <p:nvCxnSpPr>
          <p:cNvPr id="14" name="Straight Arrow Connector 13">
            <a:extLst>
              <a:ext uri="{C183D7F6-B498-43B3-948B-1728B52AA6E4}">
                <adec:decorative xmlns:adec="http://schemas.microsoft.com/office/drawing/2017/decorative" val="1"/>
              </a:ext>
            </a:extLst>
          </p:cNvPr>
          <p:cNvCxnSpPr/>
          <p:nvPr/>
        </p:nvCxnSpPr>
        <p:spPr>
          <a:xfrm flipH="1" flipV="1">
            <a:off x="5361497" y="2465555"/>
            <a:ext cx="2660074" cy="10621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320CD82-CD56-81F9-765E-AB0AB5FE88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1919" y="1045196"/>
            <a:ext cx="10546994" cy="54869"/>
          </a:xfrm>
          <a:prstGeom prst="rect">
            <a:avLst/>
          </a:prstGeom>
        </p:spPr>
      </p:pic>
    </p:spTree>
    <p:extLst>
      <p:ext uri="{BB962C8B-B14F-4D97-AF65-F5344CB8AC3E}">
        <p14:creationId xmlns:p14="http://schemas.microsoft.com/office/powerpoint/2010/main" val="1703641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4C6A-6BA2-4C58-AE4F-6FF827488E4D}"/>
              </a:ext>
            </a:extLst>
          </p:cNvPr>
          <p:cNvSpPr>
            <a:spLocks noGrp="1"/>
          </p:cNvSpPr>
          <p:nvPr>
            <p:ph type="title"/>
          </p:nvPr>
        </p:nvSpPr>
        <p:spPr>
          <a:xfrm>
            <a:off x="838200" y="365125"/>
            <a:ext cx="10515600" cy="850217"/>
          </a:xfrm>
        </p:spPr>
        <p:txBody>
          <a:bodyPr>
            <a:normAutofit/>
          </a:bodyPr>
          <a:lstStyle/>
          <a:p>
            <a:pPr algn="r"/>
            <a:r>
              <a:rPr lang="en-US" sz="3200" b="1" dirty="0">
                <a:latin typeface="Arial" panose="020B0604020202020204" pitchFamily="34" charset="0"/>
                <a:ea typeface="Adobe Fan Heiti Std B" panose="020B0700000000000000" pitchFamily="34" charset="-128"/>
                <a:cs typeface="Arial" panose="020B0604020202020204" pitchFamily="34" charset="0"/>
              </a:rPr>
              <a:t>Map Contents</a:t>
            </a:r>
          </a:p>
        </p:txBody>
      </p:sp>
      <p:sp>
        <p:nvSpPr>
          <p:cNvPr id="3" name="Content Placeholder 2">
            <a:extLst>
              <a:ext uri="{FF2B5EF4-FFF2-40B4-BE49-F238E27FC236}">
                <a16:creationId xmlns:a16="http://schemas.microsoft.com/office/drawing/2014/main" id="{CA3833A0-05F4-4DDA-AF4C-EC2030F358D8}"/>
              </a:ext>
            </a:extLst>
          </p:cNvPr>
          <p:cNvSpPr>
            <a:spLocks noGrp="1"/>
          </p:cNvSpPr>
          <p:nvPr>
            <p:ph idx="1"/>
          </p:nvPr>
        </p:nvSpPr>
        <p:spPr>
          <a:xfrm>
            <a:off x="856845" y="1401301"/>
            <a:ext cx="6418597" cy="3914775"/>
          </a:xfrm>
        </p:spPr>
        <p:txBody>
          <a:bodyPr>
            <a:normAutofit fontScale="92500"/>
          </a:bodyPr>
          <a:lstStyle/>
          <a:p>
            <a:pPr marL="0" marR="0" indent="0">
              <a:lnSpc>
                <a:spcPct val="150000"/>
              </a:lnSpc>
              <a:buNone/>
            </a:pPr>
            <a:r>
              <a:rPr lang="en-CA" sz="2600" dirty="0">
                <a:effectLst/>
                <a:latin typeface="Arial" panose="020B0604020202020204" pitchFamily="34" charset="0"/>
                <a:ea typeface="Times New Roman" panose="02020603050405020304" pitchFamily="18" charset="0"/>
              </a:rPr>
              <a:t>A pop-up menu will appear, </a:t>
            </a:r>
            <a:r>
              <a:rPr lang="en-CA" sz="2600" i="1" dirty="0">
                <a:effectLst/>
                <a:latin typeface="Arial" panose="020B0604020202020204" pitchFamily="34" charset="0"/>
                <a:ea typeface="Times New Roman" panose="02020603050405020304" pitchFamily="18" charset="0"/>
              </a:rPr>
              <a:t>Select Map </a:t>
            </a:r>
            <a:r>
              <a:rPr lang="en-CA" i="1" dirty="0">
                <a:effectLst/>
                <a:latin typeface="Arial" panose="020B0604020202020204" pitchFamily="34" charset="0"/>
                <a:ea typeface="Times New Roman" panose="02020603050405020304" pitchFamily="18" charset="0"/>
              </a:rPr>
              <a:t>Contents</a:t>
            </a:r>
            <a:r>
              <a:rPr lang="en-CA" sz="2600" dirty="0">
                <a:effectLst/>
                <a:latin typeface="Arial" panose="020B0604020202020204" pitchFamily="34" charset="0"/>
                <a:ea typeface="Times New Roman" panose="02020603050405020304" pitchFamily="18" charset="0"/>
              </a:rPr>
              <a:t>, listing the topics such as water, air, land, etc. Clicking any of these brings down another drop-down menu. </a:t>
            </a:r>
            <a:r>
              <a:rPr lang="en-CA" sz="2600" dirty="0">
                <a:latin typeface="Arial" panose="020B0604020202020204" pitchFamily="34" charset="0"/>
                <a:ea typeface="Times New Roman" panose="02020603050405020304" pitchFamily="18" charset="0"/>
              </a:rPr>
              <a:t>S</a:t>
            </a:r>
            <a:r>
              <a:rPr lang="en-CA" sz="2600" dirty="0">
                <a:effectLst/>
                <a:latin typeface="Arial" panose="020B0604020202020204" pitchFamily="34" charset="0"/>
                <a:ea typeface="Times New Roman" panose="02020603050405020304" pitchFamily="18" charset="0"/>
              </a:rPr>
              <a:t>elect the specific items you want to display on your map and icons will appear on the map corresponding to your selections.	</a:t>
            </a:r>
            <a:endParaRPr lang="en-US" sz="2600" dirty="0">
              <a:latin typeface="Arial" panose="020B0604020202020204" pitchFamily="34" charset="0"/>
              <a:ea typeface="Adobe Heiti Std R" panose="020B0400000000000000" pitchFamily="34" charset="-128"/>
              <a:cs typeface="Arial" panose="020B0604020202020204" pitchFamily="34" charset="0"/>
            </a:endParaRPr>
          </a:p>
        </p:txBody>
      </p:sp>
      <p:cxnSp>
        <p:nvCxnSpPr>
          <p:cNvPr id="5" name="Straight Connector 4">
            <a:extLst>
              <a:ext uri="{FF2B5EF4-FFF2-40B4-BE49-F238E27FC236}">
                <a16:creationId xmlns:a16="http://schemas.microsoft.com/office/drawing/2014/main" id="{2BEA0C95-FC10-45FD-96E9-909FDA025526}"/>
              </a:ext>
              <a:ext uri="{C183D7F6-B498-43B3-948B-1728B52AA6E4}">
                <adec:decorative xmlns:adec="http://schemas.microsoft.com/office/drawing/2017/decorative" val="1"/>
              </a:ext>
            </a:extLst>
          </p:cNvPr>
          <p:cNvCxnSpPr>
            <a:cxnSpLocks/>
          </p:cNvCxnSpPr>
          <p:nvPr/>
        </p:nvCxnSpPr>
        <p:spPr>
          <a:xfrm>
            <a:off x="838200" y="1079609"/>
            <a:ext cx="105156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Screenshot of Map Contents">
            <a:extLst>
              <a:ext uri="{FF2B5EF4-FFF2-40B4-BE49-F238E27FC236}">
                <a16:creationId xmlns:a16="http://schemas.microsoft.com/office/drawing/2014/main" id="{6AEED9C3-2E96-4C9A-A539-2DDDCE4E5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1401301"/>
            <a:ext cx="3810000" cy="3914775"/>
          </a:xfrm>
          <a:prstGeom prst="rect">
            <a:avLst/>
          </a:prstGeom>
        </p:spPr>
      </p:pic>
      <p:sp>
        <p:nvSpPr>
          <p:cNvPr id="6" name="Content Placeholder 2">
            <a:extLst>
              <a:ext uri="{FF2B5EF4-FFF2-40B4-BE49-F238E27FC236}">
                <a16:creationId xmlns:a16="http://schemas.microsoft.com/office/drawing/2014/main" id="{946A0349-9DC3-4BA4-AAF1-B2CE278154C2}"/>
              </a:ext>
            </a:extLst>
          </p:cNvPr>
          <p:cNvSpPr txBox="1">
            <a:spLocks/>
          </p:cNvSpPr>
          <p:nvPr/>
        </p:nvSpPr>
        <p:spPr>
          <a:xfrm>
            <a:off x="856845" y="5376828"/>
            <a:ext cx="10496955" cy="758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CA" sz="2500" dirty="0">
                <a:latin typeface="Arial" panose="020B0604020202020204" pitchFamily="34" charset="0"/>
                <a:ea typeface="Times New Roman" panose="02020603050405020304" pitchFamily="18" charset="0"/>
              </a:rPr>
              <a:t>The map contents relate directly to the site topics. You can explore the site topics and return to the map page to add areas of interest to your map. </a:t>
            </a:r>
          </a:p>
          <a:p>
            <a:pPr marL="0" indent="0">
              <a:lnSpc>
                <a:spcPct val="100000"/>
              </a:lnSpc>
              <a:buFont typeface="Arial" panose="020B0604020202020204" pitchFamily="34" charset="0"/>
              <a:buNone/>
            </a:pPr>
            <a:r>
              <a:rPr lang="en-CA" sz="2500" dirty="0">
                <a:latin typeface="Arial" panose="020B0604020202020204" pitchFamily="34" charset="0"/>
                <a:ea typeface="Times New Roman" panose="02020603050405020304" pitchFamily="18" charset="0"/>
              </a:rPr>
              <a:t>	</a:t>
            </a:r>
            <a:endParaRPr lang="en-US" sz="2500" dirty="0">
              <a:latin typeface="Arial" panose="020B0604020202020204" pitchFamily="34" charset="0"/>
              <a:ea typeface="Adobe Heiti Std R" panose="020B0400000000000000" pitchFamily="34" charset="-128"/>
              <a:cs typeface="Arial" panose="020B0604020202020204" pitchFamily="34" charset="0"/>
            </a:endParaRPr>
          </a:p>
        </p:txBody>
      </p:sp>
      <p:sp>
        <p:nvSpPr>
          <p:cNvPr id="4" name="Slide Number Placeholder 3">
            <a:extLst>
              <a:ext uri="{FF2B5EF4-FFF2-40B4-BE49-F238E27FC236}">
                <a16:creationId xmlns:a16="http://schemas.microsoft.com/office/drawing/2014/main" id="{444C5061-E0B8-4A5B-BAED-2FEC9FA79C53}"/>
              </a:ext>
            </a:extLst>
          </p:cNvPr>
          <p:cNvSpPr>
            <a:spLocks noGrp="1"/>
          </p:cNvSpPr>
          <p:nvPr>
            <p:ph type="sldNum" sz="quarter" idx="12"/>
          </p:nvPr>
        </p:nvSpPr>
        <p:spPr>
          <a:xfrm>
            <a:off x="8853675" y="6356350"/>
            <a:ext cx="2743200" cy="365125"/>
          </a:xfrm>
        </p:spPr>
        <p:txBody>
          <a:bodyPr/>
          <a:lstStyle/>
          <a:p>
            <a:fld id="{293122EE-58B2-4436-B0E3-199A27A56ED3}" type="slidenum">
              <a:rPr lang="en-US" smtClean="0"/>
              <a:t>12</a:t>
            </a:fld>
            <a:endParaRPr lang="en-US" dirty="0"/>
          </a:p>
        </p:txBody>
      </p:sp>
    </p:spTree>
    <p:extLst>
      <p:ext uri="{BB962C8B-B14F-4D97-AF65-F5344CB8AC3E}">
        <p14:creationId xmlns:p14="http://schemas.microsoft.com/office/powerpoint/2010/main" val="3683688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46A0349-9DC3-4BA4-AAF1-B2CE278154C2}"/>
              </a:ext>
            </a:extLst>
          </p:cNvPr>
          <p:cNvSpPr txBox="1">
            <a:spLocks/>
          </p:cNvSpPr>
          <p:nvPr/>
        </p:nvSpPr>
        <p:spPr>
          <a:xfrm>
            <a:off x="7818121" y="1487055"/>
            <a:ext cx="3860984" cy="45590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CA" sz="2500" dirty="0">
                <a:latin typeface="Arial" panose="020B0604020202020204" pitchFamily="34" charset="0"/>
                <a:ea typeface="Times New Roman" panose="02020603050405020304" pitchFamily="18" charset="0"/>
              </a:rPr>
              <a:t>Each cloud or other symbol on the map identifies an emission site or sites.</a:t>
            </a:r>
          </a:p>
          <a:p>
            <a:pPr marL="0" indent="0">
              <a:lnSpc>
                <a:spcPct val="100000"/>
              </a:lnSpc>
              <a:buFont typeface="Arial" panose="020B0604020202020204" pitchFamily="34" charset="0"/>
              <a:buNone/>
            </a:pPr>
            <a:r>
              <a:rPr lang="en-CA" sz="2500" dirty="0">
                <a:latin typeface="Arial" panose="020B0604020202020204" pitchFamily="34" charset="0"/>
                <a:ea typeface="Times New Roman" panose="02020603050405020304" pitchFamily="18" charset="0"/>
              </a:rPr>
              <a:t>Click on a symbol  and the name of the site(s) will appear.</a:t>
            </a:r>
          </a:p>
          <a:p>
            <a:pPr marL="0" indent="0">
              <a:lnSpc>
                <a:spcPct val="100000"/>
              </a:lnSpc>
              <a:buFont typeface="Arial" panose="020B0604020202020204" pitchFamily="34" charset="0"/>
              <a:buNone/>
            </a:pPr>
            <a:r>
              <a:rPr lang="en-CA" sz="2500" dirty="0">
                <a:latin typeface="Arial" panose="020B0604020202020204" pitchFamily="34" charset="0"/>
                <a:ea typeface="Times New Roman" panose="02020603050405020304" pitchFamily="18" charset="0"/>
              </a:rPr>
              <a:t>Click on the name of a site and a new screen will open with details about that site	</a:t>
            </a:r>
            <a:endParaRPr lang="en-US" sz="2500" dirty="0">
              <a:latin typeface="Arial" panose="020B0604020202020204" pitchFamily="34" charset="0"/>
              <a:ea typeface="Adobe Heiti Std R" panose="020B0400000000000000" pitchFamily="34" charset="-128"/>
              <a:cs typeface="Arial" panose="020B0604020202020204" pitchFamily="34" charset="0"/>
            </a:endParaRPr>
          </a:p>
        </p:txBody>
      </p:sp>
      <p:sp>
        <p:nvSpPr>
          <p:cNvPr id="8" name="Title 7">
            <a:extLst>
              <a:ext uri="{FF2B5EF4-FFF2-40B4-BE49-F238E27FC236}">
                <a16:creationId xmlns:a16="http://schemas.microsoft.com/office/drawing/2014/main" id="{B6017452-718F-42E5-5E63-68361359B869}"/>
              </a:ext>
            </a:extLst>
          </p:cNvPr>
          <p:cNvSpPr>
            <a:spLocks noGrp="1"/>
          </p:cNvSpPr>
          <p:nvPr>
            <p:ph type="title"/>
          </p:nvPr>
        </p:nvSpPr>
        <p:spPr>
          <a:xfrm>
            <a:off x="838200" y="365126"/>
            <a:ext cx="10515600" cy="647098"/>
          </a:xfrm>
        </p:spPr>
        <p:txBody>
          <a:bodyPr>
            <a:normAutofit fontScale="90000"/>
          </a:bodyPr>
          <a:lstStyle/>
          <a:p>
            <a:pPr algn="r"/>
            <a:r>
              <a:rPr lang="en-US" b="1" dirty="0"/>
              <a:t>Map Symbols</a:t>
            </a:r>
          </a:p>
        </p:txBody>
      </p:sp>
      <p:sp>
        <p:nvSpPr>
          <p:cNvPr id="4" name="Slide Number Placeholder 3">
            <a:extLst>
              <a:ext uri="{FF2B5EF4-FFF2-40B4-BE49-F238E27FC236}">
                <a16:creationId xmlns:a16="http://schemas.microsoft.com/office/drawing/2014/main" id="{444C5061-E0B8-4A5B-BAED-2FEC9FA79C53}"/>
              </a:ext>
            </a:extLst>
          </p:cNvPr>
          <p:cNvSpPr>
            <a:spLocks noGrp="1"/>
          </p:cNvSpPr>
          <p:nvPr>
            <p:ph type="sldNum" sz="quarter" idx="12"/>
          </p:nvPr>
        </p:nvSpPr>
        <p:spPr/>
        <p:txBody>
          <a:bodyPr/>
          <a:lstStyle/>
          <a:p>
            <a:fld id="{293122EE-58B2-4436-B0E3-199A27A56ED3}" type="slidenum">
              <a:rPr lang="en-US" smtClean="0"/>
              <a:t>13</a:t>
            </a:fld>
            <a:endParaRPr lang="en-US" dirty="0"/>
          </a:p>
        </p:txBody>
      </p:sp>
      <p:pic>
        <p:nvPicPr>
          <p:cNvPr id="7" name="Picture 6" descr="Screenshot of Ma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803" y="1363448"/>
            <a:ext cx="6311461" cy="5315885"/>
          </a:xfrm>
          <a:prstGeom prst="rect">
            <a:avLst/>
          </a:prstGeom>
        </p:spPr>
      </p:pic>
      <p:cxnSp>
        <p:nvCxnSpPr>
          <p:cNvPr id="11" name="Straight Arrow Connector 10">
            <a:extLst>
              <a:ext uri="{C183D7F6-B498-43B3-948B-1728B52AA6E4}">
                <adec:decorative xmlns:adec="http://schemas.microsoft.com/office/drawing/2017/decorative" val="1"/>
              </a:ext>
            </a:extLst>
          </p:cNvPr>
          <p:cNvCxnSpPr>
            <a:cxnSpLocks/>
          </p:cNvCxnSpPr>
          <p:nvPr/>
        </p:nvCxnSpPr>
        <p:spPr>
          <a:xfrm flipH="1">
            <a:off x="1691640" y="2194560"/>
            <a:ext cx="5925312" cy="215798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DC1A84A-D488-8279-09DC-DA06E301B8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0" y="1025787"/>
            <a:ext cx="10546994" cy="54869"/>
          </a:xfrm>
          <a:prstGeom prst="rect">
            <a:avLst/>
          </a:prstGeom>
        </p:spPr>
      </p:pic>
    </p:spTree>
    <p:extLst>
      <p:ext uri="{BB962C8B-B14F-4D97-AF65-F5344CB8AC3E}">
        <p14:creationId xmlns:p14="http://schemas.microsoft.com/office/powerpoint/2010/main" val="2775042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4C6A-6BA2-4C58-AE4F-6FF827488E4D}"/>
              </a:ext>
            </a:extLst>
          </p:cNvPr>
          <p:cNvSpPr>
            <a:spLocks noGrp="1"/>
          </p:cNvSpPr>
          <p:nvPr>
            <p:ph type="title"/>
          </p:nvPr>
        </p:nvSpPr>
        <p:spPr>
          <a:xfrm>
            <a:off x="838200" y="365125"/>
            <a:ext cx="10515600" cy="850217"/>
          </a:xfrm>
        </p:spPr>
        <p:txBody>
          <a:bodyPr>
            <a:normAutofit/>
          </a:bodyPr>
          <a:lstStyle/>
          <a:p>
            <a:pPr algn="r"/>
            <a:r>
              <a:rPr lang="en-US" sz="3200" b="1" dirty="0">
                <a:latin typeface="Arial" panose="020B0604020202020204" pitchFamily="34" charset="0"/>
                <a:ea typeface="Adobe Fan Heiti Std B" panose="020B0700000000000000" pitchFamily="34" charset="-128"/>
                <a:cs typeface="Arial" panose="020B0604020202020204" pitchFamily="34" charset="0"/>
              </a:rPr>
              <a:t>Exercise</a:t>
            </a:r>
          </a:p>
        </p:txBody>
      </p:sp>
      <p:sp>
        <p:nvSpPr>
          <p:cNvPr id="3" name="Content Placeholder 2">
            <a:extLst>
              <a:ext uri="{FF2B5EF4-FFF2-40B4-BE49-F238E27FC236}">
                <a16:creationId xmlns:a16="http://schemas.microsoft.com/office/drawing/2014/main" id="{CA3833A0-05F4-4DDA-AF4C-EC2030F358D8}"/>
              </a:ext>
            </a:extLst>
          </p:cNvPr>
          <p:cNvSpPr>
            <a:spLocks noGrp="1"/>
          </p:cNvSpPr>
          <p:nvPr>
            <p:ph idx="1"/>
          </p:nvPr>
        </p:nvSpPr>
        <p:spPr>
          <a:xfrm>
            <a:off x="838200" y="1689904"/>
            <a:ext cx="10515600" cy="4487059"/>
          </a:xfrm>
        </p:spPr>
        <p:txBody>
          <a:bodyPr>
            <a:noAutofit/>
          </a:bodyPr>
          <a:lstStyle/>
          <a:p>
            <a:pPr marL="0" marR="0" indent="0">
              <a:lnSpc>
                <a:spcPct val="115000"/>
              </a:lnSpc>
              <a:spcBef>
                <a:spcPts val="600"/>
              </a:spcBef>
              <a:spcAft>
                <a:spcPts val="600"/>
              </a:spcAft>
              <a:buNone/>
            </a:pPr>
            <a:r>
              <a:rPr lang="en-US" dirty="0">
                <a:effectLst/>
                <a:latin typeface="Arial" panose="020B0604020202020204" pitchFamily="34" charset="0"/>
                <a:ea typeface="Times New Roman" panose="02020603050405020304" pitchFamily="18" charset="0"/>
              </a:rPr>
              <a:t>Work in small groups to complete the worksheet using </a:t>
            </a:r>
            <a:r>
              <a:rPr lang="en-US" i="1" dirty="0">
                <a:effectLst/>
                <a:latin typeface="Arial" panose="020B0604020202020204" pitchFamily="34" charset="0"/>
                <a:ea typeface="Times New Roman" panose="02020603050405020304" pitchFamily="18" charset="0"/>
              </a:rPr>
              <a:t>MyEnvironment</a:t>
            </a:r>
            <a:r>
              <a:rPr lang="en-US" dirty="0">
                <a:effectLst/>
                <a:latin typeface="Arial" panose="020B0604020202020204" pitchFamily="34" charset="0"/>
                <a:ea typeface="Times New Roman" panose="02020603050405020304" pitchFamily="18" charset="0"/>
              </a:rPr>
              <a:t>.	</a:t>
            </a:r>
          </a:p>
          <a:p>
            <a:pPr marL="0" marR="0" indent="0">
              <a:lnSpc>
                <a:spcPct val="115000"/>
              </a:lnSpc>
              <a:spcBef>
                <a:spcPts val="600"/>
              </a:spcBef>
              <a:spcAft>
                <a:spcPts val="600"/>
              </a:spcAft>
              <a:buNone/>
            </a:pPr>
            <a:r>
              <a:rPr lang="en-US" dirty="0">
                <a:effectLst/>
                <a:latin typeface="Arial" panose="020B0604020202020204" pitchFamily="34" charset="0"/>
                <a:ea typeface="Times New Roman" panose="02020603050405020304" pitchFamily="18" charset="0"/>
              </a:rPr>
              <a:t>  </a:t>
            </a:r>
          </a:p>
          <a:p>
            <a:pPr marL="0" marR="0" indent="0">
              <a:lnSpc>
                <a:spcPct val="115000"/>
              </a:lnSpc>
              <a:spcBef>
                <a:spcPts val="600"/>
              </a:spcBef>
              <a:spcAft>
                <a:spcPts val="600"/>
              </a:spcAft>
              <a:buNone/>
            </a:pPr>
            <a:r>
              <a:rPr lang="en-US" dirty="0">
                <a:effectLst/>
                <a:latin typeface="Arial" panose="020B0604020202020204" pitchFamily="34" charset="0"/>
                <a:ea typeface="Times New Roman" panose="02020603050405020304" pitchFamily="18" charset="0"/>
              </a:rPr>
              <a:t>One member of the group should be prepared to provide feedback to other participants. 	</a:t>
            </a:r>
          </a:p>
        </p:txBody>
      </p:sp>
      <p:cxnSp>
        <p:nvCxnSpPr>
          <p:cNvPr id="5" name="Straight Connector 4">
            <a:extLst>
              <a:ext uri="{FF2B5EF4-FFF2-40B4-BE49-F238E27FC236}">
                <a16:creationId xmlns:a16="http://schemas.microsoft.com/office/drawing/2014/main" id="{2BEA0C95-FC10-45FD-96E9-909FDA025526}"/>
              </a:ext>
              <a:ext uri="{C183D7F6-B498-43B3-948B-1728B52AA6E4}">
                <adec:decorative xmlns:adec="http://schemas.microsoft.com/office/drawing/2017/decorative" val="1"/>
              </a:ext>
            </a:extLst>
          </p:cNvPr>
          <p:cNvCxnSpPr>
            <a:cxnSpLocks/>
          </p:cNvCxnSpPr>
          <p:nvPr/>
        </p:nvCxnSpPr>
        <p:spPr>
          <a:xfrm>
            <a:off x="838200" y="1079609"/>
            <a:ext cx="105156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9E6AF4F-71B4-4ACE-8486-F8F0D8273036}"/>
              </a:ext>
            </a:extLst>
          </p:cNvPr>
          <p:cNvSpPr>
            <a:spLocks noGrp="1"/>
          </p:cNvSpPr>
          <p:nvPr>
            <p:ph type="sldNum" sz="quarter" idx="12"/>
          </p:nvPr>
        </p:nvSpPr>
        <p:spPr>
          <a:xfrm>
            <a:off x="8853675" y="6356350"/>
            <a:ext cx="2743200" cy="365125"/>
          </a:xfrm>
        </p:spPr>
        <p:txBody>
          <a:bodyPr/>
          <a:lstStyle/>
          <a:p>
            <a:fld id="{293122EE-58B2-4436-B0E3-199A27A56ED3}" type="slidenum">
              <a:rPr lang="en-US" smtClean="0"/>
              <a:t>14</a:t>
            </a:fld>
            <a:endParaRPr lang="en-US" dirty="0"/>
          </a:p>
        </p:txBody>
      </p:sp>
    </p:spTree>
    <p:extLst>
      <p:ext uri="{BB962C8B-B14F-4D97-AF65-F5344CB8AC3E}">
        <p14:creationId xmlns:p14="http://schemas.microsoft.com/office/powerpoint/2010/main" val="2502544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4C6A-6BA2-4C58-AE4F-6FF827488E4D}"/>
              </a:ext>
            </a:extLst>
          </p:cNvPr>
          <p:cNvSpPr>
            <a:spLocks noGrp="1"/>
          </p:cNvSpPr>
          <p:nvPr>
            <p:ph type="title"/>
          </p:nvPr>
        </p:nvSpPr>
        <p:spPr>
          <a:xfrm>
            <a:off x="838200" y="365125"/>
            <a:ext cx="10515600" cy="850217"/>
          </a:xfrm>
        </p:spPr>
        <p:txBody>
          <a:bodyPr>
            <a:normAutofit/>
          </a:bodyPr>
          <a:lstStyle/>
          <a:p>
            <a:pPr algn="r"/>
            <a:r>
              <a:rPr lang="en-US" sz="3200" b="1" dirty="0">
                <a:latin typeface="Arial" panose="020B0604020202020204" pitchFamily="34" charset="0"/>
                <a:ea typeface="Adobe Fan Heiti Std B" panose="020B0700000000000000" pitchFamily="34" charset="-128"/>
                <a:cs typeface="Arial" panose="020B0604020202020204" pitchFamily="34" charset="0"/>
              </a:rPr>
              <a:t>Worksheet</a:t>
            </a:r>
          </a:p>
        </p:txBody>
      </p:sp>
      <p:cxnSp>
        <p:nvCxnSpPr>
          <p:cNvPr id="5" name="Straight Connector 4">
            <a:extLst>
              <a:ext uri="{FF2B5EF4-FFF2-40B4-BE49-F238E27FC236}">
                <a16:creationId xmlns:a16="http://schemas.microsoft.com/office/drawing/2014/main" id="{2BEA0C95-FC10-45FD-96E9-909FDA025526}"/>
              </a:ext>
              <a:ext uri="{C183D7F6-B498-43B3-948B-1728B52AA6E4}">
                <adec:decorative xmlns:adec="http://schemas.microsoft.com/office/drawing/2017/decorative" val="1"/>
              </a:ext>
            </a:extLst>
          </p:cNvPr>
          <p:cNvCxnSpPr>
            <a:cxnSpLocks/>
          </p:cNvCxnSpPr>
          <p:nvPr/>
        </p:nvCxnSpPr>
        <p:spPr>
          <a:xfrm>
            <a:off x="838200" y="1079609"/>
            <a:ext cx="105156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9E6AF4F-71B4-4ACE-8486-F8F0D8273036}"/>
              </a:ext>
            </a:extLst>
          </p:cNvPr>
          <p:cNvSpPr>
            <a:spLocks noGrp="1"/>
          </p:cNvSpPr>
          <p:nvPr>
            <p:ph type="sldNum" sz="quarter" idx="12"/>
          </p:nvPr>
        </p:nvSpPr>
        <p:spPr>
          <a:xfrm>
            <a:off x="8853675" y="6356350"/>
            <a:ext cx="2743200" cy="365125"/>
          </a:xfrm>
        </p:spPr>
        <p:txBody>
          <a:bodyPr/>
          <a:lstStyle/>
          <a:p>
            <a:fld id="{293122EE-58B2-4436-B0E3-199A27A56ED3}" type="slidenum">
              <a:rPr lang="en-US" smtClean="0"/>
              <a:t>15</a:t>
            </a:fld>
            <a:endParaRPr lang="en-US" dirty="0"/>
          </a:p>
        </p:txBody>
      </p:sp>
      <p:sp>
        <p:nvSpPr>
          <p:cNvPr id="6" name="Content Placeholder 5"/>
          <p:cNvSpPr>
            <a:spLocks noGrp="1"/>
          </p:cNvSpPr>
          <p:nvPr>
            <p:ph idx="1"/>
          </p:nvPr>
        </p:nvSpPr>
        <p:spPr>
          <a:xfrm>
            <a:off x="212436" y="1354570"/>
            <a:ext cx="11141364" cy="5137512"/>
          </a:xfrm>
        </p:spPr>
        <p:txBody>
          <a:bodyPr/>
          <a:lstStyle/>
          <a:p>
            <a:pPr marL="0" indent="0">
              <a:buNone/>
            </a:pPr>
            <a:r>
              <a:rPr lang="en-US" dirty="0"/>
              <a:t>Zip Code ________	Sources &amp; Types of emissions identified: </a:t>
            </a:r>
          </a:p>
          <a:p>
            <a:pPr marL="0" indent="0">
              <a:buNone/>
            </a:pPr>
            <a:endParaRPr lang="en-US" dirty="0"/>
          </a:p>
          <a:p>
            <a:pPr marL="0" indent="0">
              <a:buNone/>
            </a:pPr>
            <a:r>
              <a:rPr lang="en-US" dirty="0"/>
              <a:t>Topics accessed</a:t>
            </a:r>
            <a:br>
              <a:rPr lang="en-US" dirty="0"/>
            </a:br>
            <a:r>
              <a:rPr lang="en-US" dirty="0"/>
              <a:t>(mark all that apply)</a:t>
            </a:r>
            <a:br>
              <a:rPr lang="en-US" dirty="0"/>
            </a:br>
            <a:r>
              <a:rPr lang="en-US" dirty="0" err="1"/>
              <a:t>MyMap</a:t>
            </a:r>
            <a:r>
              <a:rPr lang="en-US" dirty="0"/>
              <a:t>			Most useful part(s) of the website:</a:t>
            </a:r>
            <a:br>
              <a:rPr lang="en-US" dirty="0"/>
            </a:br>
            <a:r>
              <a:rPr lang="en-US" dirty="0" err="1"/>
              <a:t>MyAir</a:t>
            </a:r>
            <a:r>
              <a:rPr lang="en-US" dirty="0"/>
              <a:t>	</a:t>
            </a:r>
            <a:br>
              <a:rPr lang="en-US" dirty="0"/>
            </a:br>
            <a:r>
              <a:rPr lang="en-US" dirty="0" err="1"/>
              <a:t>MyWater</a:t>
            </a:r>
            <a:br>
              <a:rPr lang="en-US" dirty="0"/>
            </a:br>
            <a:r>
              <a:rPr lang="en-US" dirty="0" err="1"/>
              <a:t>MyEnergy</a:t>
            </a:r>
            <a:r>
              <a:rPr lang="en-US" dirty="0"/>
              <a:t>			</a:t>
            </a:r>
            <a:br>
              <a:rPr lang="en-US" dirty="0"/>
            </a:br>
            <a:r>
              <a:rPr lang="en-US" dirty="0" err="1"/>
              <a:t>MyHealth</a:t>
            </a:r>
            <a:r>
              <a:rPr lang="en-US" dirty="0"/>
              <a:t>			How I may use this in the community:</a:t>
            </a:r>
            <a:br>
              <a:rPr lang="en-US" dirty="0"/>
            </a:br>
            <a:r>
              <a:rPr lang="en-US" dirty="0" err="1"/>
              <a:t>MyClimate</a:t>
            </a:r>
            <a:br>
              <a:rPr lang="en-US" dirty="0"/>
            </a:br>
            <a:r>
              <a:rPr lang="en-US" dirty="0" err="1"/>
              <a:t>MyLand</a:t>
            </a:r>
            <a:endParaRPr lang="en-US" dirty="0"/>
          </a:p>
        </p:txBody>
      </p:sp>
    </p:spTree>
    <p:extLst>
      <p:ext uri="{BB962C8B-B14F-4D97-AF65-F5344CB8AC3E}">
        <p14:creationId xmlns:p14="http://schemas.microsoft.com/office/powerpoint/2010/main" val="780673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4C6A-6BA2-4C58-AE4F-6FF827488E4D}"/>
              </a:ext>
            </a:extLst>
          </p:cNvPr>
          <p:cNvSpPr>
            <a:spLocks noGrp="1"/>
          </p:cNvSpPr>
          <p:nvPr>
            <p:ph type="title"/>
          </p:nvPr>
        </p:nvSpPr>
        <p:spPr>
          <a:xfrm>
            <a:off x="838200" y="365125"/>
            <a:ext cx="10515600" cy="850217"/>
          </a:xfrm>
        </p:spPr>
        <p:txBody>
          <a:bodyPr>
            <a:normAutofit/>
          </a:bodyPr>
          <a:lstStyle/>
          <a:p>
            <a:pPr algn="r"/>
            <a:r>
              <a:rPr lang="en-US" sz="3200" b="1" dirty="0">
                <a:latin typeface="Arial" panose="020B0604020202020204" pitchFamily="34" charset="0"/>
                <a:ea typeface="Adobe Fan Heiti Std B" panose="020B0700000000000000" pitchFamily="34" charset="-128"/>
                <a:cs typeface="Arial" panose="020B0604020202020204" pitchFamily="34" charset="0"/>
              </a:rPr>
              <a:t>Discussion</a:t>
            </a:r>
          </a:p>
        </p:txBody>
      </p:sp>
      <p:sp>
        <p:nvSpPr>
          <p:cNvPr id="3" name="Content Placeholder 2">
            <a:extLst>
              <a:ext uri="{FF2B5EF4-FFF2-40B4-BE49-F238E27FC236}">
                <a16:creationId xmlns:a16="http://schemas.microsoft.com/office/drawing/2014/main" id="{CA3833A0-05F4-4DDA-AF4C-EC2030F358D8}"/>
              </a:ext>
            </a:extLst>
          </p:cNvPr>
          <p:cNvSpPr>
            <a:spLocks noGrp="1"/>
          </p:cNvSpPr>
          <p:nvPr>
            <p:ph idx="1"/>
          </p:nvPr>
        </p:nvSpPr>
        <p:spPr>
          <a:xfrm>
            <a:off x="838200" y="1794094"/>
            <a:ext cx="10515600" cy="3491696"/>
          </a:xfrm>
        </p:spPr>
        <p:txBody>
          <a:bodyPr>
            <a:noAutofit/>
          </a:bodyPr>
          <a:lstStyle/>
          <a:p>
            <a:pPr marL="0" marR="0" indent="0">
              <a:lnSpc>
                <a:spcPct val="115000"/>
              </a:lnSpc>
              <a:spcBef>
                <a:spcPts val="600"/>
              </a:spcBef>
              <a:spcAft>
                <a:spcPts val="600"/>
              </a:spcAft>
              <a:buNone/>
            </a:pPr>
            <a:r>
              <a:rPr lang="en-US" dirty="0">
                <a:effectLst/>
                <a:latin typeface="Arial" panose="020B0604020202020204" pitchFamily="34" charset="0"/>
                <a:ea typeface="Times New Roman" panose="02020603050405020304" pitchFamily="18" charset="0"/>
              </a:rPr>
              <a:t>Discuss information reported by each group. </a:t>
            </a:r>
          </a:p>
          <a:p>
            <a:pPr marL="0" marR="0" indent="0">
              <a:lnSpc>
                <a:spcPct val="115000"/>
              </a:lnSpc>
              <a:spcBef>
                <a:spcPts val="600"/>
              </a:spcBef>
              <a:spcAft>
                <a:spcPts val="600"/>
              </a:spcAft>
              <a:buNone/>
            </a:pPr>
            <a:r>
              <a:rPr lang="en-US" dirty="0">
                <a:effectLst/>
                <a:latin typeface="Arial" panose="020B0604020202020204" pitchFamily="34" charset="0"/>
                <a:ea typeface="Times New Roman" panose="02020603050405020304" pitchFamily="18" charset="0"/>
              </a:rPr>
              <a:t> </a:t>
            </a:r>
          </a:p>
          <a:p>
            <a:pPr marL="0" marR="0" indent="0">
              <a:lnSpc>
                <a:spcPct val="115000"/>
              </a:lnSpc>
              <a:spcBef>
                <a:spcPts val="600"/>
              </a:spcBef>
              <a:spcAft>
                <a:spcPts val="600"/>
              </a:spcAft>
              <a:buNone/>
            </a:pPr>
            <a:r>
              <a:rPr lang="en-US" dirty="0">
                <a:effectLst/>
                <a:latin typeface="Arial" panose="020B0604020202020204" pitchFamily="34" charset="0"/>
                <a:ea typeface="Times New Roman" panose="02020603050405020304" pitchFamily="18" charset="0"/>
              </a:rPr>
              <a:t>Identify needs for more information, and what resources ar</a:t>
            </a:r>
            <a:r>
              <a:rPr lang="en-US" dirty="0">
                <a:latin typeface="Arial" panose="020B0604020202020204" pitchFamily="34" charset="0"/>
                <a:ea typeface="Times New Roman" panose="02020603050405020304" pitchFamily="18" charset="0"/>
              </a:rPr>
              <a:t>e available</a:t>
            </a:r>
            <a:r>
              <a:rPr lang="en-US" dirty="0">
                <a:effectLst/>
                <a:latin typeface="Arial" panose="020B0604020202020204" pitchFamily="34" charset="0"/>
                <a:ea typeface="Times New Roman" panose="02020603050405020304" pitchFamily="18" charset="0"/>
              </a:rPr>
              <a:t>.</a:t>
            </a:r>
            <a:endParaRPr lang="en-US" dirty="0">
              <a:latin typeface="Arial" panose="020B0604020202020204" pitchFamily="34" charset="0"/>
              <a:ea typeface="Adobe Heiti Std R" panose="020B0400000000000000" pitchFamily="34" charset="-128"/>
              <a:cs typeface="Arial" panose="020B0604020202020204" pitchFamily="34" charset="0"/>
            </a:endParaRPr>
          </a:p>
        </p:txBody>
      </p:sp>
      <p:cxnSp>
        <p:nvCxnSpPr>
          <p:cNvPr id="5" name="Straight Connector 4">
            <a:extLst>
              <a:ext uri="{FF2B5EF4-FFF2-40B4-BE49-F238E27FC236}">
                <a16:creationId xmlns:a16="http://schemas.microsoft.com/office/drawing/2014/main" id="{2BEA0C95-FC10-45FD-96E9-909FDA025526}"/>
              </a:ext>
              <a:ext uri="{C183D7F6-B498-43B3-948B-1728B52AA6E4}">
                <adec:decorative xmlns:adec="http://schemas.microsoft.com/office/drawing/2017/decorative" val="1"/>
              </a:ext>
            </a:extLst>
          </p:cNvPr>
          <p:cNvCxnSpPr>
            <a:cxnSpLocks/>
          </p:cNvCxnSpPr>
          <p:nvPr/>
        </p:nvCxnSpPr>
        <p:spPr>
          <a:xfrm>
            <a:off x="838200" y="1079609"/>
            <a:ext cx="105156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5DE3414-103D-42CA-8A27-E5AAB5096AAD}"/>
              </a:ext>
            </a:extLst>
          </p:cNvPr>
          <p:cNvSpPr>
            <a:spLocks noGrp="1"/>
          </p:cNvSpPr>
          <p:nvPr>
            <p:ph type="sldNum" sz="quarter" idx="12"/>
          </p:nvPr>
        </p:nvSpPr>
        <p:spPr>
          <a:xfrm>
            <a:off x="8842100" y="6356350"/>
            <a:ext cx="2743200" cy="365125"/>
          </a:xfrm>
        </p:spPr>
        <p:txBody>
          <a:bodyPr/>
          <a:lstStyle/>
          <a:p>
            <a:fld id="{293122EE-58B2-4436-B0E3-199A27A56ED3}" type="slidenum">
              <a:rPr lang="en-US" smtClean="0"/>
              <a:t>16</a:t>
            </a:fld>
            <a:endParaRPr lang="en-US"/>
          </a:p>
        </p:txBody>
      </p:sp>
    </p:spTree>
    <p:extLst>
      <p:ext uri="{BB962C8B-B14F-4D97-AF65-F5344CB8AC3E}">
        <p14:creationId xmlns:p14="http://schemas.microsoft.com/office/powerpoint/2010/main" val="2614762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4C6A-6BA2-4C58-AE4F-6FF827488E4D}"/>
              </a:ext>
            </a:extLst>
          </p:cNvPr>
          <p:cNvSpPr>
            <a:spLocks noGrp="1"/>
          </p:cNvSpPr>
          <p:nvPr>
            <p:ph type="title"/>
          </p:nvPr>
        </p:nvSpPr>
        <p:spPr>
          <a:xfrm>
            <a:off x="838200" y="365125"/>
            <a:ext cx="10515600" cy="850217"/>
          </a:xfrm>
        </p:spPr>
        <p:txBody>
          <a:bodyPr>
            <a:normAutofit/>
          </a:bodyPr>
          <a:lstStyle/>
          <a:p>
            <a:pPr algn="r"/>
            <a:r>
              <a:rPr lang="en-US" sz="3200" b="1" dirty="0">
                <a:latin typeface="Arial" panose="020B0604020202020204" pitchFamily="34" charset="0"/>
                <a:ea typeface="Adobe Fan Heiti Std B" panose="020B0700000000000000" pitchFamily="34" charset="-128"/>
                <a:cs typeface="Arial" panose="020B0604020202020204" pitchFamily="34" charset="0"/>
              </a:rPr>
              <a:t>More Information</a:t>
            </a:r>
          </a:p>
        </p:txBody>
      </p:sp>
      <p:sp>
        <p:nvSpPr>
          <p:cNvPr id="3" name="Content Placeholder 2">
            <a:extLst>
              <a:ext uri="{FF2B5EF4-FFF2-40B4-BE49-F238E27FC236}">
                <a16:creationId xmlns:a16="http://schemas.microsoft.com/office/drawing/2014/main" id="{CA3833A0-05F4-4DDA-AF4C-EC2030F358D8}"/>
              </a:ext>
            </a:extLst>
          </p:cNvPr>
          <p:cNvSpPr>
            <a:spLocks noGrp="1"/>
          </p:cNvSpPr>
          <p:nvPr>
            <p:ph idx="1"/>
          </p:nvPr>
        </p:nvSpPr>
        <p:spPr>
          <a:xfrm>
            <a:off x="838200" y="1551008"/>
            <a:ext cx="10515600" cy="4734045"/>
          </a:xfrm>
        </p:spPr>
        <p:txBody>
          <a:bodyPr>
            <a:normAutofit/>
          </a:bodyPr>
          <a:lstStyle/>
          <a:p>
            <a:pPr marL="0" marR="0" indent="0">
              <a:lnSpc>
                <a:spcPct val="115000"/>
              </a:lnSpc>
              <a:spcBef>
                <a:spcPts val="600"/>
              </a:spcBef>
              <a:spcAft>
                <a:spcPts val="600"/>
              </a:spcAft>
              <a:buNone/>
            </a:pPr>
            <a:r>
              <a:rPr lang="en-US" sz="2800" u="sng" dirty="0">
                <a:effectLst/>
                <a:latin typeface="Arial" panose="020B0604020202020204" pitchFamily="34" charset="0"/>
                <a:ea typeface="Times New Roman" panose="02020603050405020304" pitchFamily="18" charset="0"/>
              </a:rPr>
              <a:t>Help to use MyEnvironment</a:t>
            </a:r>
            <a:endParaRPr lang="en-US" sz="2800" dirty="0">
              <a:effectLst/>
              <a:latin typeface="Arial" panose="020B0604020202020204" pitchFamily="34" charset="0"/>
              <a:ea typeface="Times New Roman" panose="02020603050405020304" pitchFamily="18" charset="0"/>
            </a:endParaRPr>
          </a:p>
          <a:p>
            <a:pPr marL="0" indent="0">
              <a:lnSpc>
                <a:spcPct val="100000"/>
              </a:lnSpc>
              <a:buNone/>
            </a:pPr>
            <a:r>
              <a:rPr lang="en-US" sz="2800" dirty="0">
                <a:effectLst/>
                <a:latin typeface="Arial" panose="020B0604020202020204" pitchFamily="34" charset="0"/>
                <a:ea typeface="Times New Roman" panose="02020603050405020304" pitchFamily="18" charset="0"/>
              </a:rPr>
              <a:t>Click on </a:t>
            </a:r>
            <a:r>
              <a:rPr lang="en-US" i="1" dirty="0">
                <a:latin typeface="Arial" panose="020B0604020202020204" pitchFamily="34" charset="0"/>
                <a:ea typeface="Times New Roman" panose="02020603050405020304" pitchFamily="18" charset="0"/>
              </a:rPr>
              <a:t>H</a:t>
            </a:r>
            <a:r>
              <a:rPr lang="en-US" sz="2800" i="1" dirty="0">
                <a:effectLst/>
                <a:latin typeface="Arial" panose="020B0604020202020204" pitchFamily="34" charset="0"/>
                <a:ea typeface="Times New Roman" panose="02020603050405020304" pitchFamily="18" charset="0"/>
              </a:rPr>
              <a:t>ow to use this page</a:t>
            </a:r>
            <a:r>
              <a:rPr lang="en-US" i="1" dirty="0">
                <a:latin typeface="Arial" panose="020B0604020202020204" pitchFamily="34" charset="0"/>
                <a:ea typeface="Times New Roman" panose="02020603050405020304" pitchFamily="18" charset="0"/>
              </a:rPr>
              <a:t> </a:t>
            </a:r>
            <a:r>
              <a:rPr lang="en-US" sz="2800" dirty="0">
                <a:effectLst/>
                <a:latin typeface="Arial" panose="020B0604020202020204" pitchFamily="34" charset="0"/>
                <a:ea typeface="Times New Roman" panose="02020603050405020304" pitchFamily="18" charset="0"/>
              </a:rPr>
              <a:t>(upper right-hand corner of Home Page.</a:t>
            </a:r>
          </a:p>
          <a:p>
            <a:pPr marL="0" indent="0">
              <a:lnSpc>
                <a:spcPct val="100000"/>
              </a:lnSpc>
              <a:buNone/>
            </a:pPr>
            <a:endParaRPr lang="en-CA" dirty="0">
              <a:latin typeface="Arial" panose="020B0604020202020204" pitchFamily="34" charset="0"/>
              <a:ea typeface="Adobe Heiti Std R" panose="020B0400000000000000" pitchFamily="34" charset="-128"/>
              <a:cs typeface="Arial" panose="020B0604020202020204" pitchFamily="34" charset="0"/>
            </a:endParaRPr>
          </a:p>
          <a:p>
            <a:pPr marL="0" indent="0">
              <a:lnSpc>
                <a:spcPct val="100000"/>
              </a:lnSpc>
              <a:buNone/>
            </a:pPr>
            <a:r>
              <a:rPr lang="en-CA" u="sng" dirty="0">
                <a:latin typeface="Arial" panose="020B0604020202020204" pitchFamily="34" charset="0"/>
                <a:ea typeface="Adobe Heiti Std R" panose="020B0400000000000000" pitchFamily="34" charset="-128"/>
                <a:cs typeface="Arial" panose="020B0604020202020204" pitchFamily="34" charset="0"/>
              </a:rPr>
              <a:t>More useful background for </a:t>
            </a:r>
            <a:r>
              <a:rPr lang="en-CA" u="sng" dirty="0" err="1">
                <a:latin typeface="Arial" panose="020B0604020202020204" pitchFamily="34" charset="0"/>
                <a:ea typeface="Adobe Heiti Std R" panose="020B0400000000000000" pitchFamily="34" charset="-128"/>
                <a:cs typeface="Arial" panose="020B0604020202020204" pitchFamily="34" charset="0"/>
              </a:rPr>
              <a:t>MyAir</a:t>
            </a:r>
            <a:r>
              <a:rPr lang="en-CA" u="sng" dirty="0">
                <a:latin typeface="Arial" panose="020B0604020202020204" pitchFamily="34" charset="0"/>
                <a:ea typeface="Adobe Heiti Std R" panose="020B0400000000000000" pitchFamily="34" charset="-128"/>
                <a:cs typeface="Arial" panose="020B0604020202020204" pitchFamily="34" charset="0"/>
              </a:rPr>
              <a:t>: </a:t>
            </a:r>
          </a:p>
          <a:p>
            <a:pPr marL="0" indent="0">
              <a:lnSpc>
                <a:spcPct val="100000"/>
              </a:lnSpc>
              <a:buNone/>
            </a:pPr>
            <a:r>
              <a:rPr lang="en-CA" dirty="0">
                <a:latin typeface="Arial" panose="020B0604020202020204" pitchFamily="34" charset="0"/>
                <a:ea typeface="Adobe Heiti Std R" panose="020B0400000000000000" pitchFamily="34" charset="-128"/>
                <a:cs typeface="Arial" panose="020B0604020202020204" pitchFamily="34" charset="0"/>
              </a:rPr>
              <a:t>More definitions and links at: </a:t>
            </a:r>
          </a:p>
          <a:p>
            <a:pPr marL="0" indent="0">
              <a:lnSpc>
                <a:spcPct val="100000"/>
              </a:lnSpc>
              <a:buNone/>
            </a:pPr>
            <a:r>
              <a:rPr lang="en-CA" dirty="0">
                <a:latin typeface="Arial" panose="020B0604020202020204" pitchFamily="34" charset="0"/>
                <a:ea typeface="Adobe Heiti Std R" panose="020B0400000000000000" pitchFamily="34" charset="-128"/>
                <a:cs typeface="Arial" panose="020B0604020202020204" pitchFamily="34" charset="0"/>
                <a:hlinkClick r:id="rId2"/>
              </a:rPr>
              <a:t>https://www.airnow.gov/aqi/aqi-basics/</a:t>
            </a:r>
            <a:endParaRPr lang="en-CA" dirty="0">
              <a:latin typeface="Arial" panose="020B0604020202020204" pitchFamily="34" charset="0"/>
              <a:ea typeface="Adobe Heiti Std R" panose="020B0400000000000000" pitchFamily="34" charset="-128"/>
              <a:cs typeface="Arial" panose="020B0604020202020204" pitchFamily="34" charset="0"/>
            </a:endParaRPr>
          </a:p>
          <a:p>
            <a:pPr marL="0" indent="0">
              <a:lnSpc>
                <a:spcPct val="100000"/>
              </a:lnSpc>
              <a:buNone/>
            </a:pPr>
            <a:endParaRPr lang="en-US" dirty="0">
              <a:latin typeface="Arial" panose="020B0604020202020204" pitchFamily="34" charset="0"/>
              <a:ea typeface="Adobe Heiti Std R" panose="020B0400000000000000" pitchFamily="34" charset="-128"/>
              <a:cs typeface="Arial" panose="020B0604020202020204" pitchFamily="34" charset="0"/>
            </a:endParaRPr>
          </a:p>
        </p:txBody>
      </p:sp>
      <p:cxnSp>
        <p:nvCxnSpPr>
          <p:cNvPr id="5" name="Straight Connector 4">
            <a:extLst>
              <a:ext uri="{FF2B5EF4-FFF2-40B4-BE49-F238E27FC236}">
                <a16:creationId xmlns:a16="http://schemas.microsoft.com/office/drawing/2014/main" id="{2BEA0C95-FC10-45FD-96E9-909FDA025526}"/>
              </a:ext>
              <a:ext uri="{C183D7F6-B498-43B3-948B-1728B52AA6E4}">
                <adec:decorative xmlns:adec="http://schemas.microsoft.com/office/drawing/2017/decorative" val="1"/>
              </a:ext>
            </a:extLst>
          </p:cNvPr>
          <p:cNvCxnSpPr>
            <a:cxnSpLocks/>
          </p:cNvCxnSpPr>
          <p:nvPr/>
        </p:nvCxnSpPr>
        <p:spPr>
          <a:xfrm>
            <a:off x="838200" y="1079609"/>
            <a:ext cx="105156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85F88CC-48BF-479D-AD86-D365CF641C46}"/>
              </a:ext>
            </a:extLst>
          </p:cNvPr>
          <p:cNvSpPr>
            <a:spLocks noGrp="1"/>
          </p:cNvSpPr>
          <p:nvPr>
            <p:ph type="sldNum" sz="quarter" idx="12"/>
          </p:nvPr>
        </p:nvSpPr>
        <p:spPr>
          <a:xfrm>
            <a:off x="8842100" y="6356350"/>
            <a:ext cx="2743200" cy="365125"/>
          </a:xfrm>
        </p:spPr>
        <p:txBody>
          <a:bodyPr/>
          <a:lstStyle/>
          <a:p>
            <a:fld id="{293122EE-58B2-4436-B0E3-199A27A56ED3}" type="slidenum">
              <a:rPr lang="en-US" smtClean="0"/>
              <a:t>17</a:t>
            </a:fld>
            <a:endParaRPr lang="en-US" dirty="0"/>
          </a:p>
        </p:txBody>
      </p:sp>
    </p:spTree>
    <p:extLst>
      <p:ext uri="{BB962C8B-B14F-4D97-AF65-F5344CB8AC3E}">
        <p14:creationId xmlns:p14="http://schemas.microsoft.com/office/powerpoint/2010/main" val="4198817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4C6A-6BA2-4C58-AE4F-6FF827488E4D}"/>
              </a:ext>
            </a:extLst>
          </p:cNvPr>
          <p:cNvSpPr>
            <a:spLocks noGrp="1"/>
          </p:cNvSpPr>
          <p:nvPr>
            <p:ph type="title"/>
          </p:nvPr>
        </p:nvSpPr>
        <p:spPr>
          <a:xfrm>
            <a:off x="838200" y="365125"/>
            <a:ext cx="10515600" cy="850217"/>
          </a:xfrm>
        </p:spPr>
        <p:txBody>
          <a:bodyPr>
            <a:normAutofit/>
          </a:bodyPr>
          <a:lstStyle/>
          <a:p>
            <a:pPr algn="r"/>
            <a:r>
              <a:rPr lang="en-US" sz="3200" b="1" dirty="0">
                <a:latin typeface="Arial" panose="020B0604020202020204" pitchFamily="34" charset="0"/>
                <a:ea typeface="Adobe Fan Heiti Std B" panose="020B0700000000000000" pitchFamily="34" charset="-128"/>
                <a:cs typeface="Arial" panose="020B0604020202020204" pitchFamily="34" charset="0"/>
              </a:rPr>
              <a:t>More Information</a:t>
            </a:r>
          </a:p>
        </p:txBody>
      </p:sp>
      <p:sp>
        <p:nvSpPr>
          <p:cNvPr id="3" name="Content Placeholder 2">
            <a:extLst>
              <a:ext uri="{FF2B5EF4-FFF2-40B4-BE49-F238E27FC236}">
                <a16:creationId xmlns:a16="http://schemas.microsoft.com/office/drawing/2014/main" id="{CA3833A0-05F4-4DDA-AF4C-EC2030F358D8}"/>
              </a:ext>
            </a:extLst>
          </p:cNvPr>
          <p:cNvSpPr>
            <a:spLocks noGrp="1"/>
          </p:cNvSpPr>
          <p:nvPr>
            <p:ph idx="1"/>
          </p:nvPr>
        </p:nvSpPr>
        <p:spPr>
          <a:xfrm>
            <a:off x="838200" y="1551008"/>
            <a:ext cx="10515600" cy="4734045"/>
          </a:xfrm>
        </p:spPr>
        <p:txBody>
          <a:bodyPr>
            <a:normAutofit fontScale="85000" lnSpcReduction="20000"/>
          </a:bodyPr>
          <a:lstStyle/>
          <a:p>
            <a:pPr marL="0" marR="0" indent="0">
              <a:lnSpc>
                <a:spcPct val="115000"/>
              </a:lnSpc>
              <a:spcBef>
                <a:spcPts val="600"/>
              </a:spcBef>
              <a:spcAft>
                <a:spcPts val="600"/>
              </a:spcAft>
              <a:buNone/>
            </a:pPr>
            <a:r>
              <a:rPr lang="en-CA" sz="2800" u="sng" dirty="0">
                <a:effectLst/>
                <a:latin typeface="Arial" panose="020B0604020202020204" pitchFamily="34" charset="0"/>
                <a:ea typeface="Times New Roman" panose="02020603050405020304" pitchFamily="18" charset="0"/>
              </a:rPr>
              <a:t>More useful background for </a:t>
            </a:r>
            <a:r>
              <a:rPr lang="en-CA" sz="2800" u="sng" dirty="0" err="1">
                <a:effectLst/>
                <a:latin typeface="Arial" panose="020B0604020202020204" pitchFamily="34" charset="0"/>
                <a:ea typeface="Times New Roman" panose="02020603050405020304" pitchFamily="18" charset="0"/>
              </a:rPr>
              <a:t>MyWater</a:t>
            </a:r>
            <a:r>
              <a:rPr lang="en-CA" sz="2800" u="sng" dirty="0">
                <a:effectLst/>
                <a:latin typeface="Arial" panose="020B0604020202020204" pitchFamily="34" charset="0"/>
                <a:ea typeface="Times New Roman" panose="02020603050405020304" pitchFamily="18" charset="0"/>
              </a:rPr>
              <a:t>:</a:t>
            </a:r>
          </a:p>
          <a:p>
            <a:pPr marL="0" marR="0" indent="0">
              <a:lnSpc>
                <a:spcPct val="120000"/>
              </a:lnSpc>
              <a:spcBef>
                <a:spcPts val="600"/>
              </a:spcBef>
              <a:spcAft>
                <a:spcPts val="600"/>
              </a:spcAft>
              <a:buNone/>
            </a:pPr>
            <a:r>
              <a:rPr lang="en-CA" sz="2800" dirty="0">
                <a:effectLst/>
                <a:latin typeface="Arial" panose="020B0604020202020204" pitchFamily="34" charset="0"/>
                <a:ea typeface="Times New Roman" panose="02020603050405020304" pitchFamily="18" charset="0"/>
              </a:rPr>
              <a:t>States and Tribal Nations set standards, and then monitor the water to determine if the standard is met.</a:t>
            </a:r>
          </a:p>
          <a:p>
            <a:pPr marL="0" marR="0" indent="0">
              <a:lnSpc>
                <a:spcPct val="115000"/>
              </a:lnSpc>
              <a:spcBef>
                <a:spcPts val="600"/>
              </a:spcBef>
              <a:spcAft>
                <a:spcPts val="600"/>
              </a:spcAft>
              <a:buNone/>
            </a:pPr>
            <a:r>
              <a:rPr lang="en-CA" sz="2800" dirty="0">
                <a:effectLst/>
                <a:latin typeface="Arial" panose="020B0604020202020204" pitchFamily="34" charset="0"/>
                <a:ea typeface="Times New Roman" panose="02020603050405020304" pitchFamily="18" charset="0"/>
              </a:rPr>
              <a:t>If the quality criteria is/are not met after implementing minimal levels of pollution technology then the source is categorized as ‘water quality limited’ or ‘impaired  water’.  These sources go onto the 303(d) list and a TMDL  (Total Maximum Daily Load) for pollutants is calculated and monitored.  </a:t>
            </a:r>
          </a:p>
          <a:p>
            <a:pPr marL="0" marR="0" indent="0">
              <a:lnSpc>
                <a:spcPct val="115000"/>
              </a:lnSpc>
              <a:spcBef>
                <a:spcPts val="600"/>
              </a:spcBef>
              <a:spcAft>
                <a:spcPts val="600"/>
              </a:spcAft>
              <a:buNone/>
            </a:pPr>
            <a:r>
              <a:rPr lang="en-CA" sz="2800" dirty="0">
                <a:effectLst/>
                <a:latin typeface="Arial" panose="020B0604020202020204" pitchFamily="34" charset="0"/>
                <a:ea typeface="Times New Roman" panose="02020603050405020304" pitchFamily="18" charset="0"/>
              </a:rPr>
              <a:t>Water sources can also be listed if the quality data shows that the water is approaching non-compliance and might be expected in the next two year reporting cycle.  See </a:t>
            </a:r>
            <a:r>
              <a:rPr lang="en-CA" sz="2800" dirty="0">
                <a:effectLst/>
                <a:latin typeface="Arial" panose="020B0604020202020204" pitchFamily="34" charset="0"/>
                <a:ea typeface="Times New Roman" panose="02020603050405020304" pitchFamily="18" charset="0"/>
                <a:hlinkClick r:id="rId2"/>
              </a:rPr>
              <a:t>http://water.epa.gov/lawsregs/lawsguidance/cwa/tmdl/index.cfm</a:t>
            </a:r>
            <a:r>
              <a:rPr lang="en-CA" sz="2800" dirty="0">
                <a:effectLst/>
                <a:latin typeface="Arial" panose="020B0604020202020204" pitchFamily="34" charset="0"/>
                <a:ea typeface="Times New Roman" panose="02020603050405020304" pitchFamily="18" charset="0"/>
              </a:rPr>
              <a:t>. </a:t>
            </a:r>
            <a:endParaRPr lang="en-US" dirty="0">
              <a:latin typeface="Arial" panose="020B0604020202020204" pitchFamily="34" charset="0"/>
              <a:ea typeface="Adobe Heiti Std R" panose="020B0400000000000000" pitchFamily="34" charset="-128"/>
              <a:cs typeface="Arial" panose="020B0604020202020204" pitchFamily="34" charset="0"/>
            </a:endParaRPr>
          </a:p>
        </p:txBody>
      </p:sp>
      <p:cxnSp>
        <p:nvCxnSpPr>
          <p:cNvPr id="5" name="Straight Connector 4">
            <a:extLst>
              <a:ext uri="{FF2B5EF4-FFF2-40B4-BE49-F238E27FC236}">
                <a16:creationId xmlns:a16="http://schemas.microsoft.com/office/drawing/2014/main" id="{2BEA0C95-FC10-45FD-96E9-909FDA025526}"/>
              </a:ext>
              <a:ext uri="{C183D7F6-B498-43B3-948B-1728B52AA6E4}">
                <adec:decorative xmlns:adec="http://schemas.microsoft.com/office/drawing/2017/decorative" val="1"/>
              </a:ext>
            </a:extLst>
          </p:cNvPr>
          <p:cNvCxnSpPr>
            <a:cxnSpLocks/>
          </p:cNvCxnSpPr>
          <p:nvPr/>
        </p:nvCxnSpPr>
        <p:spPr>
          <a:xfrm>
            <a:off x="838200" y="1079609"/>
            <a:ext cx="105156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9A73B74B-BBAB-424A-B907-E9D31DDFF4EA}"/>
              </a:ext>
            </a:extLst>
          </p:cNvPr>
          <p:cNvSpPr>
            <a:spLocks noGrp="1"/>
          </p:cNvSpPr>
          <p:nvPr>
            <p:ph type="sldNum" sz="quarter" idx="12"/>
          </p:nvPr>
        </p:nvSpPr>
        <p:spPr>
          <a:xfrm>
            <a:off x="8842100" y="6356350"/>
            <a:ext cx="2743200" cy="365125"/>
          </a:xfrm>
        </p:spPr>
        <p:txBody>
          <a:bodyPr/>
          <a:lstStyle/>
          <a:p>
            <a:fld id="{293122EE-58B2-4436-B0E3-199A27A56ED3}" type="slidenum">
              <a:rPr lang="en-US" smtClean="0"/>
              <a:t>18</a:t>
            </a:fld>
            <a:endParaRPr lang="en-US"/>
          </a:p>
        </p:txBody>
      </p:sp>
    </p:spTree>
    <p:extLst>
      <p:ext uri="{BB962C8B-B14F-4D97-AF65-F5344CB8AC3E}">
        <p14:creationId xmlns:p14="http://schemas.microsoft.com/office/powerpoint/2010/main" val="2865703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4C6A-6BA2-4C58-AE4F-6FF827488E4D}"/>
              </a:ext>
            </a:extLst>
          </p:cNvPr>
          <p:cNvSpPr>
            <a:spLocks noGrp="1"/>
          </p:cNvSpPr>
          <p:nvPr>
            <p:ph type="title"/>
          </p:nvPr>
        </p:nvSpPr>
        <p:spPr>
          <a:xfrm>
            <a:off x="838200" y="365125"/>
            <a:ext cx="10515600" cy="850217"/>
          </a:xfrm>
        </p:spPr>
        <p:txBody>
          <a:bodyPr>
            <a:normAutofit/>
          </a:bodyPr>
          <a:lstStyle/>
          <a:p>
            <a:pPr algn="r"/>
            <a:r>
              <a:rPr lang="en-US" sz="3200" b="1" dirty="0">
                <a:latin typeface="Arial" panose="020B0604020202020204" pitchFamily="34" charset="0"/>
                <a:ea typeface="Adobe Fan Heiti Std B" panose="020B0700000000000000" pitchFamily="34" charset="-128"/>
                <a:cs typeface="Arial" panose="020B0604020202020204" pitchFamily="34" charset="0"/>
              </a:rPr>
              <a:t>More Information</a:t>
            </a:r>
          </a:p>
        </p:txBody>
      </p:sp>
      <p:sp>
        <p:nvSpPr>
          <p:cNvPr id="3" name="Content Placeholder 2">
            <a:extLst>
              <a:ext uri="{FF2B5EF4-FFF2-40B4-BE49-F238E27FC236}">
                <a16:creationId xmlns:a16="http://schemas.microsoft.com/office/drawing/2014/main" id="{CA3833A0-05F4-4DDA-AF4C-EC2030F358D8}"/>
              </a:ext>
            </a:extLst>
          </p:cNvPr>
          <p:cNvSpPr>
            <a:spLocks noGrp="1"/>
          </p:cNvSpPr>
          <p:nvPr>
            <p:ph idx="1"/>
          </p:nvPr>
        </p:nvSpPr>
        <p:spPr>
          <a:xfrm>
            <a:off x="838200" y="1551008"/>
            <a:ext cx="10515600" cy="4734045"/>
          </a:xfrm>
        </p:spPr>
        <p:txBody>
          <a:bodyPr>
            <a:normAutofit lnSpcReduction="10000"/>
          </a:bodyPr>
          <a:lstStyle/>
          <a:p>
            <a:pPr marL="0" marR="0" indent="0">
              <a:lnSpc>
                <a:spcPct val="110000"/>
              </a:lnSpc>
              <a:spcBef>
                <a:spcPts val="600"/>
              </a:spcBef>
              <a:spcAft>
                <a:spcPts val="600"/>
              </a:spcAft>
              <a:buNone/>
            </a:pPr>
            <a:r>
              <a:rPr lang="en-CA" sz="2800" u="sng" dirty="0">
                <a:effectLst/>
                <a:latin typeface="Arial" panose="020B0604020202020204" pitchFamily="34" charset="0"/>
                <a:ea typeface="Times New Roman" panose="02020603050405020304" pitchFamily="18" charset="0"/>
              </a:rPr>
              <a:t>More useful background for </a:t>
            </a:r>
            <a:r>
              <a:rPr lang="en-CA" sz="2800" u="sng" dirty="0" err="1">
                <a:effectLst/>
                <a:latin typeface="Arial" panose="020B0604020202020204" pitchFamily="34" charset="0"/>
                <a:ea typeface="Times New Roman" panose="02020603050405020304" pitchFamily="18" charset="0"/>
              </a:rPr>
              <a:t>MyEnergy</a:t>
            </a:r>
            <a:r>
              <a:rPr lang="en-CA" sz="2800" u="sng" dirty="0">
                <a:effectLst/>
                <a:latin typeface="Arial" panose="020B0604020202020204" pitchFamily="34" charset="0"/>
                <a:ea typeface="Times New Roman" panose="02020603050405020304" pitchFamily="18" charset="0"/>
              </a:rPr>
              <a:t>:</a:t>
            </a:r>
          </a:p>
          <a:p>
            <a:pPr marL="0" marR="0" indent="0">
              <a:lnSpc>
                <a:spcPct val="110000"/>
              </a:lnSpc>
              <a:spcBef>
                <a:spcPts val="600"/>
              </a:spcBef>
              <a:spcAft>
                <a:spcPts val="600"/>
              </a:spcAft>
              <a:buNone/>
            </a:pPr>
            <a:r>
              <a:rPr lang="en-CA" sz="2800" dirty="0">
                <a:effectLst/>
                <a:latin typeface="Arial" panose="020B0604020202020204" pitchFamily="34" charset="0"/>
                <a:ea typeface="Times New Roman" panose="02020603050405020304" pitchFamily="18" charset="0"/>
              </a:rPr>
              <a:t>BTU=British Thermal Unit. The amount of energy needed to heat or cool a pound of water 1 degree Fahrenheit.  A ton of coal is about 20 million BTUs (varies by type of coal); a gallon of #2 heating oil is about 140,000 BTUs; a thousand cubic feet of natural gas is about 1 million BTUs. </a:t>
            </a:r>
            <a:endParaRPr lang="en-CA" dirty="0">
              <a:latin typeface="Arial" panose="020B0604020202020204" pitchFamily="34" charset="0"/>
              <a:ea typeface="Adobe Heiti Std R" panose="020B0400000000000000" pitchFamily="34" charset="-128"/>
              <a:cs typeface="Arial" panose="020B0604020202020204" pitchFamily="34" charset="0"/>
            </a:endParaRPr>
          </a:p>
          <a:p>
            <a:pPr marL="0" indent="0">
              <a:lnSpc>
                <a:spcPct val="110000"/>
              </a:lnSpc>
              <a:buNone/>
            </a:pPr>
            <a:r>
              <a:rPr lang="en-CA" u="sng" dirty="0">
                <a:latin typeface="Arial" panose="020B0604020202020204" pitchFamily="34" charset="0"/>
                <a:ea typeface="Adobe Heiti Std R" panose="020B0400000000000000" pitchFamily="34" charset="-128"/>
                <a:cs typeface="Arial" panose="020B0604020202020204" pitchFamily="34" charset="0"/>
              </a:rPr>
              <a:t>More useful background for </a:t>
            </a:r>
            <a:r>
              <a:rPr lang="en-CA" u="sng" dirty="0" err="1">
                <a:latin typeface="Arial" panose="020B0604020202020204" pitchFamily="34" charset="0"/>
                <a:ea typeface="Adobe Heiti Std R" panose="020B0400000000000000" pitchFamily="34" charset="-128"/>
                <a:cs typeface="Arial" panose="020B0604020202020204" pitchFamily="34" charset="0"/>
              </a:rPr>
              <a:t>MyHealth</a:t>
            </a:r>
            <a:r>
              <a:rPr lang="en-CA" u="sng" dirty="0">
                <a:latin typeface="Arial" panose="020B0604020202020204" pitchFamily="34" charset="0"/>
                <a:ea typeface="Adobe Heiti Std R" panose="020B0400000000000000" pitchFamily="34" charset="-128"/>
                <a:cs typeface="Arial" panose="020B0604020202020204" pitchFamily="34" charset="0"/>
              </a:rPr>
              <a:t>: </a:t>
            </a:r>
          </a:p>
          <a:p>
            <a:pPr marL="0" indent="0">
              <a:lnSpc>
                <a:spcPct val="110000"/>
              </a:lnSpc>
              <a:buNone/>
            </a:pPr>
            <a:r>
              <a:rPr lang="en-CA" dirty="0">
                <a:latin typeface="Arial" panose="020B0604020202020204" pitchFamily="34" charset="0"/>
                <a:ea typeface="Adobe Heiti Std R" panose="020B0400000000000000" pitchFamily="34" charset="-128"/>
                <a:cs typeface="Arial" panose="020B0604020202020204" pitchFamily="34" charset="0"/>
              </a:rPr>
              <a:t>Click on </a:t>
            </a:r>
            <a:r>
              <a:rPr lang="en-CA" i="1" dirty="0">
                <a:latin typeface="Arial" panose="020B0604020202020204" pitchFamily="34" charset="0"/>
                <a:ea typeface="Adobe Heiti Std R" panose="020B0400000000000000" pitchFamily="34" charset="-128"/>
                <a:cs typeface="Arial" panose="020B0604020202020204" pitchFamily="34" charset="0"/>
              </a:rPr>
              <a:t>more information</a:t>
            </a:r>
            <a:r>
              <a:rPr lang="en-CA" dirty="0">
                <a:latin typeface="Arial" panose="020B0604020202020204" pitchFamily="34" charset="0"/>
                <a:ea typeface="Adobe Heiti Std R" panose="020B0400000000000000" pitchFamily="34" charset="-128"/>
                <a:cs typeface="Arial" panose="020B0604020202020204" pitchFamily="34" charset="0"/>
              </a:rPr>
              <a:t> or </a:t>
            </a:r>
            <a:r>
              <a:rPr lang="en-CA" i="1" dirty="0">
                <a:latin typeface="Arial" panose="020B0604020202020204" pitchFamily="34" charset="0"/>
                <a:ea typeface="Adobe Heiti Std R" panose="020B0400000000000000" pitchFamily="34" charset="-128"/>
                <a:cs typeface="Arial" panose="020B0604020202020204" pitchFamily="34" charset="0"/>
              </a:rPr>
              <a:t>click to get the entire list</a:t>
            </a:r>
            <a:r>
              <a:rPr lang="en-CA" dirty="0">
                <a:latin typeface="Arial" panose="020B0604020202020204" pitchFamily="34" charset="0"/>
                <a:ea typeface="Adobe Heiti Std R" panose="020B0400000000000000" pitchFamily="34" charset="-128"/>
                <a:cs typeface="Arial" panose="020B0604020202020204" pitchFamily="34" charset="0"/>
              </a:rPr>
              <a:t> for useful definitions and data.</a:t>
            </a:r>
            <a:endParaRPr lang="en-US" dirty="0">
              <a:latin typeface="Arial" panose="020B0604020202020204" pitchFamily="34" charset="0"/>
              <a:ea typeface="Adobe Heiti Std R" panose="020B0400000000000000" pitchFamily="34" charset="-128"/>
              <a:cs typeface="Arial" panose="020B0604020202020204" pitchFamily="34" charset="0"/>
            </a:endParaRPr>
          </a:p>
        </p:txBody>
      </p:sp>
      <p:cxnSp>
        <p:nvCxnSpPr>
          <p:cNvPr id="5" name="Straight Connector 4">
            <a:extLst>
              <a:ext uri="{FF2B5EF4-FFF2-40B4-BE49-F238E27FC236}">
                <a16:creationId xmlns:a16="http://schemas.microsoft.com/office/drawing/2014/main" id="{2BEA0C95-FC10-45FD-96E9-909FDA025526}"/>
              </a:ext>
              <a:ext uri="{C183D7F6-B498-43B3-948B-1728B52AA6E4}">
                <adec:decorative xmlns:adec="http://schemas.microsoft.com/office/drawing/2017/decorative" val="1"/>
              </a:ext>
            </a:extLst>
          </p:cNvPr>
          <p:cNvCxnSpPr>
            <a:cxnSpLocks/>
          </p:cNvCxnSpPr>
          <p:nvPr/>
        </p:nvCxnSpPr>
        <p:spPr>
          <a:xfrm>
            <a:off x="838200" y="1079609"/>
            <a:ext cx="105156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B28A06C-7E15-4F73-A5EA-C255A06F2BC9}"/>
              </a:ext>
            </a:extLst>
          </p:cNvPr>
          <p:cNvSpPr>
            <a:spLocks noGrp="1"/>
          </p:cNvSpPr>
          <p:nvPr>
            <p:ph type="sldNum" sz="quarter" idx="12"/>
          </p:nvPr>
        </p:nvSpPr>
        <p:spPr>
          <a:xfrm>
            <a:off x="8842100" y="6356350"/>
            <a:ext cx="2743200" cy="365125"/>
          </a:xfrm>
        </p:spPr>
        <p:txBody>
          <a:bodyPr/>
          <a:lstStyle/>
          <a:p>
            <a:fld id="{293122EE-58B2-4436-B0E3-199A27A56ED3}" type="slidenum">
              <a:rPr lang="en-US" smtClean="0"/>
              <a:t>19</a:t>
            </a:fld>
            <a:endParaRPr lang="en-US" dirty="0"/>
          </a:p>
        </p:txBody>
      </p:sp>
    </p:spTree>
    <p:extLst>
      <p:ext uri="{BB962C8B-B14F-4D97-AF65-F5344CB8AC3E}">
        <p14:creationId xmlns:p14="http://schemas.microsoft.com/office/powerpoint/2010/main" val="310555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4C6A-6BA2-4C58-AE4F-6FF827488E4D}"/>
              </a:ext>
            </a:extLst>
          </p:cNvPr>
          <p:cNvSpPr>
            <a:spLocks noGrp="1"/>
          </p:cNvSpPr>
          <p:nvPr>
            <p:ph type="title"/>
          </p:nvPr>
        </p:nvSpPr>
        <p:spPr>
          <a:xfrm>
            <a:off x="838200" y="365125"/>
            <a:ext cx="10515600" cy="850217"/>
          </a:xfrm>
        </p:spPr>
        <p:txBody>
          <a:bodyPr/>
          <a:lstStyle/>
          <a:p>
            <a:pPr algn="r"/>
            <a:r>
              <a:rPr lang="en-US" b="1" dirty="0">
                <a:latin typeface="Arial" panose="020B0604020202020204" pitchFamily="34" charset="0"/>
                <a:ea typeface="Adobe Fan Heiti Std B" panose="020B0700000000000000" pitchFamily="34" charset="-128"/>
                <a:cs typeface="Arial" panose="020B0604020202020204" pitchFamily="34" charset="0"/>
              </a:rPr>
              <a:t>Acknowledgements</a:t>
            </a:r>
          </a:p>
        </p:txBody>
      </p:sp>
      <p:sp>
        <p:nvSpPr>
          <p:cNvPr id="3" name="Content Placeholder 2">
            <a:extLst>
              <a:ext uri="{FF2B5EF4-FFF2-40B4-BE49-F238E27FC236}">
                <a16:creationId xmlns:a16="http://schemas.microsoft.com/office/drawing/2014/main" id="{CA3833A0-05F4-4DDA-AF4C-EC2030F358D8}"/>
              </a:ext>
            </a:extLst>
          </p:cNvPr>
          <p:cNvSpPr>
            <a:spLocks noGrp="1"/>
          </p:cNvSpPr>
          <p:nvPr>
            <p:ph idx="1"/>
          </p:nvPr>
        </p:nvSpPr>
        <p:spPr>
          <a:xfrm>
            <a:off x="838200" y="1689904"/>
            <a:ext cx="10515600" cy="4487059"/>
          </a:xfrm>
        </p:spPr>
        <p:txBody>
          <a:bodyPr>
            <a:normAutofit/>
          </a:bodyPr>
          <a:lstStyle/>
          <a:p>
            <a:pPr marL="0" indent="0">
              <a:lnSpc>
                <a:spcPct val="100000"/>
              </a:lnSpc>
              <a:buNone/>
            </a:pPr>
            <a:r>
              <a:rPr lang="en-US" dirty="0">
                <a:latin typeface="Arial" panose="020B0604020202020204" pitchFamily="34" charset="0"/>
                <a:ea typeface="Adobe Heiti Std R" panose="020B0400000000000000" pitchFamily="34" charset="-128"/>
                <a:cs typeface="Arial" panose="020B0604020202020204" pitchFamily="34" charset="0"/>
              </a:rPr>
              <a:t>This program was developed by the Midwest Consortium for Hazardous Waste Worker Training under cooperative agreement U45 ES06184 from the National Institute of Environmental Health Sciences.</a:t>
            </a:r>
          </a:p>
          <a:p>
            <a:pPr marL="0" indent="0">
              <a:lnSpc>
                <a:spcPct val="100000"/>
              </a:lnSpc>
              <a:buNone/>
            </a:pPr>
            <a:endParaRPr lang="en-CA" b="1" dirty="0">
              <a:latin typeface="Arial" panose="020B0604020202020204" pitchFamily="34" charset="0"/>
              <a:ea typeface="Adobe Heiti Std R" panose="020B0400000000000000" pitchFamily="34" charset="-128"/>
              <a:cs typeface="Arial" panose="020B0604020202020204" pitchFamily="34" charset="0"/>
            </a:endParaRPr>
          </a:p>
          <a:p>
            <a:pPr marL="0" indent="0">
              <a:buNone/>
            </a:pPr>
            <a:endParaRPr lang="en-US" dirty="0">
              <a:latin typeface="Arial" panose="020B0604020202020204" pitchFamily="34" charset="0"/>
              <a:ea typeface="Adobe Heiti Std R" panose="020B0400000000000000" pitchFamily="34" charset="-128"/>
              <a:cs typeface="Arial" panose="020B0604020202020204" pitchFamily="34" charset="0"/>
            </a:endParaRPr>
          </a:p>
        </p:txBody>
      </p:sp>
      <p:cxnSp>
        <p:nvCxnSpPr>
          <p:cNvPr id="5" name="Straight Connector 4">
            <a:extLst>
              <a:ext uri="{FF2B5EF4-FFF2-40B4-BE49-F238E27FC236}">
                <a16:creationId xmlns:a16="http://schemas.microsoft.com/office/drawing/2014/main" id="{2BEA0C95-FC10-45FD-96E9-909FDA025526}"/>
              </a:ext>
              <a:ext uri="{C183D7F6-B498-43B3-948B-1728B52AA6E4}">
                <adec:decorative xmlns:adec="http://schemas.microsoft.com/office/drawing/2017/decorative" val="1"/>
              </a:ext>
            </a:extLst>
          </p:cNvPr>
          <p:cNvCxnSpPr>
            <a:cxnSpLocks/>
          </p:cNvCxnSpPr>
          <p:nvPr/>
        </p:nvCxnSpPr>
        <p:spPr>
          <a:xfrm>
            <a:off x="838200" y="1135027"/>
            <a:ext cx="105156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29A4BC9-254D-4EA5-9A8A-F7C6068E31B7}"/>
              </a:ext>
            </a:extLst>
          </p:cNvPr>
          <p:cNvSpPr>
            <a:spLocks noGrp="1"/>
          </p:cNvSpPr>
          <p:nvPr>
            <p:ph type="sldNum" sz="quarter" idx="12"/>
          </p:nvPr>
        </p:nvSpPr>
        <p:spPr>
          <a:xfrm>
            <a:off x="9073600" y="6356350"/>
            <a:ext cx="2743200" cy="365125"/>
          </a:xfrm>
        </p:spPr>
        <p:txBody>
          <a:bodyPr/>
          <a:lstStyle/>
          <a:p>
            <a:fld id="{293122EE-58B2-4436-B0E3-199A27A56ED3}" type="slidenum">
              <a:rPr lang="en-US" sz="1800" smtClean="0">
                <a:solidFill>
                  <a:schemeClr val="accent1">
                    <a:lumMod val="75000"/>
                  </a:schemeClr>
                </a:solidFill>
              </a:rPr>
              <a:t>2</a:t>
            </a:fld>
            <a:endParaRPr lang="en-US" sz="1800" dirty="0">
              <a:solidFill>
                <a:schemeClr val="accent1">
                  <a:lumMod val="75000"/>
                </a:schemeClr>
              </a:solidFill>
            </a:endParaRPr>
          </a:p>
        </p:txBody>
      </p:sp>
      <p:pic>
        <p:nvPicPr>
          <p:cNvPr id="6" name="Picture 5" descr="Midwest Consortium for Hazardous Waste Worker Training logo (mwc.umn.edu)"/>
          <p:cNvPicPr>
            <a:picLocks noChangeAspect="1"/>
          </p:cNvPicPr>
          <p:nvPr/>
        </p:nvPicPr>
        <p:blipFill>
          <a:blip r:embed="rId2"/>
          <a:stretch>
            <a:fillRect/>
          </a:stretch>
        </p:blipFill>
        <p:spPr>
          <a:xfrm>
            <a:off x="7564936" y="3371272"/>
            <a:ext cx="4119861" cy="2484581"/>
          </a:xfrm>
          <a:prstGeom prst="rect">
            <a:avLst/>
          </a:prstGeom>
        </p:spPr>
      </p:pic>
      <p:sp>
        <p:nvSpPr>
          <p:cNvPr id="7" name="Rectangle 6"/>
          <p:cNvSpPr/>
          <p:nvPr/>
        </p:nvSpPr>
        <p:spPr>
          <a:xfrm>
            <a:off x="838200" y="5710019"/>
            <a:ext cx="6096000" cy="646331"/>
          </a:xfrm>
          <a:prstGeom prst="rect">
            <a:avLst/>
          </a:prstGeom>
        </p:spPr>
        <p:txBody>
          <a:bodyPr>
            <a:spAutoFit/>
          </a:bodyPr>
          <a:lstStyle/>
          <a:p>
            <a:r>
              <a:rPr lang="en-US" dirty="0"/>
              <a:t>Copyright © 2024 </a:t>
            </a:r>
            <a:br>
              <a:rPr lang="en-US" dirty="0"/>
            </a:br>
            <a:r>
              <a:rPr lang="en-US" dirty="0"/>
              <a:t>Midwest Consortium for Hazardous Waste Worker Training</a:t>
            </a:r>
          </a:p>
        </p:txBody>
      </p:sp>
    </p:spTree>
    <p:extLst>
      <p:ext uri="{BB962C8B-B14F-4D97-AF65-F5344CB8AC3E}">
        <p14:creationId xmlns:p14="http://schemas.microsoft.com/office/powerpoint/2010/main" val="4077304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4C6A-6BA2-4C58-AE4F-6FF827488E4D}"/>
              </a:ext>
            </a:extLst>
          </p:cNvPr>
          <p:cNvSpPr>
            <a:spLocks noGrp="1"/>
          </p:cNvSpPr>
          <p:nvPr>
            <p:ph type="title"/>
          </p:nvPr>
        </p:nvSpPr>
        <p:spPr>
          <a:xfrm>
            <a:off x="838200" y="365125"/>
            <a:ext cx="10515600" cy="850217"/>
          </a:xfrm>
        </p:spPr>
        <p:txBody>
          <a:bodyPr>
            <a:normAutofit/>
          </a:bodyPr>
          <a:lstStyle/>
          <a:p>
            <a:pPr algn="r"/>
            <a:r>
              <a:rPr lang="en-US" sz="3200" b="1" dirty="0">
                <a:latin typeface="Arial" panose="020B0604020202020204" pitchFamily="34" charset="0"/>
                <a:ea typeface="Adobe Fan Heiti Std B" panose="020B0700000000000000" pitchFamily="34" charset="-128"/>
                <a:cs typeface="Arial" panose="020B0604020202020204" pitchFamily="34" charset="0"/>
              </a:rPr>
              <a:t>More Information</a:t>
            </a:r>
          </a:p>
        </p:txBody>
      </p:sp>
      <p:sp>
        <p:nvSpPr>
          <p:cNvPr id="3" name="Content Placeholder 2">
            <a:extLst>
              <a:ext uri="{FF2B5EF4-FFF2-40B4-BE49-F238E27FC236}">
                <a16:creationId xmlns:a16="http://schemas.microsoft.com/office/drawing/2014/main" id="{CA3833A0-05F4-4DDA-AF4C-EC2030F358D8}"/>
              </a:ext>
            </a:extLst>
          </p:cNvPr>
          <p:cNvSpPr>
            <a:spLocks noGrp="1"/>
          </p:cNvSpPr>
          <p:nvPr>
            <p:ph idx="1"/>
          </p:nvPr>
        </p:nvSpPr>
        <p:spPr>
          <a:xfrm>
            <a:off x="838200" y="1551008"/>
            <a:ext cx="10515600" cy="4734045"/>
          </a:xfrm>
        </p:spPr>
        <p:txBody>
          <a:bodyPr>
            <a:normAutofit/>
          </a:bodyPr>
          <a:lstStyle/>
          <a:p>
            <a:pPr marL="0" marR="0" indent="0">
              <a:lnSpc>
                <a:spcPct val="110000"/>
              </a:lnSpc>
              <a:spcBef>
                <a:spcPts val="600"/>
              </a:spcBef>
              <a:spcAft>
                <a:spcPts val="600"/>
              </a:spcAft>
              <a:buNone/>
            </a:pPr>
            <a:r>
              <a:rPr lang="en-CA" sz="2800" u="sng" dirty="0">
                <a:effectLst/>
                <a:latin typeface="Arial" panose="020B0604020202020204" pitchFamily="34" charset="0"/>
                <a:ea typeface="Times New Roman" panose="02020603050405020304" pitchFamily="18" charset="0"/>
              </a:rPr>
              <a:t>More useful background for </a:t>
            </a:r>
            <a:r>
              <a:rPr lang="en-CA" sz="2800" u="sng" dirty="0" err="1">
                <a:effectLst/>
                <a:latin typeface="Arial" panose="020B0604020202020204" pitchFamily="34" charset="0"/>
                <a:ea typeface="Times New Roman" panose="02020603050405020304" pitchFamily="18" charset="0"/>
              </a:rPr>
              <a:t>MyClimate</a:t>
            </a:r>
            <a:r>
              <a:rPr lang="en-CA" sz="2800" u="sng" dirty="0">
                <a:effectLst/>
                <a:latin typeface="Arial" panose="020B0604020202020204" pitchFamily="34" charset="0"/>
                <a:ea typeface="Times New Roman" panose="02020603050405020304" pitchFamily="18" charset="0"/>
              </a:rPr>
              <a:t>: </a:t>
            </a:r>
          </a:p>
          <a:p>
            <a:pPr marL="0" marR="0" indent="0">
              <a:lnSpc>
                <a:spcPct val="110000"/>
              </a:lnSpc>
              <a:spcBef>
                <a:spcPts val="600"/>
              </a:spcBef>
              <a:spcAft>
                <a:spcPts val="600"/>
              </a:spcAft>
              <a:buNone/>
            </a:pPr>
            <a:r>
              <a:rPr lang="en-CA" sz="2800" dirty="0">
                <a:effectLst/>
                <a:latin typeface="Arial" panose="020B0604020202020204" pitchFamily="34" charset="0"/>
                <a:ea typeface="Times New Roman" panose="02020603050405020304" pitchFamily="18" charset="0"/>
              </a:rPr>
              <a:t>Click on </a:t>
            </a:r>
            <a:r>
              <a:rPr lang="en-CA" sz="2800" i="1" dirty="0">
                <a:effectLst/>
                <a:latin typeface="Arial" panose="020B0604020202020204" pitchFamily="34" charset="0"/>
                <a:ea typeface="Times New Roman" panose="02020603050405020304" pitchFamily="18" charset="0"/>
              </a:rPr>
              <a:t>More</a:t>
            </a:r>
            <a:r>
              <a:rPr lang="en-CA" sz="2800" dirty="0">
                <a:effectLst/>
                <a:latin typeface="Arial" panose="020B0604020202020204" pitchFamily="34" charset="0"/>
                <a:ea typeface="Times New Roman" panose="02020603050405020304" pitchFamily="18" charset="0"/>
              </a:rPr>
              <a:t> links for more information. </a:t>
            </a:r>
          </a:p>
          <a:p>
            <a:pPr marL="0" marR="0" indent="0">
              <a:lnSpc>
                <a:spcPct val="110000"/>
              </a:lnSpc>
              <a:spcBef>
                <a:spcPts val="600"/>
              </a:spcBef>
              <a:spcAft>
                <a:spcPts val="600"/>
              </a:spcAft>
              <a:buNone/>
            </a:pPr>
            <a:r>
              <a:rPr lang="en-CA" u="sng" dirty="0">
                <a:latin typeface="Arial" panose="020B0604020202020204" pitchFamily="34" charset="0"/>
                <a:ea typeface="Adobe Heiti Std R" panose="020B0400000000000000" pitchFamily="34" charset="-128"/>
                <a:cs typeface="Arial" panose="020B0604020202020204" pitchFamily="34" charset="0"/>
              </a:rPr>
              <a:t>More useful background for </a:t>
            </a:r>
            <a:r>
              <a:rPr lang="en-CA" u="sng" dirty="0" err="1">
                <a:latin typeface="Arial" panose="020B0604020202020204" pitchFamily="34" charset="0"/>
                <a:ea typeface="Adobe Heiti Std R" panose="020B0400000000000000" pitchFamily="34" charset="-128"/>
                <a:cs typeface="Arial" panose="020B0604020202020204" pitchFamily="34" charset="0"/>
              </a:rPr>
              <a:t>MyLand</a:t>
            </a:r>
            <a:r>
              <a:rPr lang="en-CA" u="sng" dirty="0">
                <a:latin typeface="Arial" panose="020B0604020202020204" pitchFamily="34" charset="0"/>
                <a:ea typeface="Adobe Heiti Std R" panose="020B0400000000000000" pitchFamily="34" charset="-128"/>
                <a:cs typeface="Arial" panose="020B0604020202020204" pitchFamily="34" charset="0"/>
              </a:rPr>
              <a:t>:</a:t>
            </a:r>
          </a:p>
          <a:p>
            <a:pPr marL="0" marR="0" indent="0">
              <a:lnSpc>
                <a:spcPct val="110000"/>
              </a:lnSpc>
              <a:spcBef>
                <a:spcPts val="600"/>
              </a:spcBef>
              <a:spcAft>
                <a:spcPts val="600"/>
              </a:spcAft>
              <a:buNone/>
            </a:pPr>
            <a:r>
              <a:rPr lang="en-CA" dirty="0">
                <a:latin typeface="Arial" panose="020B0604020202020204" pitchFamily="34" charset="0"/>
                <a:ea typeface="Adobe Heiti Std R" panose="020B0400000000000000" pitchFamily="34" charset="-128"/>
                <a:cs typeface="Arial" panose="020B0604020202020204" pitchFamily="34" charset="0"/>
              </a:rPr>
              <a:t>Click on </a:t>
            </a:r>
            <a:r>
              <a:rPr lang="en-CA" i="1" dirty="0">
                <a:latin typeface="Arial" panose="020B0604020202020204" pitchFamily="34" charset="0"/>
                <a:ea typeface="Adobe Heiti Std R" panose="020B0400000000000000" pitchFamily="34" charset="-128"/>
                <a:cs typeface="Arial" panose="020B0604020202020204" pitchFamily="34" charset="0"/>
              </a:rPr>
              <a:t>EPA Brownfields Program</a:t>
            </a:r>
            <a:r>
              <a:rPr lang="en-CA" dirty="0">
                <a:latin typeface="Arial" panose="020B0604020202020204" pitchFamily="34" charset="0"/>
                <a:ea typeface="Adobe Heiti Std R" panose="020B0400000000000000" pitchFamily="34" charset="-128"/>
                <a:cs typeface="Arial" panose="020B0604020202020204" pitchFamily="34" charset="0"/>
              </a:rPr>
              <a:t>, </a:t>
            </a:r>
            <a:r>
              <a:rPr lang="en-CA" i="1" dirty="0">
                <a:latin typeface="Arial" panose="020B0604020202020204" pitchFamily="34" charset="0"/>
                <a:ea typeface="Adobe Heiti Std R" panose="020B0400000000000000" pitchFamily="34" charset="-128"/>
                <a:cs typeface="Arial" panose="020B0604020202020204" pitchFamily="34" charset="0"/>
              </a:rPr>
              <a:t>Waste Program Homepage</a:t>
            </a:r>
            <a:r>
              <a:rPr lang="en-CA" dirty="0">
                <a:latin typeface="Arial" panose="020B0604020202020204" pitchFamily="34" charset="0"/>
                <a:ea typeface="Adobe Heiti Std R" panose="020B0400000000000000" pitchFamily="34" charset="-128"/>
                <a:cs typeface="Arial" panose="020B0604020202020204" pitchFamily="34" charset="0"/>
              </a:rPr>
              <a:t> or </a:t>
            </a:r>
            <a:r>
              <a:rPr lang="en-CA" i="1" dirty="0">
                <a:latin typeface="Arial" panose="020B0604020202020204" pitchFamily="34" charset="0"/>
                <a:ea typeface="Adobe Heiti Std R" panose="020B0400000000000000" pitchFamily="34" charset="-128"/>
                <a:cs typeface="Arial" panose="020B0604020202020204" pitchFamily="34" charset="0"/>
              </a:rPr>
              <a:t>Superfund Hazardous Waste Sites</a:t>
            </a:r>
            <a:r>
              <a:rPr lang="en-CA" dirty="0">
                <a:latin typeface="Arial" panose="020B0604020202020204" pitchFamily="34" charset="0"/>
                <a:ea typeface="Adobe Heiti Std R" panose="020B0400000000000000" pitchFamily="34" charset="-128"/>
                <a:cs typeface="Arial" panose="020B0604020202020204" pitchFamily="34" charset="0"/>
              </a:rPr>
              <a:t> and other links shown in blue type for details and definitions.</a:t>
            </a:r>
            <a:endParaRPr lang="en-US" dirty="0">
              <a:latin typeface="Arial" panose="020B0604020202020204" pitchFamily="34" charset="0"/>
              <a:ea typeface="Adobe Heiti Std R" panose="020B0400000000000000" pitchFamily="34" charset="-128"/>
              <a:cs typeface="Arial" panose="020B0604020202020204" pitchFamily="34" charset="0"/>
            </a:endParaRPr>
          </a:p>
        </p:txBody>
      </p:sp>
      <p:cxnSp>
        <p:nvCxnSpPr>
          <p:cNvPr id="5" name="Straight Connector 4">
            <a:extLst>
              <a:ext uri="{FF2B5EF4-FFF2-40B4-BE49-F238E27FC236}">
                <a16:creationId xmlns:a16="http://schemas.microsoft.com/office/drawing/2014/main" id="{2BEA0C95-FC10-45FD-96E9-909FDA025526}"/>
              </a:ext>
              <a:ext uri="{C183D7F6-B498-43B3-948B-1728B52AA6E4}">
                <adec:decorative xmlns:adec="http://schemas.microsoft.com/office/drawing/2017/decorative" val="1"/>
              </a:ext>
            </a:extLst>
          </p:cNvPr>
          <p:cNvCxnSpPr>
            <a:cxnSpLocks/>
          </p:cNvCxnSpPr>
          <p:nvPr/>
        </p:nvCxnSpPr>
        <p:spPr>
          <a:xfrm>
            <a:off x="838200" y="1079609"/>
            <a:ext cx="105156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4EF4034-E312-4B86-9D73-94FE30262F93}"/>
              </a:ext>
            </a:extLst>
          </p:cNvPr>
          <p:cNvSpPr>
            <a:spLocks noGrp="1"/>
          </p:cNvSpPr>
          <p:nvPr>
            <p:ph type="sldNum" sz="quarter" idx="12"/>
          </p:nvPr>
        </p:nvSpPr>
        <p:spPr>
          <a:xfrm>
            <a:off x="8842100" y="6356350"/>
            <a:ext cx="2743200" cy="365125"/>
          </a:xfrm>
        </p:spPr>
        <p:txBody>
          <a:bodyPr/>
          <a:lstStyle/>
          <a:p>
            <a:fld id="{293122EE-58B2-4436-B0E3-199A27A56ED3}" type="slidenum">
              <a:rPr lang="en-US" smtClean="0"/>
              <a:t>20</a:t>
            </a:fld>
            <a:endParaRPr lang="en-US" dirty="0"/>
          </a:p>
        </p:txBody>
      </p:sp>
    </p:spTree>
    <p:extLst>
      <p:ext uri="{BB962C8B-B14F-4D97-AF65-F5344CB8AC3E}">
        <p14:creationId xmlns:p14="http://schemas.microsoft.com/office/powerpoint/2010/main" val="4251472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4C6A-6BA2-4C58-AE4F-6FF827488E4D}"/>
              </a:ext>
            </a:extLst>
          </p:cNvPr>
          <p:cNvSpPr>
            <a:spLocks noGrp="1"/>
          </p:cNvSpPr>
          <p:nvPr>
            <p:ph type="title"/>
          </p:nvPr>
        </p:nvSpPr>
        <p:spPr>
          <a:xfrm>
            <a:off x="838200" y="365125"/>
            <a:ext cx="10515600" cy="850217"/>
          </a:xfrm>
        </p:spPr>
        <p:txBody>
          <a:bodyPr>
            <a:normAutofit/>
          </a:bodyPr>
          <a:lstStyle/>
          <a:p>
            <a:pPr algn="r"/>
            <a:r>
              <a:rPr lang="en-US" sz="3200" b="1" dirty="0">
                <a:latin typeface="Arial" panose="020B0604020202020204" pitchFamily="34" charset="0"/>
                <a:ea typeface="Adobe Fan Heiti Std B" panose="020B0700000000000000" pitchFamily="34" charset="-128"/>
                <a:cs typeface="Arial" panose="020B0604020202020204" pitchFamily="34" charset="0"/>
              </a:rPr>
              <a:t>Tools - TRI</a:t>
            </a:r>
          </a:p>
        </p:txBody>
      </p:sp>
      <p:sp>
        <p:nvSpPr>
          <p:cNvPr id="3" name="Content Placeholder 2">
            <a:extLst>
              <a:ext uri="{FF2B5EF4-FFF2-40B4-BE49-F238E27FC236}">
                <a16:creationId xmlns:a16="http://schemas.microsoft.com/office/drawing/2014/main" id="{CA3833A0-05F4-4DDA-AF4C-EC2030F358D8}"/>
              </a:ext>
            </a:extLst>
          </p:cNvPr>
          <p:cNvSpPr>
            <a:spLocks noGrp="1"/>
          </p:cNvSpPr>
          <p:nvPr>
            <p:ph idx="1"/>
          </p:nvPr>
        </p:nvSpPr>
        <p:spPr>
          <a:xfrm>
            <a:off x="838200" y="1551008"/>
            <a:ext cx="10515600" cy="4734045"/>
          </a:xfrm>
        </p:spPr>
        <p:txBody>
          <a:bodyPr>
            <a:normAutofit fontScale="92500" lnSpcReduction="10000"/>
          </a:bodyPr>
          <a:lstStyle/>
          <a:p>
            <a:pPr marL="0" marR="0" indent="0">
              <a:lnSpc>
                <a:spcPct val="120000"/>
              </a:lnSpc>
              <a:spcBef>
                <a:spcPts val="600"/>
              </a:spcBef>
              <a:spcAft>
                <a:spcPts val="600"/>
              </a:spcAft>
              <a:buNone/>
            </a:pPr>
            <a:r>
              <a:rPr lang="en-CA" dirty="0">
                <a:latin typeface="Arial" panose="020B0604020202020204" pitchFamily="34" charset="0"/>
                <a:ea typeface="Times New Roman" panose="02020603050405020304" pitchFamily="18" charset="0"/>
              </a:rPr>
              <a:t>TRI -</a:t>
            </a:r>
            <a:r>
              <a:rPr lang="en-CA" sz="2800" dirty="0">
                <a:effectLst/>
                <a:latin typeface="Arial" panose="020B0604020202020204" pitchFamily="34" charset="0"/>
                <a:ea typeface="Times New Roman" panose="02020603050405020304" pitchFamily="18" charset="0"/>
              </a:rPr>
              <a:t> Toxic Release Inventory information for facilities in a selected area.  This tool answers your questions about toxic chemicals released to the air, water and land at a specific facility, what health effects may result from exposure and the history of regulatory compliance at a facility. </a:t>
            </a:r>
          </a:p>
          <a:p>
            <a:pPr marL="0" marR="0" indent="0">
              <a:lnSpc>
                <a:spcPct val="120000"/>
              </a:lnSpc>
              <a:spcBef>
                <a:spcPts val="600"/>
              </a:spcBef>
              <a:spcAft>
                <a:spcPts val="600"/>
              </a:spcAft>
              <a:buNone/>
            </a:pPr>
            <a:r>
              <a:rPr lang="en-CA" sz="2800" dirty="0">
                <a:effectLst/>
                <a:latin typeface="Arial" panose="020B0604020202020204" pitchFamily="34" charset="0"/>
                <a:ea typeface="Times New Roman" panose="02020603050405020304" pitchFamily="18" charset="0"/>
              </a:rPr>
              <a:t>This tool links to the Toxic Release Inventory data for a specific facility, where you can find the quantities of chemicals that are released, how the facility ranks compared with others and additional compliance data. </a:t>
            </a:r>
          </a:p>
          <a:p>
            <a:pPr marL="0" marR="0" indent="0">
              <a:lnSpc>
                <a:spcPct val="120000"/>
              </a:lnSpc>
              <a:spcBef>
                <a:spcPts val="600"/>
              </a:spcBef>
              <a:spcAft>
                <a:spcPts val="600"/>
              </a:spcAft>
              <a:buNone/>
            </a:pPr>
            <a:r>
              <a:rPr lang="en-CA" sz="2800" dirty="0">
                <a:effectLst/>
                <a:latin typeface="Arial" panose="020B0604020202020204" pitchFamily="34" charset="0"/>
                <a:ea typeface="Times New Roman" panose="02020603050405020304" pitchFamily="18" charset="0"/>
              </a:rPr>
              <a:t>	English and Spanish versions are available. </a:t>
            </a:r>
          </a:p>
        </p:txBody>
      </p:sp>
      <p:cxnSp>
        <p:nvCxnSpPr>
          <p:cNvPr id="5" name="Straight Connector 4">
            <a:extLst>
              <a:ext uri="{FF2B5EF4-FFF2-40B4-BE49-F238E27FC236}">
                <a16:creationId xmlns:a16="http://schemas.microsoft.com/office/drawing/2014/main" id="{2BEA0C95-FC10-45FD-96E9-909FDA025526}"/>
              </a:ext>
              <a:ext uri="{C183D7F6-B498-43B3-948B-1728B52AA6E4}">
                <adec:decorative xmlns:adec="http://schemas.microsoft.com/office/drawing/2017/decorative" val="1"/>
              </a:ext>
            </a:extLst>
          </p:cNvPr>
          <p:cNvCxnSpPr>
            <a:cxnSpLocks/>
          </p:cNvCxnSpPr>
          <p:nvPr/>
        </p:nvCxnSpPr>
        <p:spPr>
          <a:xfrm>
            <a:off x="838200" y="1079609"/>
            <a:ext cx="105156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9A73B74B-BBAB-424A-B907-E9D31DDFF4EA}"/>
              </a:ext>
            </a:extLst>
          </p:cNvPr>
          <p:cNvSpPr>
            <a:spLocks noGrp="1"/>
          </p:cNvSpPr>
          <p:nvPr>
            <p:ph type="sldNum" sz="quarter" idx="12"/>
          </p:nvPr>
        </p:nvSpPr>
        <p:spPr>
          <a:xfrm>
            <a:off x="8842100" y="6356350"/>
            <a:ext cx="2743200" cy="365125"/>
          </a:xfrm>
        </p:spPr>
        <p:txBody>
          <a:bodyPr/>
          <a:lstStyle/>
          <a:p>
            <a:fld id="{293122EE-58B2-4436-B0E3-199A27A56ED3}" type="slidenum">
              <a:rPr lang="en-US" smtClean="0"/>
              <a:t>21</a:t>
            </a:fld>
            <a:endParaRPr lang="en-US"/>
          </a:p>
        </p:txBody>
      </p:sp>
    </p:spTree>
    <p:extLst>
      <p:ext uri="{BB962C8B-B14F-4D97-AF65-F5344CB8AC3E}">
        <p14:creationId xmlns:p14="http://schemas.microsoft.com/office/powerpoint/2010/main" val="295961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4C6A-6BA2-4C58-AE4F-6FF827488E4D}"/>
              </a:ext>
            </a:extLst>
          </p:cNvPr>
          <p:cNvSpPr>
            <a:spLocks noGrp="1"/>
          </p:cNvSpPr>
          <p:nvPr>
            <p:ph type="title"/>
          </p:nvPr>
        </p:nvSpPr>
        <p:spPr>
          <a:xfrm>
            <a:off x="838200" y="365125"/>
            <a:ext cx="10515600" cy="850217"/>
          </a:xfrm>
        </p:spPr>
        <p:txBody>
          <a:bodyPr>
            <a:normAutofit/>
          </a:bodyPr>
          <a:lstStyle/>
          <a:p>
            <a:pPr algn="r"/>
            <a:r>
              <a:rPr lang="en-US" sz="3200" b="1" dirty="0">
                <a:latin typeface="Arial" panose="020B0604020202020204" pitchFamily="34" charset="0"/>
                <a:ea typeface="Adobe Fan Heiti Std B" panose="020B0700000000000000" pitchFamily="34" charset="-128"/>
                <a:cs typeface="Arial" panose="020B0604020202020204" pitchFamily="34" charset="0"/>
              </a:rPr>
              <a:t>Tools - TRI</a:t>
            </a:r>
          </a:p>
        </p:txBody>
      </p:sp>
      <p:sp>
        <p:nvSpPr>
          <p:cNvPr id="3" name="Content Placeholder 2">
            <a:extLst>
              <a:ext uri="{FF2B5EF4-FFF2-40B4-BE49-F238E27FC236}">
                <a16:creationId xmlns:a16="http://schemas.microsoft.com/office/drawing/2014/main" id="{CA3833A0-05F4-4DDA-AF4C-EC2030F358D8}"/>
              </a:ext>
            </a:extLst>
          </p:cNvPr>
          <p:cNvSpPr>
            <a:spLocks noGrp="1"/>
          </p:cNvSpPr>
          <p:nvPr>
            <p:ph idx="1"/>
          </p:nvPr>
        </p:nvSpPr>
        <p:spPr>
          <a:xfrm>
            <a:off x="838200" y="1551008"/>
            <a:ext cx="10515600" cy="4734045"/>
          </a:xfrm>
        </p:spPr>
        <p:txBody>
          <a:bodyPr>
            <a:normAutofit/>
          </a:bodyPr>
          <a:lstStyle/>
          <a:p>
            <a:pPr marL="0" marR="0" indent="0">
              <a:lnSpc>
                <a:spcPct val="120000"/>
              </a:lnSpc>
              <a:spcBef>
                <a:spcPts val="600"/>
              </a:spcBef>
              <a:spcAft>
                <a:spcPts val="600"/>
              </a:spcAft>
              <a:buNone/>
            </a:pPr>
            <a:r>
              <a:rPr lang="en-CA" dirty="0">
                <a:latin typeface="Arial" panose="020B0604020202020204" pitchFamily="34" charset="0"/>
                <a:ea typeface="Times New Roman" panose="02020603050405020304" pitchFamily="18" charset="0"/>
              </a:rPr>
              <a:t>For use with any device: 		</a:t>
            </a:r>
          </a:p>
          <a:p>
            <a:pPr marL="0" marR="0" indent="0">
              <a:lnSpc>
                <a:spcPct val="120000"/>
              </a:lnSpc>
              <a:spcBef>
                <a:spcPts val="600"/>
              </a:spcBef>
              <a:spcAft>
                <a:spcPts val="600"/>
              </a:spcAft>
              <a:buNone/>
            </a:pPr>
            <a:r>
              <a:rPr lang="en-CA" dirty="0">
                <a:latin typeface="Arial" panose="020B0604020202020204" pitchFamily="34" charset="0"/>
                <a:ea typeface="Times New Roman" panose="02020603050405020304" pitchFamily="18" charset="0"/>
              </a:rPr>
              <a:t>	Access: </a:t>
            </a:r>
            <a:r>
              <a:rPr lang="en-CA" dirty="0">
                <a:latin typeface="Arial" panose="020B0604020202020204" pitchFamily="34" charset="0"/>
                <a:ea typeface="Times New Roman" panose="02020603050405020304" pitchFamily="18" charset="0"/>
                <a:hlinkClick r:id="rId2"/>
              </a:rPr>
              <a:t>https://www.epa.gov/toxics-release-inventory-tri-program</a:t>
            </a:r>
            <a:r>
              <a:rPr lang="en-CA" dirty="0">
                <a:latin typeface="Arial" panose="020B0604020202020204" pitchFamily="34" charset="0"/>
                <a:ea typeface="Times New Roman" panose="02020603050405020304" pitchFamily="18" charset="0"/>
              </a:rPr>
              <a:t> and then click on </a:t>
            </a:r>
            <a:r>
              <a:rPr lang="en-CA" i="1" dirty="0">
                <a:latin typeface="Arial" panose="020B0604020202020204" pitchFamily="34" charset="0"/>
                <a:ea typeface="Times New Roman" panose="02020603050405020304" pitchFamily="18" charset="0"/>
              </a:rPr>
              <a:t>TRI Data and Tools</a:t>
            </a:r>
            <a:endParaRPr lang="en-CA" dirty="0">
              <a:latin typeface="Arial" panose="020B0604020202020204" pitchFamily="34" charset="0"/>
              <a:ea typeface="Times New Roman" panose="02020603050405020304" pitchFamily="18" charset="0"/>
            </a:endParaRPr>
          </a:p>
          <a:p>
            <a:pPr marL="0" marR="0" indent="0">
              <a:lnSpc>
                <a:spcPct val="120000"/>
              </a:lnSpc>
              <a:spcBef>
                <a:spcPts val="600"/>
              </a:spcBef>
              <a:spcAft>
                <a:spcPts val="600"/>
              </a:spcAft>
              <a:buNone/>
            </a:pPr>
            <a:r>
              <a:rPr lang="en-CA" dirty="0">
                <a:latin typeface="Arial" panose="020B0604020202020204" pitchFamily="34" charset="0"/>
                <a:ea typeface="Times New Roman" panose="02020603050405020304" pitchFamily="18" charset="0"/>
              </a:rPr>
              <a:t>	OR 	</a:t>
            </a:r>
            <a:r>
              <a:rPr lang="en-CA" dirty="0">
                <a:latin typeface="Arial" panose="020B0604020202020204" pitchFamily="34" charset="0"/>
                <a:ea typeface="Times New Roman" panose="02020603050405020304" pitchFamily="18" charset="0"/>
                <a:hlinkClick r:id="rId3"/>
              </a:rPr>
              <a:t>https://www.epa.gov/toxics-release-inventory-tri-program/tri-data-and-tools</a:t>
            </a:r>
            <a:endParaRPr lang="en-CA" dirty="0">
              <a:latin typeface="Arial" panose="020B0604020202020204" pitchFamily="34" charset="0"/>
              <a:ea typeface="Times New Roman" panose="02020603050405020304" pitchFamily="18" charset="0"/>
            </a:endParaRPr>
          </a:p>
          <a:p>
            <a:pPr marL="0" marR="0" indent="0">
              <a:lnSpc>
                <a:spcPct val="120000"/>
              </a:lnSpc>
              <a:spcBef>
                <a:spcPts val="600"/>
              </a:spcBef>
              <a:spcAft>
                <a:spcPts val="600"/>
              </a:spcAft>
              <a:buNone/>
            </a:pPr>
            <a:endParaRPr lang="en-CA" sz="2800" dirty="0">
              <a:effectLst/>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2BEA0C95-FC10-45FD-96E9-909FDA025526}"/>
              </a:ext>
              <a:ext uri="{C183D7F6-B498-43B3-948B-1728B52AA6E4}">
                <adec:decorative xmlns:adec="http://schemas.microsoft.com/office/drawing/2017/decorative" val="1"/>
              </a:ext>
            </a:extLst>
          </p:cNvPr>
          <p:cNvCxnSpPr>
            <a:cxnSpLocks/>
          </p:cNvCxnSpPr>
          <p:nvPr/>
        </p:nvCxnSpPr>
        <p:spPr>
          <a:xfrm>
            <a:off x="838200" y="1079609"/>
            <a:ext cx="105156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9A73B74B-BBAB-424A-B907-E9D31DDFF4EA}"/>
              </a:ext>
            </a:extLst>
          </p:cNvPr>
          <p:cNvSpPr>
            <a:spLocks noGrp="1"/>
          </p:cNvSpPr>
          <p:nvPr>
            <p:ph type="sldNum" sz="quarter" idx="12"/>
          </p:nvPr>
        </p:nvSpPr>
        <p:spPr>
          <a:xfrm>
            <a:off x="8842100" y="6356350"/>
            <a:ext cx="2743200" cy="365125"/>
          </a:xfrm>
        </p:spPr>
        <p:txBody>
          <a:bodyPr/>
          <a:lstStyle/>
          <a:p>
            <a:fld id="{293122EE-58B2-4436-B0E3-199A27A56ED3}" type="slidenum">
              <a:rPr lang="en-US" smtClean="0"/>
              <a:t>22</a:t>
            </a:fld>
            <a:endParaRPr lang="en-US"/>
          </a:p>
        </p:txBody>
      </p:sp>
    </p:spTree>
    <p:extLst>
      <p:ext uri="{BB962C8B-B14F-4D97-AF65-F5344CB8AC3E}">
        <p14:creationId xmlns:p14="http://schemas.microsoft.com/office/powerpoint/2010/main" val="2259114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4C6A-6BA2-4C58-AE4F-6FF827488E4D}"/>
              </a:ext>
            </a:extLst>
          </p:cNvPr>
          <p:cNvSpPr>
            <a:spLocks noGrp="1"/>
          </p:cNvSpPr>
          <p:nvPr>
            <p:ph type="title"/>
          </p:nvPr>
        </p:nvSpPr>
        <p:spPr>
          <a:xfrm>
            <a:off x="838200" y="365125"/>
            <a:ext cx="10515600" cy="850217"/>
          </a:xfrm>
        </p:spPr>
        <p:txBody>
          <a:bodyPr>
            <a:normAutofit/>
          </a:bodyPr>
          <a:lstStyle/>
          <a:p>
            <a:pPr algn="r"/>
            <a:r>
              <a:rPr lang="en-US" sz="3200" b="1" dirty="0">
                <a:latin typeface="Arial" panose="020B0604020202020204" pitchFamily="34" charset="0"/>
                <a:ea typeface="Adobe Fan Heiti Std B" panose="020B0700000000000000" pitchFamily="34" charset="-128"/>
                <a:cs typeface="Arial" panose="020B0604020202020204" pitchFamily="34" charset="0"/>
              </a:rPr>
              <a:t>Tools - ECHO</a:t>
            </a:r>
          </a:p>
        </p:txBody>
      </p:sp>
      <p:sp>
        <p:nvSpPr>
          <p:cNvPr id="3" name="Content Placeholder 2">
            <a:extLst>
              <a:ext uri="{FF2B5EF4-FFF2-40B4-BE49-F238E27FC236}">
                <a16:creationId xmlns:a16="http://schemas.microsoft.com/office/drawing/2014/main" id="{CA3833A0-05F4-4DDA-AF4C-EC2030F358D8}"/>
              </a:ext>
            </a:extLst>
          </p:cNvPr>
          <p:cNvSpPr>
            <a:spLocks noGrp="1"/>
          </p:cNvSpPr>
          <p:nvPr>
            <p:ph idx="1"/>
          </p:nvPr>
        </p:nvSpPr>
        <p:spPr>
          <a:xfrm>
            <a:off x="838200" y="1551008"/>
            <a:ext cx="10515600" cy="4734045"/>
          </a:xfrm>
        </p:spPr>
        <p:txBody>
          <a:bodyPr>
            <a:normAutofit fontScale="92500" lnSpcReduction="10000"/>
          </a:bodyPr>
          <a:lstStyle/>
          <a:p>
            <a:pPr marL="0" marR="0" indent="0">
              <a:lnSpc>
                <a:spcPct val="115000"/>
              </a:lnSpc>
              <a:spcBef>
                <a:spcPts val="600"/>
              </a:spcBef>
              <a:spcAft>
                <a:spcPts val="600"/>
              </a:spcAft>
              <a:buNone/>
            </a:pPr>
            <a:r>
              <a:rPr lang="en-CA" sz="2800" b="1" dirty="0">
                <a:effectLst/>
                <a:latin typeface="Arial" panose="020B0604020202020204" pitchFamily="34" charset="0"/>
                <a:ea typeface="Times New Roman" panose="02020603050405020304" pitchFamily="18" charset="0"/>
              </a:rPr>
              <a:t>ECHO</a:t>
            </a:r>
            <a:r>
              <a:rPr lang="en-CA" sz="2800" dirty="0">
                <a:effectLst/>
                <a:latin typeface="Arial" panose="020B0604020202020204" pitchFamily="34" charset="0"/>
                <a:ea typeface="Times New Roman" panose="02020603050405020304" pitchFamily="18" charset="0"/>
              </a:rPr>
              <a:t> - </a:t>
            </a:r>
            <a:r>
              <a:rPr lang="en-CA" sz="2800" u="sng" dirty="0">
                <a:effectLst/>
                <a:latin typeface="Arial" panose="020B0604020202020204" pitchFamily="34" charset="0"/>
                <a:ea typeface="Times New Roman" panose="02020603050405020304" pitchFamily="18" charset="0"/>
              </a:rPr>
              <a:t>Enforcement and Compliance History Online </a:t>
            </a:r>
          </a:p>
          <a:p>
            <a:pPr marL="0" marR="0" indent="0">
              <a:lnSpc>
                <a:spcPct val="115000"/>
              </a:lnSpc>
              <a:spcBef>
                <a:spcPts val="600"/>
              </a:spcBef>
              <a:spcAft>
                <a:spcPts val="600"/>
              </a:spcAft>
              <a:buNone/>
            </a:pPr>
            <a:r>
              <a:rPr lang="en-CA" sz="2800" dirty="0">
                <a:effectLst/>
                <a:latin typeface="Arial" panose="020B0604020202020204" pitchFamily="34" charset="0"/>
                <a:ea typeface="Times New Roman" panose="02020603050405020304" pitchFamily="18" charset="0"/>
              </a:rPr>
              <a:t>This resource shows enforcement and compliance data for air, surface water, hazardous waste and drinking water systems.  Approximately 800,000 regulated facilities nationwide are included.  You can create maps and show trends, including pollutions sources, greenhouse gases, toxic chemicals and waste water discharges.</a:t>
            </a:r>
          </a:p>
          <a:p>
            <a:pPr marL="0" marR="0" indent="0">
              <a:lnSpc>
                <a:spcPct val="115000"/>
              </a:lnSpc>
              <a:spcBef>
                <a:spcPts val="600"/>
              </a:spcBef>
              <a:spcAft>
                <a:spcPts val="600"/>
              </a:spcAft>
              <a:buNone/>
            </a:pPr>
            <a:r>
              <a:rPr lang="en-CA" sz="2800" dirty="0">
                <a:effectLst/>
                <a:latin typeface="Arial" panose="020B0604020202020204" pitchFamily="34" charset="0"/>
                <a:ea typeface="Times New Roman" panose="02020603050405020304" pitchFamily="18" charset="0"/>
              </a:rPr>
              <a:t>		Access: </a:t>
            </a:r>
            <a:r>
              <a:rPr lang="en-CA" sz="2800" dirty="0">
                <a:effectLst/>
                <a:latin typeface="Arial" panose="020B0604020202020204" pitchFamily="34" charset="0"/>
                <a:ea typeface="Times New Roman" panose="02020603050405020304" pitchFamily="18" charset="0"/>
                <a:hlinkClick r:id="rId2"/>
              </a:rPr>
              <a:t>http://echo.epa.gov/</a:t>
            </a:r>
            <a:endParaRPr lang="en-CA" sz="2800" dirty="0">
              <a:effectLst/>
              <a:latin typeface="Arial" panose="020B0604020202020204" pitchFamily="34" charset="0"/>
              <a:ea typeface="Times New Roman" panose="02020603050405020304" pitchFamily="18" charset="0"/>
            </a:endParaRPr>
          </a:p>
          <a:p>
            <a:pPr marL="0" marR="0" indent="0">
              <a:lnSpc>
                <a:spcPct val="115000"/>
              </a:lnSpc>
              <a:spcBef>
                <a:spcPts val="600"/>
              </a:spcBef>
              <a:spcAft>
                <a:spcPts val="600"/>
              </a:spcAft>
              <a:buNone/>
            </a:pPr>
            <a:r>
              <a:rPr lang="en-CA" sz="2800" dirty="0">
                <a:effectLst/>
                <a:latin typeface="Arial" panose="020B0604020202020204" pitchFamily="34" charset="0"/>
                <a:ea typeface="Times New Roman" panose="02020603050405020304" pitchFamily="18" charset="0"/>
              </a:rPr>
              <a:t>		Enter: city/state or zip code for all facilities</a:t>
            </a:r>
          </a:p>
          <a:p>
            <a:pPr marL="0" marR="0" indent="0">
              <a:lnSpc>
                <a:spcPct val="115000"/>
              </a:lnSpc>
              <a:spcBef>
                <a:spcPts val="600"/>
              </a:spcBef>
              <a:spcAft>
                <a:spcPts val="600"/>
              </a:spcAft>
              <a:buNone/>
            </a:pPr>
            <a:r>
              <a:rPr lang="en-CA" sz="2800" dirty="0">
                <a:effectLst/>
                <a:latin typeface="Arial" panose="020B0604020202020204" pitchFamily="34" charset="0"/>
                <a:ea typeface="Times New Roman" panose="02020603050405020304" pitchFamily="18" charset="0"/>
              </a:rPr>
              <a:t>		Enter: facility for specific information </a:t>
            </a:r>
          </a:p>
        </p:txBody>
      </p:sp>
      <p:cxnSp>
        <p:nvCxnSpPr>
          <p:cNvPr id="5" name="Straight Connector 4">
            <a:extLst>
              <a:ext uri="{FF2B5EF4-FFF2-40B4-BE49-F238E27FC236}">
                <a16:creationId xmlns:a16="http://schemas.microsoft.com/office/drawing/2014/main" id="{2BEA0C95-FC10-45FD-96E9-909FDA025526}"/>
              </a:ext>
              <a:ext uri="{C183D7F6-B498-43B3-948B-1728B52AA6E4}">
                <adec:decorative xmlns:adec="http://schemas.microsoft.com/office/drawing/2017/decorative" val="1"/>
              </a:ext>
            </a:extLst>
          </p:cNvPr>
          <p:cNvCxnSpPr>
            <a:cxnSpLocks/>
          </p:cNvCxnSpPr>
          <p:nvPr/>
        </p:nvCxnSpPr>
        <p:spPr>
          <a:xfrm>
            <a:off x="838200" y="1079609"/>
            <a:ext cx="105156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9A73B74B-BBAB-424A-B907-E9D31DDFF4EA}"/>
              </a:ext>
            </a:extLst>
          </p:cNvPr>
          <p:cNvSpPr>
            <a:spLocks noGrp="1"/>
          </p:cNvSpPr>
          <p:nvPr>
            <p:ph type="sldNum" sz="quarter" idx="12"/>
          </p:nvPr>
        </p:nvSpPr>
        <p:spPr>
          <a:xfrm>
            <a:off x="8842100" y="6356350"/>
            <a:ext cx="2743200" cy="365125"/>
          </a:xfrm>
        </p:spPr>
        <p:txBody>
          <a:bodyPr/>
          <a:lstStyle/>
          <a:p>
            <a:fld id="{293122EE-58B2-4436-B0E3-199A27A56ED3}" type="slidenum">
              <a:rPr lang="en-US" smtClean="0"/>
              <a:t>23</a:t>
            </a:fld>
            <a:endParaRPr lang="en-US"/>
          </a:p>
        </p:txBody>
      </p:sp>
    </p:spTree>
    <p:extLst>
      <p:ext uri="{BB962C8B-B14F-4D97-AF65-F5344CB8AC3E}">
        <p14:creationId xmlns:p14="http://schemas.microsoft.com/office/powerpoint/2010/main" val="2645794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4C6A-6BA2-4C58-AE4F-6FF827488E4D}"/>
              </a:ext>
            </a:extLst>
          </p:cNvPr>
          <p:cNvSpPr>
            <a:spLocks noGrp="1"/>
          </p:cNvSpPr>
          <p:nvPr>
            <p:ph type="title"/>
          </p:nvPr>
        </p:nvSpPr>
        <p:spPr>
          <a:xfrm>
            <a:off x="838200" y="365125"/>
            <a:ext cx="10515600" cy="850217"/>
          </a:xfrm>
        </p:spPr>
        <p:txBody>
          <a:bodyPr>
            <a:normAutofit/>
          </a:bodyPr>
          <a:lstStyle/>
          <a:p>
            <a:pPr algn="r"/>
            <a:r>
              <a:rPr lang="en-US" sz="3200" b="1" dirty="0">
                <a:latin typeface="Arial" panose="020B0604020202020204" pitchFamily="34" charset="0"/>
                <a:ea typeface="Adobe Fan Heiti Std B" panose="020B0700000000000000" pitchFamily="34" charset="-128"/>
                <a:cs typeface="Arial" panose="020B0604020202020204" pitchFamily="34" charset="0"/>
              </a:rPr>
              <a:t>Website Resources</a:t>
            </a:r>
          </a:p>
        </p:txBody>
      </p:sp>
      <p:sp>
        <p:nvSpPr>
          <p:cNvPr id="3" name="Content Placeholder 2">
            <a:extLst>
              <a:ext uri="{FF2B5EF4-FFF2-40B4-BE49-F238E27FC236}">
                <a16:creationId xmlns:a16="http://schemas.microsoft.com/office/drawing/2014/main" id="{CA3833A0-05F4-4DDA-AF4C-EC2030F358D8}"/>
              </a:ext>
            </a:extLst>
          </p:cNvPr>
          <p:cNvSpPr>
            <a:spLocks noGrp="1"/>
          </p:cNvSpPr>
          <p:nvPr>
            <p:ph idx="1"/>
          </p:nvPr>
        </p:nvSpPr>
        <p:spPr>
          <a:xfrm>
            <a:off x="838200" y="1551009"/>
            <a:ext cx="10515600" cy="2986268"/>
          </a:xfrm>
        </p:spPr>
        <p:txBody>
          <a:bodyPr>
            <a:normAutofit/>
          </a:bodyPr>
          <a:lstStyle/>
          <a:p>
            <a:pPr marL="0" marR="0" indent="0">
              <a:lnSpc>
                <a:spcPct val="115000"/>
              </a:lnSpc>
              <a:spcBef>
                <a:spcPts val="600"/>
              </a:spcBef>
              <a:spcAft>
                <a:spcPts val="600"/>
              </a:spcAft>
              <a:buNone/>
            </a:pPr>
            <a:r>
              <a:rPr lang="en-CA" sz="2800" u="sng" dirty="0">
                <a:effectLst/>
                <a:latin typeface="Arial" panose="020B0604020202020204" pitchFamily="34" charset="0"/>
                <a:ea typeface="Times New Roman" panose="02020603050405020304" pitchFamily="18" charset="0"/>
              </a:rPr>
              <a:t>TRI for Communities</a:t>
            </a:r>
            <a:endParaRPr lang="en-CA" sz="2800" u="sng" dirty="0">
              <a:effectLst/>
              <a:latin typeface="Arial" panose="020B0604020202020204" pitchFamily="34" charset="0"/>
              <a:ea typeface="Times New Roman" panose="02020603050405020304" pitchFamily="18" charset="0"/>
              <a:hlinkClick r:id="rId2"/>
            </a:endParaRPr>
          </a:p>
          <a:p>
            <a:pPr marL="0" marR="0" indent="0">
              <a:lnSpc>
                <a:spcPct val="115000"/>
              </a:lnSpc>
              <a:spcBef>
                <a:spcPts val="600"/>
              </a:spcBef>
              <a:spcAft>
                <a:spcPts val="600"/>
              </a:spcAft>
              <a:buNone/>
            </a:pPr>
            <a:r>
              <a:rPr lang="en-CA" sz="2800" dirty="0">
                <a:effectLst/>
                <a:latin typeface="Arial" panose="020B0604020202020204" pitchFamily="34" charset="0"/>
                <a:ea typeface="Times New Roman" panose="02020603050405020304" pitchFamily="18" charset="0"/>
                <a:hlinkClick r:id="rId2"/>
              </a:rPr>
              <a:t>https://www.epa.gov/toxics-release-inventory-tri-program/tri-for-communities</a:t>
            </a:r>
            <a:endParaRPr lang="en-CA" sz="2800" dirty="0">
              <a:effectLst/>
              <a:latin typeface="Arial" panose="020B0604020202020204" pitchFamily="34" charset="0"/>
              <a:ea typeface="Times New Roman" panose="02020603050405020304" pitchFamily="18" charset="0"/>
            </a:endParaRPr>
          </a:p>
          <a:p>
            <a:pPr marL="0" marR="0" indent="0">
              <a:lnSpc>
                <a:spcPct val="115000"/>
              </a:lnSpc>
              <a:spcBef>
                <a:spcPts val="600"/>
              </a:spcBef>
              <a:spcAft>
                <a:spcPts val="600"/>
              </a:spcAft>
              <a:buNone/>
            </a:pPr>
            <a:r>
              <a:rPr lang="en-CA" sz="2800" u="sng" dirty="0" err="1">
                <a:effectLst/>
                <a:latin typeface="Arial" panose="020B0604020202020204" pitchFamily="34" charset="0"/>
                <a:ea typeface="Times New Roman" panose="02020603050405020304" pitchFamily="18" charset="0"/>
              </a:rPr>
              <a:t>EnviroFacts</a:t>
            </a:r>
            <a:r>
              <a:rPr lang="en-CA" sz="2800" u="sng" dirty="0">
                <a:effectLst/>
                <a:latin typeface="Arial" panose="020B0604020202020204" pitchFamily="34" charset="0"/>
                <a:ea typeface="Times New Roman" panose="02020603050405020304" pitchFamily="18" charset="0"/>
              </a:rPr>
              <a:t> </a:t>
            </a:r>
            <a:r>
              <a:rPr lang="en-CA" sz="2800" dirty="0">
                <a:effectLst/>
                <a:latin typeface="Arial" panose="020B0604020202020204" pitchFamily="34" charset="0"/>
                <a:ea typeface="Times New Roman" panose="02020603050405020304" pitchFamily="18" charset="0"/>
              </a:rPr>
              <a:t>one-stop data access, links to other resources </a:t>
            </a:r>
            <a:r>
              <a:rPr lang="en-CA" sz="2800" dirty="0">
                <a:effectLst/>
                <a:latin typeface="Arial" panose="020B0604020202020204" pitchFamily="34" charset="0"/>
                <a:ea typeface="Times New Roman" panose="02020603050405020304" pitchFamily="18" charset="0"/>
                <a:hlinkClick r:id="rId3"/>
              </a:rPr>
              <a:t>http://www.epa.gov/enviro/</a:t>
            </a:r>
            <a:r>
              <a:rPr lang="en-CA" sz="2800" dirty="0">
                <a:effectLst/>
                <a:latin typeface="Arial" panose="020B0604020202020204" pitchFamily="34" charset="0"/>
                <a:ea typeface="Times New Roman" panose="02020603050405020304" pitchFamily="18" charset="0"/>
              </a:rPr>
              <a:t> </a:t>
            </a:r>
            <a:endParaRPr lang="en-CA" dirty="0">
              <a:latin typeface="Arial" panose="020B0604020202020204" pitchFamily="34" charset="0"/>
              <a:ea typeface="Times New Roman" panose="02020603050405020304" pitchFamily="18" charset="0"/>
            </a:endParaRPr>
          </a:p>
          <a:p>
            <a:pPr marL="0" marR="0" indent="0">
              <a:lnSpc>
                <a:spcPct val="115000"/>
              </a:lnSpc>
              <a:spcBef>
                <a:spcPts val="600"/>
              </a:spcBef>
              <a:spcAft>
                <a:spcPts val="600"/>
              </a:spcAft>
              <a:buNone/>
            </a:pPr>
            <a:endParaRPr lang="en-CA" sz="2800" dirty="0">
              <a:effectLst/>
              <a:latin typeface="Arial" panose="020B0604020202020204" pitchFamily="34" charset="0"/>
              <a:ea typeface="Times New Roman" panose="02020603050405020304" pitchFamily="18" charset="0"/>
            </a:endParaRPr>
          </a:p>
          <a:p>
            <a:pPr marL="0" marR="0" indent="0">
              <a:lnSpc>
                <a:spcPct val="115000"/>
              </a:lnSpc>
              <a:spcBef>
                <a:spcPts val="600"/>
              </a:spcBef>
              <a:spcAft>
                <a:spcPts val="600"/>
              </a:spcAft>
              <a:buNone/>
            </a:pPr>
            <a:endParaRPr lang="en-CA" sz="2800" dirty="0">
              <a:effectLst/>
              <a:latin typeface="Arial" panose="020B0604020202020204" pitchFamily="34" charset="0"/>
              <a:ea typeface="Times New Roman" panose="02020603050405020304" pitchFamily="18" charset="0"/>
            </a:endParaRPr>
          </a:p>
          <a:p>
            <a:pPr marL="0" marR="0" indent="0">
              <a:lnSpc>
                <a:spcPct val="115000"/>
              </a:lnSpc>
              <a:spcBef>
                <a:spcPts val="600"/>
              </a:spcBef>
              <a:spcAft>
                <a:spcPts val="600"/>
              </a:spcAft>
              <a:buNone/>
            </a:pPr>
            <a:endParaRPr lang="en-CA" sz="2800" dirty="0">
              <a:effectLst/>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2BEA0C95-FC10-45FD-96E9-909FDA025526}"/>
              </a:ext>
              <a:ext uri="{C183D7F6-B498-43B3-948B-1728B52AA6E4}">
                <adec:decorative xmlns:adec="http://schemas.microsoft.com/office/drawing/2017/decorative" val="1"/>
              </a:ext>
            </a:extLst>
          </p:cNvPr>
          <p:cNvCxnSpPr>
            <a:cxnSpLocks/>
          </p:cNvCxnSpPr>
          <p:nvPr/>
        </p:nvCxnSpPr>
        <p:spPr>
          <a:xfrm>
            <a:off x="838200" y="1079609"/>
            <a:ext cx="105156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9A73B74B-BBAB-424A-B907-E9D31DDFF4EA}"/>
              </a:ext>
            </a:extLst>
          </p:cNvPr>
          <p:cNvSpPr>
            <a:spLocks noGrp="1"/>
          </p:cNvSpPr>
          <p:nvPr>
            <p:ph type="sldNum" sz="quarter" idx="12"/>
          </p:nvPr>
        </p:nvSpPr>
        <p:spPr>
          <a:xfrm>
            <a:off x="8842100" y="6356350"/>
            <a:ext cx="2743200" cy="365125"/>
          </a:xfrm>
        </p:spPr>
        <p:txBody>
          <a:bodyPr/>
          <a:lstStyle/>
          <a:p>
            <a:fld id="{293122EE-58B2-4436-B0E3-199A27A56ED3}" type="slidenum">
              <a:rPr lang="en-US" smtClean="0"/>
              <a:t>24</a:t>
            </a:fld>
            <a:endParaRPr lang="en-US"/>
          </a:p>
        </p:txBody>
      </p:sp>
    </p:spTree>
    <p:extLst>
      <p:ext uri="{BB962C8B-B14F-4D97-AF65-F5344CB8AC3E}">
        <p14:creationId xmlns:p14="http://schemas.microsoft.com/office/powerpoint/2010/main" val="1715510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4C6A-6BA2-4C58-AE4F-6FF827488E4D}"/>
              </a:ext>
            </a:extLst>
          </p:cNvPr>
          <p:cNvSpPr>
            <a:spLocks noGrp="1"/>
          </p:cNvSpPr>
          <p:nvPr>
            <p:ph type="title"/>
          </p:nvPr>
        </p:nvSpPr>
        <p:spPr>
          <a:xfrm>
            <a:off x="838200" y="365125"/>
            <a:ext cx="10515600" cy="850217"/>
          </a:xfrm>
        </p:spPr>
        <p:txBody>
          <a:bodyPr>
            <a:normAutofit/>
          </a:bodyPr>
          <a:lstStyle/>
          <a:p>
            <a:pPr algn="r"/>
            <a:r>
              <a:rPr lang="en-US" sz="3200" b="1" dirty="0">
                <a:latin typeface="Arial" panose="020B0604020202020204" pitchFamily="34" charset="0"/>
                <a:ea typeface="Adobe Fan Heiti Std B" panose="020B0700000000000000" pitchFamily="34" charset="-128"/>
                <a:cs typeface="Arial" panose="020B0604020202020204" pitchFamily="34" charset="0"/>
              </a:rPr>
              <a:t>Disclaimer</a:t>
            </a:r>
          </a:p>
        </p:txBody>
      </p:sp>
      <p:sp>
        <p:nvSpPr>
          <p:cNvPr id="3" name="Content Placeholder 2">
            <a:extLst>
              <a:ext uri="{FF2B5EF4-FFF2-40B4-BE49-F238E27FC236}">
                <a16:creationId xmlns:a16="http://schemas.microsoft.com/office/drawing/2014/main" id="{CA3833A0-05F4-4DDA-AF4C-EC2030F358D8}"/>
              </a:ext>
            </a:extLst>
          </p:cNvPr>
          <p:cNvSpPr>
            <a:spLocks noGrp="1"/>
          </p:cNvSpPr>
          <p:nvPr>
            <p:ph idx="1"/>
          </p:nvPr>
        </p:nvSpPr>
        <p:spPr>
          <a:xfrm>
            <a:off x="838200" y="1551008"/>
            <a:ext cx="10515600" cy="4669609"/>
          </a:xfrm>
        </p:spPr>
        <p:txBody>
          <a:bodyPr>
            <a:normAutofit fontScale="77500" lnSpcReduction="20000"/>
          </a:bodyPr>
          <a:lstStyle/>
          <a:p>
            <a:pPr marL="0" marR="0" indent="0">
              <a:lnSpc>
                <a:spcPct val="115000"/>
              </a:lnSpc>
              <a:spcBef>
                <a:spcPts val="600"/>
              </a:spcBef>
              <a:spcAft>
                <a:spcPts val="600"/>
              </a:spcAft>
              <a:buNone/>
            </a:pPr>
            <a:r>
              <a:rPr lang="en-US" dirty="0">
                <a:latin typeface="Arial" panose="020B0604020202020204" pitchFamily="34" charset="0"/>
                <a:ea typeface="Times New Roman" panose="02020603050405020304" pitchFamily="18" charset="0"/>
              </a:rPr>
              <a:t>Content was updated January 30, 2024 and all web links are active as of that date; if you find an error, please inform the facilitator so that it can be updated. </a:t>
            </a:r>
          </a:p>
          <a:p>
            <a:pPr marL="0" marR="0" indent="0">
              <a:lnSpc>
                <a:spcPct val="115000"/>
              </a:lnSpc>
              <a:spcBef>
                <a:spcPts val="600"/>
              </a:spcBef>
              <a:spcAft>
                <a:spcPts val="600"/>
              </a:spcAft>
              <a:buNone/>
            </a:pPr>
            <a:r>
              <a:rPr lang="en-US" dirty="0">
                <a:latin typeface="Arial" panose="020B0604020202020204" pitchFamily="34" charset="0"/>
                <a:ea typeface="Times New Roman" panose="02020603050405020304" pitchFamily="18" charset="0"/>
              </a:rPr>
              <a:t>The Midwest Consortium has copyrighted this material. A recipient of the material, other than the Federal Government, may not reproduce it without permission of the copyright owner.</a:t>
            </a:r>
          </a:p>
          <a:p>
            <a:pPr marL="0" marR="0" indent="0">
              <a:lnSpc>
                <a:spcPct val="115000"/>
              </a:lnSpc>
              <a:spcBef>
                <a:spcPts val="600"/>
              </a:spcBef>
              <a:spcAft>
                <a:spcPts val="600"/>
              </a:spcAft>
              <a:buNone/>
            </a:pPr>
            <a:r>
              <a:rPr lang="en-US" dirty="0">
                <a:latin typeface="Arial" panose="020B0604020202020204" pitchFamily="34" charset="0"/>
                <a:ea typeface="Times New Roman" panose="02020603050405020304" pitchFamily="18" charset="0"/>
              </a:rPr>
              <a:t>The material was prepared for use by experienced instructors for the training of residents to identify sources and risks of exposures. Authors of this material have prepared it for the training of this target audience as of the date specified on the title page. Users are cautioned that the subject is constantly evolving. Therefore, the material may require additions, deletions, or modifications to incorporate the effects of that evolution occurring after the date of this material preparation.</a:t>
            </a:r>
          </a:p>
          <a:p>
            <a:pPr marL="0" marR="0" indent="0">
              <a:lnSpc>
                <a:spcPct val="115000"/>
              </a:lnSpc>
              <a:spcBef>
                <a:spcPts val="600"/>
              </a:spcBef>
              <a:spcAft>
                <a:spcPts val="600"/>
              </a:spcAft>
              <a:buNone/>
            </a:pPr>
            <a:endParaRPr lang="en-US" dirty="0">
              <a:latin typeface="Arial" panose="020B0604020202020204" pitchFamily="34" charset="0"/>
              <a:ea typeface="Times New Roman" panose="02020603050405020304" pitchFamily="18" charset="0"/>
            </a:endParaRPr>
          </a:p>
          <a:p>
            <a:pPr marL="0" marR="0" indent="0">
              <a:lnSpc>
                <a:spcPct val="115000"/>
              </a:lnSpc>
              <a:spcBef>
                <a:spcPts val="600"/>
              </a:spcBef>
              <a:spcAft>
                <a:spcPts val="600"/>
              </a:spcAft>
              <a:buNone/>
            </a:pPr>
            <a:endParaRPr lang="en-CA" sz="2800" dirty="0">
              <a:effectLst/>
              <a:latin typeface="Arial" panose="020B0604020202020204" pitchFamily="34" charset="0"/>
              <a:ea typeface="Times New Roman" panose="02020603050405020304" pitchFamily="18" charset="0"/>
            </a:endParaRPr>
          </a:p>
          <a:p>
            <a:pPr marL="0" marR="0" indent="0">
              <a:lnSpc>
                <a:spcPct val="115000"/>
              </a:lnSpc>
              <a:spcBef>
                <a:spcPts val="600"/>
              </a:spcBef>
              <a:spcAft>
                <a:spcPts val="600"/>
              </a:spcAft>
              <a:buNone/>
            </a:pPr>
            <a:endParaRPr lang="en-CA" sz="2800" dirty="0">
              <a:effectLst/>
              <a:latin typeface="Arial" panose="020B0604020202020204" pitchFamily="34" charset="0"/>
              <a:ea typeface="Times New Roman" panose="02020603050405020304" pitchFamily="18" charset="0"/>
            </a:endParaRPr>
          </a:p>
          <a:p>
            <a:pPr marL="0" marR="0" indent="0">
              <a:lnSpc>
                <a:spcPct val="115000"/>
              </a:lnSpc>
              <a:spcBef>
                <a:spcPts val="600"/>
              </a:spcBef>
              <a:spcAft>
                <a:spcPts val="600"/>
              </a:spcAft>
              <a:buNone/>
            </a:pPr>
            <a:endParaRPr lang="en-CA" sz="2800" dirty="0">
              <a:effectLst/>
              <a:latin typeface="Arial" panose="020B0604020202020204"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2BEA0C95-FC10-45FD-96E9-909FDA025526}"/>
              </a:ext>
              <a:ext uri="{C183D7F6-B498-43B3-948B-1728B52AA6E4}">
                <adec:decorative xmlns:adec="http://schemas.microsoft.com/office/drawing/2017/decorative" val="1"/>
              </a:ext>
            </a:extLst>
          </p:cNvPr>
          <p:cNvCxnSpPr>
            <a:cxnSpLocks/>
          </p:cNvCxnSpPr>
          <p:nvPr/>
        </p:nvCxnSpPr>
        <p:spPr>
          <a:xfrm>
            <a:off x="838200" y="1079609"/>
            <a:ext cx="105156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9A73B74B-BBAB-424A-B907-E9D31DDFF4EA}"/>
              </a:ext>
            </a:extLst>
          </p:cNvPr>
          <p:cNvSpPr>
            <a:spLocks noGrp="1"/>
          </p:cNvSpPr>
          <p:nvPr>
            <p:ph type="sldNum" sz="quarter" idx="12"/>
          </p:nvPr>
        </p:nvSpPr>
        <p:spPr>
          <a:xfrm>
            <a:off x="8842100" y="6356350"/>
            <a:ext cx="2743200" cy="365125"/>
          </a:xfrm>
        </p:spPr>
        <p:txBody>
          <a:bodyPr/>
          <a:lstStyle/>
          <a:p>
            <a:fld id="{293122EE-58B2-4436-B0E3-199A27A56ED3}" type="slidenum">
              <a:rPr lang="en-US" smtClean="0"/>
              <a:t>25</a:t>
            </a:fld>
            <a:endParaRPr lang="en-US"/>
          </a:p>
        </p:txBody>
      </p:sp>
    </p:spTree>
    <p:extLst>
      <p:ext uri="{BB962C8B-B14F-4D97-AF65-F5344CB8AC3E}">
        <p14:creationId xmlns:p14="http://schemas.microsoft.com/office/powerpoint/2010/main" val="60348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4C6A-6BA2-4C58-AE4F-6FF827488E4D}"/>
              </a:ext>
            </a:extLst>
          </p:cNvPr>
          <p:cNvSpPr>
            <a:spLocks noGrp="1"/>
          </p:cNvSpPr>
          <p:nvPr>
            <p:ph type="title"/>
          </p:nvPr>
        </p:nvSpPr>
        <p:spPr>
          <a:xfrm>
            <a:off x="838200" y="365125"/>
            <a:ext cx="10515600" cy="850217"/>
          </a:xfrm>
        </p:spPr>
        <p:txBody>
          <a:bodyPr/>
          <a:lstStyle/>
          <a:p>
            <a:pPr algn="r"/>
            <a:r>
              <a:rPr lang="en-US" b="1" dirty="0">
                <a:latin typeface="Arial" panose="020B0604020202020204" pitchFamily="34" charset="0"/>
                <a:ea typeface="Adobe Fan Heiti Std B" panose="020B0700000000000000" pitchFamily="34" charset="-128"/>
                <a:cs typeface="Arial" panose="020B0604020202020204" pitchFamily="34" charset="0"/>
              </a:rPr>
              <a:t>Objectives</a:t>
            </a:r>
          </a:p>
        </p:txBody>
      </p:sp>
      <p:sp>
        <p:nvSpPr>
          <p:cNvPr id="3" name="Content Placeholder 2">
            <a:extLst>
              <a:ext uri="{FF2B5EF4-FFF2-40B4-BE49-F238E27FC236}">
                <a16:creationId xmlns:a16="http://schemas.microsoft.com/office/drawing/2014/main" id="{CA3833A0-05F4-4DDA-AF4C-EC2030F358D8}"/>
              </a:ext>
            </a:extLst>
          </p:cNvPr>
          <p:cNvSpPr>
            <a:spLocks noGrp="1"/>
          </p:cNvSpPr>
          <p:nvPr>
            <p:ph idx="1"/>
          </p:nvPr>
        </p:nvSpPr>
        <p:spPr>
          <a:xfrm>
            <a:off x="838200" y="1689904"/>
            <a:ext cx="10515600" cy="4487059"/>
          </a:xfrm>
        </p:spPr>
        <p:txBody>
          <a:bodyPr>
            <a:normAutofit/>
          </a:bodyPr>
          <a:lstStyle/>
          <a:p>
            <a:pPr marL="0" indent="0">
              <a:lnSpc>
                <a:spcPct val="100000"/>
              </a:lnSpc>
              <a:buNone/>
            </a:pPr>
            <a:r>
              <a:rPr lang="en-CA" dirty="0">
                <a:latin typeface="Arial" panose="020B0604020202020204" pitchFamily="34" charset="0"/>
                <a:ea typeface="Adobe Heiti Std R" panose="020B0400000000000000" pitchFamily="34" charset="-128"/>
                <a:cs typeface="Arial" panose="020B0604020202020204" pitchFamily="34" charset="0"/>
              </a:rPr>
              <a:t>Tools are available to access data about emissions to air, water and land in your community.  </a:t>
            </a:r>
          </a:p>
          <a:p>
            <a:pPr marL="0" indent="0">
              <a:lnSpc>
                <a:spcPct val="100000"/>
              </a:lnSpc>
              <a:buNone/>
            </a:pPr>
            <a:endParaRPr lang="en-CA" b="1" dirty="0">
              <a:latin typeface="Arial" panose="020B0604020202020204" pitchFamily="34" charset="0"/>
              <a:ea typeface="Adobe Heiti Std R" panose="020B0400000000000000" pitchFamily="34" charset="-128"/>
              <a:cs typeface="Arial" panose="020B0604020202020204" pitchFamily="34" charset="0"/>
            </a:endParaRPr>
          </a:p>
          <a:p>
            <a:pPr marL="0" indent="0">
              <a:lnSpc>
                <a:spcPct val="100000"/>
              </a:lnSpc>
              <a:buNone/>
            </a:pPr>
            <a:r>
              <a:rPr lang="en-CA" b="1" dirty="0">
                <a:latin typeface="Arial" panose="020B0604020202020204" pitchFamily="34" charset="0"/>
                <a:ea typeface="Adobe Heiti Std R" panose="020B0400000000000000" pitchFamily="34" charset="-128"/>
                <a:cs typeface="Arial" panose="020B0604020202020204" pitchFamily="34" charset="0"/>
              </a:rPr>
              <a:t>Objectives</a:t>
            </a:r>
          </a:p>
          <a:p>
            <a:pPr>
              <a:lnSpc>
                <a:spcPct val="100000"/>
              </a:lnSpc>
              <a:buFont typeface="Wingdings" panose="05000000000000000000" pitchFamily="2" charset="2"/>
              <a:buChar char="Ø"/>
            </a:pPr>
            <a:r>
              <a:rPr lang="en-CA" dirty="0">
                <a:latin typeface="Arial" panose="020B0604020202020204" pitchFamily="34" charset="0"/>
                <a:ea typeface="Adobe Heiti Std R" panose="020B0400000000000000" pitchFamily="34" charset="-128"/>
                <a:cs typeface="Arial" panose="020B0604020202020204" pitchFamily="34" charset="0"/>
              </a:rPr>
              <a:t> Access electronic resources to find local information </a:t>
            </a:r>
          </a:p>
          <a:p>
            <a:pPr>
              <a:lnSpc>
                <a:spcPct val="100000"/>
              </a:lnSpc>
              <a:buFont typeface="Wingdings" panose="05000000000000000000" pitchFamily="2" charset="2"/>
              <a:buChar char="Ø"/>
            </a:pPr>
            <a:r>
              <a:rPr lang="en-CA" dirty="0">
                <a:latin typeface="Arial" panose="020B0604020202020204" pitchFamily="34" charset="0"/>
                <a:ea typeface="Adobe Heiti Std R" panose="020B0400000000000000" pitchFamily="34" charset="-128"/>
                <a:cs typeface="Arial" panose="020B0604020202020204" pitchFamily="34" charset="0"/>
              </a:rPr>
              <a:t> Demonstrate the use of these resources to identify emission sources and types of emissions in your zip code</a:t>
            </a:r>
          </a:p>
          <a:p>
            <a:endParaRPr lang="en-US" dirty="0">
              <a:latin typeface="Arial" panose="020B0604020202020204" pitchFamily="34" charset="0"/>
              <a:ea typeface="Adobe Heiti Std R" panose="020B0400000000000000" pitchFamily="34" charset="-128"/>
              <a:cs typeface="Arial" panose="020B0604020202020204" pitchFamily="34" charset="0"/>
            </a:endParaRPr>
          </a:p>
        </p:txBody>
      </p:sp>
      <p:cxnSp>
        <p:nvCxnSpPr>
          <p:cNvPr id="5" name="Straight Connector 4">
            <a:extLst>
              <a:ext uri="{FF2B5EF4-FFF2-40B4-BE49-F238E27FC236}">
                <a16:creationId xmlns:a16="http://schemas.microsoft.com/office/drawing/2014/main" id="{2BEA0C95-FC10-45FD-96E9-909FDA025526}"/>
              </a:ext>
              <a:ext uri="{C183D7F6-B498-43B3-948B-1728B52AA6E4}">
                <adec:decorative xmlns:adec="http://schemas.microsoft.com/office/drawing/2017/decorative" val="1"/>
              </a:ext>
            </a:extLst>
          </p:cNvPr>
          <p:cNvCxnSpPr>
            <a:cxnSpLocks/>
          </p:cNvCxnSpPr>
          <p:nvPr/>
        </p:nvCxnSpPr>
        <p:spPr>
          <a:xfrm>
            <a:off x="838200" y="1215342"/>
            <a:ext cx="105156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29A4BC9-254D-4EA5-9A8A-F7C6068E31B7}"/>
              </a:ext>
            </a:extLst>
          </p:cNvPr>
          <p:cNvSpPr>
            <a:spLocks noGrp="1"/>
          </p:cNvSpPr>
          <p:nvPr>
            <p:ph type="sldNum" sz="quarter" idx="12"/>
          </p:nvPr>
        </p:nvSpPr>
        <p:spPr>
          <a:xfrm>
            <a:off x="9073600" y="6356350"/>
            <a:ext cx="2743200" cy="365125"/>
          </a:xfrm>
        </p:spPr>
        <p:txBody>
          <a:bodyPr/>
          <a:lstStyle/>
          <a:p>
            <a:fld id="{293122EE-58B2-4436-B0E3-199A27A56ED3}" type="slidenum">
              <a:rPr lang="en-US" sz="1800" smtClean="0">
                <a:solidFill>
                  <a:schemeClr val="accent1">
                    <a:lumMod val="75000"/>
                  </a:schemeClr>
                </a:solidFill>
              </a:rPr>
              <a:t>3</a:t>
            </a:fld>
            <a:endParaRPr lang="en-US" sz="1800" dirty="0">
              <a:solidFill>
                <a:schemeClr val="accent1">
                  <a:lumMod val="75000"/>
                </a:schemeClr>
              </a:solidFill>
            </a:endParaRPr>
          </a:p>
        </p:txBody>
      </p:sp>
    </p:spTree>
    <p:extLst>
      <p:ext uri="{BB962C8B-B14F-4D97-AF65-F5344CB8AC3E}">
        <p14:creationId xmlns:p14="http://schemas.microsoft.com/office/powerpoint/2010/main" val="3779441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4C6A-6BA2-4C58-AE4F-6FF827488E4D}"/>
              </a:ext>
            </a:extLst>
          </p:cNvPr>
          <p:cNvSpPr>
            <a:spLocks noGrp="1"/>
          </p:cNvSpPr>
          <p:nvPr>
            <p:ph type="title"/>
          </p:nvPr>
        </p:nvSpPr>
        <p:spPr>
          <a:xfrm>
            <a:off x="838200" y="365125"/>
            <a:ext cx="10515600" cy="850217"/>
          </a:xfrm>
        </p:spPr>
        <p:txBody>
          <a:bodyPr>
            <a:normAutofit/>
          </a:bodyPr>
          <a:lstStyle/>
          <a:p>
            <a:pPr algn="r"/>
            <a:r>
              <a:rPr lang="en-US" sz="3200" b="1" dirty="0" err="1">
                <a:latin typeface="Arial" panose="020B0604020202020204" pitchFamily="34" charset="0"/>
                <a:ea typeface="Adobe Fan Heiti Std B" panose="020B0700000000000000" pitchFamily="34" charset="-128"/>
                <a:cs typeface="Arial" panose="020B0604020202020204" pitchFamily="34" charset="0"/>
              </a:rPr>
              <a:t>MyEnvironment</a:t>
            </a:r>
            <a:endParaRPr lang="en-US" sz="3200" b="1" dirty="0">
              <a:latin typeface="Arial" panose="020B0604020202020204" pitchFamily="34" charset="0"/>
              <a:ea typeface="Adobe Fan Heiti Std B" panose="020B0700000000000000" pitchFamily="34" charset="-128"/>
              <a:cs typeface="Arial" panose="020B0604020202020204" pitchFamily="34" charset="0"/>
            </a:endParaRPr>
          </a:p>
        </p:txBody>
      </p:sp>
      <p:sp>
        <p:nvSpPr>
          <p:cNvPr id="3" name="Content Placeholder 2">
            <a:extLst>
              <a:ext uri="{FF2B5EF4-FFF2-40B4-BE49-F238E27FC236}">
                <a16:creationId xmlns:a16="http://schemas.microsoft.com/office/drawing/2014/main" id="{CA3833A0-05F4-4DDA-AF4C-EC2030F358D8}"/>
              </a:ext>
            </a:extLst>
          </p:cNvPr>
          <p:cNvSpPr>
            <a:spLocks noGrp="1"/>
          </p:cNvSpPr>
          <p:nvPr>
            <p:ph idx="1"/>
          </p:nvPr>
        </p:nvSpPr>
        <p:spPr>
          <a:xfrm>
            <a:off x="838200" y="1689904"/>
            <a:ext cx="10515600" cy="4487059"/>
          </a:xfrm>
        </p:spPr>
        <p:txBody>
          <a:bodyPr>
            <a:noAutofit/>
          </a:bodyPr>
          <a:lstStyle/>
          <a:p>
            <a:pPr marL="0" marR="0" indent="0">
              <a:lnSpc>
                <a:spcPct val="115000"/>
              </a:lnSpc>
              <a:spcBef>
                <a:spcPts val="600"/>
              </a:spcBef>
              <a:spcAft>
                <a:spcPts val="600"/>
              </a:spcAft>
              <a:buNone/>
            </a:pPr>
            <a:r>
              <a:rPr lang="en-US" dirty="0">
                <a:effectLst/>
                <a:latin typeface="Arial" panose="020B0604020202020204" pitchFamily="34" charset="0"/>
                <a:ea typeface="Times New Roman" panose="02020603050405020304" pitchFamily="18" charset="0"/>
              </a:rPr>
              <a:t>The US Environmental Protection Agency (EPA) has websites available to gather environmental information about communities in our country.  </a:t>
            </a:r>
          </a:p>
          <a:p>
            <a:pPr marL="0" marR="0" indent="0">
              <a:lnSpc>
                <a:spcPct val="115000"/>
              </a:lnSpc>
              <a:spcBef>
                <a:spcPts val="600"/>
              </a:spcBef>
              <a:spcAft>
                <a:spcPts val="600"/>
              </a:spcAft>
              <a:buNone/>
            </a:pPr>
            <a:endParaRPr lang="en-US" i="1" dirty="0">
              <a:effectLst/>
              <a:latin typeface="Arial" panose="020B0604020202020204" pitchFamily="34" charset="0"/>
              <a:ea typeface="Times New Roman" panose="02020603050405020304" pitchFamily="18" charset="0"/>
            </a:endParaRPr>
          </a:p>
          <a:p>
            <a:pPr marL="0" marR="0" indent="0">
              <a:lnSpc>
                <a:spcPct val="115000"/>
              </a:lnSpc>
              <a:spcBef>
                <a:spcPts val="600"/>
              </a:spcBef>
              <a:spcAft>
                <a:spcPts val="600"/>
              </a:spcAft>
              <a:buNone/>
            </a:pPr>
            <a:r>
              <a:rPr lang="en-US" dirty="0">
                <a:latin typeface="Arial" panose="020B0604020202020204" pitchFamily="34" charset="0"/>
                <a:ea typeface="Times New Roman" panose="02020603050405020304" pitchFamily="18" charset="0"/>
              </a:rPr>
              <a:t>You will use </a:t>
            </a:r>
            <a:r>
              <a:rPr lang="en-US" i="1" dirty="0" err="1">
                <a:effectLst/>
                <a:latin typeface="Arial" panose="020B0604020202020204" pitchFamily="34" charset="0"/>
                <a:ea typeface="Times New Roman" panose="02020603050405020304" pitchFamily="18" charset="0"/>
              </a:rPr>
              <a:t>MyEnvironment</a:t>
            </a:r>
            <a:r>
              <a:rPr lang="en-US" dirty="0">
                <a:effectLst/>
                <a:latin typeface="Arial" panose="020B0604020202020204" pitchFamily="34" charset="0"/>
                <a:ea typeface="Times New Roman" panose="02020603050405020304" pitchFamily="18" charset="0"/>
              </a:rPr>
              <a:t> to find information about your zip code.  Information on how to access other helpful websites (TRI and ECHO) are in the </a:t>
            </a:r>
            <a:r>
              <a:rPr lang="en-US" i="1" dirty="0">
                <a:effectLst/>
                <a:latin typeface="Arial" panose="020B0604020202020204" pitchFamily="34" charset="0"/>
                <a:ea typeface="Times New Roman" panose="02020603050405020304" pitchFamily="18" charset="0"/>
              </a:rPr>
              <a:t>Tools </a:t>
            </a:r>
            <a:r>
              <a:rPr lang="en-US" dirty="0">
                <a:effectLst/>
                <a:latin typeface="Arial" panose="020B0604020202020204" pitchFamily="34" charset="0"/>
                <a:ea typeface="Times New Roman" panose="02020603050405020304" pitchFamily="18" charset="0"/>
              </a:rPr>
              <a:t>section at the end of this exercise.</a:t>
            </a:r>
          </a:p>
          <a:p>
            <a:pPr marL="0" indent="0">
              <a:buNone/>
            </a:pPr>
            <a:endParaRPr lang="en-US" dirty="0">
              <a:latin typeface="Arial" panose="020B0604020202020204" pitchFamily="34" charset="0"/>
              <a:ea typeface="Adobe Heiti Std R" panose="020B0400000000000000" pitchFamily="34" charset="-128"/>
              <a:cs typeface="Arial" panose="020B0604020202020204" pitchFamily="34" charset="0"/>
            </a:endParaRPr>
          </a:p>
        </p:txBody>
      </p:sp>
      <p:cxnSp>
        <p:nvCxnSpPr>
          <p:cNvPr id="5" name="Straight Connector 4">
            <a:extLst>
              <a:ext uri="{FF2B5EF4-FFF2-40B4-BE49-F238E27FC236}">
                <a16:creationId xmlns:a16="http://schemas.microsoft.com/office/drawing/2014/main" id="{2BEA0C95-FC10-45FD-96E9-909FDA025526}"/>
              </a:ext>
              <a:ext uri="{C183D7F6-B498-43B3-948B-1728B52AA6E4}">
                <adec:decorative xmlns:adec="http://schemas.microsoft.com/office/drawing/2017/decorative" val="1"/>
              </a:ext>
            </a:extLst>
          </p:cNvPr>
          <p:cNvCxnSpPr>
            <a:cxnSpLocks/>
          </p:cNvCxnSpPr>
          <p:nvPr/>
        </p:nvCxnSpPr>
        <p:spPr>
          <a:xfrm>
            <a:off x="838200" y="1079609"/>
            <a:ext cx="105156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DCF373A-5997-4016-AF53-A6681D1261E4}"/>
              </a:ext>
            </a:extLst>
          </p:cNvPr>
          <p:cNvSpPr>
            <a:spLocks noGrp="1"/>
          </p:cNvSpPr>
          <p:nvPr>
            <p:ph type="sldNum" sz="quarter" idx="12"/>
          </p:nvPr>
        </p:nvSpPr>
        <p:spPr>
          <a:xfrm>
            <a:off x="8853675" y="6356350"/>
            <a:ext cx="2743200" cy="365125"/>
          </a:xfrm>
        </p:spPr>
        <p:txBody>
          <a:bodyPr/>
          <a:lstStyle/>
          <a:p>
            <a:fld id="{293122EE-58B2-4436-B0E3-199A27A56ED3}" type="slidenum">
              <a:rPr lang="en-US" sz="1800" smtClean="0"/>
              <a:t>4</a:t>
            </a:fld>
            <a:endParaRPr lang="en-US" sz="1800" dirty="0"/>
          </a:p>
        </p:txBody>
      </p:sp>
    </p:spTree>
    <p:extLst>
      <p:ext uri="{BB962C8B-B14F-4D97-AF65-F5344CB8AC3E}">
        <p14:creationId xmlns:p14="http://schemas.microsoft.com/office/powerpoint/2010/main" val="2427949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4C6A-6BA2-4C58-AE4F-6FF827488E4D}"/>
              </a:ext>
            </a:extLst>
          </p:cNvPr>
          <p:cNvSpPr>
            <a:spLocks noGrp="1"/>
          </p:cNvSpPr>
          <p:nvPr>
            <p:ph type="title"/>
          </p:nvPr>
        </p:nvSpPr>
        <p:spPr>
          <a:xfrm>
            <a:off x="838200" y="365125"/>
            <a:ext cx="10515600" cy="850217"/>
          </a:xfrm>
        </p:spPr>
        <p:txBody>
          <a:bodyPr>
            <a:normAutofit/>
          </a:bodyPr>
          <a:lstStyle/>
          <a:p>
            <a:pPr algn="r"/>
            <a:r>
              <a:rPr lang="en-US" sz="3200" b="1" dirty="0" err="1">
                <a:latin typeface="Arial" panose="020B0604020202020204" pitchFamily="34" charset="0"/>
                <a:ea typeface="Adobe Fan Heiti Std B" panose="020B0700000000000000" pitchFamily="34" charset="-128"/>
                <a:cs typeface="Arial" panose="020B0604020202020204" pitchFamily="34" charset="0"/>
              </a:rPr>
              <a:t>MyEnvironment</a:t>
            </a:r>
            <a:endParaRPr lang="en-US" sz="3200" b="1" dirty="0">
              <a:latin typeface="Arial" panose="020B0604020202020204" pitchFamily="34" charset="0"/>
              <a:ea typeface="Adobe Fan Heiti Std B" panose="020B0700000000000000" pitchFamily="34" charset="-128"/>
              <a:cs typeface="Arial" panose="020B0604020202020204" pitchFamily="34" charset="0"/>
            </a:endParaRPr>
          </a:p>
        </p:txBody>
      </p:sp>
      <p:sp>
        <p:nvSpPr>
          <p:cNvPr id="3" name="Content Placeholder 2">
            <a:extLst>
              <a:ext uri="{FF2B5EF4-FFF2-40B4-BE49-F238E27FC236}">
                <a16:creationId xmlns:a16="http://schemas.microsoft.com/office/drawing/2014/main" id="{CA3833A0-05F4-4DDA-AF4C-EC2030F358D8}"/>
              </a:ext>
            </a:extLst>
          </p:cNvPr>
          <p:cNvSpPr>
            <a:spLocks noGrp="1"/>
          </p:cNvSpPr>
          <p:nvPr>
            <p:ph idx="1"/>
          </p:nvPr>
        </p:nvSpPr>
        <p:spPr>
          <a:xfrm>
            <a:off x="838200" y="1474451"/>
            <a:ext cx="10515600" cy="4487059"/>
          </a:xfrm>
        </p:spPr>
        <p:txBody>
          <a:bodyPr>
            <a:noAutofit/>
          </a:bodyPr>
          <a:lstStyle/>
          <a:p>
            <a:pPr marL="0" marR="0" indent="0">
              <a:lnSpc>
                <a:spcPct val="115000"/>
              </a:lnSpc>
              <a:spcBef>
                <a:spcPts val="600"/>
              </a:spcBef>
              <a:spcAft>
                <a:spcPts val="600"/>
              </a:spcAft>
              <a:buNone/>
            </a:pPr>
            <a:r>
              <a:rPr lang="en-US" dirty="0">
                <a:effectLst/>
                <a:latin typeface="Arial" panose="020B0604020202020204" pitchFamily="34" charset="0"/>
                <a:ea typeface="Times New Roman" panose="02020603050405020304" pitchFamily="18" charset="0"/>
              </a:rPr>
              <a:t>At </a:t>
            </a:r>
            <a:r>
              <a:rPr lang="en-US" i="1" dirty="0">
                <a:effectLst/>
                <a:latin typeface="Arial" panose="020B0604020202020204" pitchFamily="34" charset="0"/>
                <a:ea typeface="Times New Roman" panose="02020603050405020304" pitchFamily="18" charset="0"/>
              </a:rPr>
              <a:t>MyEnvironment</a:t>
            </a:r>
            <a:r>
              <a:rPr lang="en-US" dirty="0">
                <a:effectLst/>
                <a:latin typeface="Arial" panose="020B0604020202020204" pitchFamily="34" charset="0"/>
                <a:ea typeface="Times New Roman" panose="02020603050405020304" pitchFamily="18" charset="0"/>
              </a:rPr>
              <a:t> you can access environmental data for a local community.  </a:t>
            </a:r>
          </a:p>
          <a:p>
            <a:pPr marL="0" marR="0" indent="0">
              <a:lnSpc>
                <a:spcPct val="115000"/>
              </a:lnSpc>
              <a:spcBef>
                <a:spcPts val="600"/>
              </a:spcBef>
              <a:spcAft>
                <a:spcPts val="600"/>
              </a:spcAft>
              <a:buNone/>
            </a:pPr>
            <a:r>
              <a:rPr lang="en-US" i="1" dirty="0">
                <a:effectLst/>
                <a:latin typeface="Arial" panose="020B0604020202020204" pitchFamily="34" charset="0"/>
                <a:ea typeface="Times New Roman" panose="02020603050405020304" pitchFamily="18" charset="0"/>
              </a:rPr>
              <a:t>Access</a:t>
            </a:r>
            <a:r>
              <a:rPr lang="en-US" dirty="0">
                <a:effectLst/>
                <a:latin typeface="Arial" panose="020B0604020202020204" pitchFamily="34" charset="0"/>
                <a:ea typeface="Times New Roman" panose="02020603050405020304" pitchFamily="18" charset="0"/>
              </a:rPr>
              <a:t>: type </a:t>
            </a:r>
            <a:r>
              <a:rPr lang="en-US" u="sng" dirty="0">
                <a:solidFill>
                  <a:srgbClr val="548DD4"/>
                </a:solidFill>
                <a:effectLst/>
                <a:latin typeface="Arial" panose="020B0604020202020204" pitchFamily="34" charset="0"/>
                <a:ea typeface="Times New Roman" panose="02020603050405020304" pitchFamily="18" charset="0"/>
                <a:hlinkClick r:id="rId2"/>
              </a:rPr>
              <a:t>https://enviro.epa.gov/myenvironment/</a:t>
            </a:r>
            <a:r>
              <a:rPr lang="en-US" u="sng" dirty="0">
                <a:solidFill>
                  <a:srgbClr val="548DD4"/>
                </a:solidFill>
                <a:effectLst/>
                <a:latin typeface="Arial" panose="020B0604020202020204" pitchFamily="34" charset="0"/>
                <a:ea typeface="Times New Roman" panose="02020603050405020304" pitchFamily="18" charset="0"/>
              </a:rPr>
              <a:t> </a:t>
            </a:r>
            <a:r>
              <a:rPr lang="en-US" dirty="0">
                <a:effectLst/>
                <a:latin typeface="Arial" panose="020B0604020202020204" pitchFamily="34" charset="0"/>
                <a:ea typeface="Times New Roman" panose="02020603050405020304" pitchFamily="18" charset="0"/>
              </a:rPr>
              <a:t>into your browser.</a:t>
            </a:r>
          </a:p>
          <a:p>
            <a:pPr marL="0" marR="0" indent="0">
              <a:lnSpc>
                <a:spcPct val="115000"/>
              </a:lnSpc>
              <a:spcBef>
                <a:spcPts val="600"/>
              </a:spcBef>
              <a:spcAft>
                <a:spcPts val="600"/>
              </a:spcAft>
              <a:buNone/>
            </a:pPr>
            <a:r>
              <a:rPr lang="en-US" i="1" dirty="0">
                <a:effectLst/>
                <a:latin typeface="Arial" panose="020B0604020202020204" pitchFamily="34" charset="0"/>
                <a:ea typeface="Times New Roman" panose="02020603050405020304" pitchFamily="18" charset="0"/>
              </a:rPr>
              <a:t>Enter</a:t>
            </a:r>
            <a:r>
              <a:rPr lang="en-US" dirty="0">
                <a:effectLst/>
                <a:latin typeface="Arial" panose="020B0604020202020204" pitchFamily="34" charset="0"/>
                <a:ea typeface="Times New Roman" panose="02020603050405020304" pitchFamily="18" charset="0"/>
              </a:rPr>
              <a:t>: </a:t>
            </a:r>
            <a:r>
              <a:rPr lang="en-US" b="1" dirty="0">
                <a:effectLst/>
                <a:latin typeface="Arial" panose="020B0604020202020204" pitchFamily="34" charset="0"/>
                <a:ea typeface="Times New Roman" panose="02020603050405020304" pitchFamily="18" charset="0"/>
              </a:rPr>
              <a:t>zip code </a:t>
            </a:r>
            <a:r>
              <a:rPr lang="en-US" dirty="0">
                <a:effectLst/>
                <a:latin typeface="Arial" panose="020B0604020202020204" pitchFamily="34" charset="0"/>
                <a:ea typeface="Times New Roman" panose="02020603050405020304" pitchFamily="18" charset="0"/>
              </a:rPr>
              <a:t>(Note: You can also enter a city, county, etc.)</a:t>
            </a:r>
          </a:p>
          <a:p>
            <a:pPr marL="0" marR="0" indent="0">
              <a:lnSpc>
                <a:spcPct val="115000"/>
              </a:lnSpc>
              <a:spcBef>
                <a:spcPts val="600"/>
              </a:spcBef>
              <a:spcAft>
                <a:spcPts val="600"/>
              </a:spcAft>
              <a:buNone/>
            </a:pPr>
            <a:endParaRPr lang="en-US" dirty="0">
              <a:effectLst/>
              <a:latin typeface="Arial" panose="020B0604020202020204" pitchFamily="34" charset="0"/>
              <a:ea typeface="Times New Roman" panose="02020603050405020304" pitchFamily="18" charset="0"/>
            </a:endParaRPr>
          </a:p>
          <a:p>
            <a:pPr marL="0" marR="0" indent="0">
              <a:lnSpc>
                <a:spcPct val="115000"/>
              </a:lnSpc>
              <a:spcBef>
                <a:spcPts val="600"/>
              </a:spcBef>
              <a:spcAft>
                <a:spcPts val="600"/>
              </a:spcAft>
              <a:buNone/>
            </a:pPr>
            <a:r>
              <a:rPr lang="en-US" dirty="0">
                <a:latin typeface="Arial" panose="020B0604020202020204" pitchFamily="34" charset="0"/>
                <a:ea typeface="Times New Roman" panose="02020603050405020304" pitchFamily="18" charset="0"/>
              </a:rPr>
              <a:t>You will be taken to the Home Page.</a:t>
            </a:r>
            <a:endParaRPr lang="en-US" dirty="0">
              <a:effectLst/>
              <a:latin typeface="Arial" panose="020B0604020202020204" pitchFamily="34" charset="0"/>
              <a:ea typeface="Times New Roman" panose="02020603050405020304" pitchFamily="18" charset="0"/>
            </a:endParaRPr>
          </a:p>
          <a:p>
            <a:endParaRPr lang="en-US" dirty="0">
              <a:latin typeface="Arial" panose="020B0604020202020204" pitchFamily="34" charset="0"/>
              <a:ea typeface="Adobe Heiti Std R" panose="020B0400000000000000" pitchFamily="34" charset="-128"/>
              <a:cs typeface="Arial" panose="020B0604020202020204" pitchFamily="34" charset="0"/>
            </a:endParaRPr>
          </a:p>
        </p:txBody>
      </p:sp>
      <p:cxnSp>
        <p:nvCxnSpPr>
          <p:cNvPr id="5" name="Straight Connector 4">
            <a:extLst>
              <a:ext uri="{FF2B5EF4-FFF2-40B4-BE49-F238E27FC236}">
                <a16:creationId xmlns:a16="http://schemas.microsoft.com/office/drawing/2014/main" id="{2BEA0C95-FC10-45FD-96E9-909FDA025526}"/>
              </a:ext>
              <a:ext uri="{C183D7F6-B498-43B3-948B-1728B52AA6E4}">
                <adec:decorative xmlns:adec="http://schemas.microsoft.com/office/drawing/2017/decorative" val="1"/>
              </a:ext>
            </a:extLst>
          </p:cNvPr>
          <p:cNvCxnSpPr>
            <a:cxnSpLocks/>
          </p:cNvCxnSpPr>
          <p:nvPr/>
        </p:nvCxnSpPr>
        <p:spPr>
          <a:xfrm>
            <a:off x="838200" y="1079609"/>
            <a:ext cx="105156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D6A58B6-E023-47BD-998C-7E63CDF6F640}"/>
              </a:ext>
            </a:extLst>
          </p:cNvPr>
          <p:cNvSpPr>
            <a:spLocks noGrp="1"/>
          </p:cNvSpPr>
          <p:nvPr>
            <p:ph type="sldNum" sz="quarter" idx="12"/>
          </p:nvPr>
        </p:nvSpPr>
        <p:spPr>
          <a:xfrm>
            <a:off x="8905560" y="6356350"/>
            <a:ext cx="2743200" cy="365125"/>
          </a:xfrm>
        </p:spPr>
        <p:txBody>
          <a:bodyPr/>
          <a:lstStyle/>
          <a:p>
            <a:fld id="{293122EE-58B2-4436-B0E3-199A27A56ED3}" type="slidenum">
              <a:rPr lang="en-US" smtClean="0"/>
              <a:t>5</a:t>
            </a:fld>
            <a:endParaRPr lang="en-US" dirty="0"/>
          </a:p>
        </p:txBody>
      </p:sp>
    </p:spTree>
    <p:extLst>
      <p:ext uri="{BB962C8B-B14F-4D97-AF65-F5344CB8AC3E}">
        <p14:creationId xmlns:p14="http://schemas.microsoft.com/office/powerpoint/2010/main" val="3672864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A46463-ACC9-A27D-E926-DF97EF3E90F0}"/>
              </a:ext>
            </a:extLst>
          </p:cNvPr>
          <p:cNvSpPr>
            <a:spLocks noGrp="1"/>
          </p:cNvSpPr>
          <p:nvPr>
            <p:ph type="title"/>
          </p:nvPr>
        </p:nvSpPr>
        <p:spPr>
          <a:xfrm>
            <a:off x="838200" y="142161"/>
            <a:ext cx="10515600" cy="873789"/>
          </a:xfrm>
        </p:spPr>
        <p:txBody>
          <a:bodyPr/>
          <a:lstStyle/>
          <a:p>
            <a:pPr algn="r"/>
            <a:r>
              <a:rPr lang="en-US" b="1" dirty="0">
                <a:latin typeface="Arial" panose="020B0604020202020204" pitchFamily="34" charset="0"/>
                <a:cs typeface="Arial" panose="020B0604020202020204" pitchFamily="34" charset="0"/>
              </a:rPr>
              <a:t>Home Page</a:t>
            </a:r>
          </a:p>
        </p:txBody>
      </p:sp>
      <p:sp>
        <p:nvSpPr>
          <p:cNvPr id="3" name="Content Placeholder 2">
            <a:extLst>
              <a:ext uri="{FF2B5EF4-FFF2-40B4-BE49-F238E27FC236}">
                <a16:creationId xmlns:a16="http://schemas.microsoft.com/office/drawing/2014/main" id="{CA3833A0-05F4-4DDA-AF4C-EC2030F358D8}"/>
              </a:ext>
            </a:extLst>
          </p:cNvPr>
          <p:cNvSpPr>
            <a:spLocks noGrp="1"/>
          </p:cNvSpPr>
          <p:nvPr>
            <p:ph idx="1"/>
          </p:nvPr>
        </p:nvSpPr>
        <p:spPr>
          <a:xfrm>
            <a:off x="8110728" y="1218342"/>
            <a:ext cx="3087623" cy="4421315"/>
          </a:xfrm>
        </p:spPr>
        <p:txBody>
          <a:bodyPr>
            <a:noAutofit/>
          </a:bodyPr>
          <a:lstStyle/>
          <a:p>
            <a:pPr marL="0" marR="0" indent="0">
              <a:lnSpc>
                <a:spcPct val="100000"/>
              </a:lnSpc>
              <a:spcBef>
                <a:spcPts val="600"/>
              </a:spcBef>
              <a:spcAft>
                <a:spcPts val="600"/>
              </a:spcAft>
              <a:buNone/>
            </a:pPr>
            <a:r>
              <a:rPr lang="en-CA" dirty="0">
                <a:effectLst/>
                <a:latin typeface="Arial" panose="020B0604020202020204" pitchFamily="34" charset="0"/>
                <a:ea typeface="Times New Roman" panose="02020603050405020304" pitchFamily="18" charset="0"/>
              </a:rPr>
              <a:t>At the top of the Home Page, and each page in </a:t>
            </a:r>
            <a:r>
              <a:rPr lang="en-CA" dirty="0" err="1">
                <a:effectLst/>
                <a:latin typeface="Arial" panose="020B0604020202020204" pitchFamily="34" charset="0"/>
                <a:ea typeface="Times New Roman" panose="02020603050405020304" pitchFamily="18" charset="0"/>
              </a:rPr>
              <a:t>MyEnvironment</a:t>
            </a:r>
            <a:r>
              <a:rPr lang="en-CA" dirty="0">
                <a:effectLst/>
                <a:latin typeface="Arial" panose="020B0604020202020204" pitchFamily="34" charset="0"/>
                <a:ea typeface="Times New Roman" panose="02020603050405020304" pitchFamily="18" charset="0"/>
              </a:rPr>
              <a:t>, is a blue tool bar of  icons. Each icon is a shortcut to a specific topic.  Hover over each to display the name of the topic, such as </a:t>
            </a:r>
            <a:r>
              <a:rPr lang="en-CA" dirty="0" err="1">
                <a:effectLst/>
                <a:latin typeface="Arial" panose="020B0604020202020204" pitchFamily="34" charset="0"/>
                <a:ea typeface="Times New Roman" panose="02020603050405020304" pitchFamily="18" charset="0"/>
              </a:rPr>
              <a:t>MyAir</a:t>
            </a:r>
            <a:r>
              <a:rPr lang="en-CA" dirty="0">
                <a:effectLst/>
                <a:latin typeface="Arial" panose="020B0604020202020204" pitchFamily="34" charset="0"/>
                <a:ea typeface="Times New Roman" panose="02020603050405020304" pitchFamily="18" charset="0"/>
              </a:rPr>
              <a:t>. </a:t>
            </a:r>
          </a:p>
        </p:txBody>
      </p:sp>
      <p:sp>
        <p:nvSpPr>
          <p:cNvPr id="4" name="Slide Number Placeholder 3">
            <a:extLst>
              <a:ext uri="{FF2B5EF4-FFF2-40B4-BE49-F238E27FC236}">
                <a16:creationId xmlns:a16="http://schemas.microsoft.com/office/drawing/2014/main" id="{6D9A7C55-D956-4976-AC35-C69415AF7C50}"/>
              </a:ext>
            </a:extLst>
          </p:cNvPr>
          <p:cNvSpPr>
            <a:spLocks noGrp="1"/>
          </p:cNvSpPr>
          <p:nvPr>
            <p:ph type="sldNum" sz="quarter" idx="12"/>
          </p:nvPr>
        </p:nvSpPr>
        <p:spPr/>
        <p:txBody>
          <a:bodyPr/>
          <a:lstStyle/>
          <a:p>
            <a:fld id="{293122EE-58B2-4436-B0E3-199A27A56ED3}" type="slidenum">
              <a:rPr lang="en-US" smtClean="0"/>
              <a:t>6</a:t>
            </a:fld>
            <a:endParaRPr lang="en-US"/>
          </a:p>
        </p:txBody>
      </p:sp>
      <p:pic>
        <p:nvPicPr>
          <p:cNvPr id="8" name="Picture 7" descr="Screenshot of Home 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84130"/>
            <a:ext cx="6112705" cy="5454782"/>
          </a:xfrm>
          <a:prstGeom prst="rect">
            <a:avLst/>
          </a:prstGeom>
        </p:spPr>
      </p:pic>
      <p:cxnSp>
        <p:nvCxnSpPr>
          <p:cNvPr id="10" name="Straight Arrow Connector 9">
            <a:extLst>
              <a:ext uri="{C183D7F6-B498-43B3-948B-1728B52AA6E4}">
                <adec:decorative xmlns:adec="http://schemas.microsoft.com/office/drawing/2017/decorative" val="1"/>
              </a:ext>
            </a:extLst>
          </p:cNvPr>
          <p:cNvCxnSpPr>
            <a:cxnSpLocks/>
          </p:cNvCxnSpPr>
          <p:nvPr/>
        </p:nvCxnSpPr>
        <p:spPr>
          <a:xfrm flipH="1" flipV="1">
            <a:off x="7031736" y="2450592"/>
            <a:ext cx="1014984" cy="64922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DDA1FEE-E894-2DA5-6063-3632D8FD5B3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0" y="909477"/>
            <a:ext cx="10546994" cy="54869"/>
          </a:xfrm>
          <a:prstGeom prst="rect">
            <a:avLst/>
          </a:prstGeom>
        </p:spPr>
      </p:pic>
    </p:spTree>
    <p:extLst>
      <p:ext uri="{BB962C8B-B14F-4D97-AF65-F5344CB8AC3E}">
        <p14:creationId xmlns:p14="http://schemas.microsoft.com/office/powerpoint/2010/main" val="646214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BFD2658-8D21-34E2-4337-1021563708A1}"/>
              </a:ext>
            </a:extLst>
          </p:cNvPr>
          <p:cNvSpPr>
            <a:spLocks noGrp="1"/>
          </p:cNvSpPr>
          <p:nvPr>
            <p:ph type="title"/>
          </p:nvPr>
        </p:nvSpPr>
        <p:spPr>
          <a:xfrm>
            <a:off x="765048" y="187504"/>
            <a:ext cx="10515600" cy="759587"/>
          </a:xfrm>
        </p:spPr>
        <p:txBody>
          <a:bodyPr/>
          <a:lstStyle/>
          <a:p>
            <a:pPr algn="r"/>
            <a:r>
              <a:rPr lang="en-US" b="1" dirty="0">
                <a:latin typeface="Arial" panose="020B0604020202020204" pitchFamily="34" charset="0"/>
                <a:cs typeface="Arial" panose="020B0604020202020204" pitchFamily="34" charset="0"/>
              </a:rPr>
              <a:t>Home Page</a:t>
            </a:r>
          </a:p>
        </p:txBody>
      </p:sp>
      <p:sp>
        <p:nvSpPr>
          <p:cNvPr id="4" name="Slide Number Placeholder 3">
            <a:extLst>
              <a:ext uri="{FF2B5EF4-FFF2-40B4-BE49-F238E27FC236}">
                <a16:creationId xmlns:a16="http://schemas.microsoft.com/office/drawing/2014/main" id="{7D6A58B6-E023-47BD-998C-7E63CDF6F640}"/>
              </a:ext>
            </a:extLst>
          </p:cNvPr>
          <p:cNvSpPr>
            <a:spLocks noGrp="1"/>
          </p:cNvSpPr>
          <p:nvPr>
            <p:ph type="sldNum" sz="quarter" idx="12"/>
          </p:nvPr>
        </p:nvSpPr>
        <p:spPr/>
        <p:txBody>
          <a:bodyPr/>
          <a:lstStyle/>
          <a:p>
            <a:fld id="{293122EE-58B2-4436-B0E3-199A27A56ED3}" type="slidenum">
              <a:rPr lang="en-US" smtClean="0"/>
              <a:t>7</a:t>
            </a:fld>
            <a:endParaRPr lang="en-US" dirty="0"/>
          </a:p>
        </p:txBody>
      </p:sp>
      <p:pic>
        <p:nvPicPr>
          <p:cNvPr id="7" name="Picture 6" descr="Screenshot of Home 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015" y="885742"/>
            <a:ext cx="6539604" cy="5835733"/>
          </a:xfrm>
          <a:prstGeom prst="rect">
            <a:avLst/>
          </a:prstGeom>
        </p:spPr>
      </p:pic>
      <p:sp>
        <p:nvSpPr>
          <p:cNvPr id="8" name="Rectangle 7"/>
          <p:cNvSpPr/>
          <p:nvPr/>
        </p:nvSpPr>
        <p:spPr>
          <a:xfrm>
            <a:off x="8092761" y="2344449"/>
            <a:ext cx="3555999" cy="1815882"/>
          </a:xfrm>
          <a:prstGeom prst="rect">
            <a:avLst/>
          </a:prstGeom>
        </p:spPr>
        <p:txBody>
          <a:bodyPr wrap="square">
            <a:spAutoFit/>
          </a:bodyPr>
          <a:lstStyle/>
          <a:p>
            <a:r>
              <a:rPr lang="en-US" sz="2800" dirty="0"/>
              <a:t>How to use this page provides instructions on how to navigate this website.</a:t>
            </a:r>
          </a:p>
        </p:txBody>
      </p:sp>
      <p:sp>
        <p:nvSpPr>
          <p:cNvPr id="9" name="Rectangle 8"/>
          <p:cNvSpPr/>
          <p:nvPr/>
        </p:nvSpPr>
        <p:spPr>
          <a:xfrm>
            <a:off x="7803987" y="4642554"/>
            <a:ext cx="3546765" cy="1384995"/>
          </a:xfrm>
          <a:prstGeom prst="rect">
            <a:avLst/>
          </a:prstGeom>
        </p:spPr>
        <p:txBody>
          <a:bodyPr wrap="square">
            <a:spAutoFit/>
          </a:bodyPr>
          <a:lstStyle/>
          <a:p>
            <a:r>
              <a:rPr lang="en-US" sz="2800" dirty="0"/>
              <a:t>The Home Page contains a summary of each topic. </a:t>
            </a:r>
          </a:p>
        </p:txBody>
      </p:sp>
      <p:cxnSp>
        <p:nvCxnSpPr>
          <p:cNvPr id="11" name="Straight Arrow Connector 10">
            <a:extLst>
              <a:ext uri="{C183D7F6-B498-43B3-948B-1728B52AA6E4}">
                <adec:decorative xmlns:adec="http://schemas.microsoft.com/office/drawing/2017/decorative" val="1"/>
              </a:ext>
            </a:extLst>
          </p:cNvPr>
          <p:cNvCxnSpPr>
            <a:cxnSpLocks/>
          </p:cNvCxnSpPr>
          <p:nvPr/>
        </p:nvCxnSpPr>
        <p:spPr>
          <a:xfrm flipH="1" flipV="1">
            <a:off x="6428232" y="1862226"/>
            <a:ext cx="1664529" cy="88097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C183D7F6-B498-43B3-948B-1728B52AA6E4}">
                <adec:decorative xmlns:adec="http://schemas.microsoft.com/office/drawing/2017/decorative" val="1"/>
              </a:ext>
            </a:extLst>
          </p:cNvPr>
          <p:cNvCxnSpPr>
            <a:cxnSpLocks/>
          </p:cNvCxnSpPr>
          <p:nvPr/>
        </p:nvCxnSpPr>
        <p:spPr>
          <a:xfrm flipH="1" flipV="1">
            <a:off x="6862619" y="3136392"/>
            <a:ext cx="1230142" cy="150616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2C89926E-65DC-CE14-E952-32F88F28A5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9967" y="832911"/>
            <a:ext cx="10546994" cy="54869"/>
          </a:xfrm>
          <a:prstGeom prst="rect">
            <a:avLst/>
          </a:prstGeom>
        </p:spPr>
      </p:pic>
    </p:spTree>
    <p:extLst>
      <p:ext uri="{BB962C8B-B14F-4D97-AF65-F5344CB8AC3E}">
        <p14:creationId xmlns:p14="http://schemas.microsoft.com/office/powerpoint/2010/main" val="2374147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4C6A-6BA2-4C58-AE4F-6FF827488E4D}"/>
              </a:ext>
            </a:extLst>
          </p:cNvPr>
          <p:cNvSpPr>
            <a:spLocks noGrp="1"/>
          </p:cNvSpPr>
          <p:nvPr>
            <p:ph type="title"/>
          </p:nvPr>
        </p:nvSpPr>
        <p:spPr>
          <a:xfrm>
            <a:off x="838200" y="365125"/>
            <a:ext cx="10515600" cy="850217"/>
          </a:xfrm>
        </p:spPr>
        <p:txBody>
          <a:bodyPr>
            <a:normAutofit/>
          </a:bodyPr>
          <a:lstStyle/>
          <a:p>
            <a:pPr algn="r"/>
            <a:r>
              <a:rPr lang="en-US" sz="3200" b="1" dirty="0">
                <a:latin typeface="Arial" panose="020B0604020202020204" pitchFamily="34" charset="0"/>
                <a:ea typeface="Adobe Fan Heiti Std B" panose="020B0700000000000000" pitchFamily="34" charset="-128"/>
                <a:cs typeface="Arial" panose="020B0604020202020204" pitchFamily="34" charset="0"/>
              </a:rPr>
              <a:t>Icons</a:t>
            </a:r>
          </a:p>
        </p:txBody>
      </p:sp>
      <p:sp>
        <p:nvSpPr>
          <p:cNvPr id="3" name="Content Placeholder 2">
            <a:extLst>
              <a:ext uri="{FF2B5EF4-FFF2-40B4-BE49-F238E27FC236}">
                <a16:creationId xmlns:a16="http://schemas.microsoft.com/office/drawing/2014/main" id="{CA3833A0-05F4-4DDA-AF4C-EC2030F358D8}"/>
              </a:ext>
            </a:extLst>
          </p:cNvPr>
          <p:cNvSpPr>
            <a:spLocks noGrp="1"/>
          </p:cNvSpPr>
          <p:nvPr>
            <p:ph idx="1"/>
          </p:nvPr>
        </p:nvSpPr>
        <p:spPr>
          <a:xfrm>
            <a:off x="838200" y="1689905"/>
            <a:ext cx="10515600" cy="1040044"/>
          </a:xfrm>
        </p:spPr>
        <p:txBody>
          <a:bodyPr>
            <a:noAutofit/>
          </a:bodyPr>
          <a:lstStyle/>
          <a:p>
            <a:pPr marL="0" marR="0" indent="0">
              <a:lnSpc>
                <a:spcPct val="100000"/>
              </a:lnSpc>
              <a:buNone/>
            </a:pPr>
            <a:r>
              <a:rPr lang="en-US" dirty="0">
                <a:effectLst/>
                <a:latin typeface="Arial" panose="020B0604020202020204" pitchFamily="34" charset="0"/>
                <a:ea typeface="Times New Roman" panose="02020603050405020304" pitchFamily="18" charset="0"/>
              </a:rPr>
              <a:t>The website has 7 screens (each represented by an icon in the tool bar): </a:t>
            </a:r>
          </a:p>
        </p:txBody>
      </p:sp>
      <p:cxnSp>
        <p:nvCxnSpPr>
          <p:cNvPr id="5" name="Straight Connector 4">
            <a:extLst>
              <a:ext uri="{FF2B5EF4-FFF2-40B4-BE49-F238E27FC236}">
                <a16:creationId xmlns:a16="http://schemas.microsoft.com/office/drawing/2014/main" id="{2BEA0C95-FC10-45FD-96E9-909FDA025526}"/>
              </a:ext>
              <a:ext uri="{C183D7F6-B498-43B3-948B-1728B52AA6E4}">
                <adec:decorative xmlns:adec="http://schemas.microsoft.com/office/drawing/2017/decorative" val="1"/>
              </a:ext>
            </a:extLst>
          </p:cNvPr>
          <p:cNvCxnSpPr>
            <a:cxnSpLocks/>
          </p:cNvCxnSpPr>
          <p:nvPr/>
        </p:nvCxnSpPr>
        <p:spPr>
          <a:xfrm>
            <a:off x="838200" y="1079609"/>
            <a:ext cx="105156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DAC93AF-2C4F-4984-9F46-5682A019E860}"/>
              </a:ext>
            </a:extLst>
          </p:cNvPr>
          <p:cNvSpPr txBox="1">
            <a:spLocks/>
          </p:cNvSpPr>
          <p:nvPr/>
        </p:nvSpPr>
        <p:spPr>
          <a:xfrm>
            <a:off x="2266122" y="2915477"/>
            <a:ext cx="9087678" cy="37629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err="1">
                <a:latin typeface="Arial" panose="020B0604020202020204" pitchFamily="34" charset="0"/>
                <a:ea typeface="Times New Roman" panose="02020603050405020304" pitchFamily="18" charset="0"/>
              </a:rPr>
              <a:t>MyMap</a:t>
            </a:r>
            <a:r>
              <a:rPr lang="en-US" dirty="0">
                <a:latin typeface="Arial" panose="020B0604020202020204" pitchFamily="34" charset="0"/>
                <a:ea typeface="Times New Roman" panose="02020603050405020304" pitchFamily="18" charset="0"/>
              </a:rPr>
              <a:t> - display or download a map of the EPA-regulated facilities for the selected area; customize your mapping using </a:t>
            </a:r>
            <a:r>
              <a:rPr lang="en-US" i="1" dirty="0">
                <a:latin typeface="Arial" panose="020B0604020202020204" pitchFamily="34" charset="0"/>
                <a:ea typeface="Times New Roman" panose="02020603050405020304" pitchFamily="18" charset="0"/>
              </a:rPr>
              <a:t>Select Map Contents</a:t>
            </a:r>
            <a:r>
              <a:rPr lang="en-US" dirty="0">
                <a:latin typeface="Arial" panose="020B0604020202020204" pitchFamily="34" charset="0"/>
                <a:ea typeface="Times New Roman" panose="02020603050405020304" pitchFamily="18" charset="0"/>
              </a:rPr>
              <a:t>.</a:t>
            </a:r>
          </a:p>
          <a:p>
            <a:pPr marL="0" indent="0">
              <a:lnSpc>
                <a:spcPct val="100000"/>
              </a:lnSpc>
              <a:buNone/>
            </a:pPr>
            <a:endParaRPr lang="en-US" sz="1200" dirty="0">
              <a:latin typeface="Arial" panose="020B0604020202020204" pitchFamily="34" charset="0"/>
              <a:ea typeface="Times New Roman" panose="02020603050405020304" pitchFamily="18" charset="0"/>
            </a:endParaRPr>
          </a:p>
          <a:p>
            <a:pPr marL="0" indent="0">
              <a:lnSpc>
                <a:spcPct val="100000"/>
              </a:lnSpc>
              <a:buFont typeface="Arial" panose="020B0604020202020204" pitchFamily="34" charset="0"/>
              <a:buNone/>
            </a:pPr>
            <a:r>
              <a:rPr lang="en-CA" b="1" dirty="0" err="1">
                <a:latin typeface="Arial" panose="020B0604020202020204" pitchFamily="34" charset="0"/>
                <a:ea typeface="Times New Roman" panose="02020603050405020304" pitchFamily="18" charset="0"/>
              </a:rPr>
              <a:t>MyAir</a:t>
            </a:r>
            <a:r>
              <a:rPr lang="en-CA" b="1" dirty="0">
                <a:latin typeface="Arial" panose="020B0604020202020204" pitchFamily="34" charset="0"/>
                <a:ea typeface="Times New Roman" panose="02020603050405020304" pitchFamily="18" charset="0"/>
              </a:rPr>
              <a:t> - </a:t>
            </a:r>
            <a:r>
              <a:rPr lang="en-CA" dirty="0">
                <a:latin typeface="Arial" panose="020B0604020202020204" pitchFamily="34" charset="0"/>
                <a:ea typeface="Times New Roman" panose="02020603050405020304" pitchFamily="18" charset="0"/>
              </a:rPr>
              <a:t>air quality index (AQI), radon and UV radiation information</a:t>
            </a:r>
          </a:p>
          <a:p>
            <a:pPr marL="0" indent="0">
              <a:lnSpc>
                <a:spcPct val="100000"/>
              </a:lnSpc>
              <a:buFont typeface="Arial" panose="020B0604020202020204" pitchFamily="34" charset="0"/>
              <a:buNone/>
            </a:pPr>
            <a:endParaRPr lang="en-CA" sz="1200" dirty="0">
              <a:latin typeface="Arial" panose="020B0604020202020204" pitchFamily="34" charset="0"/>
              <a:ea typeface="Times New Roman" panose="02020603050405020304" pitchFamily="18" charset="0"/>
            </a:endParaRPr>
          </a:p>
          <a:p>
            <a:pPr marL="0" indent="0">
              <a:lnSpc>
                <a:spcPct val="100000"/>
              </a:lnSpc>
              <a:buFont typeface="Arial" panose="020B0604020202020204" pitchFamily="34" charset="0"/>
              <a:buNone/>
            </a:pPr>
            <a:r>
              <a:rPr lang="en-CA" b="1" dirty="0" err="1">
                <a:latin typeface="Arial" panose="020B0604020202020204" pitchFamily="34" charset="0"/>
                <a:ea typeface="Times New Roman" panose="02020603050405020304" pitchFamily="18" charset="0"/>
              </a:rPr>
              <a:t>MyWater</a:t>
            </a:r>
            <a:r>
              <a:rPr lang="en-CA" b="1" dirty="0">
                <a:latin typeface="Arial" panose="020B0604020202020204" pitchFamily="34" charset="0"/>
                <a:ea typeface="Times New Roman" panose="02020603050405020304" pitchFamily="18" charset="0"/>
              </a:rPr>
              <a:t> - </a:t>
            </a:r>
            <a:r>
              <a:rPr lang="en-CA" dirty="0">
                <a:latin typeface="Arial" panose="020B0604020202020204" pitchFamily="34" charset="0"/>
                <a:ea typeface="Times New Roman" panose="02020603050405020304" pitchFamily="18" charset="0"/>
              </a:rPr>
              <a:t>water quality and source information</a:t>
            </a:r>
          </a:p>
        </p:txBody>
      </p:sp>
      <p:pic>
        <p:nvPicPr>
          <p:cNvPr id="7" name="Picture 6" descr="MyMap icon">
            <a:extLst>
              <a:ext uri="{FF2B5EF4-FFF2-40B4-BE49-F238E27FC236}">
                <a16:creationId xmlns:a16="http://schemas.microsoft.com/office/drawing/2014/main" id="{5DA57A5C-DF18-486A-AD0F-1F180893D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944" y="3201778"/>
            <a:ext cx="990600" cy="825500"/>
          </a:xfrm>
          <a:prstGeom prst="rect">
            <a:avLst/>
          </a:prstGeom>
        </p:spPr>
      </p:pic>
      <p:pic>
        <p:nvPicPr>
          <p:cNvPr id="9" name="Picture 8" descr="MyAir icon">
            <a:extLst>
              <a:ext uri="{FF2B5EF4-FFF2-40B4-BE49-F238E27FC236}">
                <a16:creationId xmlns:a16="http://schemas.microsoft.com/office/drawing/2014/main" id="{9D37A8F8-0140-4878-8BF3-E459DDD42F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641" y="4607968"/>
            <a:ext cx="1018903" cy="849086"/>
          </a:xfrm>
          <a:prstGeom prst="rect">
            <a:avLst/>
          </a:prstGeom>
        </p:spPr>
      </p:pic>
      <p:pic>
        <p:nvPicPr>
          <p:cNvPr id="11" name="Picture 10" descr="MyWater ico">
            <a:extLst>
              <a:ext uri="{FF2B5EF4-FFF2-40B4-BE49-F238E27FC236}">
                <a16:creationId xmlns:a16="http://schemas.microsoft.com/office/drawing/2014/main" id="{F00EDBE7-B064-4AA5-99FD-5368BA4B72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640" y="5710049"/>
            <a:ext cx="1018903" cy="849086"/>
          </a:xfrm>
          <a:prstGeom prst="rect">
            <a:avLst/>
          </a:prstGeom>
        </p:spPr>
      </p:pic>
      <p:sp>
        <p:nvSpPr>
          <p:cNvPr id="4" name="Slide Number Placeholder 3">
            <a:extLst>
              <a:ext uri="{FF2B5EF4-FFF2-40B4-BE49-F238E27FC236}">
                <a16:creationId xmlns:a16="http://schemas.microsoft.com/office/drawing/2014/main" id="{EC7261F9-BFC9-4585-A6A9-FDDAEFBCD600}"/>
              </a:ext>
            </a:extLst>
          </p:cNvPr>
          <p:cNvSpPr>
            <a:spLocks noGrp="1"/>
          </p:cNvSpPr>
          <p:nvPr>
            <p:ph type="sldNum" sz="quarter" idx="12"/>
          </p:nvPr>
        </p:nvSpPr>
        <p:spPr>
          <a:xfrm>
            <a:off x="8876825" y="6356350"/>
            <a:ext cx="2743200" cy="365125"/>
          </a:xfrm>
        </p:spPr>
        <p:txBody>
          <a:bodyPr/>
          <a:lstStyle/>
          <a:p>
            <a:fld id="{293122EE-58B2-4436-B0E3-199A27A56ED3}" type="slidenum">
              <a:rPr lang="en-US" smtClean="0"/>
              <a:t>8</a:t>
            </a:fld>
            <a:endParaRPr lang="en-US"/>
          </a:p>
        </p:txBody>
      </p:sp>
    </p:spTree>
    <p:extLst>
      <p:ext uri="{BB962C8B-B14F-4D97-AF65-F5344CB8AC3E}">
        <p14:creationId xmlns:p14="http://schemas.microsoft.com/office/powerpoint/2010/main" val="72698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4C6A-6BA2-4C58-AE4F-6FF827488E4D}"/>
              </a:ext>
            </a:extLst>
          </p:cNvPr>
          <p:cNvSpPr>
            <a:spLocks noGrp="1"/>
          </p:cNvSpPr>
          <p:nvPr>
            <p:ph type="title"/>
          </p:nvPr>
        </p:nvSpPr>
        <p:spPr>
          <a:xfrm>
            <a:off x="838200" y="365125"/>
            <a:ext cx="10515600" cy="850217"/>
          </a:xfrm>
        </p:spPr>
        <p:txBody>
          <a:bodyPr>
            <a:normAutofit/>
          </a:bodyPr>
          <a:lstStyle/>
          <a:p>
            <a:pPr algn="r"/>
            <a:r>
              <a:rPr lang="en-US" sz="3200" b="1" dirty="0">
                <a:latin typeface="Arial" panose="020B0604020202020204" pitchFamily="34" charset="0"/>
                <a:ea typeface="Adobe Fan Heiti Std B" panose="020B0700000000000000" pitchFamily="34" charset="-128"/>
                <a:cs typeface="Arial" panose="020B0604020202020204" pitchFamily="34" charset="0"/>
              </a:rPr>
              <a:t>Icons</a:t>
            </a:r>
          </a:p>
        </p:txBody>
      </p:sp>
      <p:cxnSp>
        <p:nvCxnSpPr>
          <p:cNvPr id="5" name="Straight Connector 4">
            <a:extLst>
              <a:ext uri="{FF2B5EF4-FFF2-40B4-BE49-F238E27FC236}">
                <a16:creationId xmlns:a16="http://schemas.microsoft.com/office/drawing/2014/main" id="{2BEA0C95-FC10-45FD-96E9-909FDA025526}"/>
              </a:ext>
              <a:ext uri="{C183D7F6-B498-43B3-948B-1728B52AA6E4}">
                <adec:decorative xmlns:adec="http://schemas.microsoft.com/office/drawing/2017/decorative" val="1"/>
              </a:ext>
            </a:extLst>
          </p:cNvPr>
          <p:cNvCxnSpPr>
            <a:cxnSpLocks/>
          </p:cNvCxnSpPr>
          <p:nvPr/>
        </p:nvCxnSpPr>
        <p:spPr>
          <a:xfrm>
            <a:off x="838200" y="1079609"/>
            <a:ext cx="105156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DAC93AF-2C4F-4984-9F46-5682A019E860}"/>
              </a:ext>
            </a:extLst>
          </p:cNvPr>
          <p:cNvSpPr txBox="1">
            <a:spLocks/>
          </p:cNvSpPr>
          <p:nvPr/>
        </p:nvSpPr>
        <p:spPr>
          <a:xfrm>
            <a:off x="2451652" y="1354238"/>
            <a:ext cx="8902148" cy="4821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CA" b="1" dirty="0" err="1">
                <a:latin typeface="Arial" panose="020B0604020202020204" pitchFamily="34" charset="0"/>
                <a:ea typeface="Times New Roman" panose="02020603050405020304" pitchFamily="18" charset="0"/>
              </a:rPr>
              <a:t>MyEnergy</a:t>
            </a:r>
            <a:r>
              <a:rPr lang="en-CA" dirty="0">
                <a:latin typeface="Arial" panose="020B0604020202020204" pitchFamily="34" charset="0"/>
                <a:ea typeface="Times New Roman" panose="02020603050405020304" pitchFamily="18" charset="0"/>
              </a:rPr>
              <a:t> - energy production and consumption; how to conserve</a:t>
            </a:r>
          </a:p>
          <a:p>
            <a:pPr marL="0" indent="0">
              <a:lnSpc>
                <a:spcPct val="100000"/>
              </a:lnSpc>
              <a:buFont typeface="Arial" panose="020B0604020202020204" pitchFamily="34" charset="0"/>
              <a:buNone/>
            </a:pPr>
            <a:endParaRPr lang="en-CA" sz="1200" dirty="0">
              <a:latin typeface="Arial" panose="020B0604020202020204" pitchFamily="34" charset="0"/>
              <a:ea typeface="Times New Roman" panose="02020603050405020304" pitchFamily="18" charset="0"/>
            </a:endParaRPr>
          </a:p>
          <a:p>
            <a:pPr marL="0" indent="0">
              <a:lnSpc>
                <a:spcPct val="100000"/>
              </a:lnSpc>
              <a:buFont typeface="Arial" panose="020B0604020202020204" pitchFamily="34" charset="0"/>
              <a:buNone/>
            </a:pPr>
            <a:r>
              <a:rPr lang="en-CA" b="1" dirty="0" err="1">
                <a:latin typeface="Arial" panose="020B0604020202020204" pitchFamily="34" charset="0"/>
                <a:ea typeface="Times New Roman" panose="02020603050405020304" pitchFamily="18" charset="0"/>
              </a:rPr>
              <a:t>MyHealth</a:t>
            </a:r>
            <a:r>
              <a:rPr lang="en-CA" dirty="0">
                <a:latin typeface="Arial" panose="020B0604020202020204" pitchFamily="34" charset="0"/>
                <a:ea typeface="Times New Roman" panose="02020603050405020304" pitchFamily="18" charset="0"/>
              </a:rPr>
              <a:t> - cancer and infant mortality and low birth weigh</a:t>
            </a:r>
          </a:p>
          <a:p>
            <a:pPr marL="0" indent="0">
              <a:lnSpc>
                <a:spcPct val="100000"/>
              </a:lnSpc>
              <a:buFont typeface="Arial" panose="020B0604020202020204" pitchFamily="34" charset="0"/>
              <a:buNone/>
            </a:pPr>
            <a:endParaRPr lang="en-CA" sz="1200" dirty="0">
              <a:latin typeface="Arial" panose="020B0604020202020204" pitchFamily="34" charset="0"/>
              <a:ea typeface="Times New Roman" panose="02020603050405020304" pitchFamily="18" charset="0"/>
            </a:endParaRPr>
          </a:p>
          <a:p>
            <a:pPr marL="0" indent="0">
              <a:lnSpc>
                <a:spcPct val="100000"/>
              </a:lnSpc>
              <a:buNone/>
            </a:pPr>
            <a:r>
              <a:rPr lang="en-CA" b="1" dirty="0" err="1">
                <a:latin typeface="Arial" panose="020B0604020202020204" pitchFamily="34" charset="0"/>
                <a:ea typeface="Times New Roman" panose="02020603050405020304" pitchFamily="18" charset="0"/>
              </a:rPr>
              <a:t>MyClimate</a:t>
            </a:r>
            <a:r>
              <a:rPr lang="en-CA" dirty="0">
                <a:latin typeface="Arial" panose="020B0604020202020204" pitchFamily="34" charset="0"/>
                <a:ea typeface="Times New Roman" panose="02020603050405020304" pitchFamily="18" charset="0"/>
              </a:rPr>
              <a:t> – greenhouse gas emissions, climate change indicators, your carbon footprint </a:t>
            </a:r>
            <a:endParaRPr lang="en-CA" b="1" dirty="0">
              <a:latin typeface="Arial" panose="020B0604020202020204" pitchFamily="34" charset="0"/>
              <a:ea typeface="Times New Roman" panose="02020603050405020304" pitchFamily="18" charset="0"/>
            </a:endParaRPr>
          </a:p>
          <a:p>
            <a:pPr marL="0" indent="0">
              <a:lnSpc>
                <a:spcPct val="100000"/>
              </a:lnSpc>
              <a:buFont typeface="Arial" panose="020B0604020202020204" pitchFamily="34" charset="0"/>
              <a:buNone/>
            </a:pPr>
            <a:endParaRPr lang="en-CA" sz="1200" b="1" dirty="0">
              <a:latin typeface="Arial" panose="020B0604020202020204" pitchFamily="34" charset="0"/>
              <a:ea typeface="Times New Roman" panose="02020603050405020304" pitchFamily="18" charset="0"/>
            </a:endParaRPr>
          </a:p>
          <a:p>
            <a:pPr marL="0" indent="0">
              <a:lnSpc>
                <a:spcPct val="100000"/>
              </a:lnSpc>
              <a:buFont typeface="Arial" panose="020B0604020202020204" pitchFamily="34" charset="0"/>
              <a:buNone/>
            </a:pPr>
            <a:r>
              <a:rPr lang="en-CA" b="1" dirty="0" err="1">
                <a:latin typeface="Arial" panose="020B0604020202020204" pitchFamily="34" charset="0"/>
                <a:ea typeface="Times New Roman" panose="02020603050405020304" pitchFamily="18" charset="0"/>
              </a:rPr>
              <a:t>MyLand</a:t>
            </a:r>
            <a:r>
              <a:rPr lang="en-CA" dirty="0">
                <a:latin typeface="Arial" panose="020B0604020202020204" pitchFamily="34" charset="0"/>
                <a:ea typeface="Times New Roman" panose="02020603050405020304" pitchFamily="18" charset="0"/>
              </a:rPr>
              <a:t> - locate emergency incidents, Brownfields, NPL and hazardous waste links; Cleanups in my Community mapping </a:t>
            </a:r>
          </a:p>
          <a:p>
            <a:pPr marL="0" indent="0">
              <a:lnSpc>
                <a:spcPct val="100000"/>
              </a:lnSpc>
              <a:buFont typeface="Arial" panose="020B0604020202020204" pitchFamily="34" charset="0"/>
              <a:buNone/>
            </a:pPr>
            <a:endParaRPr lang="en-CA" sz="1200" dirty="0">
              <a:latin typeface="Arial" panose="020B0604020202020204" pitchFamily="34" charset="0"/>
              <a:ea typeface="Times New Roman" panose="02020603050405020304" pitchFamily="18" charset="0"/>
            </a:endParaRPr>
          </a:p>
        </p:txBody>
      </p:sp>
      <p:pic>
        <p:nvPicPr>
          <p:cNvPr id="9" name="Picture 8" descr="MyEnergy icon">
            <a:extLst>
              <a:ext uri="{FF2B5EF4-FFF2-40B4-BE49-F238E27FC236}">
                <a16:creationId xmlns:a16="http://schemas.microsoft.com/office/drawing/2014/main" id="{0690C375-3157-4D3E-B0ED-4F1FE9E6D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808" y="1481569"/>
            <a:ext cx="1018903" cy="849086"/>
          </a:xfrm>
          <a:prstGeom prst="rect">
            <a:avLst/>
          </a:prstGeom>
        </p:spPr>
      </p:pic>
      <p:pic>
        <p:nvPicPr>
          <p:cNvPr id="11" name="Picture 10" descr="MyHealth icon">
            <a:extLst>
              <a:ext uri="{FF2B5EF4-FFF2-40B4-BE49-F238E27FC236}">
                <a16:creationId xmlns:a16="http://schemas.microsoft.com/office/drawing/2014/main" id="{7EA8F66D-272C-4918-A1B9-74D8255A9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808" y="2751483"/>
            <a:ext cx="1018903" cy="849086"/>
          </a:xfrm>
          <a:prstGeom prst="rect">
            <a:avLst/>
          </a:prstGeom>
        </p:spPr>
      </p:pic>
      <p:pic>
        <p:nvPicPr>
          <p:cNvPr id="13" name="Picture 12" descr="MyLand icon">
            <a:extLst>
              <a:ext uri="{FF2B5EF4-FFF2-40B4-BE49-F238E27FC236}">
                <a16:creationId xmlns:a16="http://schemas.microsoft.com/office/drawing/2014/main" id="{6A44DA83-D027-4335-BE51-CC62691F03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808" y="5500043"/>
            <a:ext cx="1018903" cy="849086"/>
          </a:xfrm>
          <a:prstGeom prst="rect">
            <a:avLst/>
          </a:prstGeom>
        </p:spPr>
      </p:pic>
      <p:pic>
        <p:nvPicPr>
          <p:cNvPr id="15" name="Picture 14" descr="MyClimate icon">
            <a:extLst>
              <a:ext uri="{FF2B5EF4-FFF2-40B4-BE49-F238E27FC236}">
                <a16:creationId xmlns:a16="http://schemas.microsoft.com/office/drawing/2014/main" id="{0CB29805-6CD6-4BBF-B711-ABAB2A4F94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808" y="4035563"/>
            <a:ext cx="1018903" cy="849086"/>
          </a:xfrm>
          <a:prstGeom prst="rect">
            <a:avLst/>
          </a:prstGeom>
        </p:spPr>
      </p:pic>
      <p:sp>
        <p:nvSpPr>
          <p:cNvPr id="3" name="Slide Number Placeholder 2">
            <a:extLst>
              <a:ext uri="{FF2B5EF4-FFF2-40B4-BE49-F238E27FC236}">
                <a16:creationId xmlns:a16="http://schemas.microsoft.com/office/drawing/2014/main" id="{E6FD4EF2-18C7-43D8-A797-6389E15BDD83}"/>
              </a:ext>
            </a:extLst>
          </p:cNvPr>
          <p:cNvSpPr>
            <a:spLocks noGrp="1"/>
          </p:cNvSpPr>
          <p:nvPr>
            <p:ph type="sldNum" sz="quarter" idx="12"/>
          </p:nvPr>
        </p:nvSpPr>
        <p:spPr>
          <a:xfrm>
            <a:off x="8865250" y="6356350"/>
            <a:ext cx="2743200" cy="365125"/>
          </a:xfrm>
        </p:spPr>
        <p:txBody>
          <a:bodyPr/>
          <a:lstStyle/>
          <a:p>
            <a:fld id="{293122EE-58B2-4436-B0E3-199A27A56ED3}" type="slidenum">
              <a:rPr lang="en-US" smtClean="0"/>
              <a:t>9</a:t>
            </a:fld>
            <a:endParaRPr lang="en-US" dirty="0"/>
          </a:p>
        </p:txBody>
      </p:sp>
    </p:spTree>
    <p:extLst>
      <p:ext uri="{BB962C8B-B14F-4D97-AF65-F5344CB8AC3E}">
        <p14:creationId xmlns:p14="http://schemas.microsoft.com/office/powerpoint/2010/main" val="409917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1300</TotalTime>
  <Words>1500</Words>
  <Application>Microsoft Office PowerPoint</Application>
  <PresentationFormat>Widescreen</PresentationFormat>
  <Paragraphs>142</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What is happening  in my zip code?</vt:lpstr>
      <vt:lpstr>Acknowledgements</vt:lpstr>
      <vt:lpstr>Objectives</vt:lpstr>
      <vt:lpstr>MyEnvironment</vt:lpstr>
      <vt:lpstr>MyEnvironment</vt:lpstr>
      <vt:lpstr>Home Page</vt:lpstr>
      <vt:lpstr>Home Page</vt:lpstr>
      <vt:lpstr>Icons</vt:lpstr>
      <vt:lpstr>Icons</vt:lpstr>
      <vt:lpstr>MyMap</vt:lpstr>
      <vt:lpstr>Map</vt:lpstr>
      <vt:lpstr>Map Contents</vt:lpstr>
      <vt:lpstr>Map Symbols</vt:lpstr>
      <vt:lpstr>Exercise</vt:lpstr>
      <vt:lpstr>Worksheet</vt:lpstr>
      <vt:lpstr>Discussion</vt:lpstr>
      <vt:lpstr>More Information</vt:lpstr>
      <vt:lpstr>More Information</vt:lpstr>
      <vt:lpstr>More Information</vt:lpstr>
      <vt:lpstr>More Information</vt:lpstr>
      <vt:lpstr>Tools - TRI</vt:lpstr>
      <vt:lpstr>Tools - TRI</vt:lpstr>
      <vt:lpstr>Tools - ECHO</vt:lpstr>
      <vt:lpstr>Website Resources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Zip Code Exercise</dc:title>
  <dc:creator>Vittorio Sbrocca</dc:creator>
  <cp:lastModifiedBy>Hilbert, Timothy (hilbertj)</cp:lastModifiedBy>
  <cp:revision>108</cp:revision>
  <dcterms:created xsi:type="dcterms:W3CDTF">2021-11-11T16:05:01Z</dcterms:created>
  <dcterms:modified xsi:type="dcterms:W3CDTF">2024-01-31T11:36:11Z</dcterms:modified>
</cp:coreProperties>
</file>