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0" r:id="rId2"/>
  </p:sldMasterIdLst>
  <p:notesMasterIdLst>
    <p:notesMasterId r:id="rId76"/>
  </p:notesMasterIdLst>
  <p:sldIdLst>
    <p:sldId id="256" r:id="rId3"/>
    <p:sldId id="285" r:id="rId4"/>
    <p:sldId id="257" r:id="rId5"/>
    <p:sldId id="542" r:id="rId6"/>
    <p:sldId id="334" r:id="rId7"/>
    <p:sldId id="352" r:id="rId8"/>
    <p:sldId id="302" r:id="rId9"/>
    <p:sldId id="353" r:id="rId10"/>
    <p:sldId id="326" r:id="rId11"/>
    <p:sldId id="318" r:id="rId12"/>
    <p:sldId id="436" r:id="rId13"/>
    <p:sldId id="269" r:id="rId14"/>
    <p:sldId id="270" r:id="rId15"/>
    <p:sldId id="329" r:id="rId16"/>
    <p:sldId id="271" r:id="rId17"/>
    <p:sldId id="319" r:id="rId18"/>
    <p:sldId id="552" r:id="rId19"/>
    <p:sldId id="324" r:id="rId20"/>
    <p:sldId id="312" r:id="rId21"/>
    <p:sldId id="309" r:id="rId22"/>
    <p:sldId id="310" r:id="rId23"/>
    <p:sldId id="553" r:id="rId24"/>
    <p:sldId id="331" r:id="rId25"/>
    <p:sldId id="336" r:id="rId26"/>
    <p:sldId id="321" r:id="rId27"/>
    <p:sldId id="439" r:id="rId28"/>
    <p:sldId id="442" r:id="rId29"/>
    <p:sldId id="415" r:id="rId30"/>
    <p:sldId id="437" r:id="rId31"/>
    <p:sldId id="429" r:id="rId32"/>
    <p:sldId id="422" r:id="rId33"/>
    <p:sldId id="419" r:id="rId34"/>
    <p:sldId id="420" r:id="rId35"/>
    <p:sldId id="421" r:id="rId36"/>
    <p:sldId id="428" r:id="rId37"/>
    <p:sldId id="549" r:id="rId38"/>
    <p:sldId id="323" r:id="rId39"/>
    <p:sldId id="536" r:id="rId40"/>
    <p:sldId id="337" r:id="rId41"/>
    <p:sldId id="547" r:id="rId42"/>
    <p:sldId id="481" r:id="rId43"/>
    <p:sldId id="478" r:id="rId44"/>
    <p:sldId id="529" r:id="rId45"/>
    <p:sldId id="338" r:id="rId46"/>
    <p:sldId id="554" r:id="rId47"/>
    <p:sldId id="456" r:id="rId48"/>
    <p:sldId id="471" r:id="rId49"/>
    <p:sldId id="501" r:id="rId50"/>
    <p:sldId id="546" r:id="rId51"/>
    <p:sldId id="513" r:id="rId52"/>
    <p:sldId id="520" r:id="rId53"/>
    <p:sldId id="544" r:id="rId54"/>
    <p:sldId id="555" r:id="rId55"/>
    <p:sldId id="556" r:id="rId56"/>
    <p:sldId id="551" r:id="rId57"/>
    <p:sldId id="550" r:id="rId58"/>
    <p:sldId id="468" r:id="rId59"/>
    <p:sldId id="402" r:id="rId60"/>
    <p:sldId id="472" r:id="rId61"/>
    <p:sldId id="469" r:id="rId62"/>
    <p:sldId id="491" r:id="rId63"/>
    <p:sldId id="311" r:id="rId64"/>
    <p:sldId id="388" r:id="rId65"/>
    <p:sldId id="473" r:id="rId66"/>
    <p:sldId id="467" r:id="rId67"/>
    <p:sldId id="342" r:id="rId68"/>
    <p:sldId id="548" r:id="rId69"/>
    <p:sldId id="530" r:id="rId70"/>
    <p:sldId id="340" r:id="rId71"/>
    <p:sldId id="477" r:id="rId72"/>
    <p:sldId id="299" r:id="rId73"/>
    <p:sldId id="344" r:id="rId74"/>
    <p:sldId id="287" r:id="rId75"/>
  </p:sldIdLst>
  <p:sldSz cx="12192000" cy="6858000"/>
  <p:notesSz cx="6858000" cy="9144000"/>
  <p:embeddedFontLst>
    <p:embeddedFont>
      <p:font typeface="ＭＳ Ｐゴシック" panose="020B0600070205080204" pitchFamily="34" charset="-128"/>
      <p:regular r:id="rId77"/>
    </p:embeddedFont>
    <p:embeddedFont>
      <p:font typeface="Garamond" panose="02020404030301010803" pitchFamily="18" charset="0"/>
      <p:regular r:id="rId78"/>
      <p:bold r:id="rId79"/>
      <p: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604F4F-4938-E4D1-471F-FBF76209F224}" name="Peter Raynor" initials="PR" userId="de8511aeb75bf1a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02" autoAdjust="0"/>
    <p:restoredTop sz="86441" autoAdjust="0"/>
  </p:normalViewPr>
  <p:slideViewPr>
    <p:cSldViewPr snapToGrid="0">
      <p:cViewPr varScale="1">
        <p:scale>
          <a:sx n="95" d="100"/>
          <a:sy n="95" d="100"/>
        </p:scale>
        <p:origin x="714" y="96"/>
      </p:cViewPr>
      <p:guideLst/>
    </p:cSldViewPr>
  </p:slideViewPr>
  <p:outlineViewPr>
    <p:cViewPr>
      <p:scale>
        <a:sx n="33" d="100"/>
        <a:sy n="33" d="100"/>
      </p:scale>
      <p:origin x="0" y="-20778"/>
    </p:cViewPr>
  </p:outlineViewPr>
  <p:notesTextViewPr>
    <p:cViewPr>
      <p:scale>
        <a:sx n="3" d="2"/>
        <a:sy n="3" d="2"/>
      </p:scale>
      <p:origin x="0" y="0"/>
    </p:cViewPr>
  </p:notesTextViewPr>
  <p:sorterViewPr>
    <p:cViewPr>
      <p:scale>
        <a:sx n="160" d="100"/>
        <a:sy n="160" d="100"/>
      </p:scale>
      <p:origin x="0" y="-135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CB20A-11FB-4AED-BEEB-D73BAD41DCC0}"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7D894-DCBB-4762-B981-9EBAF5A49ABE}" type="slidenum">
              <a:rPr lang="en-US" smtClean="0"/>
              <a:t>‹#›</a:t>
            </a:fld>
            <a:endParaRPr lang="en-US"/>
          </a:p>
        </p:txBody>
      </p:sp>
    </p:spTree>
    <p:extLst>
      <p:ext uri="{BB962C8B-B14F-4D97-AF65-F5344CB8AC3E}">
        <p14:creationId xmlns:p14="http://schemas.microsoft.com/office/powerpoint/2010/main" val="97412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April 16, 2024</a:t>
            </a:r>
          </a:p>
        </p:txBody>
      </p:sp>
      <p:sp>
        <p:nvSpPr>
          <p:cNvPr id="4" name="Slide Number Placeholder 3"/>
          <p:cNvSpPr>
            <a:spLocks noGrp="1"/>
          </p:cNvSpPr>
          <p:nvPr>
            <p:ph type="sldNum" sz="quarter" idx="5"/>
          </p:nvPr>
        </p:nvSpPr>
        <p:spPr/>
        <p:txBody>
          <a:bodyPr/>
          <a:lstStyle/>
          <a:p>
            <a:fld id="{44B7D894-DCBB-4762-B981-9EBAF5A49ABE}" type="slidenum">
              <a:rPr lang="en-US" smtClean="0"/>
              <a:t>1</a:t>
            </a:fld>
            <a:endParaRPr lang="en-US"/>
          </a:p>
        </p:txBody>
      </p:sp>
    </p:spTree>
    <p:extLst>
      <p:ext uri="{BB962C8B-B14F-4D97-AF65-F5344CB8AC3E}">
        <p14:creationId xmlns:p14="http://schemas.microsoft.com/office/powerpoint/2010/main" val="3708379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BE6A504-BF02-40A0-A870-5ECADF349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BA98BCB-E5AC-4C78-A733-19703E728D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EC02DA06-8940-441A-A90A-FA25DBBF6C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73D445-6087-4D47-B9A2-45E7CFC9F242}" type="slidenum">
              <a:rPr lang="en-US" altLang="en-US"/>
              <a:pPr>
                <a:spcBef>
                  <a:spcPct val="0"/>
                </a:spcBef>
              </a:pPr>
              <a:t>33</a:t>
            </a:fld>
            <a:endParaRPr lang="en-US" altLang="en-US"/>
          </a:p>
        </p:txBody>
      </p:sp>
    </p:spTree>
    <p:extLst>
      <p:ext uri="{BB962C8B-B14F-4D97-AF65-F5344CB8AC3E}">
        <p14:creationId xmlns:p14="http://schemas.microsoft.com/office/powerpoint/2010/main" val="234405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A156922-C8E8-417C-A22B-0D2FEAF090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3B61977-3E46-48FD-BC30-30BC18A5E8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CB17ECEE-9008-455E-AE7F-A26048FEE0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16ECE2-ABE4-4738-9E39-4A64CD0873A0}" type="slidenum">
              <a:rPr lang="en-US" altLang="en-US"/>
              <a:pPr>
                <a:spcBef>
                  <a:spcPct val="0"/>
                </a:spcBef>
              </a:pPr>
              <a:t>34</a:t>
            </a:fld>
            <a:endParaRPr lang="en-US" altLang="en-US"/>
          </a:p>
        </p:txBody>
      </p:sp>
    </p:spTree>
    <p:extLst>
      <p:ext uri="{BB962C8B-B14F-4D97-AF65-F5344CB8AC3E}">
        <p14:creationId xmlns:p14="http://schemas.microsoft.com/office/powerpoint/2010/main" val="372998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76CFE7-6745-4ECC-991B-397195F86D9B}" type="slidenum">
              <a:rPr lang="en-US" smtClean="0"/>
              <a:pPr/>
              <a:t>35</a:t>
            </a:fld>
            <a:endParaRPr lang="en-US" dirty="0"/>
          </a:p>
        </p:txBody>
      </p:sp>
    </p:spTree>
    <p:extLst>
      <p:ext uri="{BB962C8B-B14F-4D97-AF65-F5344CB8AC3E}">
        <p14:creationId xmlns:p14="http://schemas.microsoft.com/office/powerpoint/2010/main" val="842459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Black water </a:t>
            </a:r>
            <a:r>
              <a:rPr lang="en-US" dirty="0"/>
              <a:t>is the wastewater from bathrooms and toilets that contains fecal matter and urine. Water from kitchens and dishwashers is also considered blackwater due to the contamination by pathogens and grease. </a:t>
            </a:r>
            <a:r>
              <a:rPr lang="en-US" b="0" dirty="0"/>
              <a:t>Gray water </a:t>
            </a:r>
            <a:r>
              <a:rPr lang="en-US" dirty="0"/>
              <a:t>is the wastewater that comes from sinks, washing machines, bathtubs, and showers. It contains lower levels of contamination.</a:t>
            </a:r>
          </a:p>
        </p:txBody>
      </p:sp>
      <p:sp>
        <p:nvSpPr>
          <p:cNvPr id="4" name="Slide Number Placeholder 3"/>
          <p:cNvSpPr>
            <a:spLocks noGrp="1"/>
          </p:cNvSpPr>
          <p:nvPr>
            <p:ph type="sldNum" sz="quarter" idx="5"/>
          </p:nvPr>
        </p:nvSpPr>
        <p:spPr/>
        <p:txBody>
          <a:bodyPr/>
          <a:lstStyle/>
          <a:p>
            <a:fld id="{44B7D894-DCBB-4762-B981-9EBAF5A49ABE}" type="slidenum">
              <a:rPr lang="en-US" smtClean="0"/>
              <a:t>47</a:t>
            </a:fld>
            <a:endParaRPr lang="en-US"/>
          </a:p>
        </p:txBody>
      </p:sp>
    </p:spTree>
    <p:extLst>
      <p:ext uri="{BB962C8B-B14F-4D97-AF65-F5344CB8AC3E}">
        <p14:creationId xmlns:p14="http://schemas.microsoft.com/office/powerpoint/2010/main" val="326896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Mixing bleach and ammonia can create chloramine gas. Chloramine gas is toxic and can injure your lungs or even kill you. </a:t>
            </a:r>
          </a:p>
        </p:txBody>
      </p:sp>
      <p:sp>
        <p:nvSpPr>
          <p:cNvPr id="4" name="Slide Number Placeholder 3"/>
          <p:cNvSpPr>
            <a:spLocks noGrp="1"/>
          </p:cNvSpPr>
          <p:nvPr>
            <p:ph type="sldNum" sz="quarter" idx="5"/>
          </p:nvPr>
        </p:nvSpPr>
        <p:spPr/>
        <p:txBody>
          <a:bodyPr/>
          <a:lstStyle/>
          <a:p>
            <a:fld id="{44B7D894-DCBB-4762-B981-9EBAF5A49ABE}" type="slidenum">
              <a:rPr lang="en-US" smtClean="0"/>
              <a:t>60</a:t>
            </a:fld>
            <a:endParaRPr lang="en-US"/>
          </a:p>
        </p:txBody>
      </p:sp>
    </p:spTree>
    <p:extLst>
      <p:ext uri="{BB962C8B-B14F-4D97-AF65-F5344CB8AC3E}">
        <p14:creationId xmlns:p14="http://schemas.microsoft.com/office/powerpoint/2010/main" val="215839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00856E-CBC0-4092-9B09-7878C7A06666}" type="slidenum">
              <a:rPr lang="en-US" smtClean="0"/>
              <a:pPr/>
              <a:t>7</a:t>
            </a:fld>
            <a:endParaRPr lang="en-US" dirty="0"/>
          </a:p>
        </p:txBody>
      </p:sp>
    </p:spTree>
    <p:extLst>
      <p:ext uri="{BB962C8B-B14F-4D97-AF65-F5344CB8AC3E}">
        <p14:creationId xmlns:p14="http://schemas.microsoft.com/office/powerpoint/2010/main" val="2995576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Cold water pipes facilitate condensation from water vapor in the air. This can happen even when the pipes are insulated. </a:t>
            </a:r>
            <a:endParaRPr dirty="0"/>
          </a:p>
        </p:txBody>
      </p:sp>
      <p:sp>
        <p:nvSpPr>
          <p:cNvPr id="265" name="Google Shape;2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comparisons apply generally.</a:t>
            </a:r>
          </a:p>
        </p:txBody>
      </p:sp>
      <p:sp>
        <p:nvSpPr>
          <p:cNvPr id="4" name="Slide Number Placeholder 3"/>
          <p:cNvSpPr>
            <a:spLocks noGrp="1"/>
          </p:cNvSpPr>
          <p:nvPr>
            <p:ph type="sldNum" sz="quarter" idx="5"/>
          </p:nvPr>
        </p:nvSpPr>
        <p:spPr/>
        <p:txBody>
          <a:bodyPr/>
          <a:lstStyle/>
          <a:p>
            <a:fld id="{44B7D894-DCBB-4762-B981-9EBAF5A49ABE}" type="slidenum">
              <a:rPr lang="en-US" smtClean="0"/>
              <a:t>22</a:t>
            </a:fld>
            <a:endParaRPr lang="en-US"/>
          </a:p>
        </p:txBody>
      </p:sp>
    </p:spTree>
    <p:extLst>
      <p:ext uri="{BB962C8B-B14F-4D97-AF65-F5344CB8AC3E}">
        <p14:creationId xmlns:p14="http://schemas.microsoft.com/office/powerpoint/2010/main" val="17023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7D894-DCBB-4762-B981-9EBAF5A49ABE}" type="slidenum">
              <a:rPr lang="en-US" smtClean="0"/>
              <a:t>25</a:t>
            </a:fld>
            <a:endParaRPr lang="en-US"/>
          </a:p>
        </p:txBody>
      </p:sp>
    </p:spTree>
    <p:extLst>
      <p:ext uri="{BB962C8B-B14F-4D97-AF65-F5344CB8AC3E}">
        <p14:creationId xmlns:p14="http://schemas.microsoft.com/office/powerpoint/2010/main" val="154842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457200" y="719138"/>
            <a:ext cx="6400800" cy="3600450"/>
          </a:xfrm>
          <a:ln/>
        </p:spPr>
      </p:sp>
      <p:sp>
        <p:nvSpPr>
          <p:cNvPr id="32771" name="Notes Placeholder 2"/>
          <p:cNvSpPr>
            <a:spLocks noGrp="1"/>
          </p:cNvSpPr>
          <p:nvPr>
            <p:ph type="body" idx="1"/>
          </p:nvPr>
        </p:nvSpPr>
        <p:spPr>
          <a:xfrm>
            <a:off x="731838" y="4560888"/>
            <a:ext cx="5853112" cy="4321175"/>
          </a:xfrm>
          <a:noFill/>
          <a:ln/>
        </p:spPr>
        <p:txBody>
          <a:bodyPr lIns="96662" rIns="96662"/>
          <a:lstStyle/>
          <a:p>
            <a:pPr eaLnBrk="1" hangingPunct="1"/>
            <a:endParaRPr lang="en-US" dirty="0">
              <a:latin typeface="Arial" charset="0"/>
            </a:endParaRPr>
          </a:p>
        </p:txBody>
      </p:sp>
      <p:sp>
        <p:nvSpPr>
          <p:cNvPr id="32772"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62" tIns="48331" rIns="96662" bIns="48331" anchor="b"/>
          <a:lstStyle/>
          <a:p>
            <a:pPr algn="r" defTabSz="966788"/>
            <a:fld id="{32FD6DC9-6F75-4CAD-93AD-541BA6894F18}" type="slidenum">
              <a:rPr lang="en-US" sz="1300">
                <a:ea typeface="ＭＳ Ｐゴシック" pitchFamily="34" charset="-128"/>
              </a:rPr>
              <a:pPr algn="r" defTabSz="966788"/>
              <a:t>28</a:t>
            </a:fld>
            <a:endParaRPr lang="en-US" sz="1300">
              <a:ea typeface="ＭＳ Ｐゴシック" pitchFamily="34" charset="-128"/>
            </a:endParaRPr>
          </a:p>
        </p:txBody>
      </p:sp>
    </p:spTree>
    <p:extLst>
      <p:ext uri="{BB962C8B-B14F-4D97-AF65-F5344CB8AC3E}">
        <p14:creationId xmlns:p14="http://schemas.microsoft.com/office/powerpoint/2010/main" val="3691592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3066BB1-8651-46D4-9F19-092C5C9515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13325135-7DFE-4EE5-916C-0C9F5E8B30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C58E0408-235C-4A32-B499-8F517103BB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E4EC56-2E6B-4ECC-9D5E-C6BF15F8759E}" type="slidenum">
              <a:rPr lang="en-US" altLang="en-US"/>
              <a:pPr>
                <a:spcBef>
                  <a:spcPct val="0"/>
                </a:spcBef>
              </a:pPr>
              <a:t>32</a:t>
            </a:fld>
            <a:endParaRPr lang="en-US" altLang="en-US"/>
          </a:p>
        </p:txBody>
      </p:sp>
    </p:spTree>
    <p:extLst>
      <p:ext uri="{BB962C8B-B14F-4D97-AF65-F5344CB8AC3E}">
        <p14:creationId xmlns:p14="http://schemas.microsoft.com/office/powerpoint/2010/main" val="218723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6B60C6-632B-4BC8-9531-B41246F930F2}" type="datetime1">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24388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35A01F-ECEC-442C-A5CE-33DC15A5E661}" type="datetime1">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234744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A6D06F-EE95-45A9-BB61-412F9B9006F6}" type="datetime1">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228632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Freeform 7"/>
          <p:cNvSpPr>
            <a:spLocks noChangeArrowheads="1"/>
          </p:cNvSpPr>
          <p:nvPr/>
        </p:nvSpPr>
        <p:spPr bwMode="auto">
          <a:xfrm>
            <a:off x="812800" y="6858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sz="1800">
              <a:latin typeface="Arial" pitchFamily="34" charset="0"/>
            </a:endParaRPr>
          </a:p>
        </p:txBody>
      </p:sp>
      <p:sp>
        <p:nvSpPr>
          <p:cNvPr id="4" name="Line 8"/>
          <p:cNvSpPr>
            <a:spLocks noChangeShapeType="1"/>
          </p:cNvSpPr>
          <p:nvPr/>
        </p:nvSpPr>
        <p:spPr bwMode="auto">
          <a:xfrm>
            <a:off x="2641601" y="3124200"/>
            <a:ext cx="8682567" cy="0"/>
          </a:xfrm>
          <a:prstGeom prst="line">
            <a:avLst/>
          </a:prstGeom>
          <a:noFill/>
          <a:ln w="19050">
            <a:solidFill>
              <a:schemeClr val="accent1"/>
            </a:solidFill>
            <a:round/>
            <a:headEnd/>
            <a:tailEnd/>
          </a:ln>
          <a:effectLst/>
        </p:spPr>
        <p:txBody>
          <a:bodyPr/>
          <a:lstStyle/>
          <a:p>
            <a:pPr>
              <a:defRPr/>
            </a:pPr>
            <a:endParaRPr lang="en-US" sz="1800">
              <a:latin typeface="Arial" pitchFamily="34" charset="0"/>
            </a:endParaRPr>
          </a:p>
        </p:txBody>
      </p:sp>
      <p:pic>
        <p:nvPicPr>
          <p:cNvPr id="5" name="Picture 9" descr="M&amp;Wordmark-maroon"/>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368800" y="5715001"/>
            <a:ext cx="3352800" cy="735013"/>
          </a:xfrm>
          <a:prstGeom prst="rect">
            <a:avLst/>
          </a:prstGeom>
          <a:noFill/>
          <a:ln w="9525">
            <a:noFill/>
            <a:miter lim="800000"/>
            <a:headEnd/>
            <a:tailEnd/>
          </a:ln>
        </p:spPr>
      </p:pic>
      <p:sp>
        <p:nvSpPr>
          <p:cNvPr id="6" name="Text Box 13"/>
          <p:cNvSpPr txBox="1">
            <a:spLocks noChangeArrowheads="1"/>
          </p:cNvSpPr>
          <p:nvPr userDrawn="1"/>
        </p:nvSpPr>
        <p:spPr bwMode="auto">
          <a:xfrm>
            <a:off x="711200" y="5943600"/>
            <a:ext cx="4470400" cy="304800"/>
          </a:xfrm>
          <a:prstGeom prst="rect">
            <a:avLst/>
          </a:prstGeom>
          <a:noFill/>
          <a:ln w="9525">
            <a:noFill/>
            <a:miter lim="800000"/>
            <a:headEnd/>
            <a:tailEnd/>
          </a:ln>
          <a:effectLst/>
        </p:spPr>
        <p:txBody>
          <a:bodyPr>
            <a:spAutoFit/>
          </a:bodyPr>
          <a:lstStyle/>
          <a:p>
            <a:pPr>
              <a:spcBef>
                <a:spcPct val="50000"/>
              </a:spcBef>
              <a:defRPr/>
            </a:pPr>
            <a:endParaRPr lang="en-US" sz="1400">
              <a:latin typeface="Arial" pitchFamily="34" charset="0"/>
            </a:endParaRPr>
          </a:p>
        </p:txBody>
      </p:sp>
      <p:pic>
        <p:nvPicPr>
          <p:cNvPr id="7" name="Picture 15" descr="BannerPg1_06111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1" y="4378325"/>
            <a:ext cx="9639300" cy="952500"/>
          </a:xfrm>
          <a:prstGeom prst="rect">
            <a:avLst/>
          </a:prstGeom>
          <a:noFill/>
          <a:ln w="9525">
            <a:noFill/>
            <a:miter lim="800000"/>
            <a:headEnd/>
            <a:tailEnd/>
          </a:ln>
        </p:spPr>
      </p:pic>
      <p:sp>
        <p:nvSpPr>
          <p:cNvPr id="4098" name="Rectangle 2"/>
          <p:cNvSpPr>
            <a:spLocks noGrp="1" noChangeArrowheads="1"/>
          </p:cNvSpPr>
          <p:nvPr>
            <p:ph type="ctrTitle"/>
          </p:nvPr>
        </p:nvSpPr>
        <p:spPr>
          <a:xfrm>
            <a:off x="1219201" y="990600"/>
            <a:ext cx="10164233" cy="1752600"/>
          </a:xfrm>
        </p:spPr>
        <p:txBody>
          <a:bodyPr/>
          <a:lstStyle>
            <a:lvl1pPr>
              <a:defRPr sz="5000" b="0"/>
            </a:lvl1pPr>
          </a:lstStyle>
          <a:p>
            <a:r>
              <a:rPr lang="en-US" altLang="en-US"/>
              <a:t>Click to edit Master title style</a:t>
            </a:r>
          </a:p>
        </p:txBody>
      </p:sp>
    </p:spTree>
    <p:extLst>
      <p:ext uri="{BB962C8B-B14F-4D97-AF65-F5344CB8AC3E}">
        <p14:creationId xmlns:p14="http://schemas.microsoft.com/office/powerpoint/2010/main" val="353217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ACBBD2A-69A5-45DD-9DF0-A0FFDD5804C1}" type="datetime1">
              <a:rPr lang="en-US" altLang="en-US" smtClean="0"/>
              <a:t>4/16/2024</a:t>
            </a:fld>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53521B53-DFBD-4B4A-9FC0-DD158643B288}" type="slidenum">
              <a:rPr lang="en-US" altLang="en-US"/>
              <a:pPr>
                <a:defRPr/>
              </a:pPr>
              <a:t>‹#›</a:t>
            </a:fld>
            <a:endParaRPr lang="en-US" altLang="en-US"/>
          </a:p>
        </p:txBody>
      </p:sp>
    </p:spTree>
    <p:extLst>
      <p:ext uri="{BB962C8B-B14F-4D97-AF65-F5344CB8AC3E}">
        <p14:creationId xmlns:p14="http://schemas.microsoft.com/office/powerpoint/2010/main" val="1436336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AD2720C-C95D-4E89-BAA0-C121CA36C4DD}" type="datetime1">
              <a:rPr lang="en-US" altLang="en-US" smtClean="0"/>
              <a:t>4/16/2024</a:t>
            </a:fld>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3F7BAFE6-2CBD-4BDC-8EA2-DEF933447723}" type="slidenum">
              <a:rPr lang="en-US" altLang="en-US"/>
              <a:pPr>
                <a:defRPr/>
              </a:pPr>
              <a:t>‹#›</a:t>
            </a:fld>
            <a:endParaRPr lang="en-US" altLang="en-US"/>
          </a:p>
        </p:txBody>
      </p:sp>
    </p:spTree>
    <p:extLst>
      <p:ext uri="{BB962C8B-B14F-4D97-AF65-F5344CB8AC3E}">
        <p14:creationId xmlns:p14="http://schemas.microsoft.com/office/powerpoint/2010/main" val="2413875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BD88591-1BAA-45D4-829E-98261D43BCF7}" type="datetime1">
              <a:rPr lang="en-US" altLang="en-US" smtClean="0"/>
              <a:t>4/16/2024</a:t>
            </a:fld>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B9A4D8F3-FC1D-4DCA-BF7D-89AA7290058F}" type="slidenum">
              <a:rPr lang="en-US" altLang="en-US"/>
              <a:pPr>
                <a:defRPr/>
              </a:pPr>
              <a:t>‹#›</a:t>
            </a:fld>
            <a:endParaRPr lang="en-US" altLang="en-US"/>
          </a:p>
        </p:txBody>
      </p:sp>
    </p:spTree>
    <p:extLst>
      <p:ext uri="{BB962C8B-B14F-4D97-AF65-F5344CB8AC3E}">
        <p14:creationId xmlns:p14="http://schemas.microsoft.com/office/powerpoint/2010/main" val="169250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7B9FB40-A375-481F-A14F-2D77A98680A1}" type="datetime1">
              <a:rPr lang="en-US" altLang="en-US" smtClean="0"/>
              <a:t>4/16/2024</a:t>
            </a:fld>
            <a:endParaRPr lang="en-US" altLang="en-US"/>
          </a:p>
        </p:txBody>
      </p:sp>
      <p:sp>
        <p:nvSpPr>
          <p:cNvPr id="8" name="Rectangle 5"/>
          <p:cNvSpPr>
            <a:spLocks noGrp="1" noChangeArrowheads="1"/>
          </p:cNvSpPr>
          <p:nvPr>
            <p:ph type="sldNum" sz="quarter" idx="11"/>
          </p:nvPr>
        </p:nvSpPr>
        <p:spPr>
          <a:ln/>
        </p:spPr>
        <p:txBody>
          <a:bodyPr/>
          <a:lstStyle>
            <a:lvl1pPr>
              <a:defRPr/>
            </a:lvl1pPr>
          </a:lstStyle>
          <a:p>
            <a:pPr>
              <a:defRPr/>
            </a:pPr>
            <a:fld id="{D2DDCB63-7F7B-40F3-B40D-53993383123B}" type="slidenum">
              <a:rPr lang="en-US" altLang="en-US"/>
              <a:pPr>
                <a:defRPr/>
              </a:pPr>
              <a:t>‹#›</a:t>
            </a:fld>
            <a:endParaRPr lang="en-US" altLang="en-US"/>
          </a:p>
        </p:txBody>
      </p:sp>
    </p:spTree>
    <p:extLst>
      <p:ext uri="{BB962C8B-B14F-4D97-AF65-F5344CB8AC3E}">
        <p14:creationId xmlns:p14="http://schemas.microsoft.com/office/powerpoint/2010/main" val="1255060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F37049E-AC19-4A5E-B5A4-1F740F8B5580}" type="datetime1">
              <a:rPr lang="en-US" altLang="en-US" smtClean="0"/>
              <a:t>4/16/2024</a:t>
            </a:fld>
            <a:endParaRPr lang="en-US" altLang="en-US"/>
          </a:p>
        </p:txBody>
      </p:sp>
      <p:sp>
        <p:nvSpPr>
          <p:cNvPr id="4" name="Rectangle 5"/>
          <p:cNvSpPr>
            <a:spLocks noGrp="1" noChangeArrowheads="1"/>
          </p:cNvSpPr>
          <p:nvPr>
            <p:ph type="sldNum" sz="quarter" idx="11"/>
          </p:nvPr>
        </p:nvSpPr>
        <p:spPr>
          <a:ln/>
        </p:spPr>
        <p:txBody>
          <a:bodyPr/>
          <a:lstStyle>
            <a:lvl1pPr>
              <a:defRPr/>
            </a:lvl1pPr>
          </a:lstStyle>
          <a:p>
            <a:pPr>
              <a:defRPr/>
            </a:pPr>
            <a:fld id="{34CA8FA1-0508-482F-8A16-D119EDDAD3BB}" type="slidenum">
              <a:rPr lang="en-US" altLang="en-US"/>
              <a:pPr>
                <a:defRPr/>
              </a:pPr>
              <a:t>‹#›</a:t>
            </a:fld>
            <a:endParaRPr lang="en-US" altLang="en-US"/>
          </a:p>
        </p:txBody>
      </p:sp>
    </p:spTree>
    <p:extLst>
      <p:ext uri="{BB962C8B-B14F-4D97-AF65-F5344CB8AC3E}">
        <p14:creationId xmlns:p14="http://schemas.microsoft.com/office/powerpoint/2010/main" val="3185996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1CE369A-ABAC-46DC-86EC-D959297A0EFC}" type="datetime1">
              <a:rPr lang="en-US" altLang="en-US" smtClean="0"/>
              <a:t>4/16/2024</a:t>
            </a:fld>
            <a:endParaRPr lang="en-US" altLang="en-US"/>
          </a:p>
        </p:txBody>
      </p:sp>
      <p:sp>
        <p:nvSpPr>
          <p:cNvPr id="3" name="Rectangle 5"/>
          <p:cNvSpPr>
            <a:spLocks noGrp="1" noChangeArrowheads="1"/>
          </p:cNvSpPr>
          <p:nvPr>
            <p:ph type="sldNum" sz="quarter" idx="11"/>
          </p:nvPr>
        </p:nvSpPr>
        <p:spPr>
          <a:ln/>
        </p:spPr>
        <p:txBody>
          <a:bodyPr/>
          <a:lstStyle>
            <a:lvl1pPr>
              <a:defRPr/>
            </a:lvl1pPr>
          </a:lstStyle>
          <a:p>
            <a:pPr>
              <a:defRPr/>
            </a:pPr>
            <a:fld id="{331C6B03-D034-4C48-A693-6B49E5E29E09}" type="slidenum">
              <a:rPr lang="en-US" altLang="en-US"/>
              <a:pPr>
                <a:defRPr/>
              </a:pPr>
              <a:t>‹#›</a:t>
            </a:fld>
            <a:endParaRPr lang="en-US" altLang="en-US"/>
          </a:p>
        </p:txBody>
      </p:sp>
    </p:spTree>
    <p:extLst>
      <p:ext uri="{BB962C8B-B14F-4D97-AF65-F5344CB8AC3E}">
        <p14:creationId xmlns:p14="http://schemas.microsoft.com/office/powerpoint/2010/main" val="370105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B01E3CF-66DC-4F20-9741-E8E41745C2F8}" type="datetime1">
              <a:rPr lang="en-US" altLang="en-US" smtClean="0"/>
              <a:t>4/16/2024</a:t>
            </a:fld>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6FB3299C-6F5F-4524-9A93-DA70CA862366}" type="slidenum">
              <a:rPr lang="en-US" altLang="en-US"/>
              <a:pPr>
                <a:defRPr/>
              </a:pPr>
              <a:t>‹#›</a:t>
            </a:fld>
            <a:endParaRPr lang="en-US" altLang="en-US"/>
          </a:p>
        </p:txBody>
      </p:sp>
    </p:spTree>
    <p:extLst>
      <p:ext uri="{BB962C8B-B14F-4D97-AF65-F5344CB8AC3E}">
        <p14:creationId xmlns:p14="http://schemas.microsoft.com/office/powerpoint/2010/main" val="181859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C988D-A552-4F4A-8F27-FEEDE663E355}" type="datetime1">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1870801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84F574D-981B-42D3-BCE8-0F56258FD5FF}" type="datetime1">
              <a:rPr lang="en-US" altLang="en-US" smtClean="0"/>
              <a:t>4/16/2024</a:t>
            </a:fld>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629D4768-DCAA-41A8-A636-862C1A664FE1}" type="slidenum">
              <a:rPr lang="en-US" altLang="en-US"/>
              <a:pPr>
                <a:defRPr/>
              </a:pPr>
              <a:t>‹#›</a:t>
            </a:fld>
            <a:endParaRPr lang="en-US" altLang="en-US"/>
          </a:p>
        </p:txBody>
      </p:sp>
    </p:spTree>
    <p:extLst>
      <p:ext uri="{BB962C8B-B14F-4D97-AF65-F5344CB8AC3E}">
        <p14:creationId xmlns:p14="http://schemas.microsoft.com/office/powerpoint/2010/main" val="2892444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95DA3A-7DCB-4B9C-8D1D-96FB892A5CCD}" type="datetime1">
              <a:rPr lang="en-US" altLang="en-US" smtClean="0"/>
              <a:t>4/16/2024</a:t>
            </a:fld>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8347D824-6F79-4042-B186-E10B93841199}" type="slidenum">
              <a:rPr lang="en-US" altLang="en-US"/>
              <a:pPr>
                <a:defRPr/>
              </a:pPr>
              <a:t>‹#›</a:t>
            </a:fld>
            <a:endParaRPr lang="en-US" altLang="en-US"/>
          </a:p>
        </p:txBody>
      </p:sp>
    </p:spTree>
    <p:extLst>
      <p:ext uri="{BB962C8B-B14F-4D97-AF65-F5344CB8AC3E}">
        <p14:creationId xmlns:p14="http://schemas.microsoft.com/office/powerpoint/2010/main" val="2048297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7007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7007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7A47724-02FA-4986-AECE-4089F35B77C6}" type="datetime1">
              <a:rPr lang="en-US" altLang="en-US" smtClean="0"/>
              <a:t>4/16/2024</a:t>
            </a:fld>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88E58557-A199-439C-B44F-F2ACFDB17EF9}" type="slidenum">
              <a:rPr lang="en-US" altLang="en-US"/>
              <a:pPr>
                <a:defRPr/>
              </a:pPr>
              <a:t>‹#›</a:t>
            </a:fld>
            <a:endParaRPr lang="en-US" altLang="en-US"/>
          </a:p>
        </p:txBody>
      </p:sp>
    </p:spTree>
    <p:extLst>
      <p:ext uri="{BB962C8B-B14F-4D97-AF65-F5344CB8AC3E}">
        <p14:creationId xmlns:p14="http://schemas.microsoft.com/office/powerpoint/2010/main" val="2982050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4478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447801"/>
            <a:ext cx="53848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0CC3E780-BD1C-42CD-9449-BFC06FBC6760}" type="datetime1">
              <a:rPr lang="en-US" altLang="en-US" smtClean="0"/>
              <a:t>4/16/2024</a:t>
            </a:fld>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C0112C3F-B3C2-43F2-B307-896D55E7B9FB}" type="slidenum">
              <a:rPr lang="en-US" altLang="en-US"/>
              <a:pPr>
                <a:defRPr/>
              </a:pPr>
              <a:t>‹#›</a:t>
            </a:fld>
            <a:endParaRPr lang="en-US" altLang="en-US"/>
          </a:p>
        </p:txBody>
      </p:sp>
    </p:spTree>
    <p:extLst>
      <p:ext uri="{BB962C8B-B14F-4D97-AF65-F5344CB8AC3E}">
        <p14:creationId xmlns:p14="http://schemas.microsoft.com/office/powerpoint/2010/main" val="1371137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4478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4478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C5AF1DB-3412-4D51-B4F9-7F050E4E2D12}" type="datetime1">
              <a:rPr lang="en-US" altLang="en-US" smtClean="0"/>
              <a:t>4/16/2024</a:t>
            </a:fld>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82DCF5FF-93CD-49F3-8223-1C5A32B6F97E}" type="slidenum">
              <a:rPr lang="en-US" altLang="en-US"/>
              <a:pPr>
                <a:defRPr/>
              </a:pPr>
              <a:t>‹#›</a:t>
            </a:fld>
            <a:endParaRPr lang="en-US" altLang="en-US"/>
          </a:p>
        </p:txBody>
      </p:sp>
    </p:spTree>
    <p:extLst>
      <p:ext uri="{BB962C8B-B14F-4D97-AF65-F5344CB8AC3E}">
        <p14:creationId xmlns:p14="http://schemas.microsoft.com/office/powerpoint/2010/main" val="2319900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4478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7893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64321CB-07CD-47F3-8DBC-27DA161D4E16}" type="datetime1">
              <a:rPr lang="en-US" altLang="en-US" smtClean="0"/>
              <a:t>4/16/2024</a:t>
            </a:fld>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77F87824-B678-4BF6-AA10-47C040B0B35F}" type="slidenum">
              <a:rPr lang="en-US" altLang="en-US"/>
              <a:pPr>
                <a:defRPr/>
              </a:pPr>
              <a:t>‹#›</a:t>
            </a:fld>
            <a:endParaRPr lang="en-US" altLang="en-US"/>
          </a:p>
        </p:txBody>
      </p:sp>
    </p:spTree>
    <p:extLst>
      <p:ext uri="{BB962C8B-B14F-4D97-AF65-F5344CB8AC3E}">
        <p14:creationId xmlns:p14="http://schemas.microsoft.com/office/powerpoint/2010/main" val="10781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A929B7-AF27-4731-B2B0-690A5211E17D}" type="datetime1">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13152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980F1C-0FC2-4E32-BA35-A0A223DF03EA}" type="datetime1">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963907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85A4-8D2E-48C5-A9BA-D2257D4EBA63}" type="datetime1">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318048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B0FBDE-B4DB-4519-82B8-BA830F42EF51}" type="datetime1">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1465709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38E5-84ED-4F21-AE07-D45F53801647}" type="datetime1">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265148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421724-A72E-4FD1-AFB3-153E4FC8541D}" type="datetime1">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64884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7587DE-FFF9-43A9-9D6A-0B897D8B149C}" type="datetime1">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E5A32-9A98-4513-A413-28ABA786FA0F}" type="slidenum">
              <a:rPr lang="en-US" smtClean="0"/>
              <a:t>‹#›</a:t>
            </a:fld>
            <a:endParaRPr lang="en-US"/>
          </a:p>
        </p:txBody>
      </p:sp>
    </p:spTree>
    <p:extLst>
      <p:ext uri="{BB962C8B-B14F-4D97-AF65-F5344CB8AC3E}">
        <p14:creationId xmlns:p14="http://schemas.microsoft.com/office/powerpoint/2010/main" val="243509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D18A6-090D-4451-A36C-D1EAE97BE333}" type="datetime1">
              <a:rPr lang="en-US" smtClean="0"/>
              <a:t>4/16/2024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E5A32-9A98-4513-A413-28ABA786FA0F}" type="slidenum">
              <a:rPr lang="en-US" smtClean="0"/>
              <a:t>‹#›</a:t>
            </a:fld>
            <a:endParaRPr lang="en-US"/>
          </a:p>
        </p:txBody>
      </p:sp>
    </p:spTree>
    <p:extLst>
      <p:ext uri="{BB962C8B-B14F-4D97-AF65-F5344CB8AC3E}">
        <p14:creationId xmlns:p14="http://schemas.microsoft.com/office/powerpoint/2010/main" val="220211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4478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ea typeface="MS PGothic" pitchFamily="34" charset="-128"/>
              </a:defRPr>
            </a:lvl1pPr>
          </a:lstStyle>
          <a:p>
            <a:pPr>
              <a:defRPr/>
            </a:pPr>
            <a:fld id="{FEEF52DB-9C71-40D2-9C2A-750A2E73B426}" type="datetime1">
              <a:rPr lang="en-US" altLang="en-US" smtClean="0"/>
              <a:t>4/16/2024</a:t>
            </a:fld>
            <a:endParaRPr lang="en-US" altLang="en-US"/>
          </a:p>
        </p:txBody>
      </p:sp>
      <p:sp>
        <p:nvSpPr>
          <p:cNvPr id="3077" name="Rectangle 5"/>
          <p:cNvSpPr>
            <a:spLocks noGrp="1" noChangeArrowheads="1"/>
          </p:cNvSpPr>
          <p:nvPr>
            <p:ph type="sldNum" sz="quarter" idx="4"/>
          </p:nvPr>
        </p:nvSpPr>
        <p:spPr bwMode="auto">
          <a:xfrm>
            <a:off x="5689600" y="6248400"/>
            <a:ext cx="812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Arial" pitchFamily="34" charset="0"/>
                <a:ea typeface="MS PGothic" pitchFamily="34" charset="-128"/>
              </a:defRPr>
            </a:lvl1pPr>
          </a:lstStyle>
          <a:p>
            <a:pPr>
              <a:defRPr/>
            </a:pPr>
            <a:fld id="{B9B22768-5D05-413C-99F0-AE3EA635B721}" type="slidenum">
              <a:rPr lang="en-US" altLang="en-US"/>
              <a:pPr>
                <a:defRPr/>
              </a:pPr>
              <a:t>‹#›</a:t>
            </a:fld>
            <a:endParaRPr lang="en-US" altLang="en-US"/>
          </a:p>
        </p:txBody>
      </p:sp>
      <p:sp>
        <p:nvSpPr>
          <p:cNvPr id="3078" name="Freeform 6"/>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sz="1800">
              <a:latin typeface="Arial" pitchFamily="34" charset="0"/>
            </a:endParaRPr>
          </a:p>
        </p:txBody>
      </p:sp>
      <p:sp>
        <p:nvSpPr>
          <p:cNvPr id="3079" name="Line 7"/>
          <p:cNvSpPr>
            <a:spLocks noChangeShapeType="1"/>
          </p:cNvSpPr>
          <p:nvPr/>
        </p:nvSpPr>
        <p:spPr bwMode="auto">
          <a:xfrm>
            <a:off x="609600" y="6169025"/>
            <a:ext cx="10972800" cy="0"/>
          </a:xfrm>
          <a:prstGeom prst="line">
            <a:avLst/>
          </a:prstGeom>
          <a:noFill/>
          <a:ln w="19050">
            <a:solidFill>
              <a:schemeClr val="accent1"/>
            </a:solidFill>
            <a:round/>
            <a:headEnd/>
            <a:tailEnd/>
          </a:ln>
          <a:effectLst/>
        </p:spPr>
        <p:txBody>
          <a:bodyPr/>
          <a:lstStyle/>
          <a:p>
            <a:pPr>
              <a:defRPr/>
            </a:pPr>
            <a:endParaRPr lang="en-US" sz="1800">
              <a:latin typeface="Arial" pitchFamily="34" charset="0"/>
            </a:endParaRPr>
          </a:p>
        </p:txBody>
      </p:sp>
      <p:pic>
        <p:nvPicPr>
          <p:cNvPr id="1032" name="Picture 8" descr="M&amp;Wordmark-maroon"/>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9306984" y="6248401"/>
            <a:ext cx="2275416" cy="498475"/>
          </a:xfrm>
          <a:prstGeom prst="rect">
            <a:avLst/>
          </a:prstGeom>
          <a:noFill/>
          <a:ln w="9525">
            <a:noFill/>
            <a:miter lim="800000"/>
            <a:headEnd/>
            <a:tailEnd/>
          </a:ln>
        </p:spPr>
      </p:pic>
      <p:pic>
        <p:nvPicPr>
          <p:cNvPr id="1033" name="Picture 10" descr="homepg"/>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r="14487" b="15158"/>
          <a:stretch>
            <a:fillRect/>
          </a:stretch>
        </p:blipFill>
        <p:spPr bwMode="auto">
          <a:xfrm>
            <a:off x="609601" y="6248400"/>
            <a:ext cx="4974167" cy="382588"/>
          </a:xfrm>
          <a:prstGeom prst="rect">
            <a:avLst/>
          </a:prstGeom>
          <a:noFill/>
          <a:ln w="9525">
            <a:noFill/>
            <a:miter lim="800000"/>
            <a:headEnd/>
            <a:tailEnd/>
          </a:ln>
        </p:spPr>
      </p:pic>
    </p:spTree>
    <p:extLst>
      <p:ext uri="{BB962C8B-B14F-4D97-AF65-F5344CB8AC3E}">
        <p14:creationId xmlns:p14="http://schemas.microsoft.com/office/powerpoint/2010/main" val="392907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rtl="0" eaLnBrk="0" fontAlgn="base" hangingPunct="0">
        <a:spcBef>
          <a:spcPct val="0"/>
        </a:spcBef>
        <a:spcAft>
          <a:spcPct val="0"/>
        </a:spcAft>
        <a:defRPr sz="4200" b="1">
          <a:solidFill>
            <a:srgbClr val="800000"/>
          </a:solidFill>
          <a:latin typeface="+mj-lt"/>
          <a:ea typeface="+mj-ea"/>
          <a:cs typeface="+mj-cs"/>
        </a:defRPr>
      </a:lvl1pPr>
      <a:lvl2pPr algn="l" rtl="0" eaLnBrk="0" fontAlgn="base" hangingPunct="0">
        <a:spcBef>
          <a:spcPct val="0"/>
        </a:spcBef>
        <a:spcAft>
          <a:spcPct val="0"/>
        </a:spcAft>
        <a:defRPr sz="4200" b="1">
          <a:solidFill>
            <a:srgbClr val="800000"/>
          </a:solidFill>
          <a:latin typeface="Garamond" pitchFamily="18" charset="0"/>
        </a:defRPr>
      </a:lvl2pPr>
      <a:lvl3pPr algn="l" rtl="0" eaLnBrk="0" fontAlgn="base" hangingPunct="0">
        <a:spcBef>
          <a:spcPct val="0"/>
        </a:spcBef>
        <a:spcAft>
          <a:spcPct val="0"/>
        </a:spcAft>
        <a:defRPr sz="4200" b="1">
          <a:solidFill>
            <a:srgbClr val="800000"/>
          </a:solidFill>
          <a:latin typeface="Garamond" pitchFamily="18" charset="0"/>
        </a:defRPr>
      </a:lvl3pPr>
      <a:lvl4pPr algn="l" rtl="0" eaLnBrk="0" fontAlgn="base" hangingPunct="0">
        <a:spcBef>
          <a:spcPct val="0"/>
        </a:spcBef>
        <a:spcAft>
          <a:spcPct val="0"/>
        </a:spcAft>
        <a:defRPr sz="4200" b="1">
          <a:solidFill>
            <a:srgbClr val="800000"/>
          </a:solidFill>
          <a:latin typeface="Garamond" pitchFamily="18" charset="0"/>
        </a:defRPr>
      </a:lvl4pPr>
      <a:lvl5pPr algn="l" rtl="0" eaLnBrk="0" fontAlgn="base" hangingPunct="0">
        <a:spcBef>
          <a:spcPct val="0"/>
        </a:spcBef>
        <a:spcAft>
          <a:spcPct val="0"/>
        </a:spcAft>
        <a:defRPr sz="4200" b="1">
          <a:solidFill>
            <a:srgbClr val="800000"/>
          </a:solidFill>
          <a:latin typeface="Garamond" pitchFamily="18" charset="0"/>
        </a:defRPr>
      </a:lvl5pPr>
      <a:lvl6pPr marL="457200" algn="l" rtl="0" fontAlgn="base">
        <a:spcBef>
          <a:spcPct val="0"/>
        </a:spcBef>
        <a:spcAft>
          <a:spcPct val="0"/>
        </a:spcAft>
        <a:defRPr sz="4200" b="1">
          <a:solidFill>
            <a:srgbClr val="800000"/>
          </a:solidFill>
          <a:latin typeface="Garamond" pitchFamily="18" charset="0"/>
        </a:defRPr>
      </a:lvl6pPr>
      <a:lvl7pPr marL="914400" algn="l" rtl="0" fontAlgn="base">
        <a:spcBef>
          <a:spcPct val="0"/>
        </a:spcBef>
        <a:spcAft>
          <a:spcPct val="0"/>
        </a:spcAft>
        <a:defRPr sz="4200" b="1">
          <a:solidFill>
            <a:srgbClr val="800000"/>
          </a:solidFill>
          <a:latin typeface="Garamond" pitchFamily="18" charset="0"/>
        </a:defRPr>
      </a:lvl7pPr>
      <a:lvl8pPr marL="1371600" algn="l" rtl="0" fontAlgn="base">
        <a:spcBef>
          <a:spcPct val="0"/>
        </a:spcBef>
        <a:spcAft>
          <a:spcPct val="0"/>
        </a:spcAft>
        <a:defRPr sz="4200" b="1">
          <a:solidFill>
            <a:srgbClr val="800000"/>
          </a:solidFill>
          <a:latin typeface="Garamond" pitchFamily="18" charset="0"/>
        </a:defRPr>
      </a:lvl8pPr>
      <a:lvl9pPr marL="1828800" algn="l" rtl="0" fontAlgn="base">
        <a:spcBef>
          <a:spcPct val="0"/>
        </a:spcBef>
        <a:spcAft>
          <a:spcPct val="0"/>
        </a:spcAft>
        <a:defRPr sz="4200" b="1">
          <a:solidFill>
            <a:srgbClr val="800000"/>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rgbClr val="000000"/>
          </a:solidFill>
          <a:latin typeface="+mn-lt"/>
          <a:ea typeface="+mn-ea"/>
          <a:cs typeface="+mn-cs"/>
        </a:defRPr>
      </a:lvl1pPr>
      <a:lvl2pPr marL="669925" indent="-325438" algn="l" rtl="0" eaLnBrk="0" fontAlgn="base" hangingPunct="0">
        <a:spcBef>
          <a:spcPct val="20000"/>
        </a:spcBef>
        <a:spcAft>
          <a:spcPct val="0"/>
        </a:spcAft>
        <a:buClr>
          <a:srgbClr val="800000"/>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rgbClr val="800000"/>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epa.gov/mold/interactive-mold-house-tour#to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oiNwfhvhVfI"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epa.gov/flooded-homes/additional-resources-and-help#thing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s://www.epa.gov/flooded-home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epa.gov/indoor-air-quality-iaq/resources-flood-cleanup-and-indoor-air-quality" TargetMode="External"/><Relationship Id="rId2" Type="http://schemas.openxmlformats.org/officeDocument/2006/relationships/hyperlink" Target="http://www.epa.gov/mold/" TargetMode="External"/><Relationship Id="rId1" Type="http://schemas.openxmlformats.org/officeDocument/2006/relationships/slideLayout" Target="../slideLayouts/slideLayout2.xml"/><Relationship Id="rId6" Type="http://schemas.openxmlformats.org/officeDocument/2006/relationships/hyperlink" Target="https://espanol.epa.gov/cai/limpieza-posterior-una-inundacion-para-proteger-la-calidad-del-aire-de-los-interiores" TargetMode="External"/><Relationship Id="rId5" Type="http://schemas.openxmlformats.org/officeDocument/2006/relationships/hyperlink" Target="https://espanol.epa.gov/cai/limpieza-del-moho-en-su-casa" TargetMode="External"/><Relationship Id="rId4" Type="http://schemas.openxmlformats.org/officeDocument/2006/relationships/hyperlink" Target="https://www.cdc.gov/mold/default.htm"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051" y="958196"/>
            <a:ext cx="9554318" cy="1071155"/>
          </a:xfrm>
        </p:spPr>
        <p:txBody>
          <a:bodyPr>
            <a:normAutofit/>
          </a:bodyPr>
          <a:lstStyle/>
          <a:p>
            <a:r>
              <a:rPr lang="en-US" dirty="0"/>
              <a:t>Mold Safety and Cleanup</a:t>
            </a:r>
          </a:p>
        </p:txBody>
      </p:sp>
      <p:sp>
        <p:nvSpPr>
          <p:cNvPr id="4" name="Rectangle 3"/>
          <p:cNvSpPr/>
          <p:nvPr/>
        </p:nvSpPr>
        <p:spPr>
          <a:xfrm>
            <a:off x="357051" y="5902123"/>
            <a:ext cx="6252755" cy="646331"/>
          </a:xfrm>
          <a:prstGeom prst="rect">
            <a:avLst/>
          </a:prstGeom>
        </p:spPr>
        <p:txBody>
          <a:bodyPr wrap="square">
            <a:spAutoFit/>
          </a:bodyPr>
          <a:lstStyle/>
          <a:p>
            <a:r>
              <a:rPr lang="en-US" dirty="0">
                <a:solidFill>
                  <a:srgbClr val="000000"/>
                </a:solidFill>
                <a:latin typeface="Arial" panose="020B0604020202020204" pitchFamily="34" charset="0"/>
              </a:rPr>
              <a:t>Copyright © 2024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Midwest Consortium for Hazardous Waste Worker Training</a:t>
            </a:r>
            <a:endParaRPr lang="en-US" dirty="0"/>
          </a:p>
        </p:txBody>
      </p:sp>
      <p:pic>
        <p:nvPicPr>
          <p:cNvPr id="3" name="Picture 2" descr="Midwest Consortium for Hazardous Waste Worker Training (mwc.umn.ed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884" y="3770811"/>
            <a:ext cx="3818270" cy="2301335"/>
          </a:xfrm>
          <a:prstGeom prst="rect">
            <a:avLst/>
          </a:prstGeom>
        </p:spPr>
      </p:pic>
    </p:spTree>
    <p:extLst>
      <p:ext uri="{BB962C8B-B14F-4D97-AF65-F5344CB8AC3E}">
        <p14:creationId xmlns:p14="http://schemas.microsoft.com/office/powerpoint/2010/main" val="2009460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mold live?</a:t>
            </a:r>
            <a:br>
              <a:rPr lang="en-US" dirty="0"/>
            </a:br>
            <a:endParaRPr lang="en-US" dirty="0"/>
          </a:p>
        </p:txBody>
      </p:sp>
      <p:sp>
        <p:nvSpPr>
          <p:cNvPr id="3" name="Content Placeholder 2"/>
          <p:cNvSpPr>
            <a:spLocks noGrp="1"/>
          </p:cNvSpPr>
          <p:nvPr>
            <p:ph idx="1"/>
          </p:nvPr>
        </p:nvSpPr>
        <p:spPr/>
        <p:txBody>
          <a:bodyPr>
            <a:normAutofit/>
          </a:bodyPr>
          <a:lstStyle/>
          <a:p>
            <a:r>
              <a:rPr lang="en-US" dirty="0"/>
              <a:t>Any organic material is a food source for mold</a:t>
            </a:r>
          </a:p>
          <a:p>
            <a:r>
              <a:rPr lang="en-US" dirty="0"/>
              <a:t>Mold slowly destroys the surface that it is growing on</a:t>
            </a:r>
          </a:p>
          <a:p>
            <a:r>
              <a:rPr lang="en-US" dirty="0"/>
              <a:t>Mold can grow on wood, insulation, drywall, carpet, wallpaper, and ceiling tiles</a:t>
            </a:r>
          </a:p>
          <a:p>
            <a:r>
              <a:rPr lang="en-US" dirty="0"/>
              <a:t>Mold grows on paper, cardboard, fabric, upholstery, and food</a:t>
            </a:r>
          </a:p>
          <a:p>
            <a:r>
              <a:rPr lang="en-US" dirty="0"/>
              <a:t>It can also grow in paint and dust/dirt (such as in HVAC systems)</a:t>
            </a:r>
          </a:p>
          <a:p>
            <a:r>
              <a:rPr lang="en-US" dirty="0"/>
              <a:t>Buildings are full of organic materials so when a building experiences a moisture problem, mold can grow</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10</a:t>
            </a:fld>
            <a:endParaRPr lang="en-US"/>
          </a:p>
        </p:txBody>
      </p:sp>
    </p:spTree>
    <p:extLst>
      <p:ext uri="{BB962C8B-B14F-4D97-AF65-F5344CB8AC3E}">
        <p14:creationId xmlns:p14="http://schemas.microsoft.com/office/powerpoint/2010/main" val="2583009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16876B-DB0F-4764-842F-729AD3E026B3}"/>
              </a:ext>
            </a:extLst>
          </p:cNvPr>
          <p:cNvSpPr>
            <a:spLocks noGrp="1"/>
          </p:cNvSpPr>
          <p:nvPr>
            <p:ph type="sldNum" sz="quarter" idx="12"/>
          </p:nvPr>
        </p:nvSpPr>
        <p:spPr/>
        <p:txBody>
          <a:bodyPr/>
          <a:lstStyle/>
          <a:p>
            <a:fld id="{B7C1FE08-F865-4139-8443-0EA594E53A2C}" type="slidenum">
              <a:rPr lang="en-US" altLang="en-US"/>
              <a:pPr/>
              <a:t>11</a:t>
            </a:fld>
            <a:endParaRPr lang="en-US" altLang="en-US" dirty="0"/>
          </a:p>
        </p:txBody>
      </p:sp>
      <p:sp>
        <p:nvSpPr>
          <p:cNvPr id="45058" name="Rectangle 2">
            <a:extLst>
              <a:ext uri="{FF2B5EF4-FFF2-40B4-BE49-F238E27FC236}">
                <a16:creationId xmlns:a16="http://schemas.microsoft.com/office/drawing/2014/main" id="{138CCF51-8527-4F53-A8D2-30752A5332C8}"/>
              </a:ext>
            </a:extLst>
          </p:cNvPr>
          <p:cNvSpPr>
            <a:spLocks noGrp="1" noChangeArrowheads="1"/>
          </p:cNvSpPr>
          <p:nvPr>
            <p:ph type="title"/>
          </p:nvPr>
        </p:nvSpPr>
        <p:spPr>
          <a:xfrm>
            <a:off x="838200" y="365125"/>
            <a:ext cx="10515600" cy="653447"/>
          </a:xfrm>
        </p:spPr>
        <p:txBody>
          <a:bodyPr>
            <a:normAutofit fontScale="90000"/>
          </a:bodyPr>
          <a:lstStyle/>
          <a:p>
            <a:r>
              <a:rPr lang="en-US" altLang="en-US" dirty="0"/>
              <a:t>Moldy drywall</a:t>
            </a:r>
            <a:endParaRPr lang="en-US" altLang="en-US" sz="1200" dirty="0"/>
          </a:p>
        </p:txBody>
      </p:sp>
      <p:pic>
        <p:nvPicPr>
          <p:cNvPr id="45061" name="Picture 5" descr="Moldy drywall">
            <a:extLst>
              <a:ext uri="{FF2B5EF4-FFF2-40B4-BE49-F238E27FC236}">
                <a16:creationId xmlns:a16="http://schemas.microsoft.com/office/drawing/2014/main" id="{BDBF8598-F492-49A1-B870-556589E503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4930" y="1124466"/>
            <a:ext cx="8077200" cy="4978400"/>
          </a:xfrm>
        </p:spPr>
      </p:pic>
      <p:sp>
        <p:nvSpPr>
          <p:cNvPr id="2" name="Rectangle 1"/>
          <p:cNvSpPr/>
          <p:nvPr/>
        </p:nvSpPr>
        <p:spPr>
          <a:xfrm>
            <a:off x="657506" y="6308209"/>
            <a:ext cx="10063011" cy="369332"/>
          </a:xfrm>
          <a:prstGeom prst="rect">
            <a:avLst/>
          </a:prstGeom>
        </p:spPr>
        <p:txBody>
          <a:bodyPr wrap="none">
            <a:spAutoFit/>
          </a:bodyPr>
          <a:lstStyle/>
          <a:p>
            <a:r>
              <a:rPr lang="en-US" sz="1800" i="1" dirty="0">
                <a:solidFill>
                  <a:schemeClr val="dk1"/>
                </a:solidFill>
                <a:latin typeface="Calibri"/>
                <a:ea typeface="Calibri"/>
                <a:cs typeface="Calibri"/>
                <a:sym typeface="Calibri"/>
              </a:rPr>
              <a:t>Aspergillus fumigatus</a:t>
            </a:r>
            <a:r>
              <a:rPr lang="en-US" sz="1800" dirty="0">
                <a:solidFill>
                  <a:schemeClr val="dk1"/>
                </a:solidFill>
                <a:latin typeface="Calibri"/>
                <a:ea typeface="Calibri"/>
                <a:cs typeface="Calibri"/>
                <a:sym typeface="Calibri"/>
              </a:rPr>
              <a:t> growth on the back of sheetrock; Photo - </a:t>
            </a:r>
            <a:r>
              <a:rPr lang="en-US" dirty="0"/>
              <a:t>Andy </a:t>
            </a:r>
            <a:r>
              <a:rPr lang="en-US" dirty="0" err="1"/>
              <a:t>Streifel</a:t>
            </a:r>
            <a:r>
              <a:rPr lang="en-US" dirty="0"/>
              <a:t>, University of Minnesota </a:t>
            </a:r>
          </a:p>
        </p:txBody>
      </p:sp>
    </p:spTree>
    <p:extLst>
      <p:ext uri="{BB962C8B-B14F-4D97-AF65-F5344CB8AC3E}">
        <p14:creationId xmlns:p14="http://schemas.microsoft.com/office/powerpoint/2010/main" val="2009032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68" name="Google Shape;268;p13" descr="Mold growth on pipes"/>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4810211" y="799306"/>
            <a:ext cx="6327738" cy="4702905"/>
          </a:xfrm>
          <a:prstGeom prst="rect">
            <a:avLst/>
          </a:prstGeom>
          <a:noFill/>
          <a:ln>
            <a:noFill/>
          </a:ln>
        </p:spPr>
      </p:pic>
      <p:sp>
        <p:nvSpPr>
          <p:cNvPr id="269" name="Google Shape;269;p13"/>
          <p:cNvSpPr txBox="1"/>
          <p:nvPr/>
        </p:nvSpPr>
        <p:spPr>
          <a:xfrm>
            <a:off x="4143380" y="5880223"/>
            <a:ext cx="76614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latin typeface="Calibri"/>
                <a:ea typeface="Calibri"/>
                <a:cs typeface="Calibri"/>
                <a:sym typeface="Calibri"/>
              </a:rPr>
              <a:t>Mold growth on cold water pipes insulated with paper covered fiberglass</a:t>
            </a:r>
            <a:endParaRPr dirty="0">
              <a:latin typeface="Calibri"/>
              <a:ea typeface="Calibri"/>
              <a:cs typeface="Calibri"/>
              <a:sym typeface="Calibri"/>
            </a:endParaRPr>
          </a:p>
        </p:txBody>
      </p:sp>
      <p:sp>
        <p:nvSpPr>
          <p:cNvPr id="2" name="Title 1">
            <a:extLst>
              <a:ext uri="{FF2B5EF4-FFF2-40B4-BE49-F238E27FC236}">
                <a16:creationId xmlns:a16="http://schemas.microsoft.com/office/drawing/2014/main" id="{CB801AC7-BE02-147F-8505-AA1A8EB0F742}"/>
              </a:ext>
            </a:extLst>
          </p:cNvPr>
          <p:cNvSpPr>
            <a:spLocks noGrp="1"/>
          </p:cNvSpPr>
          <p:nvPr>
            <p:ph type="title"/>
          </p:nvPr>
        </p:nvSpPr>
        <p:spPr>
          <a:xfrm>
            <a:off x="434350" y="136525"/>
            <a:ext cx="10515600" cy="1325563"/>
          </a:xfrm>
        </p:spPr>
        <p:txBody>
          <a:bodyPr/>
          <a:lstStyle/>
          <a:p>
            <a:r>
              <a:rPr lang="en-US" dirty="0"/>
              <a:t>Moldy pipes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4" descr="Mold growth on the back of chairs in an auditorium"/>
          <p:cNvPicPr preferRelativeResize="0">
            <a:picLocks noGrp="1"/>
          </p:cNvPicPr>
          <p:nvPr>
            <p:ph type="body" idx="1"/>
          </p:nvPr>
        </p:nvPicPr>
        <p:blipFill rotWithShape="1">
          <a:blip r:embed="rId3">
            <a:alphaModFix/>
            <a:extLst>
              <a:ext uri="{28A0092B-C50C-407E-A947-70E740481C1C}">
                <a14:useLocalDpi xmlns:a14="http://schemas.microsoft.com/office/drawing/2010/main" val="0"/>
              </a:ext>
            </a:extLst>
          </a:blip>
          <a:srcRect/>
          <a:stretch/>
        </p:blipFill>
        <p:spPr>
          <a:xfrm>
            <a:off x="5436158" y="525363"/>
            <a:ext cx="5691255" cy="5172052"/>
          </a:xfrm>
          <a:prstGeom prst="rect">
            <a:avLst/>
          </a:prstGeom>
          <a:noFill/>
          <a:ln>
            <a:noFill/>
          </a:ln>
        </p:spPr>
      </p:pic>
      <p:sp>
        <p:nvSpPr>
          <p:cNvPr id="275" name="Google Shape;27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76" name="Google Shape;276;p14"/>
          <p:cNvSpPr txBox="1"/>
          <p:nvPr/>
        </p:nvSpPr>
        <p:spPr>
          <a:xfrm>
            <a:off x="5358000" y="5894650"/>
            <a:ext cx="5995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Mold growth on the back of seats in a humid auditorium </a:t>
            </a:r>
            <a:endParaRPr sz="2200" dirty="0">
              <a:latin typeface="Calibri"/>
              <a:ea typeface="Calibri"/>
              <a:cs typeface="Calibri"/>
              <a:sym typeface="Calibri"/>
            </a:endParaRPr>
          </a:p>
        </p:txBody>
      </p:sp>
      <p:sp>
        <p:nvSpPr>
          <p:cNvPr id="2" name="Title 1">
            <a:extLst>
              <a:ext uri="{FF2B5EF4-FFF2-40B4-BE49-F238E27FC236}">
                <a16:creationId xmlns:a16="http://schemas.microsoft.com/office/drawing/2014/main" id="{E2DB61E1-0BC9-C2F5-C6C8-12714B6A6CDC}"/>
              </a:ext>
            </a:extLst>
          </p:cNvPr>
          <p:cNvSpPr>
            <a:spLocks noGrp="1"/>
          </p:cNvSpPr>
          <p:nvPr>
            <p:ph type="title"/>
          </p:nvPr>
        </p:nvSpPr>
        <p:spPr/>
        <p:txBody>
          <a:bodyPr/>
          <a:lstStyle/>
          <a:p>
            <a:r>
              <a:rPr lang="en-US" dirty="0"/>
              <a:t>Moldy wood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BE5A32-9A98-4513-A413-28ABA786FA0F}" type="slidenum">
              <a:rPr lang="en-US" smtClean="0"/>
              <a:t>14</a:t>
            </a:fld>
            <a:endParaRPr lang="en-US"/>
          </a:p>
        </p:txBody>
      </p:sp>
      <p:pic>
        <p:nvPicPr>
          <p:cNvPr id="5" name="Picture 4" descr="Wood rot caused by mold growth">
            <a:extLst>
              <a:ext uri="{FF2B5EF4-FFF2-40B4-BE49-F238E27FC236}">
                <a16:creationId xmlns:a16="http://schemas.microsoft.com/office/drawing/2014/main" id="{88FF598C-F92F-5F10-7B2E-89F748ECCEF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29629" y="766326"/>
            <a:ext cx="6246321" cy="4684742"/>
          </a:xfrm>
          <a:prstGeom prst="rect">
            <a:avLst/>
          </a:prstGeom>
        </p:spPr>
      </p:pic>
      <p:sp>
        <p:nvSpPr>
          <p:cNvPr id="3" name="Google Shape;382;p27">
            <a:extLst>
              <a:ext uri="{FF2B5EF4-FFF2-40B4-BE49-F238E27FC236}">
                <a16:creationId xmlns:a16="http://schemas.microsoft.com/office/drawing/2014/main" id="{F9670452-FBE9-E482-25CC-59A85F555468}"/>
              </a:ext>
            </a:extLst>
          </p:cNvPr>
          <p:cNvSpPr txBox="1">
            <a:spLocks noGrp="1"/>
          </p:cNvSpPr>
          <p:nvPr>
            <p:ph type="title" idx="4294967295"/>
          </p:nvPr>
        </p:nvSpPr>
        <p:spPr>
          <a:xfrm>
            <a:off x="4648451" y="5672891"/>
            <a:ext cx="6608676"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Calibri"/>
                <a:cs typeface="Calibri"/>
                <a:sym typeface="Calibri"/>
              </a:rPr>
              <a:t>Wood rot caused by a basidiomycete on the wood frame of a house</a:t>
            </a:r>
          </a:p>
        </p:txBody>
      </p:sp>
      <p:sp>
        <p:nvSpPr>
          <p:cNvPr id="2" name="TextBox 1">
            <a:extLst>
              <a:ext uri="{FF2B5EF4-FFF2-40B4-BE49-F238E27FC236}">
                <a16:creationId xmlns:a16="http://schemas.microsoft.com/office/drawing/2014/main" id="{5712BA16-8232-1BC5-520E-E00B327C4C36}"/>
              </a:ext>
            </a:extLst>
          </p:cNvPr>
          <p:cNvSpPr txBox="1"/>
          <p:nvPr/>
        </p:nvSpPr>
        <p:spPr>
          <a:xfrm>
            <a:off x="964641" y="766326"/>
            <a:ext cx="3054699" cy="707886"/>
          </a:xfrm>
          <a:prstGeom prst="rect">
            <a:avLst/>
          </a:prstGeom>
          <a:noFill/>
        </p:spPr>
        <p:txBody>
          <a:bodyPr wrap="square" rtlCol="0">
            <a:spAutoFit/>
          </a:bodyPr>
          <a:lstStyle/>
          <a:p>
            <a:r>
              <a:rPr lang="en-US" sz="4000" dirty="0">
                <a:latin typeface="+mj-lt"/>
              </a:rPr>
              <a:t>Wood rot</a:t>
            </a:r>
          </a:p>
        </p:txBody>
      </p:sp>
    </p:spTree>
    <p:extLst>
      <p:ext uri="{BB962C8B-B14F-4D97-AF65-F5344CB8AC3E}">
        <p14:creationId xmlns:p14="http://schemas.microsoft.com/office/powerpoint/2010/main" val="422257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5" descr="Mold growth on books in a library"/>
          <p:cNvPicPr preferRelativeResize="0">
            <a:picLocks noGrp="1"/>
          </p:cNvPicPr>
          <p:nvPr>
            <p:ph type="body" idx="1"/>
          </p:nvPr>
        </p:nvPicPr>
        <p:blipFill rotWithShape="1">
          <a:blip r:embed="rId3">
            <a:alphaModFix/>
            <a:extLst>
              <a:ext uri="{28A0092B-C50C-407E-A947-70E740481C1C}">
                <a14:useLocalDpi xmlns:a14="http://schemas.microsoft.com/office/drawing/2010/main" val="0"/>
              </a:ext>
            </a:extLst>
          </a:blip>
          <a:srcRect/>
          <a:stretch/>
        </p:blipFill>
        <p:spPr>
          <a:xfrm>
            <a:off x="4452946" y="802568"/>
            <a:ext cx="6814851" cy="4844605"/>
          </a:xfrm>
          <a:prstGeom prst="rect">
            <a:avLst/>
          </a:prstGeom>
          <a:noFill/>
          <a:ln>
            <a:noFill/>
          </a:ln>
        </p:spPr>
      </p:pic>
      <p:sp>
        <p:nvSpPr>
          <p:cNvPr id="282" name="Google Shape;28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83" name="Google Shape;283;p15"/>
          <p:cNvSpPr txBox="1"/>
          <p:nvPr/>
        </p:nvSpPr>
        <p:spPr>
          <a:xfrm>
            <a:off x="4452946" y="5809131"/>
            <a:ext cx="7308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Calibri"/>
                <a:ea typeface="Calibri"/>
                <a:cs typeface="Calibri"/>
                <a:sym typeface="Calibri"/>
              </a:rPr>
              <a:t>Mold growth on books in a library with poor humidity control</a:t>
            </a:r>
            <a:endParaRPr sz="2000" dirty="0">
              <a:latin typeface="Calibri"/>
              <a:ea typeface="Calibri"/>
              <a:cs typeface="Calibri"/>
              <a:sym typeface="Calibri"/>
            </a:endParaRPr>
          </a:p>
        </p:txBody>
      </p:sp>
      <p:sp>
        <p:nvSpPr>
          <p:cNvPr id="2" name="Title 1">
            <a:extLst>
              <a:ext uri="{FF2B5EF4-FFF2-40B4-BE49-F238E27FC236}">
                <a16:creationId xmlns:a16="http://schemas.microsoft.com/office/drawing/2014/main" id="{5E7B786D-1E4A-9C08-04EC-E9BCB4C53222}"/>
              </a:ext>
            </a:extLst>
          </p:cNvPr>
          <p:cNvSpPr>
            <a:spLocks noGrp="1"/>
          </p:cNvSpPr>
          <p:nvPr>
            <p:ph type="title"/>
          </p:nvPr>
        </p:nvSpPr>
        <p:spPr/>
        <p:txBody>
          <a:bodyPr/>
          <a:lstStyle/>
          <a:p>
            <a:r>
              <a:rPr lang="en-US" dirty="0"/>
              <a:t>Moldy books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Molds reproduce through spores</a:t>
            </a:r>
            <a:br>
              <a:rPr lang="en-US" dirty="0"/>
            </a:br>
            <a:endParaRPr lang="en-US" dirty="0"/>
          </a:p>
        </p:txBody>
      </p:sp>
      <p:sp>
        <p:nvSpPr>
          <p:cNvPr id="3" name="Content Placeholder 2"/>
          <p:cNvSpPr>
            <a:spLocks noGrp="1"/>
          </p:cNvSpPr>
          <p:nvPr>
            <p:ph idx="1"/>
          </p:nvPr>
        </p:nvSpPr>
        <p:spPr>
          <a:xfrm>
            <a:off x="838200" y="1270829"/>
            <a:ext cx="5111187" cy="4756992"/>
          </a:xfrm>
        </p:spPr>
        <p:txBody>
          <a:bodyPr>
            <a:normAutofit/>
          </a:bodyPr>
          <a:lstStyle/>
          <a:p>
            <a:r>
              <a:rPr lang="en-US" dirty="0"/>
              <a:t>Spores are released from mold and float through the air until they come to rest on a surface. If the surface is organic and damp, then mold may begin to grow.  </a:t>
            </a:r>
          </a:p>
          <a:p>
            <a:r>
              <a:rPr lang="en-US" dirty="0"/>
              <a:t>Some species of mold start growing immediately while others can take about a week to form a visible colony.</a:t>
            </a:r>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16</a:t>
            </a:fld>
            <a:endParaRPr lang="en-US"/>
          </a:p>
        </p:txBody>
      </p:sp>
      <p:pic>
        <p:nvPicPr>
          <p:cNvPr id="5" name="Picture 4" descr="Epicoccum spp. as seen under a microscope">
            <a:extLst>
              <a:ext uri="{FF2B5EF4-FFF2-40B4-BE49-F238E27FC236}">
                <a16:creationId xmlns:a16="http://schemas.microsoft.com/office/drawing/2014/main" id="{8946E15C-2656-3EAD-3C25-F5684D0E5C1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96006" y="1270829"/>
            <a:ext cx="3587247" cy="4044221"/>
          </a:xfrm>
          <a:prstGeom prst="rect">
            <a:avLst/>
          </a:prstGeom>
        </p:spPr>
      </p:pic>
      <p:sp>
        <p:nvSpPr>
          <p:cNvPr id="6" name="TextBox 5" descr="Epicoccum spp. as seen under a microscope">
            <a:extLst>
              <a:ext uri="{FF2B5EF4-FFF2-40B4-BE49-F238E27FC236}">
                <a16:creationId xmlns:a16="http://schemas.microsoft.com/office/drawing/2014/main" id="{0B33AA64-0B13-CC3B-D8CD-072DB2DB6DCC}"/>
              </a:ext>
            </a:extLst>
          </p:cNvPr>
          <p:cNvSpPr txBox="1"/>
          <p:nvPr/>
        </p:nvSpPr>
        <p:spPr>
          <a:xfrm>
            <a:off x="6632838" y="5651034"/>
            <a:ext cx="4231678" cy="369332"/>
          </a:xfrm>
          <a:prstGeom prst="rect">
            <a:avLst/>
          </a:prstGeom>
          <a:noFill/>
        </p:spPr>
        <p:txBody>
          <a:bodyPr wrap="square" rtlCol="0">
            <a:spAutoFit/>
          </a:bodyPr>
          <a:lstStyle/>
          <a:p>
            <a:r>
              <a:rPr lang="en-US" i="1" dirty="0" err="1"/>
              <a:t>Epicoccum</a:t>
            </a:r>
            <a:r>
              <a:rPr lang="en-US" i="1" dirty="0"/>
              <a:t> spp</a:t>
            </a:r>
            <a:r>
              <a:rPr lang="en-US" dirty="0"/>
              <a:t>. as seen under a microscope</a:t>
            </a:r>
          </a:p>
        </p:txBody>
      </p:sp>
    </p:spTree>
    <p:extLst>
      <p:ext uri="{BB962C8B-B14F-4D97-AF65-F5344CB8AC3E}">
        <p14:creationId xmlns:p14="http://schemas.microsoft.com/office/powerpoint/2010/main" val="3767807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Mold spores</a:t>
            </a:r>
            <a:br>
              <a:rPr lang="en-US" dirty="0"/>
            </a:br>
            <a:endParaRPr lang="en-US" dirty="0"/>
          </a:p>
        </p:txBody>
      </p:sp>
      <p:sp>
        <p:nvSpPr>
          <p:cNvPr id="3" name="Content Placeholder 2"/>
          <p:cNvSpPr>
            <a:spLocks noGrp="1"/>
          </p:cNvSpPr>
          <p:nvPr>
            <p:ph idx="1"/>
          </p:nvPr>
        </p:nvSpPr>
        <p:spPr>
          <a:xfrm>
            <a:off x="838200" y="1578850"/>
            <a:ext cx="10515600" cy="3700299"/>
          </a:xfrm>
        </p:spPr>
        <p:txBody>
          <a:bodyPr>
            <a:normAutofit/>
          </a:bodyPr>
          <a:lstStyle/>
          <a:p>
            <a:r>
              <a:rPr lang="en-US" dirty="0"/>
              <a:t>Mold spores are so small that you generally cannot see them without a microscope. </a:t>
            </a:r>
          </a:p>
          <a:p>
            <a:r>
              <a:rPr lang="en-US" dirty="0"/>
              <a:t>They can enter buildings through open doors, windows, vents, and heating and air conditioning systems. They can also be brought indoors on clothing, shoes, bags, and even pets.</a:t>
            </a:r>
          </a:p>
          <a:p>
            <a:r>
              <a:rPr lang="en-US" dirty="0"/>
              <a:t>There are so many spores in the air that it is virtually impossible to get rid of them all. However, the level of mold spores can be controlled by controlling moisture.</a:t>
            </a:r>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17</a:t>
            </a:fld>
            <a:endParaRPr lang="en-US"/>
          </a:p>
        </p:txBody>
      </p:sp>
    </p:spTree>
    <p:extLst>
      <p:ext uri="{BB962C8B-B14F-4D97-AF65-F5344CB8AC3E}">
        <p14:creationId xmlns:p14="http://schemas.microsoft.com/office/powerpoint/2010/main" val="85859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Mold can cause health problems</a:t>
            </a:r>
            <a:br>
              <a:rPr lang="en-US" dirty="0"/>
            </a:br>
            <a:endParaRPr lang="en-US" dirty="0"/>
          </a:p>
        </p:txBody>
      </p:sp>
      <p:sp>
        <p:nvSpPr>
          <p:cNvPr id="3" name="Content Placeholder 2"/>
          <p:cNvSpPr>
            <a:spLocks noGrp="1"/>
          </p:cNvSpPr>
          <p:nvPr>
            <p:ph idx="1"/>
          </p:nvPr>
        </p:nvSpPr>
        <p:spPr>
          <a:xfrm>
            <a:off x="838200" y="1377333"/>
            <a:ext cx="10515600" cy="4351338"/>
          </a:xfrm>
        </p:spPr>
        <p:txBody>
          <a:bodyPr>
            <a:normAutofit/>
          </a:bodyPr>
          <a:lstStyle/>
          <a:p>
            <a:endParaRPr lang="en-US" dirty="0"/>
          </a:p>
          <a:p>
            <a:r>
              <a:rPr lang="en-US" dirty="0"/>
              <a:t>Potential health effects from mold exposure vary from person to person </a:t>
            </a:r>
          </a:p>
          <a:p>
            <a:r>
              <a:rPr lang="en-US" dirty="0"/>
              <a:t>Most people who do not have mold-related allergies are not affected by typical airborne spores </a:t>
            </a:r>
          </a:p>
          <a:p>
            <a:r>
              <a:rPr lang="en-US" dirty="0"/>
              <a:t>Reactions to mold can be immediate or delayed</a:t>
            </a:r>
          </a:p>
          <a:p>
            <a:r>
              <a:rPr lang="en-US" dirty="0"/>
              <a:t>Dead mold may still cause health effects. It is not enough to simply kill the mold, it must also be removed.</a:t>
            </a:r>
          </a:p>
        </p:txBody>
      </p:sp>
      <p:sp>
        <p:nvSpPr>
          <p:cNvPr id="4" name="Slide Number Placeholder 3"/>
          <p:cNvSpPr>
            <a:spLocks noGrp="1"/>
          </p:cNvSpPr>
          <p:nvPr>
            <p:ph type="sldNum" sz="quarter" idx="12"/>
          </p:nvPr>
        </p:nvSpPr>
        <p:spPr/>
        <p:txBody>
          <a:bodyPr/>
          <a:lstStyle/>
          <a:p>
            <a:fld id="{7EBE5A32-9A98-4513-A413-28ABA786FA0F}" type="slidenum">
              <a:rPr lang="en-US" smtClean="0"/>
              <a:t>18</a:t>
            </a:fld>
            <a:endParaRPr lang="en-US"/>
          </a:p>
        </p:txBody>
      </p:sp>
    </p:spTree>
    <p:extLst>
      <p:ext uri="{BB962C8B-B14F-4D97-AF65-F5344CB8AC3E}">
        <p14:creationId xmlns:p14="http://schemas.microsoft.com/office/powerpoint/2010/main" val="2687308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2432" y="245078"/>
            <a:ext cx="10445932" cy="786537"/>
          </a:xfrm>
        </p:spPr>
        <p:txBody>
          <a:bodyPr>
            <a:normAutofit/>
          </a:bodyPr>
          <a:lstStyle/>
          <a:p>
            <a:r>
              <a:rPr lang="en-US" altLang="en-US" sz="4200" dirty="0"/>
              <a:t>Potential health concerns</a:t>
            </a:r>
            <a:endParaRPr lang="en-US" altLang="en-US" dirty="0"/>
          </a:p>
        </p:txBody>
      </p:sp>
      <p:sp>
        <p:nvSpPr>
          <p:cNvPr id="10243" name="Rectangle 3"/>
          <p:cNvSpPr>
            <a:spLocks noGrp="1" noChangeArrowheads="1"/>
          </p:cNvSpPr>
          <p:nvPr>
            <p:ph type="body" idx="1"/>
          </p:nvPr>
        </p:nvSpPr>
        <p:spPr>
          <a:xfrm>
            <a:off x="487827" y="1200665"/>
            <a:ext cx="11003279" cy="3814762"/>
          </a:xfrm>
        </p:spPr>
        <p:txBody>
          <a:bodyPr/>
          <a:lstStyle/>
          <a:p>
            <a:r>
              <a:rPr lang="en-US" altLang="en-US" dirty="0"/>
              <a:t>Allergic Rhinitis – watery eyes, runny nose, sneezing, skin rash, headache</a:t>
            </a:r>
          </a:p>
          <a:p>
            <a:r>
              <a:rPr lang="en-US" altLang="en-US" dirty="0"/>
              <a:t>Allergic Asthma – shortness of breath, cough, wheezing</a:t>
            </a:r>
          </a:p>
          <a:p>
            <a:r>
              <a:rPr lang="en-US" altLang="en-US" dirty="0"/>
              <a:t>Hypersensitivity Pneumonitis – an allergic reaction affecting lungs</a:t>
            </a:r>
          </a:p>
          <a:p>
            <a:r>
              <a:rPr lang="en-US" altLang="en-US" dirty="0"/>
              <a:t>Diseases such as aspergillosis</a:t>
            </a:r>
          </a:p>
          <a:p>
            <a:r>
              <a:rPr lang="en-US" altLang="en-US" dirty="0"/>
              <a:t>Mycotoxins – poisonous substance produced by some molds</a:t>
            </a:r>
          </a:p>
        </p:txBody>
      </p:sp>
      <p:pic>
        <p:nvPicPr>
          <p:cNvPr id="3" name="Picture 2" descr="Person talking with a health care provided">
            <a:extLst>
              <a:ext uri="{FF2B5EF4-FFF2-40B4-BE49-F238E27FC236}">
                <a16:creationId xmlns:a16="http://schemas.microsoft.com/office/drawing/2014/main" id="{9D208535-C666-D10E-010C-09BE85827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321" y="3738245"/>
            <a:ext cx="3831941" cy="2280005"/>
          </a:xfrm>
          <a:prstGeom prst="rect">
            <a:avLst/>
          </a:prstGeom>
        </p:spPr>
      </p:pic>
      <p:sp>
        <p:nvSpPr>
          <p:cNvPr id="4" name="Slide Number Placeholder 3">
            <a:extLst>
              <a:ext uri="{FF2B5EF4-FFF2-40B4-BE49-F238E27FC236}">
                <a16:creationId xmlns:a16="http://schemas.microsoft.com/office/drawing/2014/main" id="{5141F2BD-472C-07C9-D090-1997EA366435}"/>
              </a:ext>
            </a:extLst>
          </p:cNvPr>
          <p:cNvSpPr>
            <a:spLocks noGrp="1"/>
          </p:cNvSpPr>
          <p:nvPr>
            <p:ph type="sldNum" sz="quarter" idx="12"/>
          </p:nvPr>
        </p:nvSpPr>
        <p:spPr/>
        <p:txBody>
          <a:bodyPr/>
          <a:lstStyle/>
          <a:p>
            <a:fld id="{7EBE5A32-9A98-4513-A413-28ABA786FA0F}" type="slidenum">
              <a:rPr lang="en-US" smtClean="0"/>
              <a:t>19</a:t>
            </a:fld>
            <a:endParaRPr lang="en-US"/>
          </a:p>
        </p:txBody>
      </p:sp>
    </p:spTree>
    <p:extLst>
      <p:ext uri="{BB962C8B-B14F-4D97-AF65-F5344CB8AC3E}">
        <p14:creationId xmlns:p14="http://schemas.microsoft.com/office/powerpoint/2010/main" val="41444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pPr marL="0" indent="0">
              <a:lnSpc>
                <a:spcPct val="100000"/>
              </a:lnSpc>
              <a:buNone/>
            </a:pPr>
            <a:r>
              <a:rPr lang="en-US" dirty="0"/>
              <a:t>This program was developed by the Midwest Consortium for Hazardous Waste Worker Training under cooperative agreement U45 ES06184 from the National Institute of Environmental Health Sciences. Neil Carlson at the University of Minnesota contributed content and images towards this program.</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2</a:t>
            </a:fld>
            <a:endParaRPr lang="en-US"/>
          </a:p>
        </p:txBody>
      </p:sp>
      <p:sp>
        <p:nvSpPr>
          <p:cNvPr id="5" name="Rectangle 4"/>
          <p:cNvSpPr/>
          <p:nvPr/>
        </p:nvSpPr>
        <p:spPr>
          <a:xfrm>
            <a:off x="838200" y="4334580"/>
            <a:ext cx="10515600" cy="1384995"/>
          </a:xfrm>
          <a:prstGeom prst="rect">
            <a:avLst/>
          </a:prstGeom>
        </p:spPr>
        <p:txBody>
          <a:bodyPr wrap="square">
            <a:spAutoFit/>
          </a:bodyPr>
          <a:lstStyle/>
          <a:p>
            <a:r>
              <a:rPr lang="en-US" sz="2800" dirty="0"/>
              <a:t>Content was created April 16, 2024 and all web links are active as of that date; if you find an error, please inform the facilitator so that it can be updated. </a:t>
            </a:r>
          </a:p>
        </p:txBody>
      </p:sp>
    </p:spTree>
    <p:extLst>
      <p:ext uri="{BB962C8B-B14F-4D97-AF65-F5344CB8AC3E}">
        <p14:creationId xmlns:p14="http://schemas.microsoft.com/office/powerpoint/2010/main" val="4066414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641C-1999-460C-B574-3A3F7BD77B8D}"/>
              </a:ext>
            </a:extLst>
          </p:cNvPr>
          <p:cNvSpPr>
            <a:spLocks noGrp="1"/>
          </p:cNvSpPr>
          <p:nvPr>
            <p:ph type="title"/>
          </p:nvPr>
        </p:nvSpPr>
        <p:spPr/>
        <p:txBody>
          <a:bodyPr/>
          <a:lstStyle/>
          <a:p>
            <a:r>
              <a:rPr lang="en-US" dirty="0"/>
              <a:t>People at greatest risk</a:t>
            </a:r>
          </a:p>
        </p:txBody>
      </p:sp>
      <p:sp>
        <p:nvSpPr>
          <p:cNvPr id="4" name="Content Placeholder 3">
            <a:extLst>
              <a:ext uri="{FF2B5EF4-FFF2-40B4-BE49-F238E27FC236}">
                <a16:creationId xmlns:a16="http://schemas.microsoft.com/office/drawing/2014/main" id="{31C6C04B-E6F2-49EE-88AA-077313B8E20D}"/>
              </a:ext>
            </a:extLst>
          </p:cNvPr>
          <p:cNvSpPr>
            <a:spLocks noGrp="1"/>
          </p:cNvSpPr>
          <p:nvPr>
            <p:ph sz="half" idx="2"/>
          </p:nvPr>
        </p:nvSpPr>
        <p:spPr>
          <a:xfrm>
            <a:off x="839788" y="1817098"/>
            <a:ext cx="7050178" cy="2284639"/>
          </a:xfrm>
        </p:spPr>
        <p:txBody>
          <a:bodyPr/>
          <a:lstStyle/>
          <a:p>
            <a:r>
              <a:rPr lang="en-US" dirty="0"/>
              <a:t>People with mold allergies</a:t>
            </a:r>
          </a:p>
          <a:p>
            <a:r>
              <a:rPr lang="en-US" dirty="0"/>
              <a:t>Asthmatics</a:t>
            </a:r>
          </a:p>
          <a:p>
            <a:r>
              <a:rPr lang="en-US" dirty="0"/>
              <a:t>Immunocompromised</a:t>
            </a:r>
          </a:p>
          <a:p>
            <a:r>
              <a:rPr lang="en-US" dirty="0"/>
              <a:t>People taking immunosuppressive drugs</a:t>
            </a:r>
          </a:p>
        </p:txBody>
      </p:sp>
      <p:pic>
        <p:nvPicPr>
          <p:cNvPr id="3" name="Picture 2" descr="Cartoon of a person sneezing with mold in the background">
            <a:extLst>
              <a:ext uri="{FF2B5EF4-FFF2-40B4-BE49-F238E27FC236}">
                <a16:creationId xmlns:a16="http://schemas.microsoft.com/office/drawing/2014/main" id="{DEFE52B9-8E47-1850-865C-F5D53113B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526" y="2509283"/>
            <a:ext cx="4417517" cy="2949649"/>
          </a:xfrm>
          <a:prstGeom prst="rect">
            <a:avLst/>
          </a:prstGeom>
        </p:spPr>
      </p:pic>
      <p:sp>
        <p:nvSpPr>
          <p:cNvPr id="6" name="Slide Number Placeholder 5">
            <a:extLst>
              <a:ext uri="{FF2B5EF4-FFF2-40B4-BE49-F238E27FC236}">
                <a16:creationId xmlns:a16="http://schemas.microsoft.com/office/drawing/2014/main" id="{9EC45679-6F69-F4F1-6708-DDE62868EFA5}"/>
              </a:ext>
            </a:extLst>
          </p:cNvPr>
          <p:cNvSpPr>
            <a:spLocks noGrp="1"/>
          </p:cNvSpPr>
          <p:nvPr>
            <p:ph type="sldNum" sz="quarter" idx="12"/>
          </p:nvPr>
        </p:nvSpPr>
        <p:spPr/>
        <p:txBody>
          <a:bodyPr/>
          <a:lstStyle/>
          <a:p>
            <a:fld id="{7EBE5A32-9A98-4513-A413-28ABA786FA0F}" type="slidenum">
              <a:rPr lang="en-US" smtClean="0"/>
              <a:t>20</a:t>
            </a:fld>
            <a:endParaRPr lang="en-US"/>
          </a:p>
        </p:txBody>
      </p:sp>
    </p:spTree>
    <p:extLst>
      <p:ext uri="{BB962C8B-B14F-4D97-AF65-F5344CB8AC3E}">
        <p14:creationId xmlns:p14="http://schemas.microsoft.com/office/powerpoint/2010/main" val="3898383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56CB-091D-4058-9A9B-9D731889FD3B}"/>
              </a:ext>
            </a:extLst>
          </p:cNvPr>
          <p:cNvSpPr>
            <a:spLocks noGrp="1"/>
          </p:cNvSpPr>
          <p:nvPr>
            <p:ph type="title"/>
          </p:nvPr>
        </p:nvSpPr>
        <p:spPr/>
        <p:txBody>
          <a:bodyPr/>
          <a:lstStyle/>
          <a:p>
            <a:r>
              <a:rPr lang="en-US" dirty="0"/>
              <a:t>What can make the health effect worse?</a:t>
            </a:r>
          </a:p>
        </p:txBody>
      </p:sp>
      <p:sp>
        <p:nvSpPr>
          <p:cNvPr id="4" name="Content Placeholder 3">
            <a:extLst>
              <a:ext uri="{FF2B5EF4-FFF2-40B4-BE49-F238E27FC236}">
                <a16:creationId xmlns:a16="http://schemas.microsoft.com/office/drawing/2014/main" id="{98CD94FB-BF6E-4F48-9D62-DB89786942CB}"/>
              </a:ext>
            </a:extLst>
          </p:cNvPr>
          <p:cNvSpPr>
            <a:spLocks noGrp="1"/>
          </p:cNvSpPr>
          <p:nvPr>
            <p:ph sz="half" idx="2"/>
          </p:nvPr>
        </p:nvSpPr>
        <p:spPr>
          <a:xfrm>
            <a:off x="839788" y="1782263"/>
            <a:ext cx="7189515" cy="3684588"/>
          </a:xfrm>
        </p:spPr>
        <p:txBody>
          <a:bodyPr/>
          <a:lstStyle/>
          <a:p>
            <a:endParaRPr lang="en-US" dirty="0"/>
          </a:p>
          <a:p>
            <a:r>
              <a:rPr lang="en-US" dirty="0"/>
              <a:t>Amount of mold </a:t>
            </a:r>
          </a:p>
          <a:p>
            <a:r>
              <a:rPr lang="en-US" dirty="0"/>
              <a:t>Type of mold</a:t>
            </a:r>
          </a:p>
          <a:p>
            <a:r>
              <a:rPr lang="en-US" dirty="0"/>
              <a:t>Duration of exposure</a:t>
            </a:r>
          </a:p>
          <a:p>
            <a:r>
              <a:rPr lang="en-US" dirty="0"/>
              <a:t>Susceptibility of the person</a:t>
            </a:r>
          </a:p>
        </p:txBody>
      </p:sp>
      <p:pic>
        <p:nvPicPr>
          <p:cNvPr id="5" name="Picture 4" descr="Person blowing their nose">
            <a:extLst>
              <a:ext uri="{FF2B5EF4-FFF2-40B4-BE49-F238E27FC236}">
                <a16:creationId xmlns:a16="http://schemas.microsoft.com/office/drawing/2014/main" id="{59D6E525-291C-6E92-B9B8-96D0CF22DE9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16811" y="1875111"/>
            <a:ext cx="3787577" cy="3780375"/>
          </a:xfrm>
          <a:prstGeom prst="rect">
            <a:avLst/>
          </a:prstGeom>
        </p:spPr>
      </p:pic>
      <p:sp>
        <p:nvSpPr>
          <p:cNvPr id="6" name="Slide Number Placeholder 5">
            <a:extLst>
              <a:ext uri="{FF2B5EF4-FFF2-40B4-BE49-F238E27FC236}">
                <a16:creationId xmlns:a16="http://schemas.microsoft.com/office/drawing/2014/main" id="{0DC74DD4-B069-10D8-E28F-50455B657307}"/>
              </a:ext>
            </a:extLst>
          </p:cNvPr>
          <p:cNvSpPr>
            <a:spLocks noGrp="1"/>
          </p:cNvSpPr>
          <p:nvPr>
            <p:ph type="sldNum" sz="quarter" idx="12"/>
          </p:nvPr>
        </p:nvSpPr>
        <p:spPr/>
        <p:txBody>
          <a:bodyPr/>
          <a:lstStyle/>
          <a:p>
            <a:fld id="{7EBE5A32-9A98-4513-A413-28ABA786FA0F}" type="slidenum">
              <a:rPr lang="en-US" smtClean="0"/>
              <a:t>21</a:t>
            </a:fld>
            <a:endParaRPr lang="en-US"/>
          </a:p>
        </p:txBody>
      </p:sp>
    </p:spTree>
    <p:extLst>
      <p:ext uri="{BB962C8B-B14F-4D97-AF65-F5344CB8AC3E}">
        <p14:creationId xmlns:p14="http://schemas.microsoft.com/office/powerpoint/2010/main" val="2084054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Seasonal allergies vs. Mold</a:t>
            </a:r>
          </a:p>
        </p:txBody>
      </p:sp>
      <p:sp>
        <p:nvSpPr>
          <p:cNvPr id="3" name="Content Placeholder 2"/>
          <p:cNvSpPr>
            <a:spLocks noGrp="1"/>
          </p:cNvSpPr>
          <p:nvPr>
            <p:ph idx="1"/>
          </p:nvPr>
        </p:nvSpPr>
        <p:spPr>
          <a:xfrm>
            <a:off x="468549" y="2428740"/>
            <a:ext cx="11254902" cy="3106298"/>
          </a:xfrm>
        </p:spPr>
        <p:txBody>
          <a:bodyPr>
            <a:normAutofit/>
          </a:bodyPr>
          <a:lstStyle/>
          <a:p>
            <a:pPr marL="0" indent="0">
              <a:buNone/>
            </a:pPr>
            <a:r>
              <a:rPr lang="en-US" u="sng" dirty="0"/>
              <a:t>Seasonal Allergies</a:t>
            </a:r>
            <a:r>
              <a:rPr lang="en-US" dirty="0"/>
              <a:t>					</a:t>
            </a:r>
            <a:r>
              <a:rPr lang="en-US" u="sng" dirty="0"/>
              <a:t>Mold</a:t>
            </a:r>
          </a:p>
          <a:p>
            <a:pPr marL="0" indent="0">
              <a:buNone/>
            </a:pPr>
            <a:r>
              <a:rPr lang="en-US" dirty="0"/>
              <a:t>Sneezing, runny nose, itchy eyes		Sneezing, runny nose, itchy eyes</a:t>
            </a:r>
          </a:p>
          <a:p>
            <a:pPr marL="0" indent="0">
              <a:buNone/>
            </a:pPr>
            <a:r>
              <a:rPr lang="en-US" dirty="0"/>
              <a:t>During pollen season				After pollen season</a:t>
            </a:r>
          </a:p>
          <a:p>
            <a:pPr marL="0" indent="0">
              <a:buNone/>
            </a:pPr>
            <a:r>
              <a:rPr lang="en-US" dirty="0"/>
              <a:t>Late-February to early Fall			Year-round</a:t>
            </a:r>
          </a:p>
          <a:p>
            <a:pPr marL="0" indent="0">
              <a:buNone/>
            </a:pPr>
            <a:r>
              <a:rPr lang="en-US" dirty="0"/>
              <a:t>Symptoms when outdoors			Symptoms when indoors</a:t>
            </a:r>
          </a:p>
        </p:txBody>
      </p:sp>
      <p:sp>
        <p:nvSpPr>
          <p:cNvPr id="4" name="Slide Number Placeholder 3"/>
          <p:cNvSpPr>
            <a:spLocks noGrp="1"/>
          </p:cNvSpPr>
          <p:nvPr>
            <p:ph type="sldNum" sz="quarter" idx="12"/>
          </p:nvPr>
        </p:nvSpPr>
        <p:spPr/>
        <p:txBody>
          <a:bodyPr/>
          <a:lstStyle/>
          <a:p>
            <a:fld id="{7EBE5A32-9A98-4513-A413-28ABA786FA0F}" type="slidenum">
              <a:rPr lang="en-US" smtClean="0"/>
              <a:t>22</a:t>
            </a:fld>
            <a:endParaRPr lang="en-US"/>
          </a:p>
        </p:txBody>
      </p:sp>
    </p:spTree>
    <p:extLst>
      <p:ext uri="{BB962C8B-B14F-4D97-AF65-F5344CB8AC3E}">
        <p14:creationId xmlns:p14="http://schemas.microsoft.com/office/powerpoint/2010/main" val="204871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Mold and Health Effects - Summary</a:t>
            </a:r>
            <a:br>
              <a:rPr lang="en-US" dirty="0"/>
            </a:br>
            <a:endParaRPr lang="en-US" dirty="0"/>
          </a:p>
        </p:txBody>
      </p:sp>
      <p:sp>
        <p:nvSpPr>
          <p:cNvPr id="3" name="Content Placeholder 2"/>
          <p:cNvSpPr>
            <a:spLocks noGrp="1"/>
          </p:cNvSpPr>
          <p:nvPr>
            <p:ph idx="1"/>
          </p:nvPr>
        </p:nvSpPr>
        <p:spPr>
          <a:xfrm>
            <a:off x="838200" y="3429000"/>
            <a:ext cx="10515600" cy="2868295"/>
          </a:xfrm>
        </p:spPr>
        <p:txBody>
          <a:bodyPr>
            <a:normAutofit/>
          </a:bodyPr>
          <a:lstStyle/>
          <a:p>
            <a:pPr marL="0" indent="0">
              <a:buNone/>
            </a:pPr>
            <a:r>
              <a:rPr lang="en-US" dirty="0"/>
              <a:t>Mold…</a:t>
            </a:r>
          </a:p>
          <a:p>
            <a:r>
              <a:rPr lang="en-US" dirty="0"/>
              <a:t>requires moisture to grow</a:t>
            </a:r>
          </a:p>
          <a:p>
            <a:r>
              <a:rPr lang="en-US" dirty="0"/>
              <a:t>can be found anywhere</a:t>
            </a:r>
          </a:p>
          <a:p>
            <a:r>
              <a:rPr lang="en-US" dirty="0"/>
              <a:t>reproduces through spores</a:t>
            </a:r>
          </a:p>
          <a:p>
            <a:r>
              <a:rPr lang="en-US" dirty="0"/>
              <a:t>can cause health problems and property damage</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23</a:t>
            </a:fld>
            <a:endParaRPr lang="en-US"/>
          </a:p>
        </p:txBody>
      </p:sp>
      <p:pic>
        <p:nvPicPr>
          <p:cNvPr id="5" name="Picture 4" descr="Person blowing their nose">
            <a:extLst>
              <a:ext uri="{FF2B5EF4-FFF2-40B4-BE49-F238E27FC236}">
                <a16:creationId xmlns:a16="http://schemas.microsoft.com/office/drawing/2014/main" id="{B7A0646F-B3C6-9677-9E85-C86A8A124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765" y="1446690"/>
            <a:ext cx="4813602" cy="3211635"/>
          </a:xfrm>
          <a:prstGeom prst="rect">
            <a:avLst/>
          </a:prstGeom>
        </p:spPr>
      </p:pic>
    </p:spTree>
    <p:extLst>
      <p:ext uri="{BB962C8B-B14F-4D97-AF65-F5344CB8AC3E}">
        <p14:creationId xmlns:p14="http://schemas.microsoft.com/office/powerpoint/2010/main" val="301258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2 - Inspection </a:t>
            </a:r>
          </a:p>
        </p:txBody>
      </p:sp>
      <p:sp>
        <p:nvSpPr>
          <p:cNvPr id="3" name="Content Placeholder 2"/>
          <p:cNvSpPr>
            <a:spLocks noGrp="1"/>
          </p:cNvSpPr>
          <p:nvPr>
            <p:ph idx="1"/>
          </p:nvPr>
        </p:nvSpPr>
        <p:spPr>
          <a:xfrm>
            <a:off x="838200" y="3051829"/>
            <a:ext cx="10515600" cy="2249989"/>
          </a:xfrm>
        </p:spPr>
        <p:txBody>
          <a:bodyPr/>
          <a:lstStyle/>
          <a:p>
            <a:pPr marL="0" indent="0">
              <a:buNone/>
            </a:pPr>
            <a:r>
              <a:rPr lang="en-US" dirty="0"/>
              <a:t>Objective:</a:t>
            </a:r>
          </a:p>
          <a:p>
            <a:endParaRPr lang="en-US" dirty="0"/>
          </a:p>
          <a:p>
            <a:r>
              <a:rPr lang="en-US" dirty="0"/>
              <a:t>Describe the investigation of mold and moisture problems </a:t>
            </a:r>
          </a:p>
        </p:txBody>
      </p:sp>
      <p:sp>
        <p:nvSpPr>
          <p:cNvPr id="4" name="Slide Number Placeholder 3"/>
          <p:cNvSpPr>
            <a:spLocks noGrp="1"/>
          </p:cNvSpPr>
          <p:nvPr>
            <p:ph type="sldNum" sz="quarter" idx="12"/>
          </p:nvPr>
        </p:nvSpPr>
        <p:spPr/>
        <p:txBody>
          <a:bodyPr/>
          <a:lstStyle/>
          <a:p>
            <a:fld id="{7EBE5A32-9A98-4513-A413-28ABA786FA0F}" type="slidenum">
              <a:rPr lang="en-US" smtClean="0"/>
              <a:t>24</a:t>
            </a:fld>
            <a:endParaRPr lang="en-US"/>
          </a:p>
        </p:txBody>
      </p:sp>
      <p:pic>
        <p:nvPicPr>
          <p:cNvPr id="5" name="Picture 4">
            <a:extLst>
              <a:ext uri="{FF2B5EF4-FFF2-40B4-BE49-F238E27FC236}">
                <a16:creationId xmlns:a16="http://schemas.microsoft.com/office/drawing/2014/main" id="{EAB23F95-88F8-1BF5-8B82-F0B263F0E67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662" y="823966"/>
            <a:ext cx="2424365" cy="2346661"/>
          </a:xfrm>
          <a:prstGeom prst="rect">
            <a:avLst/>
          </a:prstGeom>
        </p:spPr>
      </p:pic>
    </p:spTree>
    <p:extLst>
      <p:ext uri="{BB962C8B-B14F-4D97-AF65-F5344CB8AC3E}">
        <p14:creationId xmlns:p14="http://schemas.microsoft.com/office/powerpoint/2010/main" val="2512126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a mold problem detected?</a:t>
            </a:r>
            <a:br>
              <a:rPr lang="en-US" dirty="0"/>
            </a:br>
            <a:endParaRPr lang="en-US" dirty="0"/>
          </a:p>
        </p:txBody>
      </p:sp>
      <p:sp>
        <p:nvSpPr>
          <p:cNvPr id="3" name="Content Placeholder 2"/>
          <p:cNvSpPr>
            <a:spLocks noGrp="1"/>
          </p:cNvSpPr>
          <p:nvPr>
            <p:ph idx="1"/>
          </p:nvPr>
        </p:nvSpPr>
        <p:spPr>
          <a:xfrm>
            <a:off x="753292" y="1218202"/>
            <a:ext cx="10515600" cy="5138148"/>
          </a:xfrm>
        </p:spPr>
        <p:txBody>
          <a:bodyPr>
            <a:normAutofit fontScale="40000" lnSpcReduction="20000"/>
          </a:bodyPr>
          <a:lstStyle/>
          <a:p>
            <a:pPr marL="0" indent="0">
              <a:buNone/>
            </a:pPr>
            <a:r>
              <a:rPr lang="en-US" sz="5600" dirty="0"/>
              <a:t>Mold is suspected if…  visible, there is water damage, or there is an unusual odor</a:t>
            </a:r>
          </a:p>
          <a:p>
            <a:endParaRPr lang="en-US" sz="5600" dirty="0"/>
          </a:p>
          <a:p>
            <a:pPr marL="0" indent="0">
              <a:buNone/>
            </a:pPr>
            <a:r>
              <a:rPr lang="en-US" sz="5600" dirty="0"/>
              <a:t>Visible signs of mold include:</a:t>
            </a:r>
          </a:p>
          <a:p>
            <a:pPr lvl="1"/>
            <a:r>
              <a:rPr lang="en-US" sz="5200" dirty="0"/>
              <a:t>Growth on surfaces</a:t>
            </a:r>
          </a:p>
          <a:p>
            <a:endParaRPr lang="en-US" sz="5600" dirty="0"/>
          </a:p>
          <a:p>
            <a:pPr marL="0" indent="0">
              <a:buNone/>
            </a:pPr>
            <a:r>
              <a:rPr lang="en-US" sz="5600" dirty="0"/>
              <a:t>Signs of water and potential damage include:</a:t>
            </a:r>
          </a:p>
          <a:p>
            <a:pPr lvl="1"/>
            <a:r>
              <a:rPr lang="en-US" sz="5200" dirty="0"/>
              <a:t>Discoloration on walls, floors, or ceilings</a:t>
            </a:r>
          </a:p>
          <a:p>
            <a:pPr lvl="1"/>
            <a:r>
              <a:rPr lang="en-US" sz="5200" dirty="0"/>
              <a:t>Standing water</a:t>
            </a:r>
          </a:p>
          <a:p>
            <a:pPr lvl="1"/>
            <a:r>
              <a:rPr lang="en-US" sz="5200" dirty="0"/>
              <a:t>Condensation on pipes or windows</a:t>
            </a:r>
          </a:p>
          <a:p>
            <a:pPr lvl="1"/>
            <a:r>
              <a:rPr lang="en-US" sz="5200" dirty="0"/>
              <a:t>Rotten wood</a:t>
            </a:r>
          </a:p>
          <a:p>
            <a:pPr marL="0" indent="0">
              <a:buNone/>
            </a:pPr>
            <a:endParaRPr lang="en-US" sz="5600" dirty="0"/>
          </a:p>
          <a:p>
            <a:pPr marL="0" indent="0">
              <a:buNone/>
            </a:pPr>
            <a:r>
              <a:rPr lang="en-US" sz="5600" dirty="0"/>
              <a:t>Mold often smells like:</a:t>
            </a:r>
          </a:p>
          <a:p>
            <a:pPr lvl="1"/>
            <a:r>
              <a:rPr lang="en-US" sz="5200" dirty="0"/>
              <a:t>Dirty socks</a:t>
            </a:r>
          </a:p>
          <a:p>
            <a:pPr lvl="1"/>
            <a:r>
              <a:rPr lang="en-US" sz="5200" dirty="0"/>
              <a:t>Stale, damp spaces</a:t>
            </a:r>
          </a:p>
          <a:p>
            <a:pPr marL="0" indent="0">
              <a:buNone/>
            </a:pPr>
            <a:endParaRPr lang="en-US" sz="5600" dirty="0"/>
          </a:p>
          <a:p>
            <a:pPr marL="0" indent="0">
              <a:buNone/>
            </a:pPr>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25</a:t>
            </a:fld>
            <a:endParaRPr lang="en-US"/>
          </a:p>
        </p:txBody>
      </p:sp>
      <p:pic>
        <p:nvPicPr>
          <p:cNvPr id="5" name="Picture 4" descr="Window with condensation on inside">
            <a:extLst>
              <a:ext uri="{FF2B5EF4-FFF2-40B4-BE49-F238E27FC236}">
                <a16:creationId xmlns:a16="http://schemas.microsoft.com/office/drawing/2014/main" id="{37579D57-7CE4-7E69-4121-BDBA3FC8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713" y="1852801"/>
            <a:ext cx="4823773" cy="3617830"/>
          </a:xfrm>
          <a:prstGeom prst="rect">
            <a:avLst/>
          </a:prstGeom>
        </p:spPr>
      </p:pic>
      <p:sp>
        <p:nvSpPr>
          <p:cNvPr id="7" name="TextBox 6">
            <a:extLst>
              <a:ext uri="{FF2B5EF4-FFF2-40B4-BE49-F238E27FC236}">
                <a16:creationId xmlns:a16="http://schemas.microsoft.com/office/drawing/2014/main" id="{D033A1BC-C2DF-74FD-3EBB-0D4F1A668381}"/>
              </a:ext>
            </a:extLst>
          </p:cNvPr>
          <p:cNvSpPr txBox="1"/>
          <p:nvPr/>
        </p:nvSpPr>
        <p:spPr>
          <a:xfrm>
            <a:off x="6830719" y="5897169"/>
            <a:ext cx="3910635" cy="369332"/>
          </a:xfrm>
          <a:prstGeom prst="rect">
            <a:avLst/>
          </a:prstGeom>
          <a:noFill/>
        </p:spPr>
        <p:txBody>
          <a:bodyPr wrap="square">
            <a:spAutoFit/>
          </a:bodyPr>
          <a:lstStyle/>
          <a:p>
            <a:pPr marL="0" lvl="0" indent="0" algn="l" rtl="0">
              <a:spcBef>
                <a:spcPts val="0"/>
              </a:spcBef>
              <a:spcAft>
                <a:spcPts val="0"/>
              </a:spcAft>
              <a:buNone/>
            </a:pPr>
            <a:r>
              <a:rPr lang="en-US" dirty="0">
                <a:latin typeface="Calibri"/>
                <a:ea typeface="Calibri"/>
                <a:cs typeface="Calibri"/>
                <a:sym typeface="Calibri"/>
              </a:rPr>
              <a:t>Window with condensation on inside</a:t>
            </a:r>
          </a:p>
        </p:txBody>
      </p:sp>
    </p:spTree>
    <p:extLst>
      <p:ext uri="{BB962C8B-B14F-4D97-AF65-F5344CB8AC3E}">
        <p14:creationId xmlns:p14="http://schemas.microsoft.com/office/powerpoint/2010/main" val="3642084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inspect</a:t>
            </a:r>
          </a:p>
        </p:txBody>
      </p:sp>
      <p:sp>
        <p:nvSpPr>
          <p:cNvPr id="3" name="Content Placeholder 2"/>
          <p:cNvSpPr>
            <a:spLocks noGrp="1"/>
          </p:cNvSpPr>
          <p:nvPr>
            <p:ph idx="1"/>
          </p:nvPr>
        </p:nvSpPr>
        <p:spPr>
          <a:xfrm>
            <a:off x="375212" y="4403648"/>
            <a:ext cx="10515600" cy="2089227"/>
          </a:xfrm>
        </p:spPr>
        <p:txBody>
          <a:bodyPr/>
          <a:lstStyle/>
          <a:p>
            <a:r>
              <a:rPr lang="en-US" dirty="0"/>
              <a:t>Visually inspect exterior and interior</a:t>
            </a:r>
          </a:p>
          <a:p>
            <a:r>
              <a:rPr lang="en-US" dirty="0"/>
              <a:t>Use camera to record inspection</a:t>
            </a:r>
          </a:p>
          <a:p>
            <a:r>
              <a:rPr lang="en-US" dirty="0"/>
              <a:t>Be sure to check hidden areas such as under carpet, behind drywall/wallpaper/baseboards, and crawl spaces</a:t>
            </a:r>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26</a:t>
            </a:fld>
            <a:endParaRPr lang="en-US"/>
          </a:p>
        </p:txBody>
      </p:sp>
      <p:pic>
        <p:nvPicPr>
          <p:cNvPr id="6" name="Picture 5" descr="A person taking a picture with a smart phone&#10;&#10;">
            <a:extLst>
              <a:ext uri="{FF2B5EF4-FFF2-40B4-BE49-F238E27FC236}">
                <a16:creationId xmlns:a16="http://schemas.microsoft.com/office/drawing/2014/main" id="{8AAA5B90-1986-7701-9025-12C0137DB2E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24239" y="863098"/>
            <a:ext cx="4972249" cy="3311950"/>
          </a:xfrm>
          <a:prstGeom prst="rect">
            <a:avLst/>
          </a:prstGeom>
        </p:spPr>
      </p:pic>
    </p:spTree>
    <p:extLst>
      <p:ext uri="{BB962C8B-B14F-4D97-AF65-F5344CB8AC3E}">
        <p14:creationId xmlns:p14="http://schemas.microsoft.com/office/powerpoint/2010/main" val="400866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safety</a:t>
            </a:r>
            <a:br>
              <a:rPr lang="en-US" dirty="0"/>
            </a:br>
            <a:endParaRPr lang="en-US" dirty="0"/>
          </a:p>
        </p:txBody>
      </p:sp>
      <p:sp>
        <p:nvSpPr>
          <p:cNvPr id="3" name="Content Placeholder 2"/>
          <p:cNvSpPr>
            <a:spLocks noGrp="1"/>
          </p:cNvSpPr>
          <p:nvPr>
            <p:ph idx="1"/>
          </p:nvPr>
        </p:nvSpPr>
        <p:spPr>
          <a:xfrm>
            <a:off x="900344" y="1562470"/>
            <a:ext cx="10515600" cy="5085010"/>
          </a:xfrm>
        </p:spPr>
        <p:txBody>
          <a:bodyPr>
            <a:normAutofit/>
          </a:bodyPr>
          <a:lstStyle/>
          <a:p>
            <a:pPr marL="285750" indent="-285750"/>
            <a:r>
              <a:rPr lang="en-US" dirty="0"/>
              <a:t>Wear an N-95 mask and gloves</a:t>
            </a:r>
          </a:p>
          <a:p>
            <a:pPr marL="285750" indent="-285750"/>
            <a:r>
              <a:rPr lang="en-US" dirty="0"/>
              <a:t>Do not touch mold or moldy surfaces with your bare hands</a:t>
            </a:r>
          </a:p>
          <a:p>
            <a:pPr marL="285750" indent="-285750"/>
            <a:r>
              <a:rPr lang="en-US" dirty="0"/>
              <a:t>Do not get mold, spores, or fragments in your eyes</a:t>
            </a:r>
          </a:p>
          <a:p>
            <a:pPr marL="285750" indent="-285750"/>
            <a:r>
              <a:rPr lang="en-US" dirty="0"/>
              <a:t>Do not breathe in mold, spores, or fragments</a:t>
            </a:r>
          </a:p>
          <a:p>
            <a:pPr marL="285750" indent="-285750"/>
            <a:r>
              <a:rPr lang="en-US" dirty="0"/>
              <a:t>Do not eat or drink in areas where you suspect mold is present</a:t>
            </a:r>
          </a:p>
          <a:p>
            <a:pPr marL="285750" indent="-285750">
              <a:buFont typeface="Arial" panose="020B0604020202020204" pitchFamily="34" charset="0"/>
              <a:buChar char="•"/>
            </a:pPr>
            <a:r>
              <a:rPr lang="en-US" dirty="0"/>
              <a:t>Do not carry makeup, chewing gum, cigarettes, etc. into contaminated areas</a:t>
            </a:r>
          </a:p>
          <a:p>
            <a:pPr marL="285750" indent="-285750">
              <a:buFont typeface="Arial" panose="020B0604020202020204" pitchFamily="34" charset="0"/>
              <a:buChar char="•"/>
            </a:pPr>
            <a:r>
              <a:rPr lang="en-US" sz="2800" dirty="0"/>
              <a:t>Wash hands after inspection</a:t>
            </a:r>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27</a:t>
            </a:fld>
            <a:endParaRPr lang="en-US"/>
          </a:p>
        </p:txBody>
      </p:sp>
    </p:spTree>
    <p:extLst>
      <p:ext uri="{BB962C8B-B14F-4D97-AF65-F5344CB8AC3E}">
        <p14:creationId xmlns:p14="http://schemas.microsoft.com/office/powerpoint/2010/main" val="293002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9788" y="365125"/>
            <a:ext cx="10515600" cy="701675"/>
          </a:xfrm>
        </p:spPr>
        <p:txBody>
          <a:bodyPr/>
          <a:lstStyle/>
          <a:p>
            <a:pPr eaLnBrk="1" hangingPunct="1"/>
            <a:r>
              <a:rPr lang="en-US" dirty="0"/>
              <a:t>Exterior issues</a:t>
            </a:r>
          </a:p>
        </p:txBody>
      </p:sp>
      <p:sp>
        <p:nvSpPr>
          <p:cNvPr id="9219" name="Text Placeholder 5"/>
          <p:cNvSpPr>
            <a:spLocks noGrp="1"/>
          </p:cNvSpPr>
          <p:nvPr>
            <p:ph type="body" idx="1"/>
          </p:nvPr>
        </p:nvSpPr>
        <p:spPr>
          <a:xfrm>
            <a:off x="1136800" y="1607344"/>
            <a:ext cx="4266501" cy="411956"/>
          </a:xfrm>
        </p:spPr>
        <p:txBody>
          <a:bodyPr>
            <a:normAutofit lnSpcReduction="10000"/>
          </a:bodyPr>
          <a:lstStyle/>
          <a:p>
            <a:r>
              <a:rPr lang="en-US" dirty="0"/>
              <a:t>Downspout close to foundation</a:t>
            </a:r>
          </a:p>
        </p:txBody>
      </p:sp>
      <p:pic>
        <p:nvPicPr>
          <p:cNvPr id="9220" name="Content Placeholder 9" descr="Downspout discharging water close to house foundation"/>
          <p:cNvPicPr>
            <a:picLocks noGrp="1" noChangeAspect="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520302" y="2124868"/>
            <a:ext cx="5499498" cy="3666332"/>
          </a:xfrm>
        </p:spPr>
      </p:pic>
      <p:sp>
        <p:nvSpPr>
          <p:cNvPr id="9221" name="Text Placeholder 7"/>
          <p:cNvSpPr>
            <a:spLocks noGrp="1"/>
          </p:cNvSpPr>
          <p:nvPr>
            <p:ph type="body" sz="quarter" idx="3"/>
          </p:nvPr>
        </p:nvSpPr>
        <p:spPr>
          <a:xfrm>
            <a:off x="6835250" y="1195388"/>
            <a:ext cx="3930514" cy="823912"/>
          </a:xfrm>
        </p:spPr>
        <p:txBody>
          <a:bodyPr>
            <a:normAutofit lnSpcReduction="10000"/>
          </a:bodyPr>
          <a:lstStyle/>
          <a:p>
            <a:r>
              <a:rPr lang="en-US" dirty="0"/>
              <a:t>Gutter missing downspout</a:t>
            </a:r>
          </a:p>
        </p:txBody>
      </p:sp>
      <p:pic>
        <p:nvPicPr>
          <p:cNvPr id="9222" name="Content Placeholder 10" descr="Gutter missing downspout"/>
          <p:cNvPicPr>
            <a:picLocks noGrp="1" noChangeAspect="1"/>
          </p:cNvPicPr>
          <p:nvPr>
            <p:ph sz="quarter" idx="4"/>
          </p:nvPr>
        </p:nvPicPr>
        <p:blipFill>
          <a:blip r:embed="rId4" cstate="screen">
            <a:extLst>
              <a:ext uri="{28A0092B-C50C-407E-A947-70E740481C1C}">
                <a14:useLocalDpi xmlns:a14="http://schemas.microsoft.com/office/drawing/2010/main" val="0"/>
              </a:ext>
            </a:extLst>
          </a:blip>
          <a:srcRect/>
          <a:stretch>
            <a:fillRect/>
          </a:stretch>
        </p:blipFill>
        <p:spPr>
          <a:xfrm>
            <a:off x="6096001" y="2124869"/>
            <a:ext cx="5409013" cy="3606008"/>
          </a:xfrm>
        </p:spPr>
      </p:pic>
      <p:sp>
        <p:nvSpPr>
          <p:cNvPr id="9223" name="Slide Number Placeholder 3"/>
          <p:cNvSpPr txBox="1">
            <a:spLocks noGrp="1"/>
          </p:cNvSpPr>
          <p:nvPr/>
        </p:nvSpPr>
        <p:spPr bwMode="auto">
          <a:xfrm>
            <a:off x="5791200" y="6248400"/>
            <a:ext cx="609600" cy="457200"/>
          </a:xfrm>
          <a:prstGeom prst="rect">
            <a:avLst/>
          </a:prstGeom>
          <a:noFill/>
          <a:ln w="9525">
            <a:noFill/>
            <a:miter lim="800000"/>
            <a:headEnd/>
            <a:tailEnd/>
          </a:ln>
        </p:spPr>
        <p:txBody>
          <a:bodyPr anchor="b"/>
          <a:lstStyle/>
          <a:p>
            <a:pPr algn="r"/>
            <a:fld id="{5D969BEC-B00E-47F2-A1C4-C035FFAFEE28}" type="slidenum">
              <a:rPr lang="en-US" sz="1000">
                <a:ea typeface="ＭＳ Ｐゴシック" pitchFamily="34" charset="-128"/>
              </a:rPr>
              <a:pPr algn="r"/>
              <a:t>28</a:t>
            </a:fld>
            <a:endParaRPr lang="en-US" sz="1000">
              <a:ea typeface="ＭＳ Ｐゴシック" pitchFamily="34" charset="-128"/>
            </a:endParaRPr>
          </a:p>
        </p:txBody>
      </p:sp>
      <p:sp>
        <p:nvSpPr>
          <p:cNvPr id="2" name="Slide Number Placeholder 1">
            <a:extLst>
              <a:ext uri="{FF2B5EF4-FFF2-40B4-BE49-F238E27FC236}">
                <a16:creationId xmlns:a16="http://schemas.microsoft.com/office/drawing/2014/main" id="{3C28DFF0-21D7-D85E-BBAE-9FFA3EE97DEF}"/>
              </a:ext>
            </a:extLst>
          </p:cNvPr>
          <p:cNvSpPr>
            <a:spLocks noGrp="1"/>
          </p:cNvSpPr>
          <p:nvPr>
            <p:ph type="sldNum" sz="quarter" idx="12"/>
          </p:nvPr>
        </p:nvSpPr>
        <p:spPr/>
        <p:txBody>
          <a:bodyPr/>
          <a:lstStyle/>
          <a:p>
            <a:fld id="{7EBE5A32-9A98-4513-A413-28ABA786FA0F}" type="slidenum">
              <a:rPr lang="en-US" smtClean="0"/>
              <a:t>28</a:t>
            </a:fld>
            <a:endParaRPr lang="en-US"/>
          </a:p>
        </p:txBody>
      </p:sp>
    </p:spTree>
    <p:extLst>
      <p:ext uri="{BB962C8B-B14F-4D97-AF65-F5344CB8AC3E}">
        <p14:creationId xmlns:p14="http://schemas.microsoft.com/office/powerpoint/2010/main" val="736965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awn sprinklers spraying build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8713" y="1388125"/>
            <a:ext cx="8212901" cy="4628071"/>
          </a:xfrm>
          <a:prstGeom prst="rect">
            <a:avLst/>
          </a:prstGeom>
        </p:spPr>
      </p:pic>
      <p:sp>
        <p:nvSpPr>
          <p:cNvPr id="4" name="Slide Number Placeholder 3"/>
          <p:cNvSpPr>
            <a:spLocks noGrp="1"/>
          </p:cNvSpPr>
          <p:nvPr>
            <p:ph type="sldNum" sz="quarter" idx="12"/>
          </p:nvPr>
        </p:nvSpPr>
        <p:spPr/>
        <p:txBody>
          <a:bodyPr/>
          <a:lstStyle/>
          <a:p>
            <a:fld id="{7EBE5A32-9A98-4513-A413-28ABA786FA0F}" type="slidenum">
              <a:rPr lang="en-US" smtClean="0"/>
              <a:t>29</a:t>
            </a:fld>
            <a:endParaRPr lang="en-US"/>
          </a:p>
        </p:txBody>
      </p:sp>
      <p:sp>
        <p:nvSpPr>
          <p:cNvPr id="2" name="Google Shape;717;p71">
            <a:extLst>
              <a:ext uri="{FF2B5EF4-FFF2-40B4-BE49-F238E27FC236}">
                <a16:creationId xmlns:a16="http://schemas.microsoft.com/office/drawing/2014/main" id="{2F06F871-8FEE-6752-C86C-C52145A863B5}"/>
              </a:ext>
            </a:extLst>
          </p:cNvPr>
          <p:cNvSpPr txBox="1">
            <a:spLocks noGrp="1"/>
          </p:cNvSpPr>
          <p:nvPr>
            <p:ph type="title" idx="4294967295"/>
          </p:nvPr>
        </p:nvSpPr>
        <p:spPr>
          <a:xfrm>
            <a:off x="1458713" y="6125500"/>
            <a:ext cx="8802887" cy="46163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a:ea typeface="Calibri"/>
                <a:cs typeface="Calibri"/>
                <a:sym typeface="Calibri"/>
              </a:rPr>
              <a:t>Lawn sprinkler spraying  brick dormitory wall; Photo - Mike Buck, University of Minnesota</a:t>
            </a:r>
          </a:p>
        </p:txBody>
      </p:sp>
    </p:spTree>
    <p:extLst>
      <p:ext uri="{BB962C8B-B14F-4D97-AF65-F5344CB8AC3E}">
        <p14:creationId xmlns:p14="http://schemas.microsoft.com/office/powerpoint/2010/main" val="246412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838200" y="2602434"/>
            <a:ext cx="10515600" cy="2842169"/>
          </a:xfrm>
        </p:spPr>
        <p:txBody>
          <a:bodyPr>
            <a:normAutofit fontScale="92500" lnSpcReduction="20000"/>
          </a:bodyPr>
          <a:lstStyle/>
          <a:p>
            <a:pPr marL="0" indent="0">
              <a:buNone/>
            </a:pPr>
            <a:r>
              <a:rPr lang="en-US" dirty="0"/>
              <a:t>When you complete this program, you will better be able to:</a:t>
            </a:r>
            <a:br>
              <a:rPr lang="en-US" dirty="0"/>
            </a:br>
            <a:endParaRPr lang="en-US" dirty="0"/>
          </a:p>
          <a:p>
            <a:r>
              <a:rPr lang="en-US" dirty="0"/>
              <a:t>Recognize hazards related to mold and mold cleanup</a:t>
            </a:r>
          </a:p>
          <a:p>
            <a:r>
              <a:rPr lang="en-US" dirty="0"/>
              <a:t>Describe the investigation of mold and moisture problems</a:t>
            </a:r>
          </a:p>
          <a:p>
            <a:r>
              <a:rPr lang="en-US" dirty="0"/>
              <a:t>Identify how to protect yourself during cleanup</a:t>
            </a:r>
          </a:p>
          <a:p>
            <a:r>
              <a:rPr lang="en-US" dirty="0"/>
              <a:t>Describe steps for mold cleanup</a:t>
            </a:r>
          </a:p>
          <a:p>
            <a:r>
              <a:rPr lang="en-US" dirty="0"/>
              <a:t>Identify effective mold cleanup methods</a:t>
            </a:r>
          </a:p>
        </p:txBody>
      </p:sp>
      <p:pic>
        <p:nvPicPr>
          <p:cNvPr id="4" name="Picture 3" descr="Cartoon of a target with an arrow in the bullsey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204" y="757010"/>
            <a:ext cx="1321996" cy="1321996"/>
          </a:xfrm>
          <a:prstGeom prst="rect">
            <a:avLst/>
          </a:prstGeom>
        </p:spPr>
      </p:pic>
      <p:sp>
        <p:nvSpPr>
          <p:cNvPr id="5" name="Slide Number Placeholder 4"/>
          <p:cNvSpPr>
            <a:spLocks noGrp="1"/>
          </p:cNvSpPr>
          <p:nvPr>
            <p:ph type="sldNum" sz="quarter" idx="12"/>
          </p:nvPr>
        </p:nvSpPr>
        <p:spPr/>
        <p:txBody>
          <a:bodyPr/>
          <a:lstStyle/>
          <a:p>
            <a:fld id="{7EBE5A32-9A98-4513-A413-28ABA786FA0F}" type="slidenum">
              <a:rPr lang="en-US" smtClean="0"/>
              <a:t>3</a:t>
            </a:fld>
            <a:endParaRPr lang="en-US"/>
          </a:p>
        </p:txBody>
      </p:sp>
    </p:spTree>
    <p:extLst>
      <p:ext uri="{BB962C8B-B14F-4D97-AF65-F5344CB8AC3E}">
        <p14:creationId xmlns:p14="http://schemas.microsoft.com/office/powerpoint/2010/main" val="3856638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Carpeted room"/>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1256" y="1481560"/>
            <a:ext cx="5694744" cy="4271058"/>
          </a:xfrm>
          <a:prstGeom prst="rect">
            <a:avLst/>
          </a:prstGeom>
          <a:noFill/>
          <a:ln w="9525">
            <a:noFill/>
            <a:miter lim="800000"/>
            <a:headEnd/>
            <a:tailEnd/>
          </a:ln>
        </p:spPr>
      </p:pic>
      <p:pic>
        <p:nvPicPr>
          <p:cNvPr id="6" name="Picture 4" descr="Same room with carpeting pulled back to reveal water stains from multiple water events">
            <a:extLst>
              <a:ext uri="{FF2B5EF4-FFF2-40B4-BE49-F238E27FC236}">
                <a16:creationId xmlns:a16="http://schemas.microsoft.com/office/drawing/2014/main" id="{474F735C-583A-4F6D-BCDB-DE6F9F662F4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81041" y="1481561"/>
            <a:ext cx="5694744" cy="4271058"/>
          </a:xfrm>
          <a:prstGeom prst="rect">
            <a:avLst/>
          </a:prstGeom>
          <a:noFill/>
          <a:ln w="9525">
            <a:noFill/>
            <a:miter lim="800000"/>
            <a:headEnd/>
            <a:tailEnd/>
          </a:ln>
        </p:spPr>
      </p:pic>
      <p:sp>
        <p:nvSpPr>
          <p:cNvPr id="3" name="Title 2">
            <a:extLst>
              <a:ext uri="{FF2B5EF4-FFF2-40B4-BE49-F238E27FC236}">
                <a16:creationId xmlns:a16="http://schemas.microsoft.com/office/drawing/2014/main" id="{63F64994-7A72-4775-BB69-99F75D8B5647}"/>
              </a:ext>
            </a:extLst>
          </p:cNvPr>
          <p:cNvSpPr>
            <a:spLocks noGrp="1"/>
          </p:cNvSpPr>
          <p:nvPr>
            <p:ph type="title"/>
          </p:nvPr>
        </p:nvSpPr>
        <p:spPr/>
        <p:txBody>
          <a:bodyPr/>
          <a:lstStyle/>
          <a:p>
            <a:r>
              <a:rPr lang="en-US" dirty="0"/>
              <a:t>Carpet pulled back</a:t>
            </a:r>
          </a:p>
        </p:txBody>
      </p:sp>
      <p:sp>
        <p:nvSpPr>
          <p:cNvPr id="2" name="Slide Number Placeholder 1">
            <a:extLst>
              <a:ext uri="{FF2B5EF4-FFF2-40B4-BE49-F238E27FC236}">
                <a16:creationId xmlns:a16="http://schemas.microsoft.com/office/drawing/2014/main" id="{3C287D06-6922-2890-1F02-900555A23F65}"/>
              </a:ext>
            </a:extLst>
          </p:cNvPr>
          <p:cNvSpPr>
            <a:spLocks noGrp="1"/>
          </p:cNvSpPr>
          <p:nvPr>
            <p:ph type="sldNum" sz="quarter" idx="12"/>
          </p:nvPr>
        </p:nvSpPr>
        <p:spPr/>
        <p:txBody>
          <a:bodyPr/>
          <a:lstStyle/>
          <a:p>
            <a:fld id="{7EBE5A32-9A98-4513-A413-28ABA786FA0F}" type="slidenum">
              <a:rPr lang="en-US" smtClean="0"/>
              <a:t>30</a:t>
            </a:fld>
            <a:endParaRPr lang="en-US"/>
          </a:p>
        </p:txBody>
      </p:sp>
      <p:sp>
        <p:nvSpPr>
          <p:cNvPr id="4" name="Google Shape;725;p72">
            <a:extLst>
              <a:ext uri="{FF2B5EF4-FFF2-40B4-BE49-F238E27FC236}">
                <a16:creationId xmlns:a16="http://schemas.microsoft.com/office/drawing/2014/main" id="{414A938F-1444-075D-1A89-84F1C38AEB63}"/>
              </a:ext>
            </a:extLst>
          </p:cNvPr>
          <p:cNvSpPr txBox="1"/>
          <p:nvPr/>
        </p:nvSpPr>
        <p:spPr>
          <a:xfrm>
            <a:off x="1312825" y="5878275"/>
            <a:ext cx="10012800" cy="4617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1800" dirty="0">
                <a:latin typeface="Calibri"/>
                <a:ea typeface="Calibri"/>
                <a:cs typeface="Calibri"/>
                <a:sym typeface="Calibri"/>
              </a:rPr>
              <a:t>Water stains on the back of a living room carpet showing evidence of multiple water events</a:t>
            </a:r>
            <a:endParaRPr sz="1800" dirty="0">
              <a:latin typeface="Calibri"/>
              <a:ea typeface="Calibri"/>
              <a:cs typeface="Calibri"/>
              <a:sym typeface="Calibri"/>
            </a:endParaRPr>
          </a:p>
        </p:txBody>
      </p:sp>
    </p:spTree>
    <p:extLst>
      <p:ext uri="{BB962C8B-B14F-4D97-AF65-F5344CB8AC3E}">
        <p14:creationId xmlns:p14="http://schemas.microsoft.com/office/powerpoint/2010/main" val="2973725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ust stains on carpet tack strip ">
            <a:extLst>
              <a:ext uri="{FF2B5EF4-FFF2-40B4-BE49-F238E27FC236}">
                <a16:creationId xmlns:a16="http://schemas.microsoft.com/office/drawing/2014/main" id="{0D461F7D-E34E-4837-A956-FA49E577D4F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28245" y="1201952"/>
            <a:ext cx="8735509" cy="4454096"/>
          </a:xfrm>
          <a:prstGeom prst="rect">
            <a:avLst/>
          </a:prstGeom>
        </p:spPr>
      </p:pic>
      <p:sp>
        <p:nvSpPr>
          <p:cNvPr id="2" name="Slide Number Placeholder 1">
            <a:extLst>
              <a:ext uri="{FF2B5EF4-FFF2-40B4-BE49-F238E27FC236}">
                <a16:creationId xmlns:a16="http://schemas.microsoft.com/office/drawing/2014/main" id="{25A98CCA-3E5E-17A6-912E-95F33A819EB0}"/>
              </a:ext>
            </a:extLst>
          </p:cNvPr>
          <p:cNvSpPr>
            <a:spLocks noGrp="1"/>
          </p:cNvSpPr>
          <p:nvPr>
            <p:ph type="sldNum" sz="quarter" idx="12"/>
          </p:nvPr>
        </p:nvSpPr>
        <p:spPr/>
        <p:txBody>
          <a:bodyPr/>
          <a:lstStyle/>
          <a:p>
            <a:fld id="{7EBE5A32-9A98-4513-A413-28ABA786FA0F}" type="slidenum">
              <a:rPr lang="en-US" smtClean="0"/>
              <a:t>31</a:t>
            </a:fld>
            <a:endParaRPr lang="en-US"/>
          </a:p>
        </p:txBody>
      </p:sp>
      <p:sp>
        <p:nvSpPr>
          <p:cNvPr id="3" name="Google Shape;737;p74">
            <a:extLst>
              <a:ext uri="{FF2B5EF4-FFF2-40B4-BE49-F238E27FC236}">
                <a16:creationId xmlns:a16="http://schemas.microsoft.com/office/drawing/2014/main" id="{1C60F740-4333-6CEA-0C5D-DD2244F3D484}"/>
              </a:ext>
            </a:extLst>
          </p:cNvPr>
          <p:cNvSpPr txBox="1">
            <a:spLocks noGrp="1"/>
          </p:cNvSpPr>
          <p:nvPr>
            <p:ph type="title" idx="4294967295"/>
          </p:nvPr>
        </p:nvSpPr>
        <p:spPr>
          <a:xfrm>
            <a:off x="1728245" y="5894650"/>
            <a:ext cx="88173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Calibri"/>
                <a:cs typeface="Calibri"/>
                <a:sym typeface="Calibri"/>
              </a:rPr>
              <a:t>Rust stains on the back side of the carpet and on the carpet tack strip in a basement</a:t>
            </a:r>
          </a:p>
        </p:txBody>
      </p:sp>
    </p:spTree>
    <p:extLst>
      <p:ext uri="{BB962C8B-B14F-4D97-AF65-F5344CB8AC3E}">
        <p14:creationId xmlns:p14="http://schemas.microsoft.com/office/powerpoint/2010/main" val="3916033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14415D6-AEF0-4B01-B681-2BD7A67AC3FE}"/>
              </a:ext>
            </a:extLst>
          </p:cNvPr>
          <p:cNvSpPr>
            <a:spLocks noGrp="1"/>
          </p:cNvSpPr>
          <p:nvPr>
            <p:ph type="title"/>
          </p:nvPr>
        </p:nvSpPr>
        <p:spPr/>
        <p:txBody>
          <a:bodyPr/>
          <a:lstStyle/>
          <a:p>
            <a:pPr eaLnBrk="1" hangingPunct="1"/>
            <a:r>
              <a:rPr lang="en-US" altLang="en-US" dirty="0"/>
              <a:t>Poor exterior wall construction</a:t>
            </a:r>
          </a:p>
        </p:txBody>
      </p:sp>
      <p:pic>
        <p:nvPicPr>
          <p:cNvPr id="26627" name="Content Placeholder 3" descr="Ice under a window inside a home">
            <a:extLst>
              <a:ext uri="{FF2B5EF4-FFF2-40B4-BE49-F238E27FC236}">
                <a16:creationId xmlns:a16="http://schemas.microsoft.com/office/drawing/2014/main" id="{F12BDEE2-6F11-403F-A81C-B4ECFE72DBEA}"/>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17096" y="1359694"/>
            <a:ext cx="5267325" cy="4138612"/>
          </a:xfrm>
        </p:spPr>
      </p:pic>
      <p:pic>
        <p:nvPicPr>
          <p:cNvPr id="26628" name="Picture 4" descr="Wood rot on a carpet tack strip">
            <a:extLst>
              <a:ext uri="{FF2B5EF4-FFF2-40B4-BE49-F238E27FC236}">
                <a16:creationId xmlns:a16="http://schemas.microsoft.com/office/drawing/2014/main" id="{E536E96F-EA1E-4B45-99F2-369795E1A27F}"/>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96000" y="1383506"/>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0BCC4D9-D20C-D2CF-6269-E04E4D25E698}"/>
              </a:ext>
            </a:extLst>
          </p:cNvPr>
          <p:cNvSpPr>
            <a:spLocks noGrp="1"/>
          </p:cNvSpPr>
          <p:nvPr>
            <p:ph type="sldNum" sz="quarter" idx="12"/>
          </p:nvPr>
        </p:nvSpPr>
        <p:spPr/>
        <p:txBody>
          <a:bodyPr/>
          <a:lstStyle/>
          <a:p>
            <a:fld id="{7EBE5A32-9A98-4513-A413-28ABA786FA0F}" type="slidenum">
              <a:rPr lang="en-US" smtClean="0"/>
              <a:t>32</a:t>
            </a:fld>
            <a:endParaRPr lang="en-US"/>
          </a:p>
        </p:txBody>
      </p:sp>
      <p:sp>
        <p:nvSpPr>
          <p:cNvPr id="3" name="Google Shape;746;p75">
            <a:extLst>
              <a:ext uri="{FF2B5EF4-FFF2-40B4-BE49-F238E27FC236}">
                <a16:creationId xmlns:a16="http://schemas.microsoft.com/office/drawing/2014/main" id="{42900104-C518-FD53-2779-1E714648B3EA}"/>
              </a:ext>
            </a:extLst>
          </p:cNvPr>
          <p:cNvSpPr txBox="1"/>
          <p:nvPr/>
        </p:nvSpPr>
        <p:spPr>
          <a:xfrm>
            <a:off x="607425" y="5682350"/>
            <a:ext cx="4918200" cy="461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sz="1800" dirty="0">
                <a:latin typeface="Calibri"/>
                <a:ea typeface="Calibri"/>
                <a:cs typeface="Calibri"/>
                <a:sym typeface="Calibri"/>
              </a:rPr>
              <a:t>Ice under lower level window</a:t>
            </a:r>
            <a:endParaRPr sz="1800" dirty="0">
              <a:latin typeface="Calibri"/>
              <a:ea typeface="Calibri"/>
              <a:cs typeface="Calibri"/>
              <a:sym typeface="Calibri"/>
            </a:endParaRPr>
          </a:p>
        </p:txBody>
      </p:sp>
      <p:sp>
        <p:nvSpPr>
          <p:cNvPr id="4" name="Google Shape;747;p75">
            <a:extLst>
              <a:ext uri="{FF2B5EF4-FFF2-40B4-BE49-F238E27FC236}">
                <a16:creationId xmlns:a16="http://schemas.microsoft.com/office/drawing/2014/main" id="{743DE34D-B7A2-F804-1B88-AB5F00AA506F}"/>
              </a:ext>
            </a:extLst>
          </p:cNvPr>
          <p:cNvSpPr txBox="1"/>
          <p:nvPr/>
        </p:nvSpPr>
        <p:spPr>
          <a:xfrm>
            <a:off x="6113425" y="5662750"/>
            <a:ext cx="548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Wood rot on carpet tack strip with heavy water damage</a:t>
            </a:r>
            <a:endParaRPr sz="1800" dirty="0">
              <a:latin typeface="Calibri"/>
              <a:ea typeface="Calibri"/>
              <a:cs typeface="Calibri"/>
              <a:sym typeface="Calibri"/>
            </a:endParaRPr>
          </a:p>
        </p:txBody>
      </p:sp>
    </p:spTree>
    <p:extLst>
      <p:ext uri="{BB962C8B-B14F-4D97-AF65-F5344CB8AC3E}">
        <p14:creationId xmlns:p14="http://schemas.microsoft.com/office/powerpoint/2010/main" val="321601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596631D-085E-4425-B64D-530C8773056B}"/>
              </a:ext>
            </a:extLst>
          </p:cNvPr>
          <p:cNvSpPr>
            <a:spLocks noGrp="1"/>
          </p:cNvSpPr>
          <p:nvPr>
            <p:ph type="title"/>
          </p:nvPr>
        </p:nvSpPr>
        <p:spPr/>
        <p:txBody>
          <a:bodyPr/>
          <a:lstStyle/>
          <a:p>
            <a:pPr eaLnBrk="1" hangingPunct="1"/>
            <a:r>
              <a:rPr lang="en-US" altLang="en-US" dirty="0"/>
              <a:t>Condensation and moisture intrusion</a:t>
            </a:r>
          </a:p>
        </p:txBody>
      </p:sp>
      <p:pic>
        <p:nvPicPr>
          <p:cNvPr id="30723" name="Content Placeholder 3" descr="Condensation and ice on inside of window">
            <a:extLst>
              <a:ext uri="{FF2B5EF4-FFF2-40B4-BE49-F238E27FC236}">
                <a16:creationId xmlns:a16="http://schemas.microsoft.com/office/drawing/2014/main" id="{AC305FD3-6363-4FA5-9AD8-E8FCD09250C0}"/>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096000" y="1540042"/>
            <a:ext cx="5803900" cy="3487738"/>
          </a:xfrm>
        </p:spPr>
      </p:pic>
      <p:pic>
        <p:nvPicPr>
          <p:cNvPr id="30724" name="Picture 4" descr="Water stains on back side of carpet">
            <a:extLst>
              <a:ext uri="{FF2B5EF4-FFF2-40B4-BE49-F238E27FC236}">
                <a16:creationId xmlns:a16="http://schemas.microsoft.com/office/drawing/2014/main" id="{FC9AFDFF-BC9D-4C1B-95BB-ECF059E314FA}"/>
              </a:ext>
            </a:extLst>
          </p:cNvPr>
          <p:cNvPicPr>
            <a:picLocks noChangeAspect="1"/>
          </p:cNvPicPr>
          <p:nvPr/>
        </p:nvPicPr>
        <p:blipFill>
          <a:blip r:embed="rId4" cstate="screen">
            <a:lum bright="20000" contrast="20000"/>
            <a:extLst>
              <a:ext uri="{28A0092B-C50C-407E-A947-70E740481C1C}">
                <a14:useLocalDpi xmlns:a14="http://schemas.microsoft.com/office/drawing/2010/main" val="0"/>
              </a:ext>
            </a:extLst>
          </a:blip>
          <a:srcRect/>
          <a:stretch>
            <a:fillRect/>
          </a:stretch>
        </p:blipFill>
        <p:spPr bwMode="auto">
          <a:xfrm>
            <a:off x="417095" y="1483686"/>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6B0BBF3-D47C-D5E3-2130-FF5EC78707BA}"/>
              </a:ext>
            </a:extLst>
          </p:cNvPr>
          <p:cNvSpPr>
            <a:spLocks noGrp="1"/>
          </p:cNvSpPr>
          <p:nvPr>
            <p:ph type="sldNum" sz="quarter" idx="12"/>
          </p:nvPr>
        </p:nvSpPr>
        <p:spPr/>
        <p:txBody>
          <a:bodyPr/>
          <a:lstStyle/>
          <a:p>
            <a:fld id="{7EBE5A32-9A98-4513-A413-28ABA786FA0F}" type="slidenum">
              <a:rPr lang="en-US" smtClean="0"/>
              <a:t>33</a:t>
            </a:fld>
            <a:endParaRPr lang="en-US"/>
          </a:p>
        </p:txBody>
      </p:sp>
      <p:sp>
        <p:nvSpPr>
          <p:cNvPr id="3" name="Google Shape;756;p76">
            <a:extLst>
              <a:ext uri="{FF2B5EF4-FFF2-40B4-BE49-F238E27FC236}">
                <a16:creationId xmlns:a16="http://schemas.microsoft.com/office/drawing/2014/main" id="{C6C9842A-AEDE-F0E1-503D-FEA433360C5A}"/>
              </a:ext>
            </a:extLst>
          </p:cNvPr>
          <p:cNvSpPr txBox="1"/>
          <p:nvPr/>
        </p:nvSpPr>
        <p:spPr>
          <a:xfrm>
            <a:off x="6513274" y="5317958"/>
            <a:ext cx="556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Condensation and ice on lower level window</a:t>
            </a:r>
            <a:endParaRPr sz="1800" dirty="0">
              <a:latin typeface="Calibri"/>
              <a:ea typeface="Calibri"/>
              <a:cs typeface="Calibri"/>
              <a:sym typeface="Calibri"/>
            </a:endParaRPr>
          </a:p>
        </p:txBody>
      </p:sp>
      <p:sp>
        <p:nvSpPr>
          <p:cNvPr id="4" name="Google Shape;757;p76">
            <a:extLst>
              <a:ext uri="{FF2B5EF4-FFF2-40B4-BE49-F238E27FC236}">
                <a16:creationId xmlns:a16="http://schemas.microsoft.com/office/drawing/2014/main" id="{7BD2A489-313E-79BB-75EA-D3BBAC5B244B}"/>
              </a:ext>
            </a:extLst>
          </p:cNvPr>
          <p:cNvSpPr txBox="1"/>
          <p:nvPr/>
        </p:nvSpPr>
        <p:spPr>
          <a:xfrm>
            <a:off x="500945" y="5374314"/>
            <a:ext cx="4632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Carpet water stains </a:t>
            </a:r>
            <a:endParaRPr sz="1800" dirty="0">
              <a:latin typeface="Calibri"/>
              <a:ea typeface="Calibri"/>
              <a:cs typeface="Calibri"/>
              <a:sym typeface="Calibri"/>
            </a:endParaRPr>
          </a:p>
        </p:txBody>
      </p:sp>
    </p:spTree>
    <p:extLst>
      <p:ext uri="{BB962C8B-B14F-4D97-AF65-F5344CB8AC3E}">
        <p14:creationId xmlns:p14="http://schemas.microsoft.com/office/powerpoint/2010/main" val="4238491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8783EA9-4D79-4B45-8252-FEF2639922B1}"/>
              </a:ext>
            </a:extLst>
          </p:cNvPr>
          <p:cNvSpPr>
            <a:spLocks noGrp="1"/>
          </p:cNvSpPr>
          <p:nvPr>
            <p:ph type="title"/>
          </p:nvPr>
        </p:nvSpPr>
        <p:spPr/>
        <p:txBody>
          <a:bodyPr/>
          <a:lstStyle/>
          <a:p>
            <a:pPr eaLnBrk="1" hangingPunct="1"/>
            <a:r>
              <a:rPr lang="en-US" altLang="en-US" dirty="0"/>
              <a:t>Exterior water infiltration</a:t>
            </a:r>
          </a:p>
        </p:txBody>
      </p:sp>
      <p:pic>
        <p:nvPicPr>
          <p:cNvPr id="32771" name="Content Placeholder 3" descr="A carpeted room">
            <a:extLst>
              <a:ext uri="{FF2B5EF4-FFF2-40B4-BE49-F238E27FC236}">
                <a16:creationId xmlns:a16="http://schemas.microsoft.com/office/drawing/2014/main" id="{F7F846C0-5158-4652-B103-01702E744D46}"/>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25641" y="1471236"/>
            <a:ext cx="4973053" cy="3730208"/>
          </a:xfrm>
        </p:spPr>
      </p:pic>
      <p:pic>
        <p:nvPicPr>
          <p:cNvPr id="32772" name="Picture 4" descr="The same room with carpeting pulled back to reveal mold growth">
            <a:extLst>
              <a:ext uri="{FF2B5EF4-FFF2-40B4-BE49-F238E27FC236}">
                <a16:creationId xmlns:a16="http://schemas.microsoft.com/office/drawing/2014/main" id="{96342F96-4055-4968-BF7B-CDA26D145B6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84313" y="1471236"/>
            <a:ext cx="4869488" cy="365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2729F1D-04C4-FD8F-363A-FA3178DB87A1}"/>
              </a:ext>
            </a:extLst>
          </p:cNvPr>
          <p:cNvSpPr>
            <a:spLocks noGrp="1"/>
          </p:cNvSpPr>
          <p:nvPr>
            <p:ph type="sldNum" sz="quarter" idx="12"/>
          </p:nvPr>
        </p:nvSpPr>
        <p:spPr/>
        <p:txBody>
          <a:bodyPr/>
          <a:lstStyle/>
          <a:p>
            <a:fld id="{7EBE5A32-9A98-4513-A413-28ABA786FA0F}" type="slidenum">
              <a:rPr lang="en-US" smtClean="0"/>
              <a:t>34</a:t>
            </a:fld>
            <a:endParaRPr lang="en-US"/>
          </a:p>
        </p:txBody>
      </p:sp>
      <p:sp>
        <p:nvSpPr>
          <p:cNvPr id="3" name="Google Shape;766;p77">
            <a:extLst>
              <a:ext uri="{FF2B5EF4-FFF2-40B4-BE49-F238E27FC236}">
                <a16:creationId xmlns:a16="http://schemas.microsoft.com/office/drawing/2014/main" id="{53AB648B-FAAB-B262-3DE8-17967135F04C}"/>
              </a:ext>
            </a:extLst>
          </p:cNvPr>
          <p:cNvSpPr txBox="1"/>
          <p:nvPr/>
        </p:nvSpPr>
        <p:spPr>
          <a:xfrm>
            <a:off x="1156075" y="5466800"/>
            <a:ext cx="9542400" cy="461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sz="1800" dirty="0">
                <a:latin typeface="Calibri"/>
                <a:ea typeface="Calibri"/>
                <a:cs typeface="Calibri"/>
                <a:sym typeface="Calibri"/>
              </a:rPr>
              <a:t>Mold growth on subfloor caused by water infiltration from adjacent deck</a:t>
            </a:r>
            <a:endParaRPr sz="1800" dirty="0">
              <a:latin typeface="Calibri"/>
              <a:ea typeface="Calibri"/>
              <a:cs typeface="Calibri"/>
              <a:sym typeface="Calibri"/>
            </a:endParaRPr>
          </a:p>
        </p:txBody>
      </p:sp>
    </p:spTree>
    <p:extLst>
      <p:ext uri="{BB962C8B-B14F-4D97-AF65-F5344CB8AC3E}">
        <p14:creationId xmlns:p14="http://schemas.microsoft.com/office/powerpoint/2010/main" val="1869987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Content Placeholder 3" descr="An office desk and chair with a plastic floor mat"/>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87241" y="1371600"/>
            <a:ext cx="5486400" cy="4114800"/>
          </a:xfrm>
        </p:spPr>
      </p:pic>
      <p:pic>
        <p:nvPicPr>
          <p:cNvPr id="4" name="Content Placeholder 3" descr="Infrared imaging showing moisture under the plastic mat, showing as blue and purpl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28888" y="1371600"/>
            <a:ext cx="5486400" cy="4114800"/>
          </a:xfrm>
          <a:prstGeom prst="rect">
            <a:avLst/>
          </a:prstGeom>
        </p:spPr>
      </p:pic>
      <p:sp>
        <p:nvSpPr>
          <p:cNvPr id="2" name="TextBox 1">
            <a:extLst>
              <a:ext uri="{FF2B5EF4-FFF2-40B4-BE49-F238E27FC236}">
                <a16:creationId xmlns:a16="http://schemas.microsoft.com/office/drawing/2014/main" id="{60868F78-A528-F5D4-B134-EF944BA3893A}"/>
              </a:ext>
            </a:extLst>
          </p:cNvPr>
          <p:cNvSpPr txBox="1"/>
          <p:nvPr/>
        </p:nvSpPr>
        <p:spPr>
          <a:xfrm>
            <a:off x="262936" y="588084"/>
            <a:ext cx="11250228" cy="369332"/>
          </a:xfrm>
          <a:prstGeom prst="rect">
            <a:avLst/>
          </a:prstGeom>
          <a:noFill/>
        </p:spPr>
        <p:txBody>
          <a:bodyPr wrap="square" rtlCol="0">
            <a:spAutoFit/>
          </a:bodyPr>
          <a:lstStyle/>
          <a:p>
            <a:r>
              <a:rPr lang="en-US" dirty="0"/>
              <a:t>Moisture and mold can be hidden. See what happens when an Infrared Camera is used. </a:t>
            </a:r>
          </a:p>
        </p:txBody>
      </p:sp>
      <p:sp>
        <p:nvSpPr>
          <p:cNvPr id="3" name="Slide Number Placeholder 2">
            <a:extLst>
              <a:ext uri="{FF2B5EF4-FFF2-40B4-BE49-F238E27FC236}">
                <a16:creationId xmlns:a16="http://schemas.microsoft.com/office/drawing/2014/main" id="{632676B3-3F94-8E16-C5FC-69032434E381}"/>
              </a:ext>
            </a:extLst>
          </p:cNvPr>
          <p:cNvSpPr>
            <a:spLocks noGrp="1"/>
          </p:cNvSpPr>
          <p:nvPr>
            <p:ph type="sldNum" sz="quarter" idx="12"/>
          </p:nvPr>
        </p:nvSpPr>
        <p:spPr/>
        <p:txBody>
          <a:bodyPr/>
          <a:lstStyle/>
          <a:p>
            <a:fld id="{7EBE5A32-9A98-4513-A413-28ABA786FA0F}" type="slidenum">
              <a:rPr lang="en-US" smtClean="0"/>
              <a:t>35</a:t>
            </a:fld>
            <a:endParaRPr lang="en-US"/>
          </a:p>
        </p:txBody>
      </p:sp>
      <p:sp>
        <p:nvSpPr>
          <p:cNvPr id="5" name="Google Shape;825;p84">
            <a:extLst>
              <a:ext uri="{FF2B5EF4-FFF2-40B4-BE49-F238E27FC236}">
                <a16:creationId xmlns:a16="http://schemas.microsoft.com/office/drawing/2014/main" id="{79E7EC33-12FB-FD95-82FC-D0B04EEEA098}"/>
              </a:ext>
            </a:extLst>
          </p:cNvPr>
          <p:cNvSpPr txBox="1">
            <a:spLocks noGrp="1"/>
          </p:cNvSpPr>
          <p:nvPr>
            <p:ph type="title" idx="4294967295"/>
          </p:nvPr>
        </p:nvSpPr>
        <p:spPr>
          <a:xfrm>
            <a:off x="1018900" y="5623550"/>
            <a:ext cx="97383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Calibri"/>
                <a:cs typeface="Calibri"/>
                <a:sym typeface="Calibri"/>
              </a:rPr>
              <a:t>Visual and infrared image of sub slab moisture trapped under a chair mat </a:t>
            </a:r>
          </a:p>
        </p:txBody>
      </p:sp>
    </p:spTree>
    <p:extLst>
      <p:ext uri="{BB962C8B-B14F-4D97-AF65-F5344CB8AC3E}">
        <p14:creationId xmlns:p14="http://schemas.microsoft.com/office/powerpoint/2010/main" val="70862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ED2B-9804-3C70-B071-9937ABA8D5EB}"/>
              </a:ext>
            </a:extLst>
          </p:cNvPr>
          <p:cNvSpPr>
            <a:spLocks noGrp="1"/>
          </p:cNvSpPr>
          <p:nvPr>
            <p:ph type="title"/>
          </p:nvPr>
        </p:nvSpPr>
        <p:spPr>
          <a:xfrm>
            <a:off x="838200" y="241444"/>
            <a:ext cx="10515600" cy="1325563"/>
          </a:xfrm>
        </p:spPr>
        <p:txBody>
          <a:bodyPr/>
          <a:lstStyle/>
          <a:p>
            <a:r>
              <a:rPr lang="en-US" dirty="0"/>
              <a:t>Interactive Mold House Tour</a:t>
            </a:r>
          </a:p>
        </p:txBody>
      </p:sp>
      <p:sp>
        <p:nvSpPr>
          <p:cNvPr id="3" name="Content Placeholder 2">
            <a:extLst>
              <a:ext uri="{FF2B5EF4-FFF2-40B4-BE49-F238E27FC236}">
                <a16:creationId xmlns:a16="http://schemas.microsoft.com/office/drawing/2014/main" id="{866F3FFE-11E2-A464-DF8F-2C2C486120E9}"/>
              </a:ext>
            </a:extLst>
          </p:cNvPr>
          <p:cNvSpPr>
            <a:spLocks noGrp="1"/>
          </p:cNvSpPr>
          <p:nvPr>
            <p:ph idx="1"/>
          </p:nvPr>
        </p:nvSpPr>
        <p:spPr>
          <a:xfrm>
            <a:off x="838200" y="1567007"/>
            <a:ext cx="10515600" cy="4530725"/>
          </a:xfrm>
        </p:spPr>
        <p:txBody>
          <a:bodyPr/>
          <a:lstStyle/>
          <a:p>
            <a:pPr marL="0" indent="0">
              <a:buNone/>
            </a:pPr>
            <a:r>
              <a:rPr lang="en-US" dirty="0"/>
              <a:t>Tour the EPA Mold House room-by-room to learn about common mold issues and how to address them.</a:t>
            </a:r>
          </a:p>
          <a:p>
            <a:pPr marL="0" indent="0">
              <a:buNone/>
            </a:pPr>
            <a:r>
              <a:rPr lang="en-US" dirty="0">
                <a:hlinkClick r:id="rId2"/>
              </a:rPr>
              <a:t>https://www.epa.gov/mold/interactive-mold-house-tour#top</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9861A7D-B6BE-67AB-C9E2-2ADD52A5A8CE}"/>
              </a:ext>
            </a:extLst>
          </p:cNvPr>
          <p:cNvSpPr>
            <a:spLocks noGrp="1"/>
          </p:cNvSpPr>
          <p:nvPr>
            <p:ph type="sldNum" sz="quarter" idx="12"/>
          </p:nvPr>
        </p:nvSpPr>
        <p:spPr/>
        <p:txBody>
          <a:bodyPr/>
          <a:lstStyle/>
          <a:p>
            <a:fld id="{7EBE5A32-9A98-4513-A413-28ABA786FA0F}" type="slidenum">
              <a:rPr lang="en-US" smtClean="0"/>
              <a:t>36</a:t>
            </a:fld>
            <a:endParaRPr lang="en-US"/>
          </a:p>
        </p:txBody>
      </p:sp>
      <p:pic>
        <p:nvPicPr>
          <p:cNvPr id="5" name="Picture 4">
            <a:extLst>
              <a:ext uri="{FF2B5EF4-FFF2-40B4-BE49-F238E27FC236}">
                <a16:creationId xmlns:a16="http://schemas.microsoft.com/office/drawing/2014/main" id="{C294F1E2-E36A-66FE-21F4-E2931A4C1CE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76198" y="3368387"/>
            <a:ext cx="3134041" cy="2987963"/>
          </a:xfrm>
          <a:prstGeom prst="rect">
            <a:avLst/>
          </a:prstGeom>
        </p:spPr>
      </p:pic>
    </p:spTree>
    <p:extLst>
      <p:ext uri="{BB962C8B-B14F-4D97-AF65-F5344CB8AC3E}">
        <p14:creationId xmlns:p14="http://schemas.microsoft.com/office/powerpoint/2010/main" val="3880598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a:t>
            </a:r>
          </a:p>
        </p:txBody>
      </p:sp>
      <p:sp>
        <p:nvSpPr>
          <p:cNvPr id="3" name="Content Placeholder 2"/>
          <p:cNvSpPr>
            <a:spLocks noGrp="1"/>
          </p:cNvSpPr>
          <p:nvPr>
            <p:ph idx="1"/>
          </p:nvPr>
        </p:nvSpPr>
        <p:spPr>
          <a:xfrm>
            <a:off x="838200" y="2306889"/>
            <a:ext cx="10515600" cy="3107322"/>
          </a:xfrm>
        </p:spPr>
        <p:txBody>
          <a:bodyPr>
            <a:normAutofit/>
          </a:bodyPr>
          <a:lstStyle/>
          <a:p>
            <a:r>
              <a:rPr lang="en-US" dirty="0"/>
              <a:t>Sampling is not necessary before cleaning up mold.  </a:t>
            </a:r>
          </a:p>
          <a:p>
            <a:r>
              <a:rPr lang="en-US" dirty="0"/>
              <a:t>If a visual inspection reveals mold growth or damage, that is sufficient reason to clean up. </a:t>
            </a:r>
          </a:p>
          <a:p>
            <a:r>
              <a:rPr lang="en-US" dirty="0"/>
              <a:t>It is not necessary to identify specific mold species. </a:t>
            </a:r>
          </a:p>
        </p:txBody>
      </p:sp>
      <p:sp>
        <p:nvSpPr>
          <p:cNvPr id="4" name="Slide Number Placeholder 3"/>
          <p:cNvSpPr>
            <a:spLocks noGrp="1"/>
          </p:cNvSpPr>
          <p:nvPr>
            <p:ph type="sldNum" sz="quarter" idx="12"/>
          </p:nvPr>
        </p:nvSpPr>
        <p:spPr/>
        <p:txBody>
          <a:bodyPr/>
          <a:lstStyle/>
          <a:p>
            <a:fld id="{7EBE5A32-9A98-4513-A413-28ABA786FA0F}" type="slidenum">
              <a:rPr lang="en-US" smtClean="0"/>
              <a:t>37</a:t>
            </a:fld>
            <a:endParaRPr lang="en-US"/>
          </a:p>
        </p:txBody>
      </p:sp>
    </p:spTree>
    <p:extLst>
      <p:ext uri="{BB962C8B-B14F-4D97-AF65-F5344CB8AC3E}">
        <p14:creationId xmlns:p14="http://schemas.microsoft.com/office/powerpoint/2010/main" val="1723187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F24A-6BD8-D060-F684-B8178F062DD5}"/>
              </a:ext>
            </a:extLst>
          </p:cNvPr>
          <p:cNvSpPr>
            <a:spLocks noGrp="1"/>
          </p:cNvSpPr>
          <p:nvPr>
            <p:ph type="title"/>
          </p:nvPr>
        </p:nvSpPr>
        <p:spPr/>
        <p:txBody>
          <a:bodyPr/>
          <a:lstStyle/>
          <a:p>
            <a:r>
              <a:rPr lang="en-US" dirty="0"/>
              <a:t>Module 2 Summary</a:t>
            </a:r>
          </a:p>
        </p:txBody>
      </p:sp>
      <p:sp>
        <p:nvSpPr>
          <p:cNvPr id="3" name="Content Placeholder 2">
            <a:extLst>
              <a:ext uri="{FF2B5EF4-FFF2-40B4-BE49-F238E27FC236}">
                <a16:creationId xmlns:a16="http://schemas.microsoft.com/office/drawing/2014/main" id="{494607BC-B312-C90F-64C1-FA5264961637}"/>
              </a:ext>
            </a:extLst>
          </p:cNvPr>
          <p:cNvSpPr>
            <a:spLocks noGrp="1"/>
          </p:cNvSpPr>
          <p:nvPr>
            <p:ph idx="1"/>
          </p:nvPr>
        </p:nvSpPr>
        <p:spPr/>
        <p:txBody>
          <a:bodyPr/>
          <a:lstStyle/>
          <a:p>
            <a:r>
              <a:rPr lang="en-US" dirty="0"/>
              <a:t>Mold is suspected if it is visible, there is water damage, or there is an unusual odor</a:t>
            </a:r>
          </a:p>
          <a:p>
            <a:r>
              <a:rPr lang="en-US" dirty="0"/>
              <a:t>Mold is often hidden</a:t>
            </a:r>
          </a:p>
          <a:p>
            <a:r>
              <a:rPr lang="en-US" dirty="0"/>
              <a:t>Inspect thoroughly to find all mold and the moisture problem</a:t>
            </a:r>
          </a:p>
          <a:p>
            <a:r>
              <a:rPr lang="en-US" dirty="0"/>
              <a:t>Protect yourself while investigating</a:t>
            </a:r>
          </a:p>
          <a:p>
            <a:endParaRPr lang="en-US" dirty="0"/>
          </a:p>
        </p:txBody>
      </p:sp>
      <p:sp>
        <p:nvSpPr>
          <p:cNvPr id="4" name="Slide Number Placeholder 3">
            <a:extLst>
              <a:ext uri="{FF2B5EF4-FFF2-40B4-BE49-F238E27FC236}">
                <a16:creationId xmlns:a16="http://schemas.microsoft.com/office/drawing/2014/main" id="{04D0ABEF-8A34-B07A-FE62-CEEE6301FCE4}"/>
              </a:ext>
            </a:extLst>
          </p:cNvPr>
          <p:cNvSpPr>
            <a:spLocks noGrp="1"/>
          </p:cNvSpPr>
          <p:nvPr>
            <p:ph type="sldNum" sz="quarter" idx="12"/>
          </p:nvPr>
        </p:nvSpPr>
        <p:spPr/>
        <p:txBody>
          <a:bodyPr/>
          <a:lstStyle/>
          <a:p>
            <a:fld id="{7EBE5A32-9A98-4513-A413-28ABA786FA0F}" type="slidenum">
              <a:rPr lang="en-US" smtClean="0"/>
              <a:t>38</a:t>
            </a:fld>
            <a:endParaRPr lang="en-US"/>
          </a:p>
        </p:txBody>
      </p:sp>
    </p:spTree>
    <p:extLst>
      <p:ext uri="{BB962C8B-B14F-4D97-AF65-F5344CB8AC3E}">
        <p14:creationId xmlns:p14="http://schemas.microsoft.com/office/powerpoint/2010/main" val="3257262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2047"/>
          </a:xfrm>
        </p:spPr>
        <p:txBody>
          <a:bodyPr/>
          <a:lstStyle/>
          <a:p>
            <a:r>
              <a:rPr lang="en-US" dirty="0"/>
              <a:t>Exercise: Inspection Scenario 1</a:t>
            </a:r>
          </a:p>
        </p:txBody>
      </p:sp>
      <p:sp>
        <p:nvSpPr>
          <p:cNvPr id="3" name="Content Placeholder 2"/>
          <p:cNvSpPr>
            <a:spLocks noGrp="1"/>
          </p:cNvSpPr>
          <p:nvPr>
            <p:ph idx="1"/>
          </p:nvPr>
        </p:nvSpPr>
        <p:spPr>
          <a:xfrm>
            <a:off x="596510" y="2485747"/>
            <a:ext cx="4985584" cy="3691215"/>
          </a:xfrm>
        </p:spPr>
        <p:txBody>
          <a:bodyPr/>
          <a:lstStyle/>
          <a:p>
            <a:pPr marL="0" indent="0">
              <a:buNone/>
            </a:pPr>
            <a:r>
              <a:rPr lang="en-US" dirty="0"/>
              <a:t>Your kids peel back some wallpaper in your home and find mold. See picture.</a:t>
            </a:r>
          </a:p>
          <a:p>
            <a:pPr marL="0" indent="0">
              <a:buNone/>
            </a:pPr>
            <a:endParaRPr lang="en-US" dirty="0"/>
          </a:p>
          <a:p>
            <a:pPr marL="0" indent="0">
              <a:buNone/>
            </a:pPr>
            <a:r>
              <a:rPr lang="en-US" dirty="0"/>
              <a:t>What should you do? Where else should you look?</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39</a:t>
            </a:fld>
            <a:endParaRPr lang="en-US"/>
          </a:p>
        </p:txBody>
      </p:sp>
      <p:pic>
        <p:nvPicPr>
          <p:cNvPr id="5" name="Picture 4" descr="A window with peeling drywall underneath revealing mold growth">
            <a:extLst>
              <a:ext uri="{FF2B5EF4-FFF2-40B4-BE49-F238E27FC236}">
                <a16:creationId xmlns:a16="http://schemas.microsoft.com/office/drawing/2014/main" id="{1881BAF9-6430-E8DA-5D96-B183B4D1AAC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70723" y="1706787"/>
            <a:ext cx="5279753" cy="3959814"/>
          </a:xfrm>
          <a:prstGeom prst="rect">
            <a:avLst/>
          </a:prstGeom>
        </p:spPr>
      </p:pic>
      <p:sp>
        <p:nvSpPr>
          <p:cNvPr id="6" name="Google Shape;1094;p120">
            <a:extLst>
              <a:ext uri="{FF2B5EF4-FFF2-40B4-BE49-F238E27FC236}">
                <a16:creationId xmlns:a16="http://schemas.microsoft.com/office/drawing/2014/main" id="{A6022B75-50FE-3DB0-515B-1E0915481805}"/>
              </a:ext>
            </a:extLst>
          </p:cNvPr>
          <p:cNvSpPr txBox="1"/>
          <p:nvPr/>
        </p:nvSpPr>
        <p:spPr>
          <a:xfrm>
            <a:off x="5780325" y="5780325"/>
            <a:ext cx="5573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Vinyl wall cover with mold growth under a window</a:t>
            </a:r>
            <a:endParaRPr sz="1800" dirty="0">
              <a:latin typeface="Calibri"/>
              <a:ea typeface="Calibri"/>
              <a:cs typeface="Calibri"/>
              <a:sym typeface="Calibri"/>
            </a:endParaRPr>
          </a:p>
        </p:txBody>
      </p:sp>
    </p:spTree>
    <p:extLst>
      <p:ext uri="{BB962C8B-B14F-4D97-AF65-F5344CB8AC3E}">
        <p14:creationId xmlns:p14="http://schemas.microsoft.com/office/powerpoint/2010/main" val="354156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8C61-29DF-4353-9080-A61440CC507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F609B3A-4422-47C6-8A5A-54F2BB036D34}"/>
              </a:ext>
            </a:extLst>
          </p:cNvPr>
          <p:cNvSpPr>
            <a:spLocks noGrp="1"/>
          </p:cNvSpPr>
          <p:nvPr>
            <p:ph idx="1"/>
          </p:nvPr>
        </p:nvSpPr>
        <p:spPr>
          <a:xfrm>
            <a:off x="1539895" y="2091955"/>
            <a:ext cx="8607282" cy="3208014"/>
          </a:xfrm>
        </p:spPr>
        <p:txBody>
          <a:bodyPr>
            <a:normAutofit/>
          </a:bodyPr>
          <a:lstStyle/>
          <a:p>
            <a:pPr marL="0" indent="0">
              <a:buNone/>
            </a:pPr>
            <a:r>
              <a:rPr lang="en-US" sz="3600" dirty="0"/>
              <a:t>Module 1: Mold and Health Effects</a:t>
            </a:r>
          </a:p>
          <a:p>
            <a:pPr marL="0" indent="0">
              <a:buNone/>
            </a:pPr>
            <a:r>
              <a:rPr lang="en-US" sz="3600" dirty="0"/>
              <a:t>Module 2: Inspection </a:t>
            </a:r>
          </a:p>
          <a:p>
            <a:pPr marL="0" indent="0">
              <a:buNone/>
            </a:pPr>
            <a:r>
              <a:rPr lang="en-US" sz="3600" dirty="0"/>
              <a:t>Module 3: Cleanup</a:t>
            </a:r>
          </a:p>
        </p:txBody>
      </p:sp>
      <p:sp>
        <p:nvSpPr>
          <p:cNvPr id="4" name="Slide Number Placeholder 3">
            <a:extLst>
              <a:ext uri="{FF2B5EF4-FFF2-40B4-BE49-F238E27FC236}">
                <a16:creationId xmlns:a16="http://schemas.microsoft.com/office/drawing/2014/main" id="{E3E9AAAC-6BBB-4245-9AF5-B5938CBABC12}"/>
              </a:ext>
            </a:extLst>
          </p:cNvPr>
          <p:cNvSpPr>
            <a:spLocks noGrp="1"/>
          </p:cNvSpPr>
          <p:nvPr>
            <p:ph type="sldNum" sz="quarter" idx="12"/>
          </p:nvPr>
        </p:nvSpPr>
        <p:spPr/>
        <p:txBody>
          <a:bodyPr/>
          <a:lstStyle/>
          <a:p>
            <a:fld id="{7EBE5A32-9A98-4513-A413-28ABA786FA0F}" type="slidenum">
              <a:rPr lang="en-US" smtClean="0"/>
              <a:t>4</a:t>
            </a:fld>
            <a:endParaRPr lang="en-US"/>
          </a:p>
        </p:txBody>
      </p:sp>
    </p:spTree>
    <p:extLst>
      <p:ext uri="{BB962C8B-B14F-4D97-AF65-F5344CB8AC3E}">
        <p14:creationId xmlns:p14="http://schemas.microsoft.com/office/powerpoint/2010/main" val="3232347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E93F-2A67-95C3-59B3-408742488E41}"/>
              </a:ext>
            </a:extLst>
          </p:cNvPr>
          <p:cNvSpPr>
            <a:spLocks noGrp="1"/>
          </p:cNvSpPr>
          <p:nvPr>
            <p:ph type="title"/>
          </p:nvPr>
        </p:nvSpPr>
        <p:spPr/>
        <p:txBody>
          <a:bodyPr/>
          <a:lstStyle/>
          <a:p>
            <a:r>
              <a:rPr lang="en-US" dirty="0"/>
              <a:t>Inspection Scenario 2</a:t>
            </a:r>
          </a:p>
        </p:txBody>
      </p:sp>
      <p:sp>
        <p:nvSpPr>
          <p:cNvPr id="3" name="Content Placeholder 2">
            <a:extLst>
              <a:ext uri="{FF2B5EF4-FFF2-40B4-BE49-F238E27FC236}">
                <a16:creationId xmlns:a16="http://schemas.microsoft.com/office/drawing/2014/main" id="{F1E9E531-7826-8F85-B189-3333F0E99AAD}"/>
              </a:ext>
            </a:extLst>
          </p:cNvPr>
          <p:cNvSpPr>
            <a:spLocks noGrp="1"/>
          </p:cNvSpPr>
          <p:nvPr>
            <p:ph idx="1"/>
          </p:nvPr>
        </p:nvSpPr>
        <p:spPr>
          <a:xfrm>
            <a:off x="1139311" y="1398862"/>
            <a:ext cx="10515600" cy="1045352"/>
          </a:xfrm>
        </p:spPr>
        <p:txBody>
          <a:bodyPr/>
          <a:lstStyle/>
          <a:p>
            <a:pPr marL="0" indent="0">
              <a:buNone/>
            </a:pPr>
            <a:r>
              <a:rPr lang="en-US" dirty="0"/>
              <a:t>You notice a musty smell in a spare bedroom and find this when pulling back the carpet. What should you do? Where else should you look?</a:t>
            </a:r>
          </a:p>
        </p:txBody>
      </p:sp>
      <p:sp>
        <p:nvSpPr>
          <p:cNvPr id="4" name="Slide Number Placeholder 3">
            <a:extLst>
              <a:ext uri="{FF2B5EF4-FFF2-40B4-BE49-F238E27FC236}">
                <a16:creationId xmlns:a16="http://schemas.microsoft.com/office/drawing/2014/main" id="{8D9E824A-AA7A-4785-5E59-DF49913200EE}"/>
              </a:ext>
            </a:extLst>
          </p:cNvPr>
          <p:cNvSpPr>
            <a:spLocks noGrp="1"/>
          </p:cNvSpPr>
          <p:nvPr>
            <p:ph type="sldNum" sz="quarter" idx="12"/>
          </p:nvPr>
        </p:nvSpPr>
        <p:spPr/>
        <p:txBody>
          <a:bodyPr/>
          <a:lstStyle/>
          <a:p>
            <a:fld id="{7EBE5A32-9A98-4513-A413-28ABA786FA0F}" type="slidenum">
              <a:rPr lang="en-US" smtClean="0"/>
              <a:t>40</a:t>
            </a:fld>
            <a:endParaRPr lang="en-US"/>
          </a:p>
        </p:txBody>
      </p:sp>
      <p:pic>
        <p:nvPicPr>
          <p:cNvPr id="5" name="Picture 4" descr="Carpeting pulled back showing water staining">
            <a:extLst>
              <a:ext uri="{FF2B5EF4-FFF2-40B4-BE49-F238E27FC236}">
                <a16:creationId xmlns:a16="http://schemas.microsoft.com/office/drawing/2014/main" id="{37002452-4DCD-6B4F-7E2D-C80A62621C2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85554" y="2289298"/>
            <a:ext cx="7623114" cy="3701927"/>
          </a:xfrm>
          <a:prstGeom prst="rect">
            <a:avLst/>
          </a:prstGeom>
        </p:spPr>
      </p:pic>
      <p:sp>
        <p:nvSpPr>
          <p:cNvPr id="6" name="Google Shape;731;p73">
            <a:extLst>
              <a:ext uri="{FF2B5EF4-FFF2-40B4-BE49-F238E27FC236}">
                <a16:creationId xmlns:a16="http://schemas.microsoft.com/office/drawing/2014/main" id="{A78CA1EB-CF29-D26E-3B12-1A2867B54B87}"/>
              </a:ext>
            </a:extLst>
          </p:cNvPr>
          <p:cNvSpPr txBox="1"/>
          <p:nvPr/>
        </p:nvSpPr>
        <p:spPr>
          <a:xfrm>
            <a:off x="1782661" y="6125500"/>
            <a:ext cx="9228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a:ea typeface="Calibri"/>
                <a:cs typeface="Calibri"/>
                <a:sym typeface="Calibri"/>
              </a:rPr>
              <a:t>Water stains on a basement carpet showing evidence of multiple past water events</a:t>
            </a:r>
            <a:endParaRPr sz="1800" dirty="0">
              <a:latin typeface="Calibri"/>
              <a:ea typeface="Calibri"/>
              <a:cs typeface="Calibri"/>
              <a:sym typeface="Calibri"/>
            </a:endParaRPr>
          </a:p>
        </p:txBody>
      </p:sp>
    </p:spTree>
    <p:extLst>
      <p:ext uri="{BB962C8B-B14F-4D97-AF65-F5344CB8AC3E}">
        <p14:creationId xmlns:p14="http://schemas.microsoft.com/office/powerpoint/2010/main" val="129966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7951"/>
          </a:xfrm>
        </p:spPr>
        <p:txBody>
          <a:bodyPr/>
          <a:lstStyle/>
          <a:p>
            <a:r>
              <a:rPr lang="en-US" dirty="0"/>
              <a:t>Inspection Scenario 3</a:t>
            </a:r>
          </a:p>
        </p:txBody>
      </p:sp>
      <p:sp>
        <p:nvSpPr>
          <p:cNvPr id="3" name="Content Placeholder 2"/>
          <p:cNvSpPr>
            <a:spLocks noGrp="1"/>
          </p:cNvSpPr>
          <p:nvPr>
            <p:ph idx="1"/>
          </p:nvPr>
        </p:nvSpPr>
        <p:spPr>
          <a:xfrm>
            <a:off x="625136" y="3213654"/>
            <a:ext cx="5340658" cy="3213717"/>
          </a:xfrm>
        </p:spPr>
        <p:txBody>
          <a:bodyPr/>
          <a:lstStyle/>
          <a:p>
            <a:pPr marL="0" indent="0">
              <a:buNone/>
            </a:pPr>
            <a:r>
              <a:rPr lang="en-US" dirty="0"/>
              <a:t>Your spouse discovered mold under the refrigerator.</a:t>
            </a:r>
          </a:p>
          <a:p>
            <a:pPr marL="0" indent="0">
              <a:buNone/>
            </a:pPr>
            <a:endParaRPr lang="en-US" dirty="0"/>
          </a:p>
          <a:p>
            <a:pPr marL="0" indent="0">
              <a:buNone/>
            </a:pPr>
            <a:r>
              <a:rPr lang="en-US" dirty="0"/>
              <a:t>What should you do? Where else should you look?</a:t>
            </a:r>
          </a:p>
        </p:txBody>
      </p:sp>
      <p:sp>
        <p:nvSpPr>
          <p:cNvPr id="4" name="Slide Number Placeholder 3"/>
          <p:cNvSpPr>
            <a:spLocks noGrp="1"/>
          </p:cNvSpPr>
          <p:nvPr>
            <p:ph type="sldNum" sz="quarter" idx="12"/>
          </p:nvPr>
        </p:nvSpPr>
        <p:spPr/>
        <p:txBody>
          <a:bodyPr/>
          <a:lstStyle/>
          <a:p>
            <a:fld id="{7EBE5A32-9A98-4513-A413-28ABA786FA0F}" type="slidenum">
              <a:rPr lang="en-US" smtClean="0"/>
              <a:t>41</a:t>
            </a:fld>
            <a:endParaRPr lang="en-US"/>
          </a:p>
        </p:txBody>
      </p:sp>
      <p:pic>
        <p:nvPicPr>
          <p:cNvPr id="7" name="Picture 6" descr="Mold growth under a refrigerator">
            <a:extLst>
              <a:ext uri="{FF2B5EF4-FFF2-40B4-BE49-F238E27FC236}">
                <a16:creationId xmlns:a16="http://schemas.microsoft.com/office/drawing/2014/main" id="{4B863964-E584-1E53-FEC1-7AF843C2D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663" y="1083076"/>
            <a:ext cx="5583203" cy="4196350"/>
          </a:xfrm>
          <a:prstGeom prst="rect">
            <a:avLst/>
          </a:prstGeom>
        </p:spPr>
      </p:pic>
      <p:sp>
        <p:nvSpPr>
          <p:cNvPr id="6" name="TextBox 5">
            <a:extLst>
              <a:ext uri="{FF2B5EF4-FFF2-40B4-BE49-F238E27FC236}">
                <a16:creationId xmlns:a16="http://schemas.microsoft.com/office/drawing/2014/main" id="{87C76E5C-98FB-46DF-A014-893AA4F631D2}"/>
              </a:ext>
            </a:extLst>
          </p:cNvPr>
          <p:cNvSpPr txBox="1"/>
          <p:nvPr/>
        </p:nvSpPr>
        <p:spPr>
          <a:xfrm>
            <a:off x="7429837" y="5465251"/>
            <a:ext cx="3633132" cy="369332"/>
          </a:xfrm>
          <a:prstGeom prst="rect">
            <a:avLst/>
          </a:prstGeom>
          <a:noFill/>
        </p:spPr>
        <p:txBody>
          <a:bodyPr wrap="square">
            <a:spAutoFit/>
          </a:bodyPr>
          <a:lstStyle/>
          <a:p>
            <a:pPr marL="0" lvl="0" indent="0" algn="l" rtl="0">
              <a:spcBef>
                <a:spcPts val="0"/>
              </a:spcBef>
              <a:spcAft>
                <a:spcPts val="0"/>
              </a:spcAft>
              <a:buNone/>
            </a:pPr>
            <a:r>
              <a:rPr lang="en-US" dirty="0">
                <a:latin typeface="Calibri"/>
                <a:ea typeface="Calibri"/>
                <a:cs typeface="Calibri"/>
                <a:sym typeface="Calibri"/>
              </a:rPr>
              <a:t>Mold growth under a refrigerator</a:t>
            </a:r>
          </a:p>
        </p:txBody>
      </p:sp>
    </p:spTree>
    <p:extLst>
      <p:ext uri="{BB962C8B-B14F-4D97-AF65-F5344CB8AC3E}">
        <p14:creationId xmlns:p14="http://schemas.microsoft.com/office/powerpoint/2010/main" val="2408642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853172" cy="953312"/>
          </a:xfrm>
        </p:spPr>
        <p:txBody>
          <a:bodyPr/>
          <a:lstStyle/>
          <a:p>
            <a:r>
              <a:rPr lang="en-US" dirty="0"/>
              <a:t>Inspection Scenario 4</a:t>
            </a:r>
          </a:p>
        </p:txBody>
      </p:sp>
      <p:sp>
        <p:nvSpPr>
          <p:cNvPr id="3" name="Content Placeholder 2"/>
          <p:cNvSpPr>
            <a:spLocks noGrp="1"/>
          </p:cNvSpPr>
          <p:nvPr>
            <p:ph idx="1"/>
          </p:nvPr>
        </p:nvSpPr>
        <p:spPr>
          <a:xfrm>
            <a:off x="520995" y="1536407"/>
            <a:ext cx="5853172" cy="5174436"/>
          </a:xfrm>
        </p:spPr>
        <p:txBody>
          <a:bodyPr/>
          <a:lstStyle/>
          <a:p>
            <a:pPr marL="0" indent="0">
              <a:buNone/>
            </a:pPr>
            <a:r>
              <a:rPr lang="en-US" dirty="0"/>
              <a:t>In a dark corner of your basement you notice this.</a:t>
            </a:r>
          </a:p>
          <a:p>
            <a:pPr marL="0" indent="0">
              <a:buNone/>
            </a:pPr>
            <a:endParaRPr lang="en-US" dirty="0"/>
          </a:p>
          <a:p>
            <a:pPr marL="0" indent="0">
              <a:buNone/>
            </a:pPr>
            <a:r>
              <a:rPr lang="en-US" dirty="0"/>
              <a:t>What should you do? Where else should you look?</a:t>
            </a:r>
          </a:p>
          <a:p>
            <a:pPr marL="0" indent="0">
              <a:buNone/>
            </a:pPr>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42</a:t>
            </a:fld>
            <a:endParaRPr lang="en-US"/>
          </a:p>
        </p:txBody>
      </p:sp>
      <p:pic>
        <p:nvPicPr>
          <p:cNvPr id="6" name="Picture 5" descr="Mold growth in a basement corner by pipes">
            <a:extLst>
              <a:ext uri="{FF2B5EF4-FFF2-40B4-BE49-F238E27FC236}">
                <a16:creationId xmlns:a16="http://schemas.microsoft.com/office/drawing/2014/main" id="{C6D680F1-70D3-40A3-05CB-508B463A8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019" y="365127"/>
            <a:ext cx="3636506" cy="5482130"/>
          </a:xfrm>
          <a:prstGeom prst="rect">
            <a:avLst/>
          </a:prstGeom>
        </p:spPr>
      </p:pic>
      <p:sp>
        <p:nvSpPr>
          <p:cNvPr id="5" name="Google Shape;1121;p123">
            <a:extLst>
              <a:ext uri="{FF2B5EF4-FFF2-40B4-BE49-F238E27FC236}">
                <a16:creationId xmlns:a16="http://schemas.microsoft.com/office/drawing/2014/main" id="{A7E17D58-D19F-F767-D2B9-6CE8B83DE132}"/>
              </a:ext>
            </a:extLst>
          </p:cNvPr>
          <p:cNvSpPr txBox="1"/>
          <p:nvPr/>
        </p:nvSpPr>
        <p:spPr>
          <a:xfrm>
            <a:off x="7424257" y="5870986"/>
            <a:ext cx="4069871"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Green mold growth from ceiling to floor</a:t>
            </a:r>
            <a:endParaRPr dirty="0">
              <a:latin typeface="Calibri"/>
              <a:ea typeface="Calibri"/>
              <a:cs typeface="Calibri"/>
              <a:sym typeface="Calibri"/>
            </a:endParaRPr>
          </a:p>
        </p:txBody>
      </p:sp>
    </p:spTree>
    <p:extLst>
      <p:ext uri="{BB962C8B-B14F-4D97-AF65-F5344CB8AC3E}">
        <p14:creationId xmlns:p14="http://schemas.microsoft.com/office/powerpoint/2010/main" val="3955744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0094"/>
          </a:xfrm>
        </p:spPr>
        <p:txBody>
          <a:bodyPr/>
          <a:lstStyle/>
          <a:p>
            <a:r>
              <a:rPr lang="en-US" dirty="0"/>
              <a:t>Inspection Scenario 5</a:t>
            </a:r>
          </a:p>
        </p:txBody>
      </p:sp>
      <p:sp>
        <p:nvSpPr>
          <p:cNvPr id="3" name="Content Placeholder 2"/>
          <p:cNvSpPr>
            <a:spLocks noGrp="1"/>
          </p:cNvSpPr>
          <p:nvPr>
            <p:ph idx="1"/>
          </p:nvPr>
        </p:nvSpPr>
        <p:spPr>
          <a:xfrm>
            <a:off x="577050" y="1748901"/>
            <a:ext cx="5255580" cy="4428062"/>
          </a:xfrm>
        </p:spPr>
        <p:txBody>
          <a:bodyPr>
            <a:normAutofit/>
          </a:bodyPr>
          <a:lstStyle/>
          <a:p>
            <a:pPr marL="0" indent="0">
              <a:buNone/>
            </a:pPr>
            <a:r>
              <a:rPr lang="en-US" dirty="0"/>
              <a:t>You return home from a long vacation and your apartment looks like this picture.</a:t>
            </a:r>
          </a:p>
          <a:p>
            <a:pPr marL="0" indent="0">
              <a:buNone/>
            </a:pPr>
            <a:endParaRPr lang="en-US" dirty="0"/>
          </a:p>
          <a:p>
            <a:pPr marL="0" indent="0">
              <a:buNone/>
            </a:pPr>
            <a:r>
              <a:rPr lang="en-US" dirty="0"/>
              <a:t>What should you do? Where else should you look?</a:t>
            </a:r>
          </a:p>
        </p:txBody>
      </p:sp>
      <p:sp>
        <p:nvSpPr>
          <p:cNvPr id="4" name="Slide Number Placeholder 3"/>
          <p:cNvSpPr>
            <a:spLocks noGrp="1"/>
          </p:cNvSpPr>
          <p:nvPr>
            <p:ph type="sldNum" sz="quarter" idx="12"/>
          </p:nvPr>
        </p:nvSpPr>
        <p:spPr/>
        <p:txBody>
          <a:bodyPr/>
          <a:lstStyle/>
          <a:p>
            <a:fld id="{7EBE5A32-9A98-4513-A413-28ABA786FA0F}" type="slidenum">
              <a:rPr lang="en-US" smtClean="0"/>
              <a:t>43</a:t>
            </a:fld>
            <a:endParaRPr lang="en-US"/>
          </a:p>
        </p:txBody>
      </p:sp>
      <p:pic>
        <p:nvPicPr>
          <p:cNvPr id="5" name="Picture 4" descr="Mold growth on a ceilling">
            <a:extLst>
              <a:ext uri="{FF2B5EF4-FFF2-40B4-BE49-F238E27FC236}">
                <a16:creationId xmlns:a16="http://schemas.microsoft.com/office/drawing/2014/main" id="{23F085A3-960E-07D8-A236-183871AFF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786" y="1850083"/>
            <a:ext cx="5358014" cy="3801404"/>
          </a:xfrm>
          <a:prstGeom prst="rect">
            <a:avLst/>
          </a:prstGeom>
        </p:spPr>
      </p:pic>
      <p:sp>
        <p:nvSpPr>
          <p:cNvPr id="6" name="Google Shape;1103;p121">
            <a:extLst>
              <a:ext uri="{FF2B5EF4-FFF2-40B4-BE49-F238E27FC236}">
                <a16:creationId xmlns:a16="http://schemas.microsoft.com/office/drawing/2014/main" id="{B7929856-1A35-1CF3-71F2-37BFE37426DC}"/>
              </a:ext>
            </a:extLst>
          </p:cNvPr>
          <p:cNvSpPr txBox="1"/>
          <p:nvPr/>
        </p:nvSpPr>
        <p:spPr>
          <a:xfrm>
            <a:off x="5832630" y="5803818"/>
            <a:ext cx="512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Mold growth on a ceiling</a:t>
            </a:r>
            <a:endParaRPr dirty="0">
              <a:latin typeface="Calibri"/>
              <a:ea typeface="Calibri"/>
              <a:cs typeface="Calibri"/>
              <a:sym typeface="Calibri"/>
            </a:endParaRPr>
          </a:p>
        </p:txBody>
      </p:sp>
    </p:spTree>
    <p:extLst>
      <p:ext uri="{BB962C8B-B14F-4D97-AF65-F5344CB8AC3E}">
        <p14:creationId xmlns:p14="http://schemas.microsoft.com/office/powerpoint/2010/main" val="410302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3 - Cleanup</a:t>
            </a:r>
          </a:p>
        </p:txBody>
      </p:sp>
      <p:sp>
        <p:nvSpPr>
          <p:cNvPr id="3" name="Content Placeholder 2"/>
          <p:cNvSpPr>
            <a:spLocks noGrp="1"/>
          </p:cNvSpPr>
          <p:nvPr>
            <p:ph idx="1"/>
          </p:nvPr>
        </p:nvSpPr>
        <p:spPr>
          <a:xfrm>
            <a:off x="838200" y="2859839"/>
            <a:ext cx="5991578" cy="3374090"/>
          </a:xfrm>
        </p:spPr>
        <p:txBody>
          <a:bodyPr/>
          <a:lstStyle/>
          <a:p>
            <a:pPr marL="0" indent="0">
              <a:buNone/>
            </a:pPr>
            <a:r>
              <a:rPr lang="en-US" dirty="0"/>
              <a:t>Objectives:</a:t>
            </a:r>
          </a:p>
          <a:p>
            <a:pPr marL="0" indent="0">
              <a:buNone/>
            </a:pPr>
            <a:endParaRPr lang="en-US" dirty="0"/>
          </a:p>
          <a:p>
            <a:r>
              <a:rPr lang="en-US" dirty="0"/>
              <a:t>Identify how to protect yourself during cleanup</a:t>
            </a:r>
          </a:p>
          <a:p>
            <a:r>
              <a:rPr lang="en-US" dirty="0"/>
              <a:t>Describe steps for mold cleanup</a:t>
            </a:r>
          </a:p>
          <a:p>
            <a:r>
              <a:rPr lang="en-US" dirty="0"/>
              <a:t>Identify appropriate mold cleanup methods</a:t>
            </a:r>
          </a:p>
        </p:txBody>
      </p:sp>
      <p:sp>
        <p:nvSpPr>
          <p:cNvPr id="4" name="Slide Number Placeholder 3"/>
          <p:cNvSpPr>
            <a:spLocks noGrp="1"/>
          </p:cNvSpPr>
          <p:nvPr>
            <p:ph type="sldNum" sz="quarter" idx="12"/>
          </p:nvPr>
        </p:nvSpPr>
        <p:spPr/>
        <p:txBody>
          <a:bodyPr/>
          <a:lstStyle/>
          <a:p>
            <a:fld id="{7EBE5A32-9A98-4513-A413-28ABA786FA0F}" type="slidenum">
              <a:rPr lang="en-US" smtClean="0"/>
              <a:t>44</a:t>
            </a:fld>
            <a:endParaRPr lang="en-US"/>
          </a:p>
        </p:txBody>
      </p:sp>
      <p:pic>
        <p:nvPicPr>
          <p:cNvPr id="6" name="Picture 5" descr="Drawing of a flooded home">
            <a:extLst>
              <a:ext uri="{FF2B5EF4-FFF2-40B4-BE49-F238E27FC236}">
                <a16:creationId xmlns:a16="http://schemas.microsoft.com/office/drawing/2014/main" id="{81022DC4-2E7C-B01D-A6C3-E6B08BDD3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781" y="1187297"/>
            <a:ext cx="4546350" cy="3123446"/>
          </a:xfrm>
          <a:prstGeom prst="rect">
            <a:avLst/>
          </a:prstGeom>
        </p:spPr>
      </p:pic>
    </p:spTree>
    <p:extLst>
      <p:ext uri="{BB962C8B-B14F-4D97-AF65-F5344CB8AC3E}">
        <p14:creationId xmlns:p14="http://schemas.microsoft.com/office/powerpoint/2010/main" val="2730184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5774"/>
          </a:xfrm>
        </p:spPr>
        <p:txBody>
          <a:bodyPr>
            <a:normAutofit fontScale="90000"/>
          </a:bodyPr>
          <a:lstStyle/>
          <a:p>
            <a:r>
              <a:rPr lang="en-US" spc="-5" dirty="0">
                <a:ea typeface="Calibri" panose="020F0502020204030204" pitchFamily="34" charset="0"/>
                <a:cs typeface="Times New Roman" panose="02020603050405020304" pitchFamily="18" charset="0"/>
              </a:rPr>
              <a:t>Identify the source of</a:t>
            </a:r>
            <a:r>
              <a:rPr lang="en-US" spc="-10" dirty="0">
                <a:ea typeface="Calibri" panose="020F0502020204030204" pitchFamily="34" charset="0"/>
                <a:cs typeface="Times New Roman" panose="02020603050405020304" pitchFamily="18" charset="0"/>
              </a:rPr>
              <a:t> </a:t>
            </a:r>
            <a:r>
              <a:rPr lang="en-US" spc="-5" dirty="0">
                <a:ea typeface="Calibri" panose="020F0502020204030204" pitchFamily="34" charset="0"/>
                <a:cs typeface="Times New Roman" panose="02020603050405020304" pitchFamily="18" charset="0"/>
              </a:rPr>
              <a:t>water or moisture</a:t>
            </a:r>
            <a:br>
              <a:rPr lang="en-US" dirty="0">
                <a:ea typeface="Calibri" panose="020F0502020204030204" pitchFamily="34" charset="0"/>
                <a:cs typeface="Times New Roman" panose="02020603050405020304" pitchFamily="18" charset="0"/>
              </a:rPr>
            </a:br>
            <a:endParaRPr lang="en-US" dirty="0"/>
          </a:p>
        </p:txBody>
      </p:sp>
      <p:sp>
        <p:nvSpPr>
          <p:cNvPr id="3" name="Content Placeholder 2"/>
          <p:cNvSpPr>
            <a:spLocks noGrp="1"/>
          </p:cNvSpPr>
          <p:nvPr>
            <p:ph idx="1"/>
          </p:nvPr>
        </p:nvSpPr>
        <p:spPr>
          <a:xfrm>
            <a:off x="409937" y="1160718"/>
            <a:ext cx="5423704" cy="5303054"/>
          </a:xfrm>
        </p:spPr>
        <p:txBody>
          <a:bodyPr>
            <a:normAutofit/>
          </a:bodyPr>
          <a:lstStyle/>
          <a:p>
            <a:r>
              <a:rPr lang="en-US" dirty="0"/>
              <a:t>To fix a mold problem, you must remove the damaged and contaminated materials AND you must fix the source of the moisture. </a:t>
            </a:r>
          </a:p>
          <a:p>
            <a:r>
              <a:rPr lang="en-US" dirty="0"/>
              <a:t>Landscaping or fixing gutters can solve some moisture problems.</a:t>
            </a:r>
          </a:p>
          <a:p>
            <a:r>
              <a:rPr lang="en-US" dirty="0"/>
              <a:t>If the problem is leaky plumbing, roof, or HVAC system, you may need the help of other professionals. </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45</a:t>
            </a:fld>
            <a:endParaRPr lang="en-US"/>
          </a:p>
        </p:txBody>
      </p:sp>
      <p:pic>
        <p:nvPicPr>
          <p:cNvPr id="6" name="Picture 5" descr="A person fixing leaky plumbing">
            <a:extLst>
              <a:ext uri="{FF2B5EF4-FFF2-40B4-BE49-F238E27FC236}">
                <a16:creationId xmlns:a16="http://schemas.microsoft.com/office/drawing/2014/main" id="{2A41D13D-C26B-2C60-0011-BF971A5B5B2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13038" y="1160718"/>
            <a:ext cx="5340762" cy="3249236"/>
          </a:xfrm>
          <a:prstGeom prst="rect">
            <a:avLst/>
          </a:prstGeom>
        </p:spPr>
      </p:pic>
    </p:spTree>
    <p:extLst>
      <p:ext uri="{BB962C8B-B14F-4D97-AF65-F5344CB8AC3E}">
        <p14:creationId xmlns:p14="http://schemas.microsoft.com/office/powerpoint/2010/main" val="2484839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5774"/>
          </a:xfrm>
        </p:spPr>
        <p:txBody>
          <a:bodyPr>
            <a:normAutofit fontScale="90000"/>
          </a:bodyPr>
          <a:lstStyle/>
          <a:p>
            <a:r>
              <a:rPr lang="en-US" spc="-5" dirty="0">
                <a:ea typeface="Calibri" panose="020F0502020204030204" pitchFamily="34" charset="0"/>
                <a:cs typeface="Times New Roman" panose="02020603050405020304" pitchFamily="18" charset="0"/>
              </a:rPr>
              <a:t>Identify the source of</a:t>
            </a:r>
            <a:r>
              <a:rPr lang="en-US" spc="-10" dirty="0">
                <a:ea typeface="Calibri" panose="020F0502020204030204" pitchFamily="34" charset="0"/>
                <a:cs typeface="Times New Roman" panose="02020603050405020304" pitchFamily="18" charset="0"/>
              </a:rPr>
              <a:t> </a:t>
            </a:r>
            <a:r>
              <a:rPr lang="en-US" spc="-5" dirty="0">
                <a:ea typeface="Calibri" panose="020F0502020204030204" pitchFamily="34" charset="0"/>
                <a:cs typeface="Times New Roman" panose="02020603050405020304" pitchFamily="18" charset="0"/>
              </a:rPr>
              <a:t>water or moisture (cont.)</a:t>
            </a:r>
            <a:br>
              <a:rPr lang="en-US" dirty="0">
                <a:ea typeface="Calibri" panose="020F0502020204030204" pitchFamily="34" charset="0"/>
                <a:cs typeface="Times New Roman" panose="02020603050405020304" pitchFamily="18" charset="0"/>
              </a:rPr>
            </a:br>
            <a:endParaRPr lang="en-US" dirty="0"/>
          </a:p>
        </p:txBody>
      </p:sp>
      <p:sp>
        <p:nvSpPr>
          <p:cNvPr id="3" name="Content Placeholder 2"/>
          <p:cNvSpPr>
            <a:spLocks noGrp="1"/>
          </p:cNvSpPr>
          <p:nvPr>
            <p:ph idx="1"/>
          </p:nvPr>
        </p:nvSpPr>
        <p:spPr>
          <a:xfrm>
            <a:off x="570148" y="1145894"/>
            <a:ext cx="5639765" cy="5346980"/>
          </a:xfrm>
        </p:spPr>
        <p:txBody>
          <a:bodyPr>
            <a:normAutofit lnSpcReduction="10000"/>
          </a:bodyPr>
          <a:lstStyle/>
          <a:p>
            <a:r>
              <a:rPr lang="en-US" dirty="0"/>
              <a:t>Humidity-related problems can be aided by installing ventilation fans or dehumidifiers.</a:t>
            </a:r>
          </a:p>
          <a:p>
            <a:pPr marL="228600" lvl="0" indent="-228600" algn="l" rtl="0">
              <a:lnSpc>
                <a:spcPct val="90000"/>
              </a:lnSpc>
              <a:spcBef>
                <a:spcPts val="1000"/>
              </a:spcBef>
              <a:spcAft>
                <a:spcPts val="0"/>
              </a:spcAft>
              <a:buClr>
                <a:schemeClr val="dk1"/>
              </a:buClr>
              <a:buSzPts val="2800"/>
              <a:buChar char="•"/>
            </a:pPr>
            <a:r>
              <a:rPr lang="en-US" dirty="0"/>
              <a:t>When the relative humidity of a room or building is between 30% and 60%, mold growth will likely be held in control during spring through fall. Wintertime humidity may need to be below 30% to prevent condensation on cold surfaces. </a:t>
            </a:r>
          </a:p>
          <a:p>
            <a:pPr marL="228600" lvl="0" indent="-228600" algn="l" rtl="0">
              <a:lnSpc>
                <a:spcPct val="90000"/>
              </a:lnSpc>
              <a:spcBef>
                <a:spcPts val="1000"/>
              </a:spcBef>
              <a:spcAft>
                <a:spcPts val="0"/>
              </a:spcAft>
              <a:buClr>
                <a:schemeClr val="dk1"/>
              </a:buClr>
              <a:buSzPts val="2800"/>
              <a:buChar char="•"/>
            </a:pPr>
            <a:r>
              <a:rPr lang="en-US" dirty="0"/>
              <a:t>Humidity can be measured with a hygrometer, which can be purchased inexpensively</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46</a:t>
            </a:fld>
            <a:endParaRPr lang="en-US"/>
          </a:p>
        </p:txBody>
      </p:sp>
      <p:pic>
        <p:nvPicPr>
          <p:cNvPr id="6" name="Picture 5" descr="A hygrometer which measures humidity&#10;&#10;">
            <a:extLst>
              <a:ext uri="{FF2B5EF4-FFF2-40B4-BE49-F238E27FC236}">
                <a16:creationId xmlns:a16="http://schemas.microsoft.com/office/drawing/2014/main" id="{2CB94EE6-A768-A395-50CA-25CCB32BB1D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34502" y="2662177"/>
            <a:ext cx="5119298" cy="3414531"/>
          </a:xfrm>
          <a:prstGeom prst="rect">
            <a:avLst/>
          </a:prstGeom>
        </p:spPr>
      </p:pic>
    </p:spTree>
    <p:extLst>
      <p:ext uri="{BB962C8B-B14F-4D97-AF65-F5344CB8AC3E}">
        <p14:creationId xmlns:p14="http://schemas.microsoft.com/office/powerpoint/2010/main" val="2367134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enter after a flood?</a:t>
            </a:r>
          </a:p>
        </p:txBody>
      </p:sp>
      <p:sp>
        <p:nvSpPr>
          <p:cNvPr id="3" name="Content Placeholder 2"/>
          <p:cNvSpPr>
            <a:spLocks noGrp="1"/>
          </p:cNvSpPr>
          <p:nvPr>
            <p:ph idx="1"/>
          </p:nvPr>
        </p:nvSpPr>
        <p:spPr/>
        <p:txBody>
          <a:bodyPr>
            <a:normAutofit/>
          </a:bodyPr>
          <a:lstStyle/>
          <a:p>
            <a:r>
              <a:rPr lang="en-US" dirty="0"/>
              <a:t>Make sure electricity and gas are turned off. Check for loose power lines, gas leaks, structural problems like sagging ceilings or floors.</a:t>
            </a:r>
          </a:p>
          <a:p>
            <a:r>
              <a:rPr lang="en-US" dirty="0"/>
              <a:t>Wear N-95 respirator, goggles, gloves. Shower and wash clothing afterward.</a:t>
            </a:r>
          </a:p>
          <a:p>
            <a:r>
              <a:rPr lang="en-US" dirty="0"/>
              <a:t>Don’t wade through water.</a:t>
            </a:r>
          </a:p>
          <a:p>
            <a:r>
              <a:rPr lang="en-US" dirty="0"/>
              <a:t>Use battery-powered flashlights.</a:t>
            </a:r>
          </a:p>
          <a:p>
            <a:r>
              <a:rPr lang="en-US" dirty="0"/>
              <a:t>Determine if water was clean, gray, or black.</a:t>
            </a:r>
          </a:p>
          <a:p>
            <a:r>
              <a:rPr lang="en-US" dirty="0"/>
              <a:t>Take pictures of damage and damaged items.</a:t>
            </a:r>
          </a:p>
          <a:p>
            <a:r>
              <a:rPr lang="en-US" dirty="0"/>
              <a:t>Open all windows and doors unless humidity is higher outside.</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47</a:t>
            </a:fld>
            <a:endParaRPr lang="en-US"/>
          </a:p>
        </p:txBody>
      </p:sp>
    </p:spTree>
    <p:extLst>
      <p:ext uri="{BB962C8B-B14F-4D97-AF65-F5344CB8AC3E}">
        <p14:creationId xmlns:p14="http://schemas.microsoft.com/office/powerpoint/2010/main" val="3500381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Contaminated water</a:t>
            </a:r>
          </a:p>
        </p:txBody>
      </p:sp>
      <p:sp>
        <p:nvSpPr>
          <p:cNvPr id="3" name="Content Placeholder 2"/>
          <p:cNvSpPr>
            <a:spLocks noGrp="1"/>
          </p:cNvSpPr>
          <p:nvPr>
            <p:ph idx="1"/>
          </p:nvPr>
        </p:nvSpPr>
        <p:spPr>
          <a:xfrm>
            <a:off x="687198" y="1690688"/>
            <a:ext cx="7181675" cy="4351338"/>
          </a:xfrm>
        </p:spPr>
        <p:txBody>
          <a:bodyPr/>
          <a:lstStyle/>
          <a:p>
            <a:pPr marL="0" indent="0">
              <a:buNone/>
            </a:pPr>
            <a:r>
              <a:rPr lang="en-US" dirty="0"/>
              <a:t>The following guidelines are for damage caused by clean water.</a:t>
            </a:r>
          </a:p>
          <a:p>
            <a:pPr lvl="1"/>
            <a:r>
              <a:rPr lang="en-US" dirty="0"/>
              <a:t>If you know or suspect that the water is contaminated with sewage, or with chemical or biological pollutants, then an experienced professional should be consulted.</a:t>
            </a:r>
          </a:p>
          <a:p>
            <a:pPr lvl="1"/>
            <a:r>
              <a:rPr lang="en-US" dirty="0"/>
              <a:t>Do not use fans until you have determined that the water is clean or sanitary.</a:t>
            </a:r>
          </a:p>
        </p:txBody>
      </p:sp>
      <p:sp>
        <p:nvSpPr>
          <p:cNvPr id="4" name="Slide Number Placeholder 3"/>
          <p:cNvSpPr>
            <a:spLocks noGrp="1"/>
          </p:cNvSpPr>
          <p:nvPr>
            <p:ph type="sldNum" sz="quarter" idx="12"/>
          </p:nvPr>
        </p:nvSpPr>
        <p:spPr/>
        <p:txBody>
          <a:bodyPr/>
          <a:lstStyle/>
          <a:p>
            <a:fld id="{7EBE5A32-9A98-4513-A413-28ABA786FA0F}" type="slidenum">
              <a:rPr lang="en-US" smtClean="0"/>
              <a:t>48</a:t>
            </a:fld>
            <a:endParaRPr lang="en-US"/>
          </a:p>
        </p:txBody>
      </p:sp>
      <p:pic>
        <p:nvPicPr>
          <p:cNvPr id="6" name="Picture 5" descr="Drawing of a person looking down into a flooded basement">
            <a:extLst>
              <a:ext uri="{FF2B5EF4-FFF2-40B4-BE49-F238E27FC236}">
                <a16:creationId xmlns:a16="http://schemas.microsoft.com/office/drawing/2014/main" id="{110D6AFC-F3DA-C0D6-B9D2-528645001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875" y="575730"/>
            <a:ext cx="3333925" cy="5125908"/>
          </a:xfrm>
          <a:prstGeom prst="rect">
            <a:avLst/>
          </a:prstGeom>
        </p:spPr>
      </p:pic>
    </p:spTree>
    <p:extLst>
      <p:ext uri="{BB962C8B-B14F-4D97-AF65-F5344CB8AC3E}">
        <p14:creationId xmlns:p14="http://schemas.microsoft.com/office/powerpoint/2010/main" val="3113043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5438-60BE-A3DE-464F-582DDE688049}"/>
              </a:ext>
            </a:extLst>
          </p:cNvPr>
          <p:cNvSpPr>
            <a:spLocks noGrp="1"/>
          </p:cNvSpPr>
          <p:nvPr>
            <p:ph type="title"/>
          </p:nvPr>
        </p:nvSpPr>
        <p:spPr/>
        <p:txBody>
          <a:bodyPr/>
          <a:lstStyle/>
          <a:p>
            <a:r>
              <a:rPr lang="en-US" dirty="0"/>
              <a:t>Should you clean it yourself?</a:t>
            </a:r>
          </a:p>
        </p:txBody>
      </p:sp>
      <p:sp>
        <p:nvSpPr>
          <p:cNvPr id="3" name="Content Placeholder 2">
            <a:extLst>
              <a:ext uri="{FF2B5EF4-FFF2-40B4-BE49-F238E27FC236}">
                <a16:creationId xmlns:a16="http://schemas.microsoft.com/office/drawing/2014/main" id="{79224219-264E-23E8-58D6-9965DC1D3A32}"/>
              </a:ext>
            </a:extLst>
          </p:cNvPr>
          <p:cNvSpPr>
            <a:spLocks noGrp="1"/>
          </p:cNvSpPr>
          <p:nvPr>
            <p:ph idx="1"/>
          </p:nvPr>
        </p:nvSpPr>
        <p:spPr/>
        <p:txBody>
          <a:bodyPr>
            <a:normAutofit lnSpcReduction="10000"/>
          </a:bodyPr>
          <a:lstStyle/>
          <a:p>
            <a:pPr marL="0" indent="0">
              <a:buNone/>
            </a:pPr>
            <a:r>
              <a:rPr lang="en-US" dirty="0"/>
              <a:t>Consider professional help if: </a:t>
            </a:r>
          </a:p>
          <a:p>
            <a:r>
              <a:rPr lang="en-US" dirty="0"/>
              <a:t>The mold is more than 10 square feet (3 feet by 3 feet)</a:t>
            </a:r>
          </a:p>
          <a:p>
            <a:r>
              <a:rPr lang="en-US" dirty="0"/>
              <a:t>You think the heating/air conditioning/ventilation system is moldy</a:t>
            </a:r>
          </a:p>
          <a:p>
            <a:r>
              <a:rPr lang="en-US" dirty="0"/>
              <a:t>You think the damage was caused by sewage or contaminated water</a:t>
            </a:r>
          </a:p>
          <a:p>
            <a:r>
              <a:rPr lang="en-US" dirty="0"/>
              <a:t>You have health concerns</a:t>
            </a:r>
          </a:p>
          <a:p>
            <a:r>
              <a:rPr lang="en-US" dirty="0"/>
              <a:t>There is a lot of water damage</a:t>
            </a:r>
          </a:p>
          <a:p>
            <a:endParaRPr lang="en-US" dirty="0"/>
          </a:p>
          <a:p>
            <a:r>
              <a:rPr lang="en-US" dirty="0"/>
              <a:t>If you hire someone, make sure they have experience in mold remediation and follow appropriate guidelines</a:t>
            </a:r>
          </a:p>
        </p:txBody>
      </p:sp>
      <p:sp>
        <p:nvSpPr>
          <p:cNvPr id="4" name="Slide Number Placeholder 3">
            <a:extLst>
              <a:ext uri="{FF2B5EF4-FFF2-40B4-BE49-F238E27FC236}">
                <a16:creationId xmlns:a16="http://schemas.microsoft.com/office/drawing/2014/main" id="{BF202B3F-2660-D5BA-788E-F5151A832568}"/>
              </a:ext>
            </a:extLst>
          </p:cNvPr>
          <p:cNvSpPr>
            <a:spLocks noGrp="1"/>
          </p:cNvSpPr>
          <p:nvPr>
            <p:ph type="sldNum" sz="quarter" idx="12"/>
          </p:nvPr>
        </p:nvSpPr>
        <p:spPr/>
        <p:txBody>
          <a:bodyPr/>
          <a:lstStyle/>
          <a:p>
            <a:fld id="{7EBE5A32-9A98-4513-A413-28ABA786FA0F}" type="slidenum">
              <a:rPr lang="en-US" smtClean="0"/>
              <a:t>49</a:t>
            </a:fld>
            <a:endParaRPr lang="en-US"/>
          </a:p>
        </p:txBody>
      </p:sp>
    </p:spTree>
    <p:extLst>
      <p:ext uri="{BB962C8B-B14F-4D97-AF65-F5344CB8AC3E}">
        <p14:creationId xmlns:p14="http://schemas.microsoft.com/office/powerpoint/2010/main" val="271173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1 - Mold and Health Effects</a:t>
            </a:r>
          </a:p>
        </p:txBody>
      </p:sp>
      <p:sp>
        <p:nvSpPr>
          <p:cNvPr id="3" name="Content Placeholder 2"/>
          <p:cNvSpPr>
            <a:spLocks noGrp="1"/>
          </p:cNvSpPr>
          <p:nvPr>
            <p:ph idx="1"/>
          </p:nvPr>
        </p:nvSpPr>
        <p:spPr>
          <a:xfrm>
            <a:off x="838200" y="2947385"/>
            <a:ext cx="5630333" cy="3229577"/>
          </a:xfrm>
        </p:spPr>
        <p:txBody>
          <a:bodyPr/>
          <a:lstStyle/>
          <a:p>
            <a:pPr marL="0" indent="0">
              <a:buNone/>
            </a:pPr>
            <a:r>
              <a:rPr lang="en-US" dirty="0"/>
              <a:t>Objective:</a:t>
            </a:r>
          </a:p>
          <a:p>
            <a:endParaRPr lang="en-US" dirty="0"/>
          </a:p>
          <a:p>
            <a:r>
              <a:rPr lang="en-US" dirty="0"/>
              <a:t>Recognize hazards related to mold and mold cleanup </a:t>
            </a:r>
          </a:p>
        </p:txBody>
      </p:sp>
      <p:sp>
        <p:nvSpPr>
          <p:cNvPr id="4" name="Slide Number Placeholder 3"/>
          <p:cNvSpPr>
            <a:spLocks noGrp="1"/>
          </p:cNvSpPr>
          <p:nvPr>
            <p:ph type="sldNum" sz="quarter" idx="12"/>
          </p:nvPr>
        </p:nvSpPr>
        <p:spPr/>
        <p:txBody>
          <a:bodyPr/>
          <a:lstStyle/>
          <a:p>
            <a:fld id="{7EBE5A32-9A98-4513-A413-28ABA786FA0F}" type="slidenum">
              <a:rPr lang="en-US" smtClean="0"/>
              <a:t>5</a:t>
            </a:fld>
            <a:endParaRPr lang="en-US"/>
          </a:p>
        </p:txBody>
      </p:sp>
      <p:pic>
        <p:nvPicPr>
          <p:cNvPr id="5" name="Picture 4" descr="Person blowing their nose">
            <a:extLst>
              <a:ext uri="{FF2B5EF4-FFF2-40B4-BE49-F238E27FC236}">
                <a16:creationId xmlns:a16="http://schemas.microsoft.com/office/drawing/2014/main" id="{59B776F9-4E54-16FA-590A-BC84B9B66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174" y="2029767"/>
            <a:ext cx="5088626" cy="3395131"/>
          </a:xfrm>
          <a:prstGeom prst="rect">
            <a:avLst/>
          </a:prstGeom>
        </p:spPr>
      </p:pic>
    </p:spTree>
    <p:extLst>
      <p:ext uri="{BB962C8B-B14F-4D97-AF65-F5344CB8AC3E}">
        <p14:creationId xmlns:p14="http://schemas.microsoft.com/office/powerpoint/2010/main" val="2733267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BE5A32-9A98-4513-A413-28ABA786FA0F}" type="slidenum">
              <a:rPr lang="en-US" smtClean="0"/>
              <a:t>50</a:t>
            </a:fld>
            <a:endParaRPr lang="en-US"/>
          </a:p>
        </p:txBody>
      </p:sp>
      <p:sp>
        <p:nvSpPr>
          <p:cNvPr id="4" name="Title 3">
            <a:extLst>
              <a:ext uri="{FF2B5EF4-FFF2-40B4-BE49-F238E27FC236}">
                <a16:creationId xmlns:a16="http://schemas.microsoft.com/office/drawing/2014/main" id="{D5AA00E2-C478-F134-FC09-06D5CDA04E65}"/>
              </a:ext>
            </a:extLst>
          </p:cNvPr>
          <p:cNvSpPr txBox="1">
            <a:spLocks noGrp="1"/>
          </p:cNvSpPr>
          <p:nvPr>
            <p:ph type="title" idx="4294967295"/>
          </p:nvPr>
        </p:nvSpPr>
        <p:spPr>
          <a:xfrm>
            <a:off x="989121" y="603681"/>
            <a:ext cx="42398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n-ea"/>
                <a:cs typeface="+mn-cs"/>
              </a:rPr>
              <a:t>What to wear?</a:t>
            </a:r>
          </a:p>
        </p:txBody>
      </p:sp>
      <p:pic>
        <p:nvPicPr>
          <p:cNvPr id="6" name="Picture 5" descr="Person wearing PPE including goggles, N-95, long sleeves, gloves, long pants, and boots">
            <a:extLst>
              <a:ext uri="{FF2B5EF4-FFF2-40B4-BE49-F238E27FC236}">
                <a16:creationId xmlns:a16="http://schemas.microsoft.com/office/drawing/2014/main" id="{826807AE-80C2-0156-06B9-CFB07879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041" y="170995"/>
            <a:ext cx="4963218" cy="6516009"/>
          </a:xfrm>
          <a:prstGeom prst="rect">
            <a:avLst/>
          </a:prstGeom>
        </p:spPr>
      </p:pic>
    </p:spTree>
    <p:extLst>
      <p:ext uri="{BB962C8B-B14F-4D97-AF65-F5344CB8AC3E}">
        <p14:creationId xmlns:p14="http://schemas.microsoft.com/office/powerpoint/2010/main" val="1744266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258"/>
            <a:ext cx="10515600" cy="1325563"/>
          </a:xfrm>
        </p:spPr>
        <p:txBody>
          <a:bodyPr/>
          <a:lstStyle/>
          <a:p>
            <a:r>
              <a:rPr lang="en-US" dirty="0"/>
              <a:t>N-95</a:t>
            </a:r>
          </a:p>
        </p:txBody>
      </p:sp>
      <p:sp>
        <p:nvSpPr>
          <p:cNvPr id="3" name="Content Placeholder 2"/>
          <p:cNvSpPr>
            <a:spLocks noGrp="1"/>
          </p:cNvSpPr>
          <p:nvPr>
            <p:ph idx="1"/>
          </p:nvPr>
        </p:nvSpPr>
        <p:spPr>
          <a:xfrm>
            <a:off x="838200" y="1329267"/>
            <a:ext cx="10515600" cy="4695296"/>
          </a:xfrm>
        </p:spPr>
        <p:txBody>
          <a:bodyPr/>
          <a:lstStyle/>
          <a:p>
            <a:pPr marL="0" indent="0">
              <a:buNone/>
            </a:pPr>
            <a:r>
              <a:rPr lang="en-US" dirty="0"/>
              <a:t>For mold cleanup, an N-95 respirator is generally used.</a:t>
            </a:r>
          </a:p>
          <a:p>
            <a:pPr marL="0" indent="0">
              <a:buNone/>
            </a:pPr>
            <a:endParaRPr lang="en-US" dirty="0"/>
          </a:p>
          <a:p>
            <a:pPr marL="0" indent="0">
              <a:buNone/>
            </a:pPr>
            <a:r>
              <a:rPr lang="en-US" dirty="0"/>
              <a:t>An N-95 single-use respirator is:</a:t>
            </a:r>
          </a:p>
          <a:p>
            <a:pPr marL="225425" lvl="1" indent="0">
              <a:buNone/>
            </a:pPr>
            <a:r>
              <a:rPr lang="en-US" dirty="0"/>
              <a:t>• N - not resistant to oil</a:t>
            </a:r>
          </a:p>
          <a:p>
            <a:pPr marL="225425" lvl="1" indent="0">
              <a:buNone/>
            </a:pPr>
            <a:r>
              <a:rPr lang="en-US" dirty="0"/>
              <a:t>• 95 - removes 95% or more of airborne particulate</a:t>
            </a:r>
          </a:p>
          <a:p>
            <a:pPr marL="0" indent="0">
              <a:buNone/>
            </a:pPr>
            <a:endParaRPr lang="en-US" dirty="0"/>
          </a:p>
          <a:p>
            <a:pPr marL="0" indent="0">
              <a:buNone/>
            </a:pPr>
            <a:r>
              <a:rPr lang="en-US" dirty="0"/>
              <a:t>The percent of particulate removed assumes a very good seal between the face and the mask. Facial hair impacts the fit of a respirator.</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51</a:t>
            </a:fld>
            <a:endParaRPr lang="en-US"/>
          </a:p>
        </p:txBody>
      </p:sp>
      <p:pic>
        <p:nvPicPr>
          <p:cNvPr id="5" name="Picture 4" descr="N-95">
            <a:extLst>
              <a:ext uri="{FF2B5EF4-FFF2-40B4-BE49-F238E27FC236}">
                <a16:creationId xmlns:a16="http://schemas.microsoft.com/office/drawing/2014/main" id="{D902D538-810B-F23E-8DB5-C3DDE99F9B5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778897" y="1915962"/>
            <a:ext cx="3993588" cy="2218660"/>
          </a:xfrm>
          <a:prstGeom prst="rect">
            <a:avLst/>
          </a:prstGeom>
        </p:spPr>
      </p:pic>
    </p:spTree>
    <p:extLst>
      <p:ext uri="{BB962C8B-B14F-4D97-AF65-F5344CB8AC3E}">
        <p14:creationId xmlns:p14="http://schemas.microsoft.com/office/powerpoint/2010/main" val="188810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4407-7BFF-B580-93B0-44CFE16996D7}"/>
              </a:ext>
            </a:extLst>
          </p:cNvPr>
          <p:cNvSpPr>
            <a:spLocks noGrp="1"/>
          </p:cNvSpPr>
          <p:nvPr>
            <p:ph type="title"/>
          </p:nvPr>
        </p:nvSpPr>
        <p:spPr/>
        <p:txBody>
          <a:bodyPr/>
          <a:lstStyle/>
          <a:p>
            <a:r>
              <a:rPr lang="en-US" dirty="0"/>
              <a:t>Wearing an N-95</a:t>
            </a:r>
          </a:p>
        </p:txBody>
      </p:sp>
      <p:sp>
        <p:nvSpPr>
          <p:cNvPr id="3" name="Content Placeholder 2">
            <a:extLst>
              <a:ext uri="{FF2B5EF4-FFF2-40B4-BE49-F238E27FC236}">
                <a16:creationId xmlns:a16="http://schemas.microsoft.com/office/drawing/2014/main" id="{2D16B173-968E-02D8-1F15-3068ACA049BC}"/>
              </a:ext>
            </a:extLst>
          </p:cNvPr>
          <p:cNvSpPr>
            <a:spLocks noGrp="1"/>
          </p:cNvSpPr>
          <p:nvPr>
            <p:ph idx="1"/>
          </p:nvPr>
        </p:nvSpPr>
        <p:spPr>
          <a:xfrm>
            <a:off x="838200" y="1825625"/>
            <a:ext cx="5997606" cy="3172503"/>
          </a:xfrm>
        </p:spPr>
        <p:txBody>
          <a:bodyPr>
            <a:normAutofit fontScale="92500" lnSpcReduction="10000"/>
          </a:bodyPr>
          <a:lstStyle/>
          <a:p>
            <a:pPr marR="0" lvl="0">
              <a:spcBef>
                <a:spcPts val="865"/>
              </a:spcBef>
              <a:spcAft>
                <a:spcPts val="0"/>
              </a:spcAft>
              <a:buSzPct val="100000"/>
              <a:tabLst>
                <a:tab pos="932815" algn="l"/>
              </a:tabLst>
            </a:pPr>
            <a:r>
              <a:rPr lang="en-US" dirty="0"/>
              <a:t>Select an approved respirator</a:t>
            </a:r>
          </a:p>
          <a:p>
            <a:pPr marR="0" lvl="0">
              <a:spcBef>
                <a:spcPts val="585"/>
              </a:spcBef>
              <a:spcAft>
                <a:spcPts val="0"/>
              </a:spcAft>
              <a:buSzPct val="100000"/>
              <a:tabLst>
                <a:tab pos="932815" algn="l"/>
              </a:tabLst>
            </a:pPr>
            <a:r>
              <a:rPr lang="en-US" dirty="0"/>
              <a:t>Place over nose, mouth, and chin</a:t>
            </a:r>
          </a:p>
          <a:p>
            <a:pPr marR="0" lvl="0">
              <a:spcBef>
                <a:spcPts val="595"/>
              </a:spcBef>
              <a:spcAft>
                <a:spcPts val="0"/>
              </a:spcAft>
              <a:buSzPct val="100000"/>
              <a:tabLst>
                <a:tab pos="932815" algn="l"/>
              </a:tabLst>
            </a:pPr>
            <a:r>
              <a:rPr lang="en-US" dirty="0"/>
              <a:t>Fit flexible nose piece over nose bridge</a:t>
            </a:r>
          </a:p>
          <a:p>
            <a:pPr marR="0" lvl="0">
              <a:spcBef>
                <a:spcPts val="585"/>
              </a:spcBef>
              <a:spcAft>
                <a:spcPts val="0"/>
              </a:spcAft>
              <a:buSzPct val="100000"/>
              <a:tabLst>
                <a:tab pos="932815" algn="l"/>
              </a:tabLst>
            </a:pPr>
            <a:r>
              <a:rPr lang="en-US" dirty="0"/>
              <a:t>Secure on head with elastic straps</a:t>
            </a:r>
          </a:p>
          <a:p>
            <a:pPr marR="0" lvl="0">
              <a:spcBef>
                <a:spcPts val="595"/>
              </a:spcBef>
              <a:spcAft>
                <a:spcPts val="0"/>
              </a:spcAft>
              <a:buSzPct val="100000"/>
              <a:tabLst>
                <a:tab pos="932815" algn="l"/>
              </a:tabLst>
            </a:pPr>
            <a:r>
              <a:rPr lang="en-US" dirty="0"/>
              <a:t>Adjust to fit</a:t>
            </a:r>
          </a:p>
          <a:p>
            <a:pPr marR="0" lvl="0">
              <a:spcBef>
                <a:spcPts val="595"/>
              </a:spcBef>
              <a:spcAft>
                <a:spcPts val="0"/>
              </a:spcAft>
              <a:buSzPct val="100000"/>
              <a:tabLst>
                <a:tab pos="933450" algn="l"/>
              </a:tabLst>
            </a:pPr>
            <a:r>
              <a:rPr lang="en-US" dirty="0"/>
              <a:t>Perform a fit check</a:t>
            </a:r>
          </a:p>
          <a:p>
            <a:pPr lvl="1">
              <a:spcBef>
                <a:spcPts val="585"/>
              </a:spcBef>
              <a:buSzPct val="100000"/>
              <a:tabLst>
                <a:tab pos="933450" algn="l"/>
              </a:tabLst>
            </a:pPr>
            <a:r>
              <a:rPr lang="en-US" dirty="0"/>
              <a:t>Inhale: respirator should collapse</a:t>
            </a:r>
          </a:p>
          <a:p>
            <a:pPr lvl="1">
              <a:spcBef>
                <a:spcPts val="595"/>
              </a:spcBef>
              <a:buSzPct val="100000"/>
              <a:tabLst>
                <a:tab pos="933450" algn="l"/>
              </a:tabLst>
            </a:pPr>
            <a:r>
              <a:rPr lang="en-US" dirty="0"/>
              <a:t>Exhale: check for leakage around face</a:t>
            </a:r>
          </a:p>
          <a:p>
            <a:endParaRPr lang="en-US" dirty="0"/>
          </a:p>
        </p:txBody>
      </p:sp>
      <p:sp>
        <p:nvSpPr>
          <p:cNvPr id="4" name="Slide Number Placeholder 3">
            <a:extLst>
              <a:ext uri="{FF2B5EF4-FFF2-40B4-BE49-F238E27FC236}">
                <a16:creationId xmlns:a16="http://schemas.microsoft.com/office/drawing/2014/main" id="{82676133-5567-4614-F241-5A2A8254D8B2}"/>
              </a:ext>
            </a:extLst>
          </p:cNvPr>
          <p:cNvSpPr>
            <a:spLocks noGrp="1"/>
          </p:cNvSpPr>
          <p:nvPr>
            <p:ph type="sldNum" sz="quarter" idx="12"/>
          </p:nvPr>
        </p:nvSpPr>
        <p:spPr/>
        <p:txBody>
          <a:bodyPr/>
          <a:lstStyle/>
          <a:p>
            <a:fld id="{7EBE5A32-9A98-4513-A413-28ABA786FA0F}" type="slidenum">
              <a:rPr lang="en-US" smtClean="0"/>
              <a:t>52</a:t>
            </a:fld>
            <a:endParaRPr lang="en-US"/>
          </a:p>
        </p:txBody>
      </p:sp>
      <p:pic>
        <p:nvPicPr>
          <p:cNvPr id="5" name="Picture 4" descr="Drawing of a person performing a fit check ">
            <a:extLst>
              <a:ext uri="{FF2B5EF4-FFF2-40B4-BE49-F238E27FC236}">
                <a16:creationId xmlns:a16="http://schemas.microsoft.com/office/drawing/2014/main" id="{3299393E-C6F0-BB82-1F83-5CBED4977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422" y="754603"/>
            <a:ext cx="3000063" cy="3476500"/>
          </a:xfrm>
          <a:prstGeom prst="rect">
            <a:avLst/>
          </a:prstGeom>
        </p:spPr>
      </p:pic>
      <p:sp>
        <p:nvSpPr>
          <p:cNvPr id="7" name="TextBox 6">
            <a:extLst>
              <a:ext uri="{FF2B5EF4-FFF2-40B4-BE49-F238E27FC236}">
                <a16:creationId xmlns:a16="http://schemas.microsoft.com/office/drawing/2014/main" id="{16DDAA6F-96DE-9F9F-DAEB-B90103826E0F}"/>
              </a:ext>
            </a:extLst>
          </p:cNvPr>
          <p:cNvSpPr txBox="1"/>
          <p:nvPr/>
        </p:nvSpPr>
        <p:spPr>
          <a:xfrm>
            <a:off x="838200" y="5317725"/>
            <a:ext cx="9914138" cy="369332"/>
          </a:xfrm>
          <a:prstGeom prst="rect">
            <a:avLst/>
          </a:prstGeom>
          <a:noFill/>
        </p:spPr>
        <p:txBody>
          <a:bodyPr wrap="square">
            <a:spAutoFit/>
          </a:bodyPr>
          <a:lstStyle/>
          <a:p>
            <a:r>
              <a:rPr lang="en-US" dirty="0"/>
              <a:t>Video – OSHA </a:t>
            </a:r>
            <a:r>
              <a:rPr lang="en-US" dirty="0">
                <a:hlinkClick r:id="rId3"/>
              </a:rPr>
              <a:t>https://www.youtube.com/watch?v=oiNwfhvhVfI</a:t>
            </a:r>
            <a:endParaRPr lang="en-US" dirty="0"/>
          </a:p>
        </p:txBody>
      </p:sp>
    </p:spTree>
    <p:extLst>
      <p:ext uri="{BB962C8B-B14F-4D97-AF65-F5344CB8AC3E}">
        <p14:creationId xmlns:p14="http://schemas.microsoft.com/office/powerpoint/2010/main" val="3563265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2"/>
          <p:cNvSpPr txBox="1">
            <a:spLocks noGrp="1"/>
          </p:cNvSpPr>
          <p:nvPr>
            <p:ph type="title"/>
          </p:nvPr>
        </p:nvSpPr>
        <p:spPr>
          <a:xfrm>
            <a:off x="478276" y="289667"/>
            <a:ext cx="10515600" cy="7827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Gloves</a:t>
            </a:r>
            <a:endParaRPr dirty="0"/>
          </a:p>
        </p:txBody>
      </p:sp>
      <p:sp>
        <p:nvSpPr>
          <p:cNvPr id="570" name="Google Shape;570;p52"/>
          <p:cNvSpPr txBox="1">
            <a:spLocks noGrp="1"/>
          </p:cNvSpPr>
          <p:nvPr>
            <p:ph type="body" idx="1"/>
          </p:nvPr>
        </p:nvSpPr>
        <p:spPr>
          <a:xfrm>
            <a:off x="478276" y="1072405"/>
            <a:ext cx="7226030" cy="549592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dirty="0"/>
              <a:t>Protect the skin from contact with mold and potentially irritating cleaning solutions. Long gloves that extend to the middle of the forearm are recommended.</a:t>
            </a:r>
            <a:endParaRPr dirty="0"/>
          </a:p>
          <a:p>
            <a:pPr>
              <a:buClr>
                <a:schemeClr val="dk1"/>
              </a:buClr>
              <a:buSzPct val="100000"/>
            </a:pPr>
            <a:r>
              <a:rPr lang="en-US" dirty="0"/>
              <a:t>If a mild soap detergent is being used, ordinary household rubber gloves are suitable..</a:t>
            </a:r>
          </a:p>
          <a:p>
            <a:pPr lvl="0">
              <a:buClr>
                <a:schemeClr val="dk1"/>
              </a:buClr>
              <a:buSzPct val="100000"/>
            </a:pPr>
            <a:r>
              <a:rPr lang="en-US" dirty="0"/>
              <a:t>The </a:t>
            </a:r>
            <a:r>
              <a:rPr lang="en-US" u="sng" dirty="0"/>
              <a:t>routine</a:t>
            </a:r>
            <a:r>
              <a:rPr lang="en-US" dirty="0"/>
              <a:t> use of chlorine bleach or strong cleaning solutions is not recommended. If you choose to use bleach or a strong cleaning solution, gloves should be made from natural rubber, neoprene, nitrile, polyurethane, or polyvinylchloride (PVC).</a:t>
            </a:r>
            <a:endParaRPr dirty="0"/>
          </a:p>
        </p:txBody>
      </p:sp>
      <p:sp>
        <p:nvSpPr>
          <p:cNvPr id="571" name="Google Shape;57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pic>
        <p:nvPicPr>
          <p:cNvPr id="2" name="Picture 1" descr="gloves">
            <a:extLst>
              <a:ext uri="{FF2B5EF4-FFF2-40B4-BE49-F238E27FC236}">
                <a16:creationId xmlns:a16="http://schemas.microsoft.com/office/drawing/2014/main" id="{F3206189-5172-41D9-9B15-6289C4095F0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04306" y="1222047"/>
            <a:ext cx="3248625" cy="397444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3"/>
          <p:cNvSpPr txBox="1">
            <a:spLocks noGrp="1"/>
          </p:cNvSpPr>
          <p:nvPr>
            <p:ph type="title"/>
          </p:nvPr>
        </p:nvSpPr>
        <p:spPr>
          <a:xfrm>
            <a:off x="838200" y="365125"/>
            <a:ext cx="10515600" cy="966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Goggles</a:t>
            </a:r>
            <a:endParaRPr dirty="0"/>
          </a:p>
        </p:txBody>
      </p:sp>
      <p:sp>
        <p:nvSpPr>
          <p:cNvPr id="577" name="Google Shape;577;p53"/>
          <p:cNvSpPr txBox="1">
            <a:spLocks noGrp="1"/>
          </p:cNvSpPr>
          <p:nvPr>
            <p:ph type="body" idx="1"/>
          </p:nvPr>
        </p:nvSpPr>
        <p:spPr>
          <a:xfrm>
            <a:off x="544749" y="1449421"/>
            <a:ext cx="10809051" cy="472754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Properly fitted goggles provide eye protection</a:t>
            </a:r>
            <a:endParaRPr dirty="0"/>
          </a:p>
          <a:p>
            <a:pPr marL="228600" lvl="0" indent="-228600" algn="l" rtl="0">
              <a:lnSpc>
                <a:spcPct val="90000"/>
              </a:lnSpc>
              <a:spcBef>
                <a:spcPts val="1000"/>
              </a:spcBef>
              <a:spcAft>
                <a:spcPts val="0"/>
              </a:spcAft>
              <a:buClr>
                <a:schemeClr val="dk1"/>
              </a:buClr>
              <a:buSzPts val="2800"/>
              <a:buChar char="•"/>
            </a:pPr>
            <a:r>
              <a:rPr lang="en-US" dirty="0"/>
              <a:t>Goggles must be designed to keep out dust and small particles</a:t>
            </a:r>
            <a:endParaRPr dirty="0"/>
          </a:p>
          <a:p>
            <a:pPr marL="228600" lvl="0" indent="-228600" algn="l" rtl="0">
              <a:lnSpc>
                <a:spcPct val="90000"/>
              </a:lnSpc>
              <a:spcBef>
                <a:spcPts val="1000"/>
              </a:spcBef>
              <a:spcAft>
                <a:spcPts val="0"/>
              </a:spcAft>
              <a:buClr>
                <a:schemeClr val="dk1"/>
              </a:buClr>
              <a:buSzPts val="2800"/>
              <a:buChar char="•"/>
            </a:pPr>
            <a:r>
              <a:rPr lang="en-US" dirty="0"/>
              <a:t>Safety glasses or goggles that have open vent holes are not acceptable</a:t>
            </a:r>
            <a:endParaRPr dirty="0"/>
          </a:p>
        </p:txBody>
      </p:sp>
      <p:sp>
        <p:nvSpPr>
          <p:cNvPr id="578" name="Google Shape;57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pic>
        <p:nvPicPr>
          <p:cNvPr id="579" name="Google Shape;579;p53" descr="goggles"/>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013626" y="3229583"/>
            <a:ext cx="7760646" cy="26686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1A33-D957-2826-4BC6-4C8D029C5EC3}"/>
              </a:ext>
            </a:extLst>
          </p:cNvPr>
          <p:cNvSpPr>
            <a:spLocks noGrp="1"/>
          </p:cNvSpPr>
          <p:nvPr>
            <p:ph type="title"/>
          </p:nvPr>
        </p:nvSpPr>
        <p:spPr/>
        <p:txBody>
          <a:bodyPr/>
          <a:lstStyle/>
          <a:p>
            <a:r>
              <a:rPr lang="en-US" dirty="0"/>
              <a:t>Generator safety</a:t>
            </a:r>
          </a:p>
        </p:txBody>
      </p:sp>
      <p:sp>
        <p:nvSpPr>
          <p:cNvPr id="4" name="Slide Number Placeholder 3">
            <a:extLst>
              <a:ext uri="{FF2B5EF4-FFF2-40B4-BE49-F238E27FC236}">
                <a16:creationId xmlns:a16="http://schemas.microsoft.com/office/drawing/2014/main" id="{C30162FC-B738-1151-75E9-C901FEF5BD25}"/>
              </a:ext>
            </a:extLst>
          </p:cNvPr>
          <p:cNvSpPr>
            <a:spLocks noGrp="1"/>
          </p:cNvSpPr>
          <p:nvPr>
            <p:ph type="sldNum" sz="quarter" idx="12"/>
          </p:nvPr>
        </p:nvSpPr>
        <p:spPr/>
        <p:txBody>
          <a:bodyPr/>
          <a:lstStyle/>
          <a:p>
            <a:fld id="{7EBE5A32-9A98-4513-A413-28ABA786FA0F}" type="slidenum">
              <a:rPr lang="en-US" smtClean="0"/>
              <a:t>55</a:t>
            </a:fld>
            <a:endParaRPr lang="en-US"/>
          </a:p>
        </p:txBody>
      </p:sp>
      <p:pic>
        <p:nvPicPr>
          <p:cNvPr id="6" name="Picture 5" descr="Drawing of a generator placed far away from the home in order to protect against carbon monoxide poisoning">
            <a:extLst>
              <a:ext uri="{FF2B5EF4-FFF2-40B4-BE49-F238E27FC236}">
                <a16:creationId xmlns:a16="http://schemas.microsoft.com/office/drawing/2014/main" id="{AA138353-D997-E31E-F7E8-A73E9FFDE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193" y="1938788"/>
            <a:ext cx="9943613" cy="3774116"/>
          </a:xfrm>
          <a:prstGeom prst="rect">
            <a:avLst/>
          </a:prstGeom>
        </p:spPr>
      </p:pic>
    </p:spTree>
    <p:extLst>
      <p:ext uri="{BB962C8B-B14F-4D97-AF65-F5344CB8AC3E}">
        <p14:creationId xmlns:p14="http://schemas.microsoft.com/office/powerpoint/2010/main" val="1252770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3F98-B66F-FC4E-EE42-37ED41B85239}"/>
              </a:ext>
            </a:extLst>
          </p:cNvPr>
          <p:cNvSpPr>
            <a:spLocks noGrp="1"/>
          </p:cNvSpPr>
          <p:nvPr>
            <p:ph type="title"/>
          </p:nvPr>
        </p:nvSpPr>
        <p:spPr/>
        <p:txBody>
          <a:bodyPr/>
          <a:lstStyle/>
          <a:p>
            <a:r>
              <a:rPr lang="en-US" dirty="0"/>
              <a:t>Remove standing water</a:t>
            </a:r>
          </a:p>
        </p:txBody>
      </p:sp>
      <p:sp>
        <p:nvSpPr>
          <p:cNvPr id="3" name="Content Placeholder 2">
            <a:extLst>
              <a:ext uri="{FF2B5EF4-FFF2-40B4-BE49-F238E27FC236}">
                <a16:creationId xmlns:a16="http://schemas.microsoft.com/office/drawing/2014/main" id="{CDB6ACA7-7CB5-3101-D1C2-BF4ABFC489BB}"/>
              </a:ext>
            </a:extLst>
          </p:cNvPr>
          <p:cNvSpPr>
            <a:spLocks noGrp="1"/>
          </p:cNvSpPr>
          <p:nvPr>
            <p:ph idx="1"/>
          </p:nvPr>
        </p:nvSpPr>
        <p:spPr/>
        <p:txBody>
          <a:bodyPr/>
          <a:lstStyle/>
          <a:p>
            <a:r>
              <a:rPr lang="en-US" dirty="0"/>
              <a:t>Your first step will be to remove all standing water as soon as possible</a:t>
            </a:r>
          </a:p>
          <a:p>
            <a:r>
              <a:rPr lang="en-US" dirty="0"/>
              <a:t>A wet vacuum can be used </a:t>
            </a:r>
          </a:p>
        </p:txBody>
      </p:sp>
      <p:sp>
        <p:nvSpPr>
          <p:cNvPr id="4" name="Slide Number Placeholder 3">
            <a:extLst>
              <a:ext uri="{FF2B5EF4-FFF2-40B4-BE49-F238E27FC236}">
                <a16:creationId xmlns:a16="http://schemas.microsoft.com/office/drawing/2014/main" id="{3035C0DE-37BE-8946-7C79-CF8F9E5B67A5}"/>
              </a:ext>
            </a:extLst>
          </p:cNvPr>
          <p:cNvSpPr>
            <a:spLocks noGrp="1"/>
          </p:cNvSpPr>
          <p:nvPr>
            <p:ph type="sldNum" sz="quarter" idx="12"/>
          </p:nvPr>
        </p:nvSpPr>
        <p:spPr/>
        <p:txBody>
          <a:bodyPr/>
          <a:lstStyle/>
          <a:p>
            <a:fld id="{7EBE5A32-9A98-4513-A413-28ABA786FA0F}" type="slidenum">
              <a:rPr lang="en-US" smtClean="0"/>
              <a:t>56</a:t>
            </a:fld>
            <a:endParaRPr lang="en-US"/>
          </a:p>
        </p:txBody>
      </p:sp>
      <p:pic>
        <p:nvPicPr>
          <p:cNvPr id="6" name="Picture 5" descr="Drawing of water on a floor">
            <a:extLst>
              <a:ext uri="{FF2B5EF4-FFF2-40B4-BE49-F238E27FC236}">
                <a16:creationId xmlns:a16="http://schemas.microsoft.com/office/drawing/2014/main" id="{F542CE76-698E-FA2F-89A0-060A805C4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624" y="2739486"/>
            <a:ext cx="5032898" cy="3292197"/>
          </a:xfrm>
          <a:prstGeom prst="rect">
            <a:avLst/>
          </a:prstGeom>
        </p:spPr>
      </p:pic>
    </p:spTree>
    <p:extLst>
      <p:ext uri="{BB962C8B-B14F-4D97-AF65-F5344CB8AC3E}">
        <p14:creationId xmlns:p14="http://schemas.microsoft.com/office/powerpoint/2010/main" val="2188597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be thrown away?</a:t>
            </a:r>
          </a:p>
        </p:txBody>
      </p:sp>
      <p:sp>
        <p:nvSpPr>
          <p:cNvPr id="3" name="Content Placeholder 2"/>
          <p:cNvSpPr>
            <a:spLocks noGrp="1"/>
          </p:cNvSpPr>
          <p:nvPr>
            <p:ph idx="1"/>
          </p:nvPr>
        </p:nvSpPr>
        <p:spPr/>
        <p:txBody>
          <a:bodyPr/>
          <a:lstStyle/>
          <a:p>
            <a:r>
              <a:rPr lang="en-US" dirty="0"/>
              <a:t>Throw away all porous items that have been wet for more than 48 hours and that cannot be thoroughly cleaned and dried</a:t>
            </a:r>
          </a:p>
          <a:p>
            <a:r>
              <a:rPr lang="en-US" dirty="0"/>
              <a:t>This includes carpeting and carpet padding, upholstery, wallpaper, drywall, ceiling tiles, insulation, bedding, mattresses, curtains, some clothing, leather, paper, some wood and wood products, some toys</a:t>
            </a:r>
          </a:p>
          <a:p>
            <a:r>
              <a:rPr lang="en-US" dirty="0"/>
              <a:t>Throw away unsafe food</a:t>
            </a:r>
          </a:p>
          <a:p>
            <a:r>
              <a:rPr lang="en-US" dirty="0"/>
              <a:t>When in doubt, throw it out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57</a:t>
            </a:fld>
            <a:endParaRPr lang="en-US"/>
          </a:p>
        </p:txBody>
      </p:sp>
      <p:pic>
        <p:nvPicPr>
          <p:cNvPr id="6" name="Picture 5" descr="Drawing of a person putting debris into a plastic bag">
            <a:extLst>
              <a:ext uri="{FF2B5EF4-FFF2-40B4-BE49-F238E27FC236}">
                <a16:creationId xmlns:a16="http://schemas.microsoft.com/office/drawing/2014/main" id="{481D8542-B471-38F4-E257-C90AEA5BC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154" y="3948842"/>
            <a:ext cx="2630123" cy="2590070"/>
          </a:xfrm>
          <a:prstGeom prst="rect">
            <a:avLst/>
          </a:prstGeom>
        </p:spPr>
      </p:pic>
    </p:spTree>
    <p:extLst>
      <p:ext uri="{BB962C8B-B14F-4D97-AF65-F5344CB8AC3E}">
        <p14:creationId xmlns:p14="http://schemas.microsoft.com/office/powerpoint/2010/main" val="1710752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29" y="138317"/>
            <a:ext cx="10515600" cy="1325563"/>
          </a:xfrm>
        </p:spPr>
        <p:txBody>
          <a:bodyPr/>
          <a:lstStyle/>
          <a:p>
            <a:r>
              <a:rPr lang="en-US" dirty="0"/>
              <a:t>What can be cleaned?</a:t>
            </a:r>
          </a:p>
        </p:txBody>
      </p:sp>
      <p:sp>
        <p:nvSpPr>
          <p:cNvPr id="3" name="Content Placeholder 2"/>
          <p:cNvSpPr>
            <a:spLocks noGrp="1"/>
          </p:cNvSpPr>
          <p:nvPr>
            <p:ph idx="1"/>
          </p:nvPr>
        </p:nvSpPr>
        <p:spPr>
          <a:xfrm>
            <a:off x="574090" y="1203494"/>
            <a:ext cx="11043820" cy="3513433"/>
          </a:xfrm>
        </p:spPr>
        <p:txBody>
          <a:bodyPr/>
          <a:lstStyle/>
          <a:p>
            <a:r>
              <a:rPr lang="en-US" dirty="0"/>
              <a:t>Hard, nonporous surfaces such as stainless steel, metal, glass, hard plastic</a:t>
            </a:r>
          </a:p>
          <a:p>
            <a:r>
              <a:rPr lang="en-US" dirty="0"/>
              <a:t>Ducts</a:t>
            </a:r>
          </a:p>
          <a:p>
            <a:r>
              <a:rPr lang="en-US" dirty="0"/>
              <a:t>Wood and concrete if structurally sound</a:t>
            </a:r>
          </a:p>
          <a:p>
            <a:r>
              <a:rPr lang="en-US" dirty="0"/>
              <a:t>Maybe carpet and drywall</a:t>
            </a:r>
          </a:p>
          <a:p>
            <a:r>
              <a:rPr lang="en-US" dirty="0">
                <a:hlinkClick r:id="rId2"/>
              </a:rPr>
              <a:t>EPA video Things to Keep, Clean, or Remove</a:t>
            </a:r>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58</a:t>
            </a:fld>
            <a:endParaRPr lang="en-US"/>
          </a:p>
        </p:txBody>
      </p:sp>
      <p:pic>
        <p:nvPicPr>
          <p:cNvPr id="7" name="Picture 6" descr="Drawing of a person wearing PPE and cleaning their kitchen">
            <a:extLst>
              <a:ext uri="{FF2B5EF4-FFF2-40B4-BE49-F238E27FC236}">
                <a16:creationId xmlns:a16="http://schemas.microsoft.com/office/drawing/2014/main" id="{130B5221-8D0D-72BE-60C3-3BA4F0BCA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589" y="3527810"/>
            <a:ext cx="3840540" cy="2638540"/>
          </a:xfrm>
          <a:prstGeom prst="rect">
            <a:avLst/>
          </a:prstGeom>
        </p:spPr>
      </p:pic>
    </p:spTree>
    <p:extLst>
      <p:ext uri="{BB962C8B-B14F-4D97-AF65-F5344CB8AC3E}">
        <p14:creationId xmlns:p14="http://schemas.microsoft.com/office/powerpoint/2010/main" val="20978779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517"/>
            <a:ext cx="10515600" cy="1325563"/>
          </a:xfrm>
        </p:spPr>
        <p:txBody>
          <a:bodyPr/>
          <a:lstStyle/>
          <a:p>
            <a:r>
              <a:rPr lang="en-US" dirty="0"/>
              <a:t>How to clean?</a:t>
            </a:r>
          </a:p>
        </p:txBody>
      </p:sp>
      <p:sp>
        <p:nvSpPr>
          <p:cNvPr id="3" name="Content Placeholder 2"/>
          <p:cNvSpPr>
            <a:spLocks noGrp="1"/>
          </p:cNvSpPr>
          <p:nvPr>
            <p:ph idx="1"/>
          </p:nvPr>
        </p:nvSpPr>
        <p:spPr>
          <a:xfrm>
            <a:off x="838200" y="1325880"/>
            <a:ext cx="10515600" cy="4851083"/>
          </a:xfrm>
        </p:spPr>
        <p:txBody>
          <a:bodyPr>
            <a:normAutofit lnSpcReduction="10000"/>
          </a:bodyPr>
          <a:lstStyle/>
          <a:p>
            <a:r>
              <a:rPr lang="en-US" dirty="0"/>
              <a:t>Clean and dry out as quickly as possible. If not able to dry everything within 24-48 hours, assume you will have mold growth.</a:t>
            </a:r>
          </a:p>
          <a:p>
            <a:r>
              <a:rPr lang="en-US" dirty="0"/>
              <a:t>Open cabinet doors, drawers.</a:t>
            </a:r>
          </a:p>
          <a:p>
            <a:r>
              <a:rPr lang="en-US" dirty="0"/>
              <a:t>Use fans and dehumidifiers. If mold is already growing, fans should only blow air out windows and doors to prevent spreading spores indoors.</a:t>
            </a:r>
          </a:p>
          <a:p>
            <a:r>
              <a:rPr lang="en-US" dirty="0"/>
              <a:t>Use wet vacuum to remove water and clean items such as studs or exposed wood framing.</a:t>
            </a:r>
          </a:p>
          <a:p>
            <a:r>
              <a:rPr lang="en-US" dirty="0"/>
              <a:t>Any part of HVAC system that was submerged should be thoroughly cleaned so as to not spread mold. Moisture can also collect in parts of system that were not submerged.</a:t>
            </a:r>
          </a:p>
          <a:p>
            <a:r>
              <a:rPr lang="en-US" dirty="0"/>
              <a:t>There may be hidden mold.</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59</a:t>
            </a:fld>
            <a:endParaRPr lang="en-US"/>
          </a:p>
        </p:txBody>
      </p:sp>
    </p:spTree>
    <p:extLst>
      <p:ext uri="{BB962C8B-B14F-4D97-AF65-F5344CB8AC3E}">
        <p14:creationId xmlns:p14="http://schemas.microsoft.com/office/powerpoint/2010/main" val="1621706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Mold?</a:t>
            </a:r>
          </a:p>
        </p:txBody>
      </p:sp>
      <p:sp>
        <p:nvSpPr>
          <p:cNvPr id="3" name="Content Placeholder 2"/>
          <p:cNvSpPr>
            <a:spLocks noGrp="1"/>
          </p:cNvSpPr>
          <p:nvPr>
            <p:ph idx="1"/>
          </p:nvPr>
        </p:nvSpPr>
        <p:spPr>
          <a:xfrm>
            <a:off x="603683" y="1825625"/>
            <a:ext cx="9810318" cy="4351338"/>
          </a:xfrm>
        </p:spPr>
        <p:txBody>
          <a:bodyPr/>
          <a:lstStyle/>
          <a:p>
            <a:r>
              <a:rPr lang="en-US" dirty="0"/>
              <a:t>Molds are part of the fungi kingdom, which includes yeasts, molds, and mushrooms</a:t>
            </a:r>
          </a:p>
          <a:p>
            <a:r>
              <a:rPr lang="en-US" dirty="0"/>
              <a:t>There are thousands of different species of mold</a:t>
            </a:r>
          </a:p>
          <a:p>
            <a:r>
              <a:rPr lang="en-US" dirty="0"/>
              <a:t>Mildew is a type of mold</a:t>
            </a:r>
          </a:p>
          <a:p>
            <a:r>
              <a:rPr lang="en-US" dirty="0"/>
              <a:t>Molds come in many colors</a:t>
            </a:r>
          </a:p>
        </p:txBody>
      </p:sp>
      <p:sp>
        <p:nvSpPr>
          <p:cNvPr id="4" name="Slide Number Placeholder 3"/>
          <p:cNvSpPr>
            <a:spLocks noGrp="1"/>
          </p:cNvSpPr>
          <p:nvPr>
            <p:ph type="sldNum" sz="quarter" idx="12"/>
          </p:nvPr>
        </p:nvSpPr>
        <p:spPr/>
        <p:txBody>
          <a:bodyPr/>
          <a:lstStyle/>
          <a:p>
            <a:fld id="{7EBE5A32-9A98-4513-A413-28ABA786FA0F}" type="slidenum">
              <a:rPr lang="en-US" smtClean="0"/>
              <a:t>6</a:t>
            </a:fld>
            <a:endParaRPr lang="en-US"/>
          </a:p>
        </p:txBody>
      </p:sp>
      <p:pic>
        <p:nvPicPr>
          <p:cNvPr id="5" name="Picture 4" descr="Mold growth in a corner">
            <a:extLst>
              <a:ext uri="{FF2B5EF4-FFF2-40B4-BE49-F238E27FC236}">
                <a16:creationId xmlns:a16="http://schemas.microsoft.com/office/drawing/2014/main" id="{0656BDA3-0253-DD4C-43C8-BE661269C34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44998" y="3429000"/>
            <a:ext cx="5169102" cy="2584552"/>
          </a:xfrm>
          <a:prstGeom prst="rect">
            <a:avLst/>
          </a:prstGeom>
        </p:spPr>
      </p:pic>
      <p:sp>
        <p:nvSpPr>
          <p:cNvPr id="7" name="TextBox 6">
            <a:extLst>
              <a:ext uri="{FF2B5EF4-FFF2-40B4-BE49-F238E27FC236}">
                <a16:creationId xmlns:a16="http://schemas.microsoft.com/office/drawing/2014/main" id="{D291182B-AFFF-BA7D-5BB8-69F630CE5601}"/>
              </a:ext>
            </a:extLst>
          </p:cNvPr>
          <p:cNvSpPr txBox="1"/>
          <p:nvPr/>
        </p:nvSpPr>
        <p:spPr>
          <a:xfrm>
            <a:off x="5798890" y="6192939"/>
            <a:ext cx="6094602" cy="369332"/>
          </a:xfrm>
          <a:prstGeom prst="rect">
            <a:avLst/>
          </a:prstGeom>
          <a:noFill/>
        </p:spPr>
        <p:txBody>
          <a:bodyPr wrap="square">
            <a:spAutoFit/>
          </a:bodyPr>
          <a:lstStyle/>
          <a:p>
            <a:pPr marL="0" lvl="0" indent="0" algn="l" rtl="0">
              <a:spcBef>
                <a:spcPts val="0"/>
              </a:spcBef>
              <a:spcAft>
                <a:spcPts val="0"/>
              </a:spcAft>
              <a:buNone/>
            </a:pPr>
            <a:r>
              <a:rPr lang="en-US" dirty="0">
                <a:latin typeface="Calibri"/>
                <a:ea typeface="Calibri"/>
                <a:cs typeface="Calibri"/>
                <a:sym typeface="Calibri"/>
              </a:rPr>
              <a:t>Mold growth on drywall above wood baseboard</a:t>
            </a:r>
          </a:p>
        </p:txBody>
      </p:sp>
    </p:spTree>
    <p:extLst>
      <p:ext uri="{BB962C8B-B14F-4D97-AF65-F5344CB8AC3E}">
        <p14:creationId xmlns:p14="http://schemas.microsoft.com/office/powerpoint/2010/main" val="3143378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what to clean?</a:t>
            </a:r>
            <a:br>
              <a:rPr lang="en-US" dirty="0"/>
            </a:br>
            <a:endParaRPr lang="en-US" dirty="0"/>
          </a:p>
        </p:txBody>
      </p:sp>
      <p:sp>
        <p:nvSpPr>
          <p:cNvPr id="3" name="Content Placeholder 2"/>
          <p:cNvSpPr>
            <a:spLocks noGrp="1"/>
          </p:cNvSpPr>
          <p:nvPr>
            <p:ph idx="1"/>
          </p:nvPr>
        </p:nvSpPr>
        <p:spPr>
          <a:xfrm>
            <a:off x="774192" y="1504949"/>
            <a:ext cx="10515600" cy="5033963"/>
          </a:xfrm>
        </p:spPr>
        <p:txBody>
          <a:bodyPr>
            <a:normAutofit/>
          </a:bodyPr>
          <a:lstStyle/>
          <a:p>
            <a:r>
              <a:rPr lang="en-US" dirty="0"/>
              <a:t>Wash surfaces with soap and warm clean water</a:t>
            </a:r>
          </a:p>
          <a:p>
            <a:r>
              <a:rPr lang="en-US" dirty="0"/>
              <a:t>Scrub hard surfaces like tile, concrete, stone, and wood with a stiff brush and soapy water</a:t>
            </a:r>
          </a:p>
          <a:p>
            <a:r>
              <a:rPr lang="en-US" dirty="0"/>
              <a:t>Disinfect all cleaned surfaces with a 10% bleach solution (approximately 1 cup of bleach per 1 gallon of water). Let the solution stay on the surface for at least 10 minutes before rinsing with clear water or allowing to dry</a:t>
            </a:r>
          </a:p>
          <a:p>
            <a:r>
              <a:rPr lang="en-US" dirty="0"/>
              <a:t>Never mix bleach with ammonia as this can create a toxic gas that can injure your lungs or even kill you</a:t>
            </a:r>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60</a:t>
            </a:fld>
            <a:endParaRPr lang="en-US"/>
          </a:p>
        </p:txBody>
      </p:sp>
    </p:spTree>
    <p:extLst>
      <p:ext uri="{BB962C8B-B14F-4D97-AF65-F5344CB8AC3E}">
        <p14:creationId xmlns:p14="http://schemas.microsoft.com/office/powerpoint/2010/main" val="3122760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Damp wipe</a:t>
            </a:r>
            <a:br>
              <a:rPr lang="en-US" dirty="0"/>
            </a:br>
            <a:endParaRPr lang="en-US" dirty="0"/>
          </a:p>
        </p:txBody>
      </p:sp>
      <p:pic>
        <p:nvPicPr>
          <p:cNvPr id="5" name="Content Placeholder 4" descr="A worker wearing gloves and using a damp sponge to clean a surfac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8285" y="1185705"/>
            <a:ext cx="6478189" cy="4243214"/>
          </a:xfrm>
          <a:prstGeom prst="rect">
            <a:avLst/>
          </a:prstGeom>
        </p:spPr>
      </p:pic>
      <p:sp>
        <p:nvSpPr>
          <p:cNvPr id="4" name="Slide Number Placeholder 3"/>
          <p:cNvSpPr>
            <a:spLocks noGrp="1"/>
          </p:cNvSpPr>
          <p:nvPr>
            <p:ph type="sldNum" sz="quarter" idx="12"/>
          </p:nvPr>
        </p:nvSpPr>
        <p:spPr/>
        <p:txBody>
          <a:bodyPr/>
          <a:lstStyle/>
          <a:p>
            <a:fld id="{7EBE5A32-9A98-4513-A413-28ABA786FA0F}" type="slidenum">
              <a:rPr lang="en-US" smtClean="0"/>
              <a:t>61</a:t>
            </a:fld>
            <a:endParaRPr lang="en-US"/>
          </a:p>
        </p:txBody>
      </p:sp>
      <p:sp>
        <p:nvSpPr>
          <p:cNvPr id="3" name="Google Shape;1223;p137">
            <a:extLst>
              <a:ext uri="{FF2B5EF4-FFF2-40B4-BE49-F238E27FC236}">
                <a16:creationId xmlns:a16="http://schemas.microsoft.com/office/drawing/2014/main" id="{B13B53E5-67D3-3978-D28B-F3E6270B422D}"/>
              </a:ext>
            </a:extLst>
          </p:cNvPr>
          <p:cNvSpPr txBox="1"/>
          <p:nvPr/>
        </p:nvSpPr>
        <p:spPr>
          <a:xfrm>
            <a:off x="2757258" y="5722550"/>
            <a:ext cx="6469216"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A worker with a gloved hand uses a damp sponge to clean a surface</a:t>
            </a:r>
            <a:endParaRPr dirty="0">
              <a:latin typeface="Calibri"/>
              <a:ea typeface="Calibri"/>
              <a:cs typeface="Calibri"/>
              <a:sym typeface="Calibri"/>
            </a:endParaRPr>
          </a:p>
        </p:txBody>
      </p:sp>
    </p:spTree>
    <p:extLst>
      <p:ext uri="{BB962C8B-B14F-4D97-AF65-F5344CB8AC3E}">
        <p14:creationId xmlns:p14="http://schemas.microsoft.com/office/powerpoint/2010/main" val="3452220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5B55-3808-4292-BC51-E8EE7CF6B458}"/>
              </a:ext>
            </a:extLst>
          </p:cNvPr>
          <p:cNvSpPr>
            <a:spLocks noGrp="1"/>
          </p:cNvSpPr>
          <p:nvPr>
            <p:ph type="title"/>
          </p:nvPr>
        </p:nvSpPr>
        <p:spPr/>
        <p:txBody>
          <a:bodyPr/>
          <a:lstStyle/>
          <a:p>
            <a:r>
              <a:rPr lang="en-US" dirty="0"/>
              <a:t>How to reduce mold exposure </a:t>
            </a:r>
          </a:p>
        </p:txBody>
      </p:sp>
      <p:sp>
        <p:nvSpPr>
          <p:cNvPr id="4" name="Content Placeholder 3">
            <a:extLst>
              <a:ext uri="{FF2B5EF4-FFF2-40B4-BE49-F238E27FC236}">
                <a16:creationId xmlns:a16="http://schemas.microsoft.com/office/drawing/2014/main" id="{A5CFEBDD-390E-4425-A0BB-5B4045AC1B27}"/>
              </a:ext>
            </a:extLst>
          </p:cNvPr>
          <p:cNvSpPr>
            <a:spLocks noGrp="1"/>
          </p:cNvSpPr>
          <p:nvPr>
            <p:ph sz="half" idx="2"/>
          </p:nvPr>
        </p:nvSpPr>
        <p:spPr>
          <a:xfrm>
            <a:off x="642080" y="1690688"/>
            <a:ext cx="10417098" cy="3709921"/>
          </a:xfrm>
        </p:spPr>
        <p:txBody>
          <a:bodyPr>
            <a:normAutofit/>
          </a:bodyPr>
          <a:lstStyle/>
          <a:p>
            <a:r>
              <a:rPr lang="en-US" dirty="0"/>
              <a:t>Minimize disturbance of mold (breaking moldy wallboard, peeling wallpaper) </a:t>
            </a:r>
          </a:p>
          <a:p>
            <a:r>
              <a:rPr lang="en-US" dirty="0"/>
              <a:t>Ventilation</a:t>
            </a:r>
          </a:p>
          <a:p>
            <a:r>
              <a:rPr lang="en-US" dirty="0"/>
              <a:t>Air filtration</a:t>
            </a:r>
          </a:p>
          <a:p>
            <a:r>
              <a:rPr lang="en-US" dirty="0"/>
              <a:t>Clean environment</a:t>
            </a:r>
          </a:p>
          <a:p>
            <a:r>
              <a:rPr lang="en-US" dirty="0"/>
              <a:t>Humidity control</a:t>
            </a:r>
          </a:p>
          <a:p>
            <a:endParaRPr lang="en-US" dirty="0"/>
          </a:p>
        </p:txBody>
      </p:sp>
      <p:sp>
        <p:nvSpPr>
          <p:cNvPr id="3" name="Slide Number Placeholder 2">
            <a:extLst>
              <a:ext uri="{FF2B5EF4-FFF2-40B4-BE49-F238E27FC236}">
                <a16:creationId xmlns:a16="http://schemas.microsoft.com/office/drawing/2014/main" id="{79D3884C-1840-8E4D-55E0-377ECD427BF0}"/>
              </a:ext>
            </a:extLst>
          </p:cNvPr>
          <p:cNvSpPr>
            <a:spLocks noGrp="1"/>
          </p:cNvSpPr>
          <p:nvPr>
            <p:ph type="sldNum" sz="quarter" idx="12"/>
          </p:nvPr>
        </p:nvSpPr>
        <p:spPr/>
        <p:txBody>
          <a:bodyPr/>
          <a:lstStyle/>
          <a:p>
            <a:fld id="{7EBE5A32-9A98-4513-A413-28ABA786FA0F}" type="slidenum">
              <a:rPr lang="en-US" smtClean="0"/>
              <a:t>62</a:t>
            </a:fld>
            <a:endParaRPr lang="en-US"/>
          </a:p>
        </p:txBody>
      </p:sp>
      <p:pic>
        <p:nvPicPr>
          <p:cNvPr id="6" name="Picture 5" descr="A close-up of a fan&#10;&#10;">
            <a:extLst>
              <a:ext uri="{FF2B5EF4-FFF2-40B4-BE49-F238E27FC236}">
                <a16:creationId xmlns:a16="http://schemas.microsoft.com/office/drawing/2014/main" id="{41A95EC5-35F4-E120-E4B5-E2C3731B32B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68235" y="2112405"/>
            <a:ext cx="3072713" cy="4609070"/>
          </a:xfrm>
          <a:prstGeom prst="rect">
            <a:avLst/>
          </a:prstGeom>
        </p:spPr>
      </p:pic>
    </p:spTree>
    <p:extLst>
      <p:ext uri="{BB962C8B-B14F-4D97-AF65-F5344CB8AC3E}">
        <p14:creationId xmlns:p14="http://schemas.microsoft.com/office/powerpoint/2010/main" val="210037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Exposures besides mold</a:t>
            </a:r>
          </a:p>
        </p:txBody>
      </p:sp>
      <p:sp>
        <p:nvSpPr>
          <p:cNvPr id="3" name="Content Placeholder 2"/>
          <p:cNvSpPr>
            <a:spLocks noGrp="1"/>
          </p:cNvSpPr>
          <p:nvPr>
            <p:ph idx="1"/>
          </p:nvPr>
        </p:nvSpPr>
        <p:spPr>
          <a:xfrm>
            <a:off x="838200" y="1559811"/>
            <a:ext cx="10515600" cy="4351338"/>
          </a:xfrm>
        </p:spPr>
        <p:txBody>
          <a:bodyPr/>
          <a:lstStyle/>
          <a:p>
            <a:endParaRPr lang="en-US" dirty="0"/>
          </a:p>
          <a:p>
            <a:r>
              <a:rPr lang="en-US" dirty="0"/>
              <a:t>Biocides are toxic. Use of a biocide such as chlorine bleach is not recommended as a </a:t>
            </a:r>
            <a:r>
              <a:rPr lang="en-US" u="sng" dirty="0"/>
              <a:t>routine practice </a:t>
            </a:r>
            <a:r>
              <a:rPr lang="en-US" dirty="0"/>
              <a:t>in mold remediation.</a:t>
            </a:r>
          </a:p>
          <a:p>
            <a:r>
              <a:rPr lang="en-US" dirty="0"/>
              <a:t>Do not use fungicides developed for outdoor use in any indoor application.</a:t>
            </a:r>
          </a:p>
        </p:txBody>
      </p:sp>
      <p:sp>
        <p:nvSpPr>
          <p:cNvPr id="4" name="Slide Number Placeholder 3"/>
          <p:cNvSpPr>
            <a:spLocks noGrp="1"/>
          </p:cNvSpPr>
          <p:nvPr>
            <p:ph type="sldNum" sz="quarter" idx="12"/>
          </p:nvPr>
        </p:nvSpPr>
        <p:spPr/>
        <p:txBody>
          <a:bodyPr/>
          <a:lstStyle/>
          <a:p>
            <a:fld id="{7EBE5A32-9A98-4513-A413-28ABA786FA0F}" type="slidenum">
              <a:rPr lang="en-US" smtClean="0"/>
              <a:t>63</a:t>
            </a:fld>
            <a:endParaRPr lang="en-US"/>
          </a:p>
        </p:txBody>
      </p:sp>
      <p:pic>
        <p:nvPicPr>
          <p:cNvPr id="5" name="Picture 4" descr="Mold growth in a corner along with gloves and a spray bottle">
            <a:extLst>
              <a:ext uri="{FF2B5EF4-FFF2-40B4-BE49-F238E27FC236}">
                <a16:creationId xmlns:a16="http://schemas.microsoft.com/office/drawing/2014/main" id="{1F5FEE39-F932-5077-1A4D-0F7A14B49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443" y="3735480"/>
            <a:ext cx="3263504" cy="2175669"/>
          </a:xfrm>
          <a:prstGeom prst="rect">
            <a:avLst/>
          </a:prstGeom>
        </p:spPr>
      </p:pic>
      <p:sp>
        <p:nvSpPr>
          <p:cNvPr id="6" name="Google Shape;412;p31">
            <a:extLst>
              <a:ext uri="{FF2B5EF4-FFF2-40B4-BE49-F238E27FC236}">
                <a16:creationId xmlns:a16="http://schemas.microsoft.com/office/drawing/2014/main" id="{7D16F07E-5975-BA77-EDC4-736B8E4D4777}"/>
              </a:ext>
            </a:extLst>
          </p:cNvPr>
          <p:cNvSpPr txBox="1"/>
          <p:nvPr/>
        </p:nvSpPr>
        <p:spPr>
          <a:xfrm>
            <a:off x="7438635" y="5904029"/>
            <a:ext cx="40410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Corner mold growth on dry wall with gloves and spray bottle</a:t>
            </a:r>
            <a:endParaRPr dirty="0">
              <a:latin typeface="Calibri"/>
              <a:ea typeface="Calibri"/>
              <a:cs typeface="Calibri"/>
              <a:sym typeface="Calibri"/>
            </a:endParaRPr>
          </a:p>
        </p:txBody>
      </p:sp>
    </p:spTree>
    <p:extLst>
      <p:ext uri="{BB962C8B-B14F-4D97-AF65-F5344CB8AC3E}">
        <p14:creationId xmlns:p14="http://schemas.microsoft.com/office/powerpoint/2010/main" val="3659080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BE5A32-9A98-4513-A413-28ABA786FA0F}" type="slidenum">
              <a:rPr lang="en-US" smtClean="0"/>
              <a:t>64</a:t>
            </a:fld>
            <a:endParaRPr lang="en-US"/>
          </a:p>
        </p:txBody>
      </p:sp>
      <p:pic>
        <p:nvPicPr>
          <p:cNvPr id="3" name="Picture 2" descr="8 tips to clean up mold including protect yourself, toss, air it out, circulate, don't mix cleaners, scrub surfaces, don't cover it remove it, and dry it up"/>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87552" y="198191"/>
            <a:ext cx="5583745" cy="6461617"/>
          </a:xfrm>
          <a:prstGeom prst="rect">
            <a:avLst/>
          </a:prstGeom>
        </p:spPr>
      </p:pic>
      <p:sp>
        <p:nvSpPr>
          <p:cNvPr id="4" name="Title 3">
            <a:extLst>
              <a:ext uri="{FF2B5EF4-FFF2-40B4-BE49-F238E27FC236}">
                <a16:creationId xmlns:a16="http://schemas.microsoft.com/office/drawing/2014/main" id="{8F7C86FB-25EF-AA27-993E-E5F312B9304A}"/>
              </a:ext>
            </a:extLst>
          </p:cNvPr>
          <p:cNvSpPr>
            <a:spLocks noGrp="1"/>
          </p:cNvSpPr>
          <p:nvPr>
            <p:ph type="title" idx="4294967295"/>
          </p:nvPr>
        </p:nvSpPr>
        <p:spPr>
          <a:xfrm>
            <a:off x="7101444" y="365125"/>
            <a:ext cx="4252356" cy="1325563"/>
          </a:xfrm>
        </p:spPr>
        <p:txBody>
          <a:bodyPr/>
          <a:lstStyle/>
          <a:p>
            <a:r>
              <a:rPr lang="en-US" dirty="0"/>
              <a:t>Mold cleanup tips</a:t>
            </a:r>
          </a:p>
        </p:txBody>
      </p:sp>
    </p:spTree>
    <p:extLst>
      <p:ext uri="{BB962C8B-B14F-4D97-AF65-F5344CB8AC3E}">
        <p14:creationId xmlns:p14="http://schemas.microsoft.com/office/powerpoint/2010/main" val="1450678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flood cleanup videos</a:t>
            </a:r>
          </a:p>
        </p:txBody>
      </p:sp>
      <p:sp>
        <p:nvSpPr>
          <p:cNvPr id="3" name="Content Placeholder 2"/>
          <p:cNvSpPr>
            <a:spLocks noGrp="1"/>
          </p:cNvSpPr>
          <p:nvPr>
            <p:ph idx="1"/>
          </p:nvPr>
        </p:nvSpPr>
        <p:spPr/>
        <p:txBody>
          <a:bodyPr>
            <a:normAutofit/>
          </a:bodyPr>
          <a:lstStyle/>
          <a:p>
            <a:pPr marL="0" indent="0">
              <a:buNone/>
            </a:pPr>
            <a:r>
              <a:rPr lang="en-US" dirty="0"/>
              <a:t>The EPA has many short videos on flood cleanup topics such as entering your home, what to wear, removing standing water, drying everything out, and trash disposal. </a:t>
            </a:r>
          </a:p>
          <a:p>
            <a:pPr marL="0" indent="0">
              <a:buNone/>
            </a:pPr>
            <a:endParaRPr lang="en-US" dirty="0"/>
          </a:p>
          <a:p>
            <a:pPr marL="0" indent="0">
              <a:buNone/>
            </a:pPr>
            <a:r>
              <a:rPr lang="en-US" dirty="0">
                <a:hlinkClick r:id="rId2"/>
              </a:rPr>
              <a:t>https://www.epa.gov/flooded-homes</a:t>
            </a: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65</a:t>
            </a:fld>
            <a:endParaRPr lang="en-US"/>
          </a:p>
        </p:txBody>
      </p:sp>
    </p:spTree>
    <p:extLst>
      <p:ext uri="{BB962C8B-B14F-4D97-AF65-F5344CB8AC3E}">
        <p14:creationId xmlns:p14="http://schemas.microsoft.com/office/powerpoint/2010/main" val="2045571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Mold Prevention</a:t>
            </a:r>
          </a:p>
        </p:txBody>
      </p:sp>
      <p:sp>
        <p:nvSpPr>
          <p:cNvPr id="3" name="Content Placeholder 2"/>
          <p:cNvSpPr>
            <a:spLocks noGrp="1"/>
          </p:cNvSpPr>
          <p:nvPr>
            <p:ph idx="1"/>
          </p:nvPr>
        </p:nvSpPr>
        <p:spPr>
          <a:xfrm>
            <a:off x="6096000" y="670568"/>
            <a:ext cx="5257800" cy="5516863"/>
          </a:xfrm>
        </p:spPr>
        <p:txBody>
          <a:bodyPr>
            <a:normAutofit/>
          </a:bodyPr>
          <a:lstStyle/>
          <a:p>
            <a:r>
              <a:rPr lang="en-US" dirty="0"/>
              <a:t>Keep home dry, clean, and well ventilated</a:t>
            </a:r>
          </a:p>
          <a:p>
            <a:r>
              <a:rPr lang="en-US" dirty="0"/>
              <a:t>Keep humidity low, 30-50% if possible</a:t>
            </a:r>
          </a:p>
          <a:p>
            <a:r>
              <a:rPr lang="en-US" dirty="0"/>
              <a:t>Perform routine maintenance/repairs of HVAC, bathrooms, furnace humidifiers, landscaping/foundations</a:t>
            </a:r>
          </a:p>
          <a:p>
            <a:r>
              <a:rPr lang="en-US" dirty="0"/>
              <a:t>When things get wet, dry them quickly (24-48 hours)</a:t>
            </a:r>
          </a:p>
          <a:p>
            <a:r>
              <a:rPr lang="en-US" dirty="0"/>
              <a:t>Consider anti-microbial paint</a:t>
            </a:r>
          </a:p>
        </p:txBody>
      </p:sp>
      <p:sp>
        <p:nvSpPr>
          <p:cNvPr id="4" name="Slide Number Placeholder 3"/>
          <p:cNvSpPr>
            <a:spLocks noGrp="1"/>
          </p:cNvSpPr>
          <p:nvPr>
            <p:ph type="sldNum" sz="quarter" idx="12"/>
          </p:nvPr>
        </p:nvSpPr>
        <p:spPr/>
        <p:txBody>
          <a:bodyPr/>
          <a:lstStyle/>
          <a:p>
            <a:fld id="{7EBE5A32-9A98-4513-A413-28ABA786FA0F}" type="slidenum">
              <a:rPr lang="en-US" smtClean="0"/>
              <a:t>66</a:t>
            </a:fld>
            <a:endParaRPr lang="en-US"/>
          </a:p>
        </p:txBody>
      </p:sp>
      <p:pic>
        <p:nvPicPr>
          <p:cNvPr id="6" name="Picture 5" descr="A person with a dehumidifier">
            <a:extLst>
              <a:ext uri="{FF2B5EF4-FFF2-40B4-BE49-F238E27FC236}">
                <a16:creationId xmlns:a16="http://schemas.microsoft.com/office/drawing/2014/main" id="{A8999D37-2B32-9592-ADA6-C8FBC969CA0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0060" y="2061809"/>
            <a:ext cx="5441717" cy="3754500"/>
          </a:xfrm>
          <a:prstGeom prst="rect">
            <a:avLst/>
          </a:prstGeom>
        </p:spPr>
      </p:pic>
    </p:spTree>
    <p:extLst>
      <p:ext uri="{BB962C8B-B14F-4D97-AF65-F5344CB8AC3E}">
        <p14:creationId xmlns:p14="http://schemas.microsoft.com/office/powerpoint/2010/main" val="1444390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F24A-6BD8-D060-F684-B8178F062DD5}"/>
              </a:ext>
            </a:extLst>
          </p:cNvPr>
          <p:cNvSpPr>
            <a:spLocks noGrp="1"/>
          </p:cNvSpPr>
          <p:nvPr>
            <p:ph type="title"/>
          </p:nvPr>
        </p:nvSpPr>
        <p:spPr/>
        <p:txBody>
          <a:bodyPr/>
          <a:lstStyle/>
          <a:p>
            <a:r>
              <a:rPr lang="en-US" dirty="0"/>
              <a:t>Module 3 Summary</a:t>
            </a:r>
          </a:p>
        </p:txBody>
      </p:sp>
      <p:sp>
        <p:nvSpPr>
          <p:cNvPr id="3" name="Content Placeholder 2">
            <a:extLst>
              <a:ext uri="{FF2B5EF4-FFF2-40B4-BE49-F238E27FC236}">
                <a16:creationId xmlns:a16="http://schemas.microsoft.com/office/drawing/2014/main" id="{494607BC-B312-C90F-64C1-FA5264961637}"/>
              </a:ext>
            </a:extLst>
          </p:cNvPr>
          <p:cNvSpPr>
            <a:spLocks noGrp="1"/>
          </p:cNvSpPr>
          <p:nvPr>
            <p:ph idx="1"/>
          </p:nvPr>
        </p:nvSpPr>
        <p:spPr>
          <a:xfrm>
            <a:off x="6956385" y="1506537"/>
            <a:ext cx="4316392" cy="4849813"/>
          </a:xfrm>
        </p:spPr>
        <p:txBody>
          <a:bodyPr/>
          <a:lstStyle/>
          <a:p>
            <a:r>
              <a:rPr lang="en-US" dirty="0"/>
              <a:t>Wear appropriate clothing and equipment during mold cleanup</a:t>
            </a:r>
          </a:p>
          <a:p>
            <a:r>
              <a:rPr lang="en-US" dirty="0"/>
              <a:t>Some items can be cleaned and others should be tossed</a:t>
            </a:r>
          </a:p>
          <a:p>
            <a:r>
              <a:rPr lang="en-US" dirty="0"/>
              <a:t>Use best practices to clean moldy areas</a:t>
            </a:r>
          </a:p>
          <a:p>
            <a:endParaRPr lang="en-US" dirty="0"/>
          </a:p>
        </p:txBody>
      </p:sp>
      <p:sp>
        <p:nvSpPr>
          <p:cNvPr id="4" name="Slide Number Placeholder 3">
            <a:extLst>
              <a:ext uri="{FF2B5EF4-FFF2-40B4-BE49-F238E27FC236}">
                <a16:creationId xmlns:a16="http://schemas.microsoft.com/office/drawing/2014/main" id="{04D0ABEF-8A34-B07A-FE62-CEEE6301FC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E5A32-9A98-4513-A413-28ABA786FA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flooded neighborhood &#10;&#10;">
            <a:extLst>
              <a:ext uri="{FF2B5EF4-FFF2-40B4-BE49-F238E27FC236}">
                <a16:creationId xmlns:a16="http://schemas.microsoft.com/office/drawing/2014/main" id="{F0E90E03-4F83-2E61-B779-CDA51F8A91A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22895" y="1990845"/>
            <a:ext cx="5696772" cy="3790709"/>
          </a:xfrm>
          <a:prstGeom prst="rect">
            <a:avLst/>
          </a:prstGeom>
        </p:spPr>
      </p:pic>
    </p:spTree>
    <p:extLst>
      <p:ext uri="{BB962C8B-B14F-4D97-AF65-F5344CB8AC3E}">
        <p14:creationId xmlns:p14="http://schemas.microsoft.com/office/powerpoint/2010/main" val="17238881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917B-FF74-3987-4DE8-6C676C444866}"/>
              </a:ext>
            </a:extLst>
          </p:cNvPr>
          <p:cNvSpPr>
            <a:spLocks noGrp="1"/>
          </p:cNvSpPr>
          <p:nvPr>
            <p:ph type="title"/>
          </p:nvPr>
        </p:nvSpPr>
        <p:spPr>
          <a:xfrm>
            <a:off x="838200" y="365126"/>
            <a:ext cx="10515600" cy="995842"/>
          </a:xfrm>
        </p:spPr>
        <p:txBody>
          <a:bodyPr/>
          <a:lstStyle/>
          <a:p>
            <a:r>
              <a:rPr lang="en-US" dirty="0"/>
              <a:t>Exercise: Cleanup Scenario 1</a:t>
            </a:r>
          </a:p>
        </p:txBody>
      </p:sp>
      <p:sp>
        <p:nvSpPr>
          <p:cNvPr id="3" name="Content Placeholder 2">
            <a:extLst>
              <a:ext uri="{FF2B5EF4-FFF2-40B4-BE49-F238E27FC236}">
                <a16:creationId xmlns:a16="http://schemas.microsoft.com/office/drawing/2014/main" id="{E88DAD46-38E2-613E-5E80-73EFE49768DC}"/>
              </a:ext>
            </a:extLst>
          </p:cNvPr>
          <p:cNvSpPr>
            <a:spLocks noGrp="1"/>
          </p:cNvSpPr>
          <p:nvPr>
            <p:ph idx="1"/>
          </p:nvPr>
        </p:nvSpPr>
        <p:spPr>
          <a:xfrm>
            <a:off x="350462" y="1838291"/>
            <a:ext cx="6166883" cy="3468659"/>
          </a:xfrm>
        </p:spPr>
        <p:txBody>
          <a:bodyPr>
            <a:normAutofit/>
          </a:bodyPr>
          <a:lstStyle/>
          <a:p>
            <a:pPr marL="0" indent="0">
              <a:buNone/>
            </a:pPr>
            <a:r>
              <a:rPr lang="en-US" dirty="0"/>
              <a:t>You discover mold on chairs in your basement. See picture.</a:t>
            </a:r>
          </a:p>
          <a:p>
            <a:pPr marL="0" indent="0">
              <a:buNone/>
            </a:pPr>
            <a:endParaRPr lang="en-US" dirty="0"/>
          </a:p>
          <a:p>
            <a:pPr marL="0" indent="0">
              <a:buNone/>
            </a:pPr>
            <a:r>
              <a:rPr lang="en-US" dirty="0"/>
              <a:t>Should you clean these? If so, how? What else should you do?</a:t>
            </a:r>
          </a:p>
          <a:p>
            <a:pPr marL="0" indent="0">
              <a:buNone/>
            </a:pPr>
            <a:endParaRPr lang="en-US" dirty="0"/>
          </a:p>
        </p:txBody>
      </p:sp>
      <p:sp>
        <p:nvSpPr>
          <p:cNvPr id="4" name="Slide Number Placeholder 3">
            <a:extLst>
              <a:ext uri="{FF2B5EF4-FFF2-40B4-BE49-F238E27FC236}">
                <a16:creationId xmlns:a16="http://schemas.microsoft.com/office/drawing/2014/main" id="{08F192D6-44B2-77C7-3E39-463409E993D2}"/>
              </a:ext>
            </a:extLst>
          </p:cNvPr>
          <p:cNvSpPr>
            <a:spLocks noGrp="1"/>
          </p:cNvSpPr>
          <p:nvPr>
            <p:ph type="sldNum" sz="quarter" idx="12"/>
          </p:nvPr>
        </p:nvSpPr>
        <p:spPr/>
        <p:txBody>
          <a:bodyPr/>
          <a:lstStyle/>
          <a:p>
            <a:fld id="{7EBE5A32-9A98-4513-A413-28ABA786FA0F}" type="slidenum">
              <a:rPr lang="en-US" smtClean="0"/>
              <a:t>68</a:t>
            </a:fld>
            <a:endParaRPr lang="en-US"/>
          </a:p>
        </p:txBody>
      </p:sp>
      <p:pic>
        <p:nvPicPr>
          <p:cNvPr id="5" name="Picture 4" descr="Moldy chairs">
            <a:extLst>
              <a:ext uri="{FF2B5EF4-FFF2-40B4-BE49-F238E27FC236}">
                <a16:creationId xmlns:a16="http://schemas.microsoft.com/office/drawing/2014/main" id="{206E896E-D240-03B7-E9E9-78EE9746F40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25655" y="1492063"/>
            <a:ext cx="5716388" cy="3814887"/>
          </a:xfrm>
          <a:prstGeom prst="rect">
            <a:avLst/>
          </a:prstGeom>
        </p:spPr>
      </p:pic>
      <p:sp>
        <p:nvSpPr>
          <p:cNvPr id="6" name="Google Shape;1520;p172">
            <a:extLst>
              <a:ext uri="{FF2B5EF4-FFF2-40B4-BE49-F238E27FC236}">
                <a16:creationId xmlns:a16="http://schemas.microsoft.com/office/drawing/2014/main" id="{88747AE8-6924-BAFA-2EBF-990EDB402C5D}"/>
              </a:ext>
            </a:extLst>
          </p:cNvPr>
          <p:cNvSpPr txBox="1"/>
          <p:nvPr/>
        </p:nvSpPr>
        <p:spPr>
          <a:xfrm>
            <a:off x="6096000" y="5600832"/>
            <a:ext cx="522214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Mold growth on chairs stored in a humid environment</a:t>
            </a:r>
            <a:endParaRPr dirty="0">
              <a:latin typeface="Calibri"/>
              <a:ea typeface="Calibri"/>
              <a:cs typeface="Calibri"/>
              <a:sym typeface="Calibri"/>
            </a:endParaRPr>
          </a:p>
        </p:txBody>
      </p:sp>
    </p:spTree>
    <p:extLst>
      <p:ext uri="{BB962C8B-B14F-4D97-AF65-F5344CB8AC3E}">
        <p14:creationId xmlns:p14="http://schemas.microsoft.com/office/powerpoint/2010/main" val="1233372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2</a:t>
            </a:r>
          </a:p>
        </p:txBody>
      </p:sp>
      <p:sp>
        <p:nvSpPr>
          <p:cNvPr id="4" name="Slide Number Placeholder 3"/>
          <p:cNvSpPr>
            <a:spLocks noGrp="1"/>
          </p:cNvSpPr>
          <p:nvPr>
            <p:ph type="sldNum" sz="quarter" idx="12"/>
          </p:nvPr>
        </p:nvSpPr>
        <p:spPr/>
        <p:txBody>
          <a:bodyPr/>
          <a:lstStyle/>
          <a:p>
            <a:fld id="{7EBE5A32-9A98-4513-A413-28ABA786FA0F}" type="slidenum">
              <a:rPr lang="en-US" smtClean="0"/>
              <a:t>69</a:t>
            </a:fld>
            <a:endParaRPr lang="en-US"/>
          </a:p>
        </p:txBody>
      </p:sp>
      <p:pic>
        <p:nvPicPr>
          <p:cNvPr id="5" name="Picture 4" descr="Flooded hom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268" y="3067180"/>
            <a:ext cx="9883793" cy="2484488"/>
          </a:xfrm>
          <a:prstGeom prst="rect">
            <a:avLst/>
          </a:prstGeom>
        </p:spPr>
      </p:pic>
      <p:sp>
        <p:nvSpPr>
          <p:cNvPr id="3" name="TextBox 2">
            <a:extLst>
              <a:ext uri="{FF2B5EF4-FFF2-40B4-BE49-F238E27FC236}">
                <a16:creationId xmlns:a16="http://schemas.microsoft.com/office/drawing/2014/main" id="{5F9173AF-0027-1210-9C70-96C30D26978B}"/>
              </a:ext>
            </a:extLst>
          </p:cNvPr>
          <p:cNvSpPr txBox="1"/>
          <p:nvPr/>
        </p:nvSpPr>
        <p:spPr>
          <a:xfrm>
            <a:off x="997379" y="1524599"/>
            <a:ext cx="9883793" cy="1384995"/>
          </a:xfrm>
          <a:prstGeom prst="rect">
            <a:avLst/>
          </a:prstGeom>
          <a:noFill/>
        </p:spPr>
        <p:txBody>
          <a:bodyPr wrap="square" rtlCol="0">
            <a:spAutoFit/>
          </a:bodyPr>
          <a:lstStyle/>
          <a:p>
            <a:r>
              <a:rPr lang="en-US" sz="2800" dirty="0"/>
              <a:t>You return home after several days of mandatory evacuation due to flooding. Your home looks like this. What are your next steps related to mold cleanup?</a:t>
            </a:r>
          </a:p>
        </p:txBody>
      </p:sp>
      <p:sp>
        <p:nvSpPr>
          <p:cNvPr id="6" name="Google Shape;1457;p163">
            <a:extLst>
              <a:ext uri="{FF2B5EF4-FFF2-40B4-BE49-F238E27FC236}">
                <a16:creationId xmlns:a16="http://schemas.microsoft.com/office/drawing/2014/main" id="{5A5ACDE0-E704-86B6-51C2-F488296CBB91}"/>
              </a:ext>
            </a:extLst>
          </p:cNvPr>
          <p:cNvSpPr txBox="1"/>
          <p:nvPr/>
        </p:nvSpPr>
        <p:spPr>
          <a:xfrm>
            <a:off x="997379" y="6092675"/>
            <a:ext cx="883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Single family homes with the flood waters just above the door entrances</a:t>
            </a:r>
            <a:endParaRPr dirty="0">
              <a:latin typeface="Calibri"/>
              <a:ea typeface="Calibri"/>
              <a:cs typeface="Calibri"/>
              <a:sym typeface="Calibri"/>
            </a:endParaRPr>
          </a:p>
        </p:txBody>
      </p:sp>
    </p:spTree>
    <p:extLst>
      <p:ext uri="{BB962C8B-B14F-4D97-AF65-F5344CB8AC3E}">
        <p14:creationId xmlns:p14="http://schemas.microsoft.com/office/powerpoint/2010/main" val="2137314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old as seen under a microsc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708" y="1535945"/>
            <a:ext cx="5806226" cy="435467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Mold as seen under a microscope</a:t>
            </a:r>
          </a:p>
        </p:txBody>
      </p:sp>
      <p:sp>
        <p:nvSpPr>
          <p:cNvPr id="5" name="Google Shape;226;p7">
            <a:extLst>
              <a:ext uri="{FF2B5EF4-FFF2-40B4-BE49-F238E27FC236}">
                <a16:creationId xmlns:a16="http://schemas.microsoft.com/office/drawing/2014/main" id="{90E3C92B-C910-38CB-F1D7-1E604E946D90}"/>
              </a:ext>
            </a:extLst>
          </p:cNvPr>
          <p:cNvSpPr txBox="1"/>
          <p:nvPr/>
        </p:nvSpPr>
        <p:spPr>
          <a:xfrm>
            <a:off x="975708" y="6125500"/>
            <a:ext cx="4781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dirty="0">
                <a:latin typeface="Calibri"/>
                <a:ea typeface="Calibri"/>
                <a:cs typeface="Calibri"/>
                <a:sym typeface="Calibri"/>
              </a:rPr>
              <a:t>Rhizopus spp. </a:t>
            </a:r>
            <a:endParaRPr sz="1800" i="1" dirty="0">
              <a:latin typeface="Calibri"/>
              <a:ea typeface="Calibri"/>
              <a:cs typeface="Calibri"/>
              <a:sym typeface="Calibri"/>
            </a:endParaRPr>
          </a:p>
        </p:txBody>
      </p:sp>
      <p:sp>
        <p:nvSpPr>
          <p:cNvPr id="6" name="Slide Number Placeholder 5">
            <a:extLst>
              <a:ext uri="{FF2B5EF4-FFF2-40B4-BE49-F238E27FC236}">
                <a16:creationId xmlns:a16="http://schemas.microsoft.com/office/drawing/2014/main" id="{0FCC3092-442F-5253-5DB4-1C4CA24CE24F}"/>
              </a:ext>
            </a:extLst>
          </p:cNvPr>
          <p:cNvSpPr>
            <a:spLocks noGrp="1"/>
          </p:cNvSpPr>
          <p:nvPr>
            <p:ph type="sldNum" sz="quarter" idx="12"/>
          </p:nvPr>
        </p:nvSpPr>
        <p:spPr/>
        <p:txBody>
          <a:bodyPr/>
          <a:lstStyle/>
          <a:p>
            <a:fld id="{7EBE5A32-9A98-4513-A413-28ABA786FA0F}" type="slidenum">
              <a:rPr lang="en-US" smtClean="0"/>
              <a:t>7</a:t>
            </a:fld>
            <a:endParaRPr lang="en-US"/>
          </a:p>
        </p:txBody>
      </p:sp>
    </p:spTree>
    <p:extLst>
      <p:ext uri="{BB962C8B-B14F-4D97-AF65-F5344CB8AC3E}">
        <p14:creationId xmlns:p14="http://schemas.microsoft.com/office/powerpoint/2010/main" val="2963657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4685"/>
          </a:xfrm>
        </p:spPr>
        <p:txBody>
          <a:bodyPr>
            <a:normAutofit fontScale="90000"/>
          </a:bodyPr>
          <a:lstStyle/>
          <a:p>
            <a:r>
              <a:rPr lang="en-US" dirty="0"/>
              <a:t>Scenario 3</a:t>
            </a:r>
          </a:p>
        </p:txBody>
      </p:sp>
      <p:sp>
        <p:nvSpPr>
          <p:cNvPr id="3" name="Content Placeholder 2"/>
          <p:cNvSpPr>
            <a:spLocks noGrp="1"/>
          </p:cNvSpPr>
          <p:nvPr>
            <p:ph idx="1"/>
          </p:nvPr>
        </p:nvSpPr>
        <p:spPr>
          <a:xfrm>
            <a:off x="412072" y="1535837"/>
            <a:ext cx="6562060" cy="4726739"/>
          </a:xfrm>
        </p:spPr>
        <p:txBody>
          <a:bodyPr>
            <a:normAutofit/>
          </a:bodyPr>
          <a:lstStyle/>
          <a:p>
            <a:pPr marL="0" indent="0">
              <a:buNone/>
            </a:pPr>
            <a:r>
              <a:rPr lang="en-US" dirty="0"/>
              <a:t>You discover mold on the drywall and wood in your parent’s basement. </a:t>
            </a:r>
          </a:p>
          <a:p>
            <a:pPr marL="0" indent="0">
              <a:buNone/>
            </a:pPr>
            <a:endParaRPr lang="en-US" dirty="0"/>
          </a:p>
          <a:p>
            <a:pPr marL="0" indent="0">
              <a:buNone/>
            </a:pPr>
            <a:r>
              <a:rPr lang="en-US" dirty="0"/>
              <a:t>What should you do? What other information would be helpful?</a:t>
            </a:r>
          </a:p>
        </p:txBody>
      </p:sp>
      <p:sp>
        <p:nvSpPr>
          <p:cNvPr id="4" name="Slide Number Placeholder 3"/>
          <p:cNvSpPr>
            <a:spLocks noGrp="1"/>
          </p:cNvSpPr>
          <p:nvPr>
            <p:ph type="sldNum" sz="quarter" idx="12"/>
          </p:nvPr>
        </p:nvSpPr>
        <p:spPr/>
        <p:txBody>
          <a:bodyPr/>
          <a:lstStyle/>
          <a:p>
            <a:fld id="{7EBE5A32-9A98-4513-A413-28ABA786FA0F}" type="slidenum">
              <a:rPr lang="en-US" smtClean="0"/>
              <a:t>70</a:t>
            </a:fld>
            <a:endParaRPr lang="en-US"/>
          </a:p>
        </p:txBody>
      </p:sp>
      <p:pic>
        <p:nvPicPr>
          <p:cNvPr id="5" name="Picture 4" descr="Mold growth on sheetrock behind wall studs">
            <a:extLst>
              <a:ext uri="{FF2B5EF4-FFF2-40B4-BE49-F238E27FC236}">
                <a16:creationId xmlns:a16="http://schemas.microsoft.com/office/drawing/2014/main" id="{2E1F7D31-772B-8B00-C41D-428BCC6A7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017" y="993863"/>
            <a:ext cx="3607624" cy="4807601"/>
          </a:xfrm>
          <a:prstGeom prst="rect">
            <a:avLst/>
          </a:prstGeom>
        </p:spPr>
      </p:pic>
      <p:sp>
        <p:nvSpPr>
          <p:cNvPr id="6" name="Google Shape;1112;p122">
            <a:extLst>
              <a:ext uri="{FF2B5EF4-FFF2-40B4-BE49-F238E27FC236}">
                <a16:creationId xmlns:a16="http://schemas.microsoft.com/office/drawing/2014/main" id="{12240DE9-56C2-6127-6CCA-7058D60851D7}"/>
              </a:ext>
            </a:extLst>
          </p:cNvPr>
          <p:cNvSpPr txBox="1"/>
          <p:nvPr/>
        </p:nvSpPr>
        <p:spPr>
          <a:xfrm>
            <a:off x="7365350" y="5913275"/>
            <a:ext cx="38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Mold growth on sheetrock in corner by wall studs</a:t>
            </a:r>
            <a:endParaRPr dirty="0">
              <a:latin typeface="Calibri"/>
              <a:ea typeface="Calibri"/>
              <a:cs typeface="Calibri"/>
              <a:sym typeface="Calibri"/>
            </a:endParaRPr>
          </a:p>
        </p:txBody>
      </p:sp>
    </p:spTree>
    <p:extLst>
      <p:ext uri="{BB962C8B-B14F-4D97-AF65-F5344CB8AC3E}">
        <p14:creationId xmlns:p14="http://schemas.microsoft.com/office/powerpoint/2010/main" val="2796344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88777"/>
            <a:ext cx="10515600" cy="1325563"/>
          </a:xfrm>
        </p:spPr>
        <p:txBody>
          <a:bodyPr/>
          <a:lstStyle/>
          <a:p>
            <a:r>
              <a:rPr lang="en-US" dirty="0"/>
              <a:t>Additional Information</a:t>
            </a:r>
          </a:p>
        </p:txBody>
      </p:sp>
      <p:sp>
        <p:nvSpPr>
          <p:cNvPr id="3" name="Content Placeholder 2"/>
          <p:cNvSpPr>
            <a:spLocks noGrp="1"/>
          </p:cNvSpPr>
          <p:nvPr>
            <p:ph idx="1"/>
          </p:nvPr>
        </p:nvSpPr>
        <p:spPr>
          <a:xfrm>
            <a:off x="838199" y="1825625"/>
            <a:ext cx="10977979" cy="4351338"/>
          </a:xfrm>
        </p:spPr>
        <p:txBody>
          <a:bodyPr>
            <a:normAutofit/>
          </a:bodyPr>
          <a:lstStyle/>
          <a:p>
            <a:r>
              <a:rPr lang="en-US" dirty="0"/>
              <a:t>EPA  </a:t>
            </a:r>
            <a:r>
              <a:rPr lang="en-US" dirty="0">
                <a:hlinkClick r:id="rId2"/>
              </a:rPr>
              <a:t>http://www.epa.gov/mold/</a:t>
            </a:r>
            <a:r>
              <a:rPr lang="en-US" dirty="0"/>
              <a:t> </a:t>
            </a:r>
          </a:p>
          <a:p>
            <a:r>
              <a:rPr lang="en-US" dirty="0"/>
              <a:t>EPA </a:t>
            </a:r>
            <a:r>
              <a:rPr lang="en-US" dirty="0">
                <a:hlinkClick r:id="rId3"/>
              </a:rPr>
              <a:t>https://www.epa.gov/indoor-air-quality-iaq/resources-flood-cleanup-and-indoor-air-quality</a:t>
            </a:r>
            <a:endParaRPr lang="en-US" dirty="0"/>
          </a:p>
          <a:p>
            <a:r>
              <a:rPr lang="en-US" dirty="0"/>
              <a:t>CDC </a:t>
            </a:r>
            <a:r>
              <a:rPr lang="en-US" dirty="0">
                <a:hlinkClick r:id="rId4"/>
              </a:rPr>
              <a:t>https://www.cdc.gov/mold/default.htm</a:t>
            </a:r>
            <a:endParaRPr lang="en-US" dirty="0"/>
          </a:p>
          <a:p>
            <a:r>
              <a:rPr lang="en-US" dirty="0"/>
              <a:t>Local Health Department</a:t>
            </a:r>
          </a:p>
          <a:p>
            <a:r>
              <a:rPr lang="en-US" dirty="0"/>
              <a:t>In Spanish - </a:t>
            </a:r>
            <a:r>
              <a:rPr lang="en-US" dirty="0">
                <a:hlinkClick r:id="rId5"/>
              </a:rPr>
              <a:t>https://espanol.epa.gov/cai/limpieza-del-moho-en-su-casa</a:t>
            </a:r>
            <a:endParaRPr lang="en-US" dirty="0"/>
          </a:p>
          <a:p>
            <a:r>
              <a:rPr lang="en-US" dirty="0"/>
              <a:t>In Spanish - </a:t>
            </a:r>
            <a:r>
              <a:rPr lang="en-US" dirty="0">
                <a:hlinkClick r:id="rId6"/>
              </a:rPr>
              <a:t>https://espanol.epa.gov/cai/limpieza-posterior-una-inundacion-para-proteger-la-calidad-del-aire-de-los-interiores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71</a:t>
            </a:fld>
            <a:endParaRPr lang="en-US"/>
          </a:p>
        </p:txBody>
      </p:sp>
    </p:spTree>
    <p:extLst>
      <p:ext uri="{BB962C8B-B14F-4D97-AF65-F5344CB8AC3E}">
        <p14:creationId xmlns:p14="http://schemas.microsoft.com/office/powerpoint/2010/main" val="22082935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and Evaluation</a:t>
            </a:r>
          </a:p>
        </p:txBody>
      </p:sp>
      <p:sp>
        <p:nvSpPr>
          <p:cNvPr id="3" name="Content Placeholder 2"/>
          <p:cNvSpPr>
            <a:spLocks noGrp="1"/>
          </p:cNvSpPr>
          <p:nvPr>
            <p:ph idx="1"/>
          </p:nvPr>
        </p:nvSpPr>
        <p:spPr>
          <a:xfrm>
            <a:off x="838200" y="1825625"/>
            <a:ext cx="10515600" cy="3744665"/>
          </a:xfrm>
        </p:spPr>
        <p:txBody>
          <a:bodyPr>
            <a:normAutofit/>
          </a:bodyPr>
          <a:lstStyle/>
          <a:p>
            <a:pPr marL="0" indent="0">
              <a:buNone/>
            </a:pPr>
            <a:r>
              <a:rPr lang="en-US" dirty="0">
                <a:latin typeface="Arial" panose="020B0604020202020204" pitchFamily="34" charset="0"/>
                <a:cs typeface="Arial" panose="020B0604020202020204" pitchFamily="34" charset="0"/>
              </a:rPr>
              <a:t>Please ask any remaining questions.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Please take 10 minutes to complete the evaluation form.  This is important for improving the program.  We take your comments seriously and make changes in content based on participant feedback.  Your comments are anonymous. </a:t>
            </a:r>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72</a:t>
            </a:fld>
            <a:endParaRPr lang="en-US"/>
          </a:p>
        </p:txBody>
      </p:sp>
    </p:spTree>
    <p:extLst>
      <p:ext uri="{BB962C8B-B14F-4D97-AF65-F5344CB8AC3E}">
        <p14:creationId xmlns:p14="http://schemas.microsoft.com/office/powerpoint/2010/main" val="1926582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09" y="169182"/>
            <a:ext cx="10515600" cy="1325563"/>
          </a:xfrm>
        </p:spPr>
        <p:txBody>
          <a:bodyPr>
            <a:normAutofit/>
          </a:bodyPr>
          <a:lstStyle/>
          <a:p>
            <a:r>
              <a:rPr lang="en-US" sz="4000" dirty="0">
                <a:latin typeface="Calibri Light" panose="020F0302020204030204" pitchFamily="34" charset="0"/>
                <a:cs typeface="Calibri Light" panose="020F0302020204030204" pitchFamily="34" charset="0"/>
              </a:rPr>
              <a:t>Disclaimer</a:t>
            </a:r>
          </a:p>
        </p:txBody>
      </p:sp>
      <p:sp>
        <p:nvSpPr>
          <p:cNvPr id="3" name="Content Placeholder 2"/>
          <p:cNvSpPr>
            <a:spLocks noGrp="1"/>
          </p:cNvSpPr>
          <p:nvPr>
            <p:ph idx="1"/>
          </p:nvPr>
        </p:nvSpPr>
        <p:spPr>
          <a:xfrm>
            <a:off x="838200" y="1436914"/>
            <a:ext cx="10515600" cy="4740049"/>
          </a:xfrm>
        </p:spPr>
        <p:txBody>
          <a:bodyPr>
            <a:normAutofit/>
          </a:bodyPr>
          <a:lstStyle/>
          <a:p>
            <a:pPr marL="0" indent="0">
              <a:buNone/>
            </a:pPr>
            <a:r>
              <a:rPr lang="en-US" dirty="0">
                <a:cs typeface="Arial" panose="020B0604020202020204" pitchFamily="34" charset="0"/>
              </a:rPr>
              <a:t>The Midwest Consortium has copyrighted this material. A recipient of the material, other than the Federal Government, may not reproduce it without permission of the copyright owner.</a:t>
            </a:r>
          </a:p>
          <a:p>
            <a:pPr marL="0" indent="0">
              <a:buNone/>
            </a:pPr>
            <a:r>
              <a:rPr lang="en-US" dirty="0"/>
              <a:t>The material was prepared for use by experienced instructors for the training of those involved with mold remediation. Authors of this material have prepared it for the training of this target audience as of the date specified on the title page. Users are cautioned that the subject is constantly evolving. Therefore, the material may require additions, deletions, or modifications to incorporate the effects of that evolution occurring after the date of this material preparation.</a:t>
            </a:r>
          </a:p>
        </p:txBody>
      </p:sp>
      <p:sp>
        <p:nvSpPr>
          <p:cNvPr id="4" name="Slide Number Placeholder 3"/>
          <p:cNvSpPr>
            <a:spLocks noGrp="1"/>
          </p:cNvSpPr>
          <p:nvPr>
            <p:ph type="sldNum" sz="quarter" idx="12"/>
          </p:nvPr>
        </p:nvSpPr>
        <p:spPr/>
        <p:txBody>
          <a:bodyPr/>
          <a:lstStyle/>
          <a:p>
            <a:fld id="{6078A11C-08CE-4F11-A7A7-A43B6841AD3F}" type="slidenum">
              <a:rPr lang="en-US" smtClean="0"/>
              <a:t>73</a:t>
            </a:fld>
            <a:endParaRPr lang="en-US"/>
          </a:p>
        </p:txBody>
      </p:sp>
    </p:spTree>
    <p:extLst>
      <p:ext uri="{BB962C8B-B14F-4D97-AF65-F5344CB8AC3E}">
        <p14:creationId xmlns:p14="http://schemas.microsoft.com/office/powerpoint/2010/main" val="1702996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mold grow?</a:t>
            </a:r>
          </a:p>
        </p:txBody>
      </p:sp>
      <p:sp>
        <p:nvSpPr>
          <p:cNvPr id="3" name="Content Placeholder 2"/>
          <p:cNvSpPr>
            <a:spLocks noGrp="1"/>
          </p:cNvSpPr>
          <p:nvPr>
            <p:ph idx="1"/>
          </p:nvPr>
        </p:nvSpPr>
        <p:spPr>
          <a:xfrm>
            <a:off x="562992" y="1690688"/>
            <a:ext cx="10515600" cy="4848224"/>
          </a:xfrm>
        </p:spPr>
        <p:txBody>
          <a:bodyPr>
            <a:normAutofit/>
          </a:bodyPr>
          <a:lstStyle/>
          <a:p>
            <a:r>
              <a:rPr lang="en-US" dirty="0"/>
              <a:t>Mold needs 2 things to grow</a:t>
            </a:r>
          </a:p>
          <a:p>
            <a:pPr lvl="1"/>
            <a:r>
              <a:rPr lang="en-US" dirty="0"/>
              <a:t>Moisture</a:t>
            </a:r>
          </a:p>
          <a:p>
            <a:pPr lvl="1"/>
            <a:r>
              <a:rPr lang="en-US" dirty="0"/>
              <a:t>Food</a:t>
            </a:r>
          </a:p>
          <a:p>
            <a:pPr lvl="1"/>
            <a:endParaRPr lang="en-US" dirty="0"/>
          </a:p>
          <a:p>
            <a:r>
              <a:rPr lang="en-US" dirty="0"/>
              <a:t>Mold does not need light</a:t>
            </a:r>
          </a:p>
          <a:p>
            <a:endParaRPr lang="en-US" dirty="0"/>
          </a:p>
          <a:p>
            <a:r>
              <a:rPr lang="en-US" dirty="0"/>
              <a:t>Most mold grows best between 60 and 90 degrees</a:t>
            </a:r>
          </a:p>
          <a:p>
            <a:endParaRPr lang="en-US" dirty="0"/>
          </a:p>
          <a:p>
            <a:r>
              <a:rPr lang="en-US" dirty="0"/>
              <a:t>Mold thrives in warm, humid places like basements and bathrooms</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8</a:t>
            </a:fld>
            <a:endParaRPr lang="en-US"/>
          </a:p>
        </p:txBody>
      </p:sp>
    </p:spTree>
    <p:extLst>
      <p:ext uri="{BB962C8B-B14F-4D97-AF65-F5344CB8AC3E}">
        <p14:creationId xmlns:p14="http://schemas.microsoft.com/office/powerpoint/2010/main" val="192621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9450"/>
            <a:ext cx="10515600" cy="752535"/>
          </a:xfrm>
        </p:spPr>
        <p:txBody>
          <a:bodyPr>
            <a:normAutofit fontScale="90000"/>
          </a:bodyPr>
          <a:lstStyle/>
          <a:p>
            <a:r>
              <a:rPr lang="en-US" dirty="0"/>
              <a:t>Mold growth is usually a direct result of moisture</a:t>
            </a:r>
          </a:p>
        </p:txBody>
      </p:sp>
      <p:sp>
        <p:nvSpPr>
          <p:cNvPr id="3" name="Content Placeholder 2"/>
          <p:cNvSpPr>
            <a:spLocks noGrp="1"/>
          </p:cNvSpPr>
          <p:nvPr>
            <p:ph idx="1"/>
          </p:nvPr>
        </p:nvSpPr>
        <p:spPr>
          <a:xfrm>
            <a:off x="838200" y="1515293"/>
            <a:ext cx="10515600" cy="4075610"/>
          </a:xfrm>
        </p:spPr>
        <p:txBody>
          <a:bodyPr>
            <a:normAutofit/>
          </a:bodyPr>
          <a:lstStyle/>
          <a:p>
            <a:endParaRPr lang="en-US" dirty="0"/>
          </a:p>
          <a:p>
            <a:r>
              <a:rPr lang="en-US" dirty="0"/>
              <a:t>Moisture can come from many different sources</a:t>
            </a:r>
          </a:p>
          <a:p>
            <a:pPr lvl="1"/>
            <a:r>
              <a:rPr lang="en-US" dirty="0"/>
              <a:t>A leaky roof, pipe, sprinkler system, or HVAC system</a:t>
            </a:r>
          </a:p>
          <a:p>
            <a:pPr lvl="1"/>
            <a:r>
              <a:rPr lang="en-US" dirty="0"/>
              <a:t>Condensation on windows or due to cold spots in the building</a:t>
            </a:r>
          </a:p>
          <a:p>
            <a:pPr lvl="1"/>
            <a:r>
              <a:rPr lang="en-US" dirty="0"/>
              <a:t>Gutters and landscaping which do not sufficiently direct water away from the building’s foundation </a:t>
            </a:r>
          </a:p>
          <a:p>
            <a:pPr lvl="1"/>
            <a:r>
              <a:rPr lang="en-US" dirty="0"/>
              <a:t>Flooding</a:t>
            </a:r>
          </a:p>
          <a:p>
            <a:pPr lvl="1"/>
            <a:r>
              <a:rPr lang="en-US" dirty="0"/>
              <a:t>High humidity areas like bathrooms and basements/crawl spaces</a:t>
            </a:r>
          </a:p>
          <a:p>
            <a:r>
              <a:rPr lang="en-US" dirty="0"/>
              <a:t>Take away the moisture, and you’ll likely stop the mold growth</a:t>
            </a:r>
          </a:p>
          <a:p>
            <a:endParaRPr lang="en-US" dirty="0"/>
          </a:p>
        </p:txBody>
      </p:sp>
      <p:sp>
        <p:nvSpPr>
          <p:cNvPr id="4" name="Slide Number Placeholder 3"/>
          <p:cNvSpPr>
            <a:spLocks noGrp="1"/>
          </p:cNvSpPr>
          <p:nvPr>
            <p:ph type="sldNum" sz="quarter" idx="12"/>
          </p:nvPr>
        </p:nvSpPr>
        <p:spPr/>
        <p:txBody>
          <a:bodyPr/>
          <a:lstStyle/>
          <a:p>
            <a:fld id="{7EBE5A32-9A98-4513-A413-28ABA786FA0F}" type="slidenum">
              <a:rPr lang="en-US" smtClean="0"/>
              <a:t>9</a:t>
            </a:fld>
            <a:endParaRPr lang="en-US"/>
          </a:p>
        </p:txBody>
      </p:sp>
    </p:spTree>
    <p:extLst>
      <p:ext uri="{BB962C8B-B14F-4D97-AF65-F5344CB8AC3E}">
        <p14:creationId xmlns:p14="http://schemas.microsoft.com/office/powerpoint/2010/main" val="1556073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5610</TotalTime>
  <Words>3278</Words>
  <Application>Microsoft Office PowerPoint</Application>
  <PresentationFormat>Widescreen</PresentationFormat>
  <Paragraphs>436</Paragraphs>
  <Slides>73</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ＭＳ Ｐゴシック</vt:lpstr>
      <vt:lpstr>Calibri Light</vt:lpstr>
      <vt:lpstr>Arial</vt:lpstr>
      <vt:lpstr>Calibri</vt:lpstr>
      <vt:lpstr>Wingdings</vt:lpstr>
      <vt:lpstr>Garamond</vt:lpstr>
      <vt:lpstr>Office Theme</vt:lpstr>
      <vt:lpstr>Edge</vt:lpstr>
      <vt:lpstr>Mold Safety and Cleanup</vt:lpstr>
      <vt:lpstr>Acknowledgements</vt:lpstr>
      <vt:lpstr>Objectives</vt:lpstr>
      <vt:lpstr>Agenda</vt:lpstr>
      <vt:lpstr>Module 1 - Mold and Health Effects</vt:lpstr>
      <vt:lpstr>What is Mold?</vt:lpstr>
      <vt:lpstr>Mold as seen under a microscope</vt:lpstr>
      <vt:lpstr>How does mold grow?</vt:lpstr>
      <vt:lpstr>Mold growth is usually a direct result of moisture</vt:lpstr>
      <vt:lpstr>How does mold live? </vt:lpstr>
      <vt:lpstr>Moldy drywall</vt:lpstr>
      <vt:lpstr>Moldy pipes</vt:lpstr>
      <vt:lpstr>Moldy wood</vt:lpstr>
      <vt:lpstr>Wood rot caused by a basidiomycete on the wood frame of a house</vt:lpstr>
      <vt:lpstr>Moldy books</vt:lpstr>
      <vt:lpstr>Molds reproduce through spores </vt:lpstr>
      <vt:lpstr>Mold spores </vt:lpstr>
      <vt:lpstr>Mold can cause health problems </vt:lpstr>
      <vt:lpstr>Potential health concerns</vt:lpstr>
      <vt:lpstr>People at greatest risk</vt:lpstr>
      <vt:lpstr>What can make the health effect worse?</vt:lpstr>
      <vt:lpstr>Seasonal allergies vs. Mold</vt:lpstr>
      <vt:lpstr>Mold and Health Effects - Summary </vt:lpstr>
      <vt:lpstr>Module 2 - Inspection </vt:lpstr>
      <vt:lpstr>How is a mold problem detected? </vt:lpstr>
      <vt:lpstr>How to inspect</vt:lpstr>
      <vt:lpstr>Inspection safety </vt:lpstr>
      <vt:lpstr>Exterior issues</vt:lpstr>
      <vt:lpstr>Lawn sprinkler spraying  brick dormitory wall; Photo - Mike Buck, University of Minnesota</vt:lpstr>
      <vt:lpstr>Carpet pulled back</vt:lpstr>
      <vt:lpstr>Rust stains on the back side of the carpet and on the carpet tack strip in a basement</vt:lpstr>
      <vt:lpstr>Poor exterior wall construction</vt:lpstr>
      <vt:lpstr>Condensation and moisture intrusion</vt:lpstr>
      <vt:lpstr>Exterior water infiltration</vt:lpstr>
      <vt:lpstr>Visual and infrared image of sub slab moisture trapped under a chair mat </vt:lpstr>
      <vt:lpstr>Interactive Mold House Tour</vt:lpstr>
      <vt:lpstr>Sampling</vt:lpstr>
      <vt:lpstr>Module 2 Summary</vt:lpstr>
      <vt:lpstr>Exercise: Inspection Scenario 1</vt:lpstr>
      <vt:lpstr>Inspection Scenario 2</vt:lpstr>
      <vt:lpstr>Inspection Scenario 3</vt:lpstr>
      <vt:lpstr>Inspection Scenario 4</vt:lpstr>
      <vt:lpstr>Inspection Scenario 5</vt:lpstr>
      <vt:lpstr>Module 3 - Cleanup</vt:lpstr>
      <vt:lpstr>Identify the source of water or moisture </vt:lpstr>
      <vt:lpstr>Identify the source of water or moisture (cont.) </vt:lpstr>
      <vt:lpstr>How to enter after a flood?</vt:lpstr>
      <vt:lpstr>Contaminated water</vt:lpstr>
      <vt:lpstr>Should you clean it yourself?</vt:lpstr>
      <vt:lpstr>What to wear?</vt:lpstr>
      <vt:lpstr>N-95</vt:lpstr>
      <vt:lpstr>Wearing an N-95</vt:lpstr>
      <vt:lpstr>Gloves</vt:lpstr>
      <vt:lpstr>Goggles</vt:lpstr>
      <vt:lpstr>Generator safety</vt:lpstr>
      <vt:lpstr>Remove standing water</vt:lpstr>
      <vt:lpstr>What should be thrown away?</vt:lpstr>
      <vt:lpstr>What can be cleaned?</vt:lpstr>
      <vt:lpstr>How to clean?</vt:lpstr>
      <vt:lpstr>Use what to clean? </vt:lpstr>
      <vt:lpstr>Damp wipe </vt:lpstr>
      <vt:lpstr>How to reduce mold exposure </vt:lpstr>
      <vt:lpstr>Exposures besides mold</vt:lpstr>
      <vt:lpstr>Mold cleanup tips</vt:lpstr>
      <vt:lpstr>EPA flood cleanup videos</vt:lpstr>
      <vt:lpstr>Mold Prevention</vt:lpstr>
      <vt:lpstr>Module 3 Summary</vt:lpstr>
      <vt:lpstr>Exercise: Cleanup Scenario 1</vt:lpstr>
      <vt:lpstr>Scenario 2</vt:lpstr>
      <vt:lpstr>Scenario 3</vt:lpstr>
      <vt:lpstr>Additional Information</vt:lpstr>
      <vt:lpstr>Closing and Evaluation</vt:lpstr>
      <vt:lpstr>Disclaimer</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MSC Mold Safety and Cleanup</dc:title>
  <dc:creator>Tim Hilbert</dc:creator>
  <cp:lastModifiedBy>Hilbert, Timothy (hilbertj)</cp:lastModifiedBy>
  <cp:revision>507</cp:revision>
  <dcterms:created xsi:type="dcterms:W3CDTF">2022-01-25T15:43:19Z</dcterms:created>
  <dcterms:modified xsi:type="dcterms:W3CDTF">2024-04-17T02:20:10Z</dcterms:modified>
</cp:coreProperties>
</file>